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9" r:id="rId2"/>
    <p:sldId id="281" r:id="rId3"/>
    <p:sldId id="282" r:id="rId4"/>
    <p:sldId id="283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35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5" r:id="rId26"/>
    <p:sldId id="306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20" r:id="rId39"/>
    <p:sldId id="321" r:id="rId40"/>
    <p:sldId id="322" r:id="rId41"/>
    <p:sldId id="329" r:id="rId42"/>
    <p:sldId id="330" r:id="rId43"/>
    <p:sldId id="331" r:id="rId44"/>
    <p:sldId id="332" r:id="rId45"/>
    <p:sldId id="340" r:id="rId46"/>
    <p:sldId id="341" r:id="rId47"/>
    <p:sldId id="347" r:id="rId48"/>
    <p:sldId id="349" r:id="rId49"/>
    <p:sldId id="350" r:id="rId5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6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5E776E-653F-44AA-90B1-268512FE777C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8C0B7-6800-44CE-99EB-BE1659C05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C0B7-6800-44CE-99EB-BE1659C05A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C0B7-6800-44CE-99EB-BE1659C05A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19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C0B7-6800-44CE-99EB-BE1659C05A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en-US" spc="-10"/>
              <a:t>Software Quality Engineering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0F774-6276-4E6A-A472-321B0C6AFF11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en-US" smtClean="0"/>
              <a:pPr marL="25400">
                <a:lnSpc>
                  <a:spcPts val="192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en-US" spc="-10"/>
              <a:t>Software Quality Engineering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692B-06FE-4850-A1A9-D58B27461A18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en-US" smtClean="0"/>
              <a:pPr marL="25400">
                <a:lnSpc>
                  <a:spcPts val="192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176000" y="6187440"/>
            <a:ext cx="812800" cy="670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1320800" y="6303264"/>
            <a:ext cx="9239504" cy="97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en-US" spc="-10"/>
              <a:t>Software Quality Engineering</a:t>
            </a:r>
            <a:endParaRPr lang="en-US"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B0BCB-2893-49C0-A8D2-A61647015DB1}" type="datetime1">
              <a:rPr lang="en-US" smtClean="0"/>
              <a:t>5/5/2025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en-US" smtClean="0"/>
              <a:pPr marL="25400">
                <a:lnSpc>
                  <a:spcPts val="192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176000" y="6187440"/>
            <a:ext cx="812800" cy="670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en-US" spc="-10"/>
              <a:t>Software Quality Engineering</a:t>
            </a:r>
            <a:endParaRPr 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A7E34-6709-418A-A881-8AB9A25B6E0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en-US" smtClean="0"/>
              <a:pPr marL="25400">
                <a:lnSpc>
                  <a:spcPts val="192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en-US" spc="-10"/>
              <a:t>Software Quality Engineering</a:t>
            </a:r>
            <a:endParaRPr lang="en-US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ACBB7-BDD7-4FAD-89BE-3EC76F09ADCE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en-US" smtClean="0"/>
              <a:pPr marL="25400">
                <a:lnSpc>
                  <a:spcPts val="1920"/>
                </a:lnSpc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0928" y="115570"/>
            <a:ext cx="10770141" cy="61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8" y="1483105"/>
            <a:ext cx="10762825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93161" y="6533874"/>
            <a:ext cx="5416127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r>
              <a:rPr lang="en-US" spc="-10"/>
              <a:t>Software Quality Engineering</a:t>
            </a:r>
            <a:endParaRPr 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B4727-BE49-4138-BDA9-0BE343DD28E9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04258" y="6469010"/>
            <a:ext cx="456353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920"/>
              </a:lnSpc>
            </a:pPr>
            <a:fld id="{81D60167-4931-47E6-BA6A-407CBD079E47}" type="slidenum">
              <a:rPr lang="en-US" smtClean="0"/>
              <a:pPr marL="25400">
                <a:lnSpc>
                  <a:spcPts val="1920"/>
                </a:lnSpc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62933" y="3259708"/>
            <a:ext cx="486156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White Box</a:t>
            </a:r>
            <a:r>
              <a:rPr sz="4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spc="-50" dirty="0">
                <a:solidFill>
                  <a:srgbClr val="C00000"/>
                </a:solidFill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0" y="6187440"/>
            <a:ext cx="609600" cy="670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00" y="6303264"/>
            <a:ext cx="6929628" cy="97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</a:t>
            </a:fld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2514600" y="6291959"/>
            <a:ext cx="6973418" cy="173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29800" y="6085818"/>
            <a:ext cx="762000" cy="772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2640" y="867156"/>
            <a:ext cx="4310380" cy="1985647"/>
          </a:xfrm>
          <a:prstGeom prst="rect">
            <a:avLst/>
          </a:prstGeom>
        </p:spPr>
        <p:txBody>
          <a:bodyPr vert="horz" wrap="square" lIns="0" tIns="5563" rIns="0" bIns="0" rtlCol="0">
            <a:spAutoFit/>
          </a:bodyPr>
          <a:lstStyle/>
          <a:p>
            <a:pPr>
              <a:spcBef>
                <a:spcPts val="43"/>
              </a:spcBef>
            </a:pPr>
            <a:endParaRPr sz="3150">
              <a:latin typeface="Times New Roman"/>
              <a:cs typeface="Times New Roman"/>
            </a:endParaRPr>
          </a:p>
          <a:p>
            <a:pPr>
              <a:tabLst>
                <a:tab pos="342265" algn="l"/>
              </a:tabLst>
            </a:pPr>
            <a:r>
              <a:rPr sz="2300" dirty="0">
                <a:latin typeface="Wingdings"/>
                <a:cs typeface="Wingdings"/>
              </a:rPr>
              <a:t>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the basic</a:t>
            </a:r>
            <a:r>
              <a:rPr sz="2300" spc="-10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blocks</a:t>
            </a:r>
            <a:endParaRPr sz="2300">
              <a:latin typeface="Arial"/>
              <a:cs typeface="Arial"/>
            </a:endParaRPr>
          </a:p>
          <a:p>
            <a:pPr>
              <a:spcBef>
                <a:spcPts val="550"/>
              </a:spcBef>
              <a:tabLst>
                <a:tab pos="342265" algn="l"/>
              </a:tabLst>
            </a:pPr>
            <a:r>
              <a:rPr sz="2300" dirty="0">
                <a:latin typeface="Wingdings"/>
                <a:cs typeface="Wingdings"/>
              </a:rPr>
              <a:t>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all the</a:t>
            </a:r>
            <a:r>
              <a:rPr sz="23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definitions</a:t>
            </a:r>
            <a:endParaRPr sz="2300">
              <a:latin typeface="Arial"/>
              <a:cs typeface="Arial"/>
            </a:endParaRPr>
          </a:p>
          <a:p>
            <a:pPr marL="743585" marR="598170" indent="-287020">
              <a:spcBef>
                <a:spcPts val="515"/>
              </a:spcBef>
              <a:tabLst>
                <a:tab pos="743585" algn="l"/>
              </a:tabLst>
            </a:pPr>
            <a:r>
              <a:rPr sz="2100" dirty="0">
                <a:latin typeface="Wingdings"/>
                <a:cs typeface="Wingdings"/>
              </a:rPr>
              <a:t>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Where variables</a:t>
            </a:r>
            <a:r>
              <a:rPr sz="2100" spc="-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get</a:t>
            </a:r>
            <a:r>
              <a:rPr sz="21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their </a:t>
            </a:r>
            <a:r>
              <a:rPr sz="210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BEBEBE"/>
                </a:solidFill>
                <a:latin typeface="Arial"/>
                <a:cs typeface="Arial"/>
              </a:rPr>
              <a:t>values</a:t>
            </a:r>
            <a:endParaRPr sz="2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2878454"/>
            <a:ext cx="287020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Identify all the</a:t>
            </a:r>
            <a:r>
              <a:rPr sz="2300" spc="-114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uses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7200" y="3293998"/>
            <a:ext cx="5940094" cy="10977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buFont typeface="Wingdings"/>
              <a:buChar char=""/>
              <a:tabLst>
                <a:tab pos="299720" algn="l"/>
              </a:tabLst>
            </a:pPr>
            <a:r>
              <a:rPr sz="2100" spc="-5" dirty="0">
                <a:latin typeface="Arial"/>
                <a:cs typeface="Arial"/>
              </a:rPr>
              <a:t>Where variables are</a:t>
            </a:r>
            <a:r>
              <a:rPr sz="2100" spc="-5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used</a:t>
            </a:r>
            <a:endParaRPr sz="2100" dirty="0">
              <a:latin typeface="Arial"/>
              <a:cs typeface="Arial"/>
            </a:endParaRPr>
          </a:p>
          <a:p>
            <a:pPr marL="299085" indent="-286385">
              <a:spcBef>
                <a:spcPts val="505"/>
              </a:spcBef>
              <a:buFont typeface="Wingdings"/>
              <a:buChar char=""/>
              <a:tabLst>
                <a:tab pos="299720" algn="l"/>
              </a:tabLst>
            </a:pPr>
            <a:r>
              <a:rPr sz="2100" spc="-5" dirty="0">
                <a:latin typeface="Arial"/>
                <a:cs typeface="Arial"/>
              </a:rPr>
              <a:t>Indicate p-uses (in predicates)</a:t>
            </a:r>
            <a:endParaRPr sz="2100" dirty="0">
              <a:latin typeface="Arial"/>
              <a:cs typeface="Arial"/>
            </a:endParaRPr>
          </a:p>
          <a:p>
            <a:pPr marL="299085" marR="1410970" indent="-286385">
              <a:spcBef>
                <a:spcPts val="500"/>
              </a:spcBef>
              <a:buFont typeface="Wingdings"/>
              <a:buChar char=""/>
              <a:tabLst>
                <a:tab pos="299720" algn="l"/>
              </a:tabLst>
            </a:pPr>
            <a:r>
              <a:rPr sz="2100" spc="-5" dirty="0">
                <a:latin typeface="Arial"/>
                <a:cs typeface="Arial"/>
              </a:rPr>
              <a:t>Indicate c-uses</a:t>
            </a:r>
            <a:r>
              <a:rPr sz="2100" spc="-45" dirty="0">
                <a:latin typeface="Arial"/>
                <a:cs typeface="Arial"/>
              </a:rPr>
              <a:t> </a:t>
            </a:r>
            <a:r>
              <a:rPr sz="2100" spc="-5" dirty="0">
                <a:latin typeface="Arial"/>
                <a:cs typeface="Arial"/>
              </a:rPr>
              <a:t>(</a:t>
            </a:r>
            <a:r>
              <a:rPr sz="2100" spc="-5" dirty="0" err="1">
                <a:latin typeface="Arial"/>
                <a:cs typeface="Arial"/>
              </a:rPr>
              <a:t>incomputations</a:t>
            </a:r>
            <a:r>
              <a:rPr sz="2100" spc="-5" dirty="0">
                <a:latin typeface="Arial"/>
                <a:cs typeface="Arial"/>
              </a:rPr>
              <a:t>)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04989" y="4771517"/>
            <a:ext cx="18859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n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0636" y="5122417"/>
            <a:ext cx="18859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a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7545" y="5261649"/>
            <a:ext cx="4282440" cy="1002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4340" indent="-342900">
              <a:lnSpc>
                <a:spcPts val="2325"/>
              </a:lnSpc>
              <a:tabLst>
                <a:tab pos="433705" algn="l"/>
              </a:tabLst>
            </a:pPr>
            <a:r>
              <a:rPr sz="2300" dirty="0">
                <a:latin typeface="Wingdings"/>
                <a:cs typeface="Wingdings"/>
              </a:rPr>
              <a:t>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Draw path from each</a:t>
            </a:r>
            <a:r>
              <a:rPr sz="23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definitio</a:t>
            </a:r>
            <a:endParaRPr sz="2300" dirty="0">
              <a:latin typeface="Arial"/>
              <a:cs typeface="Arial"/>
            </a:endParaRPr>
          </a:p>
          <a:p>
            <a:pPr marL="434340"/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to each use that might get</a:t>
            </a:r>
            <a:r>
              <a:rPr sz="2300" spc="-1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dat  from that</a:t>
            </a:r>
            <a:r>
              <a:rPr sz="2300" spc="-9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definition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Basic </a:t>
            </a:r>
            <a:r>
              <a:rPr dirty="0"/>
              <a:t>blocks, </a:t>
            </a:r>
            <a:r>
              <a:rPr spc="-5" dirty="0"/>
              <a:t>defs and</a:t>
            </a:r>
            <a:r>
              <a:rPr spc="-60" dirty="0"/>
              <a:t> </a:t>
            </a:r>
            <a:r>
              <a:rPr dirty="0"/>
              <a:t>uses</a:t>
            </a:r>
          </a:p>
        </p:txBody>
      </p:sp>
      <p:sp>
        <p:nvSpPr>
          <p:cNvPr id="12" name="object 12"/>
          <p:cNvSpPr/>
          <p:nvPr/>
        </p:nvSpPr>
        <p:spPr>
          <a:xfrm>
            <a:off x="6553200" y="1295400"/>
            <a:ext cx="3733800" cy="517361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553200" y="1295400"/>
            <a:ext cx="3733800" cy="517361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632828" y="1333754"/>
            <a:ext cx="1292860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27685" algn="l"/>
              </a:tabLst>
            </a:pPr>
            <a:r>
              <a:rPr sz="2400" spc="-5" dirty="0">
                <a:latin typeface="Arial"/>
                <a:cs typeface="Arial"/>
              </a:rPr>
              <a:t>1.	</a:t>
            </a:r>
            <a:r>
              <a:rPr sz="2400" dirty="0">
                <a:latin typeface="Arial"/>
                <a:cs typeface="Arial"/>
              </a:rPr>
              <a:t>s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 marL="12700">
              <a:spcBef>
                <a:spcPts val="575"/>
              </a:spcBef>
              <a:tabLst>
                <a:tab pos="527685" algn="l"/>
              </a:tabLst>
            </a:pPr>
            <a:r>
              <a:rPr sz="2400" spc="-5" dirty="0">
                <a:latin typeface="Arial"/>
                <a:cs typeface="Arial"/>
              </a:rPr>
              <a:t>2.	</a:t>
            </a:r>
            <a:r>
              <a:rPr sz="2400" dirty="0">
                <a:latin typeface="Arial"/>
                <a:cs typeface="Arial"/>
              </a:rPr>
              <a:t>i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2829" y="2211959"/>
            <a:ext cx="2286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27685" algn="l"/>
              </a:tabLst>
            </a:pPr>
            <a:r>
              <a:rPr sz="2400" spc="-5" dirty="0">
                <a:latin typeface="Arial"/>
                <a:cs typeface="Arial"/>
              </a:rPr>
              <a:t>3.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(i </a:t>
            </a:r>
            <a:r>
              <a:rPr sz="2400" dirty="0">
                <a:latin typeface="Arial"/>
                <a:cs typeface="Arial"/>
              </a:rPr>
              <a:t>&lt;=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8797" y="2650871"/>
            <a:ext cx="127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32828" y="3089783"/>
            <a:ext cx="2794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47228" y="3089783"/>
            <a:ext cx="93853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s + 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32828" y="3528695"/>
            <a:ext cx="2794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47228" y="3528695"/>
            <a:ext cx="5346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++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38797" y="3967860"/>
            <a:ext cx="127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8408" y="5843796"/>
            <a:ext cx="189547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27685" algn="l"/>
              </a:tabLst>
            </a:pPr>
            <a:r>
              <a:rPr sz="2400" spc="-5" dirty="0">
                <a:latin typeface="Arial"/>
                <a:cs typeface="Arial"/>
              </a:rPr>
              <a:t>8.	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n;</a:t>
            </a:r>
          </a:p>
        </p:txBody>
      </p:sp>
      <p:sp>
        <p:nvSpPr>
          <p:cNvPr id="23" name="object 23"/>
          <p:cNvSpPr/>
          <p:nvPr/>
        </p:nvSpPr>
        <p:spPr>
          <a:xfrm>
            <a:off x="6630161" y="2210561"/>
            <a:ext cx="3048000" cy="340360"/>
          </a:xfrm>
          <a:custGeom>
            <a:avLst/>
            <a:gdLst/>
            <a:ahLst/>
            <a:cxnLst/>
            <a:rect l="l" t="t" r="r" b="b"/>
            <a:pathLst>
              <a:path w="3048000" h="340360">
                <a:moveTo>
                  <a:pt x="0" y="339851"/>
                </a:moveTo>
                <a:lnTo>
                  <a:pt x="3047999" y="339851"/>
                </a:lnTo>
                <a:lnTo>
                  <a:pt x="3047999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630161" y="3097530"/>
            <a:ext cx="3048000" cy="338455"/>
          </a:xfrm>
          <a:custGeom>
            <a:avLst/>
            <a:gdLst/>
            <a:ahLst/>
            <a:cxnLst/>
            <a:rect l="l" t="t" r="r" b="b"/>
            <a:pathLst>
              <a:path w="3048000" h="338454">
                <a:moveTo>
                  <a:pt x="0" y="338327"/>
                </a:moveTo>
                <a:lnTo>
                  <a:pt x="3047999" y="338327"/>
                </a:lnTo>
                <a:lnTo>
                  <a:pt x="304799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30161" y="3534917"/>
            <a:ext cx="3048000" cy="350520"/>
          </a:xfrm>
          <a:custGeom>
            <a:avLst/>
            <a:gdLst/>
            <a:ahLst/>
            <a:cxnLst/>
            <a:rect l="l" t="t" r="r" b="b"/>
            <a:pathLst>
              <a:path w="3048000" h="350520">
                <a:moveTo>
                  <a:pt x="0" y="350520"/>
                </a:moveTo>
                <a:lnTo>
                  <a:pt x="3047999" y="350520"/>
                </a:lnTo>
                <a:lnTo>
                  <a:pt x="3047999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107423" y="1712977"/>
            <a:ext cx="1141730" cy="654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ts val="2370"/>
              </a:lnSpc>
              <a:spcBef>
                <a:spcPts val="300"/>
              </a:spcBef>
            </a:pP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p-use(i),</a:t>
            </a:r>
            <a:endParaRPr sz="2000">
              <a:latin typeface="Arial"/>
              <a:cs typeface="Arial"/>
            </a:endParaRPr>
          </a:p>
          <a:p>
            <a:pPr marL="92710">
              <a:lnSpc>
                <a:spcPts val="2370"/>
              </a:lnSpc>
            </a:pP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p-use(n)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07423" y="2851404"/>
            <a:ext cx="1103630" cy="348172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710">
              <a:spcBef>
                <a:spcPts val="315"/>
              </a:spcBef>
            </a:pP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c-use(i)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07423" y="3300985"/>
            <a:ext cx="1039494" cy="33983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710">
              <a:spcBef>
                <a:spcPts val="250"/>
              </a:spcBef>
            </a:pP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c-use(i)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630161" y="5872607"/>
            <a:ext cx="3048000" cy="300355"/>
          </a:xfrm>
          <a:custGeom>
            <a:avLst/>
            <a:gdLst/>
            <a:ahLst/>
            <a:cxnLst/>
            <a:rect l="l" t="t" r="r" b="b"/>
            <a:pathLst>
              <a:path w="3048000" h="300354">
                <a:moveTo>
                  <a:pt x="0" y="300228"/>
                </a:moveTo>
                <a:lnTo>
                  <a:pt x="3047999" y="300228"/>
                </a:lnTo>
                <a:lnTo>
                  <a:pt x="3047999" y="0"/>
                </a:lnTo>
                <a:lnTo>
                  <a:pt x="0" y="0"/>
                </a:lnTo>
                <a:lnTo>
                  <a:pt x="0" y="30022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107423" y="4229101"/>
            <a:ext cx="1103630" cy="399415"/>
          </a:xfrm>
          <a:custGeom>
            <a:avLst/>
            <a:gdLst/>
            <a:ahLst/>
            <a:cxnLst/>
            <a:rect l="l" t="t" r="r" b="b"/>
            <a:pathLst>
              <a:path w="1103629" h="399414">
                <a:moveTo>
                  <a:pt x="0" y="399288"/>
                </a:moveTo>
                <a:lnTo>
                  <a:pt x="1103376" y="399288"/>
                </a:lnTo>
                <a:lnTo>
                  <a:pt x="1103376" y="0"/>
                </a:lnTo>
                <a:lnTo>
                  <a:pt x="0" y="0"/>
                </a:lnTo>
                <a:lnTo>
                  <a:pt x="0" y="3992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670385" y="4260723"/>
            <a:ext cx="46291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e(</a:t>
            </a:r>
            <a:r>
              <a:rPr sz="2000" spc="-10" dirty="0">
                <a:solidFill>
                  <a:srgbClr val="3A3792"/>
                </a:solidFill>
                <a:latin typeface="Arial"/>
                <a:cs typeface="Arial"/>
              </a:rPr>
              <a:t>s</a:t>
            </a: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09776"/>
              </p:ext>
            </p:extLst>
          </p:nvPr>
        </p:nvGraphicFramePr>
        <p:xfrm>
          <a:off x="6630161" y="4503908"/>
          <a:ext cx="3516629" cy="11227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7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227">
                <a:tc gridSpan="2">
                  <a:txBody>
                    <a:bodyPr/>
                    <a:lstStyle/>
                    <a:p>
                      <a:pPr algn="r">
                        <a:lnSpc>
                          <a:spcPts val="90"/>
                        </a:lnSpc>
                      </a:pPr>
                      <a:r>
                        <a:rPr sz="2000" dirty="0">
                          <a:solidFill>
                            <a:srgbClr val="3A3792"/>
                          </a:solidFill>
                          <a:latin typeface="Arial"/>
                          <a:cs typeface="Arial"/>
                        </a:rPr>
                        <a:t>c-us</a:t>
                      </a:r>
                      <a:endParaRPr sz="2000" dirty="0">
                        <a:latin typeface="Arial"/>
                        <a:cs typeface="Arial"/>
                      </a:endParaRPr>
                    </a:p>
                    <a:p>
                      <a:pPr marL="1905">
                        <a:lnSpc>
                          <a:spcPts val="2255"/>
                        </a:lnSpc>
                        <a:tabLst>
                          <a:tab pos="51689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6.	</a:t>
                      </a:r>
                      <a:r>
                        <a:rPr sz="2400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cout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&lt;&lt;</a:t>
                      </a:r>
                      <a:r>
                        <a:rPr sz="2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s;</a:t>
                      </a:r>
                    </a:p>
                  </a:txBody>
                  <a:tcPr marL="0" marR="0" marT="0" marB="0">
                    <a:lnL w="25908">
                      <a:solidFill>
                        <a:srgbClr val="FF0000"/>
                      </a:solidFill>
                      <a:prstDash val="solid"/>
                    </a:lnL>
                    <a:lnR w="25908">
                      <a:solidFill>
                        <a:srgbClr val="FF0000"/>
                      </a:solidFill>
                      <a:prstDash val="solid"/>
                    </a:lnR>
                    <a:lnT w="25908">
                      <a:solidFill>
                        <a:srgbClr val="FF0000"/>
                      </a:solidFill>
                      <a:prstDash val="solid"/>
                    </a:lnT>
                    <a:lnB w="25908">
                      <a:solidFill>
                        <a:srgbClr val="FF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25908">
                      <a:solidFill>
                        <a:srgbClr val="FF0000"/>
                      </a:solidFill>
                      <a:prstDash val="solid"/>
                    </a:lnT>
                    <a:lnB w="25908">
                      <a:solidFill>
                        <a:srgbClr val="FF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227">
                <a:tc>
                  <a:txBody>
                    <a:bodyPr/>
                    <a:lstStyle/>
                    <a:p>
                      <a:pPr marL="1905">
                        <a:lnSpc>
                          <a:spcPts val="2360"/>
                        </a:lnSpc>
                        <a:tabLst>
                          <a:tab pos="516890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7.	</a:t>
                      </a:r>
                      <a:r>
                        <a:rPr sz="2400" spc="-5" dirty="0">
                          <a:solidFill>
                            <a:srgbClr val="006FC0"/>
                          </a:solidFill>
                          <a:latin typeface="Arial"/>
                          <a:cs typeface="Arial"/>
                        </a:rPr>
                        <a:t>cout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&lt;&lt;</a:t>
                      </a:r>
                      <a:r>
                        <a:rPr sz="2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i;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FF0000"/>
                      </a:solidFill>
                      <a:prstDash val="solid"/>
                    </a:lnL>
                    <a:lnT w="25908">
                      <a:solidFill>
                        <a:srgbClr val="FF0000"/>
                      </a:solidFill>
                      <a:prstDash val="solid"/>
                    </a:lnT>
                    <a:lnB w="25908">
                      <a:solidFill>
                        <a:srgbClr val="FF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ts val="1465"/>
                        </a:lnSpc>
                      </a:pPr>
                      <a:r>
                        <a:rPr sz="2000" spc="5" dirty="0">
                          <a:solidFill>
                            <a:srgbClr val="3A3792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2000" dirty="0">
                          <a:solidFill>
                            <a:srgbClr val="3A3792"/>
                          </a:solidFill>
                          <a:latin typeface="Arial"/>
                          <a:cs typeface="Arial"/>
                        </a:rPr>
                        <a:t>-us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908">
                      <a:solidFill>
                        <a:srgbClr val="FF0000"/>
                      </a:solidFill>
                      <a:prstDash val="solid"/>
                    </a:lnR>
                    <a:lnB w="25908">
                      <a:solidFill>
                        <a:srgbClr val="FF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70"/>
                        </a:lnSpc>
                      </a:pPr>
                      <a:r>
                        <a:rPr sz="2000" spc="-5" dirty="0">
                          <a:solidFill>
                            <a:srgbClr val="3A3792"/>
                          </a:solidFill>
                          <a:latin typeface="Arial"/>
                          <a:cs typeface="Arial"/>
                        </a:rPr>
                        <a:t>e(i)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FF0000"/>
                      </a:solidFill>
                      <a:prstDash val="solid"/>
                    </a:lnL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/>
          <p:nvPr/>
        </p:nvSpPr>
        <p:spPr>
          <a:xfrm>
            <a:off x="9119169" y="5095620"/>
            <a:ext cx="1271905" cy="708660"/>
          </a:xfrm>
          <a:custGeom>
            <a:avLst/>
            <a:gdLst/>
            <a:ahLst/>
            <a:cxnLst/>
            <a:rect l="l" t="t" r="r" b="b"/>
            <a:pathLst>
              <a:path w="1083945" h="708660">
                <a:moveTo>
                  <a:pt x="0" y="708660"/>
                </a:moveTo>
                <a:lnTo>
                  <a:pt x="1083564" y="708660"/>
                </a:lnTo>
                <a:lnTo>
                  <a:pt x="1083564" y="0"/>
                </a:lnTo>
                <a:lnTo>
                  <a:pt x="0" y="0"/>
                </a:lnTo>
                <a:lnTo>
                  <a:pt x="0" y="7086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87941" y="5227809"/>
            <a:ext cx="1023112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5" dirty="0">
                <a:solidFill>
                  <a:srgbClr val="3A3792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-</a:t>
            </a:r>
            <a:r>
              <a:rPr lang="en-US" sz="2000" dirty="0">
                <a:solidFill>
                  <a:srgbClr val="3A3792"/>
                </a:solidFill>
                <a:latin typeface="Arial"/>
                <a:cs typeface="Arial"/>
              </a:rPr>
              <a:t>use(</a:t>
            </a:r>
            <a:r>
              <a:rPr lang="en-US" sz="2000" dirty="0" err="1">
                <a:solidFill>
                  <a:srgbClr val="3A3792"/>
                </a:solidFill>
                <a:latin typeface="Arial"/>
                <a:cs typeface="Arial"/>
              </a:rPr>
              <a:t>i</a:t>
            </a:r>
            <a:r>
              <a:rPr lang="en-US" sz="2000" dirty="0">
                <a:solidFill>
                  <a:srgbClr val="3A3792"/>
                </a:solidFill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94063" y="5861725"/>
            <a:ext cx="1005102" cy="307777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en-US" sz="2000" dirty="0">
                <a:solidFill>
                  <a:srgbClr val="3A3792"/>
                </a:solidFill>
                <a:latin typeface="Arial"/>
                <a:cs typeface="Arial"/>
              </a:rPr>
              <a:t>c-</a:t>
            </a: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use</a:t>
            </a:r>
            <a:r>
              <a:rPr sz="2000" spc="5" dirty="0">
                <a:solidFill>
                  <a:srgbClr val="3A3792"/>
                </a:solidFill>
                <a:latin typeface="Arial"/>
                <a:cs typeface="Arial"/>
              </a:rPr>
              <a:t>(</a:t>
            </a: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n)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13788" y="867155"/>
            <a:ext cx="4269105" cy="1940560"/>
          </a:xfrm>
          <a:prstGeom prst="rect">
            <a:avLst/>
          </a:prstGeom>
          <a:solidFill>
            <a:srgbClr val="D9D9D9"/>
          </a:solidFill>
          <a:ln w="9144">
            <a:solidFill>
              <a:srgbClr val="0000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86360" marR="81915">
              <a:spcBef>
                <a:spcPts val="270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p-use: </a:t>
            </a:r>
            <a:r>
              <a:rPr sz="2400" spc="-5" dirty="0">
                <a:latin typeface="Arial"/>
                <a:cs typeface="Arial"/>
              </a:rPr>
              <a:t>a path </a:t>
            </a:r>
            <a:r>
              <a:rPr sz="2400" dirty="0">
                <a:latin typeface="Arial"/>
                <a:cs typeface="Arial"/>
              </a:rPr>
              <a:t>starts from </a:t>
            </a:r>
            <a:r>
              <a:rPr sz="2400" spc="-5" dirty="0">
                <a:latin typeface="Arial"/>
                <a:cs typeface="Arial"/>
              </a:rPr>
              <a:t>a  definition </a:t>
            </a:r>
            <a:r>
              <a:rPr sz="2400" dirty="0">
                <a:latin typeface="Arial"/>
                <a:cs typeface="Arial"/>
              </a:rPr>
              <a:t>of the </a:t>
            </a:r>
            <a:r>
              <a:rPr sz="2400" spc="-5" dirty="0">
                <a:latin typeface="Arial"/>
                <a:cs typeface="Arial"/>
              </a:rPr>
              <a:t>variable and  ends in a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in which </a:t>
            </a:r>
            <a:r>
              <a:rPr sz="2400" dirty="0">
                <a:latin typeface="Arial"/>
                <a:cs typeface="Arial"/>
              </a:rPr>
              <a:t>it  </a:t>
            </a:r>
            <a:r>
              <a:rPr sz="2400" spc="-5" dirty="0">
                <a:latin typeface="Arial"/>
                <a:cs typeface="Arial"/>
              </a:rPr>
              <a:t>appears inside a certain  predicate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72260" y="4490246"/>
            <a:ext cx="4269105" cy="1569720"/>
          </a:xfrm>
          <a:custGeom>
            <a:avLst/>
            <a:gdLst/>
            <a:ahLst/>
            <a:cxnLst/>
            <a:rect l="l" t="t" r="r" b="b"/>
            <a:pathLst>
              <a:path w="4269105" h="1569720">
                <a:moveTo>
                  <a:pt x="0" y="1569720"/>
                </a:moveTo>
                <a:lnTo>
                  <a:pt x="4268724" y="1569720"/>
                </a:lnTo>
                <a:lnTo>
                  <a:pt x="4268724" y="0"/>
                </a:lnTo>
                <a:lnTo>
                  <a:pt x="0" y="0"/>
                </a:lnTo>
                <a:lnTo>
                  <a:pt x="0" y="156972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97756" y="4496118"/>
            <a:ext cx="3892550" cy="147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/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c-use: </a:t>
            </a:r>
            <a:r>
              <a:rPr sz="2400" spc="-5" dirty="0">
                <a:latin typeface="Arial"/>
                <a:cs typeface="Arial"/>
              </a:rPr>
              <a:t>a path </a:t>
            </a:r>
            <a:r>
              <a:rPr sz="2400" dirty="0">
                <a:latin typeface="Arial"/>
                <a:cs typeface="Arial"/>
              </a:rPr>
              <a:t>starts from </a:t>
            </a:r>
            <a:r>
              <a:rPr sz="2400" spc="-5" dirty="0">
                <a:latin typeface="Arial"/>
                <a:cs typeface="Arial"/>
              </a:rPr>
              <a:t>a  definition </a:t>
            </a:r>
            <a:r>
              <a:rPr sz="2400" dirty="0">
                <a:latin typeface="Arial"/>
                <a:cs typeface="Arial"/>
              </a:rPr>
              <a:t>of the variable </a:t>
            </a:r>
            <a:r>
              <a:rPr sz="2400" spc="-5" dirty="0">
                <a:latin typeface="Arial"/>
                <a:cs typeface="Arial"/>
              </a:rPr>
              <a:t>and  ends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Arial"/>
                <a:cs typeface="Arial"/>
              </a:rPr>
              <a:t>in which  </a:t>
            </a:r>
            <a:r>
              <a:rPr sz="2400" dirty="0">
                <a:latin typeface="Arial"/>
                <a:cs typeface="Arial"/>
              </a:rPr>
              <a:t>it </a:t>
            </a:r>
            <a:r>
              <a:rPr sz="2400" spc="-5" dirty="0">
                <a:latin typeface="Arial"/>
                <a:cs typeface="Arial"/>
              </a:rPr>
              <a:t>is involved in</a:t>
            </a:r>
            <a:r>
              <a:rPr sz="2400" spc="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computation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10</a:t>
            </a:fld>
            <a:endParaRPr dirty="0"/>
          </a:p>
        </p:txBody>
      </p:sp>
      <p:sp>
        <p:nvSpPr>
          <p:cNvPr id="42" name="Rectangle 41"/>
          <p:cNvSpPr/>
          <p:nvPr/>
        </p:nvSpPr>
        <p:spPr>
          <a:xfrm>
            <a:off x="11125200" y="60198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295400" y="6202680"/>
            <a:ext cx="944880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10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332738"/>
            <a:ext cx="4378960" cy="450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the basic</a:t>
            </a:r>
            <a:r>
              <a:rPr sz="2300" spc="-10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blocks</a:t>
            </a:r>
            <a:endParaRPr sz="2300">
              <a:latin typeface="Arial"/>
              <a:cs typeface="Arial"/>
            </a:endParaRPr>
          </a:p>
          <a:p>
            <a:pPr marL="355600" indent="-342900">
              <a:spcBef>
                <a:spcPts val="55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all the</a:t>
            </a:r>
            <a:r>
              <a:rPr sz="23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definitions</a:t>
            </a:r>
            <a:endParaRPr sz="2300">
              <a:latin typeface="Arial"/>
              <a:cs typeface="Arial"/>
            </a:endParaRPr>
          </a:p>
          <a:p>
            <a:pPr marL="756285" marR="654050" lvl="1" indent="-286385">
              <a:spcBef>
                <a:spcPts val="515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Where variables get</a:t>
            </a:r>
            <a:r>
              <a:rPr sz="21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their  values</a:t>
            </a:r>
            <a:endParaRPr sz="2100">
              <a:latin typeface="Arial"/>
              <a:cs typeface="Arial"/>
            </a:endParaRPr>
          </a:p>
          <a:p>
            <a:pPr marL="355600" indent="-342900">
              <a:spcBef>
                <a:spcPts val="54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all the</a:t>
            </a:r>
            <a:r>
              <a:rPr sz="23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uses</a:t>
            </a:r>
            <a:endParaRPr sz="2300">
              <a:latin typeface="Arial"/>
              <a:cs typeface="Arial"/>
            </a:endParaRPr>
          </a:p>
          <a:p>
            <a:pPr marL="756285" lvl="1" indent="-286385">
              <a:spcBef>
                <a:spcPts val="509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Where variables are</a:t>
            </a:r>
            <a:r>
              <a:rPr sz="21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used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spcBef>
                <a:spcPts val="505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Indicate p-uses (in predicates)</a:t>
            </a:r>
            <a:endParaRPr sz="2100">
              <a:latin typeface="Arial"/>
              <a:cs typeface="Arial"/>
            </a:endParaRPr>
          </a:p>
          <a:p>
            <a:pPr marL="756285" marR="1452880" lvl="1" indent="-286385">
              <a:spcBef>
                <a:spcPts val="500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Indicate c-uses</a:t>
            </a:r>
            <a:r>
              <a:rPr sz="2100" spc="-4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(in  computations)</a:t>
            </a:r>
            <a:endParaRPr sz="2100">
              <a:latin typeface="Arial"/>
              <a:cs typeface="Arial"/>
            </a:endParaRPr>
          </a:p>
          <a:p>
            <a:pPr marL="355600" marR="5080" indent="-342900" algn="just">
              <a:spcBef>
                <a:spcPts val="54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Draw path from each definition  to each use that might get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data  from that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definition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Basic </a:t>
            </a:r>
            <a:r>
              <a:rPr dirty="0"/>
              <a:t>blocks, </a:t>
            </a:r>
            <a:r>
              <a:rPr spc="-5" dirty="0"/>
              <a:t>defs and</a:t>
            </a:r>
            <a:r>
              <a:rPr spc="-60" dirty="0"/>
              <a:t> </a:t>
            </a:r>
            <a:r>
              <a:rPr dirty="0"/>
              <a:t>uses</a:t>
            </a:r>
          </a:p>
        </p:txBody>
      </p:sp>
      <p:sp>
        <p:nvSpPr>
          <p:cNvPr id="7" name="object 7"/>
          <p:cNvSpPr/>
          <p:nvPr/>
        </p:nvSpPr>
        <p:spPr>
          <a:xfrm>
            <a:off x="6553200" y="1295400"/>
            <a:ext cx="3733800" cy="452628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200" y="1295400"/>
            <a:ext cx="3733800" cy="452628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5528" y="1333754"/>
            <a:ext cx="1267460" cy="818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514984" algn="l"/>
              </a:tabLst>
            </a:pPr>
            <a:r>
              <a:rPr sz="2400" spc="-5" dirty="0">
                <a:latin typeface="Arial"/>
                <a:cs typeface="Arial"/>
              </a:rPr>
              <a:t>1.	</a:t>
            </a:r>
            <a:r>
              <a:rPr sz="2400" dirty="0">
                <a:latin typeface="Arial"/>
                <a:cs typeface="Arial"/>
              </a:rPr>
              <a:t>s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5"/>
              </a:lnSpc>
              <a:spcBef>
                <a:spcPts val="575"/>
              </a:spcBef>
              <a:tabLst>
                <a:tab pos="514984" algn="l"/>
              </a:tabLst>
            </a:pPr>
            <a:r>
              <a:rPr sz="2400" spc="-5" dirty="0">
                <a:latin typeface="Arial"/>
                <a:cs typeface="Arial"/>
              </a:rPr>
              <a:t>2.	</a:t>
            </a:r>
            <a:r>
              <a:rPr sz="2400" dirty="0">
                <a:latin typeface="Arial"/>
                <a:cs typeface="Arial"/>
              </a:rPr>
              <a:t>i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0161" y="2253234"/>
            <a:ext cx="3048000" cy="320601"/>
          </a:xfrm>
          <a:prstGeom prst="rect">
            <a:avLst/>
          </a:prstGeom>
          <a:solidFill>
            <a:srgbClr val="F1F1F1"/>
          </a:solidFill>
          <a:ln w="25908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455"/>
              </a:lnSpc>
              <a:tabLst>
                <a:tab pos="516890" algn="l"/>
              </a:tabLst>
            </a:pPr>
            <a:r>
              <a:rPr sz="2400" spc="-5" dirty="0">
                <a:latin typeface="Arial"/>
                <a:cs typeface="Arial"/>
              </a:rPr>
              <a:t>3.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(i </a:t>
            </a:r>
            <a:r>
              <a:rPr sz="2400" dirty="0">
                <a:latin typeface="Arial"/>
                <a:cs typeface="Arial"/>
              </a:rPr>
              <a:t>&lt;=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8797" y="2650871"/>
            <a:ext cx="127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2828" y="3089783"/>
            <a:ext cx="2794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32828" y="3528695"/>
            <a:ext cx="2794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8797" y="3967860"/>
            <a:ext cx="1276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32829" y="3089784"/>
            <a:ext cx="1895475" cy="26161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/>
            <a:r>
              <a:rPr sz="2400" dirty="0">
                <a:latin typeface="Arial"/>
                <a:cs typeface="Arial"/>
              </a:rPr>
              <a:t>s + 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927100"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++</a:t>
            </a:r>
            <a:endParaRPr sz="2400">
              <a:latin typeface="Arial"/>
              <a:cs typeface="Arial"/>
            </a:endParaRPr>
          </a:p>
          <a:p>
            <a:pPr>
              <a:spcBef>
                <a:spcPts val="9"/>
              </a:spcBef>
            </a:pPr>
            <a:endParaRPr sz="3500">
              <a:latin typeface="Times New Roman"/>
              <a:cs typeface="Times New Roman"/>
            </a:endParaRPr>
          </a:p>
          <a:p>
            <a:pPr marL="527685" indent="-514984">
              <a:buClr>
                <a:srgbClr val="000000"/>
              </a:buClr>
              <a:buAutoNum type="arabicPeriod" startAt="6"/>
              <a:tabLst>
                <a:tab pos="5283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s;</a:t>
            </a:r>
            <a:endParaRPr sz="2400">
              <a:latin typeface="Arial"/>
              <a:cs typeface="Arial"/>
            </a:endParaRPr>
          </a:p>
          <a:p>
            <a:pPr marL="52768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5283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52768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5283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30161" y="1378459"/>
            <a:ext cx="3048000" cy="756285"/>
          </a:xfrm>
          <a:custGeom>
            <a:avLst/>
            <a:gdLst/>
            <a:ahLst/>
            <a:cxnLst/>
            <a:rect l="l" t="t" r="r" b="b"/>
            <a:pathLst>
              <a:path w="3048000" h="756285">
                <a:moveTo>
                  <a:pt x="0" y="755903"/>
                </a:moveTo>
                <a:lnTo>
                  <a:pt x="3047999" y="755903"/>
                </a:lnTo>
                <a:lnTo>
                  <a:pt x="3047999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30161" y="3102102"/>
            <a:ext cx="3048000" cy="352425"/>
          </a:xfrm>
          <a:custGeom>
            <a:avLst/>
            <a:gdLst/>
            <a:ahLst/>
            <a:cxnLst/>
            <a:rect l="l" t="t" r="r" b="b"/>
            <a:pathLst>
              <a:path w="3048000" h="352425">
                <a:moveTo>
                  <a:pt x="0" y="352044"/>
                </a:moveTo>
                <a:lnTo>
                  <a:pt x="3047999" y="352044"/>
                </a:lnTo>
                <a:lnTo>
                  <a:pt x="3047999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25908">
            <a:solidFill>
              <a:srgbClr val="F375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30161" y="3544062"/>
            <a:ext cx="3048000" cy="300355"/>
          </a:xfrm>
          <a:custGeom>
            <a:avLst/>
            <a:gdLst/>
            <a:ahLst/>
            <a:cxnLst/>
            <a:rect l="l" t="t" r="r" b="b"/>
            <a:pathLst>
              <a:path w="3048000" h="300354">
                <a:moveTo>
                  <a:pt x="0" y="300227"/>
                </a:moveTo>
                <a:lnTo>
                  <a:pt x="3047999" y="300227"/>
                </a:lnTo>
                <a:lnTo>
                  <a:pt x="30479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25908">
            <a:solidFill>
              <a:srgbClr val="F375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30161" y="4446270"/>
            <a:ext cx="3048000" cy="302260"/>
          </a:xfrm>
          <a:custGeom>
            <a:avLst/>
            <a:gdLst/>
            <a:ahLst/>
            <a:cxnLst/>
            <a:rect l="l" t="t" r="r" b="b"/>
            <a:pathLst>
              <a:path w="3048000" h="302260">
                <a:moveTo>
                  <a:pt x="0" y="301751"/>
                </a:moveTo>
                <a:lnTo>
                  <a:pt x="3047999" y="301751"/>
                </a:lnTo>
                <a:lnTo>
                  <a:pt x="3047999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17970" y="4874514"/>
            <a:ext cx="3048000" cy="302260"/>
          </a:xfrm>
          <a:custGeom>
            <a:avLst/>
            <a:gdLst/>
            <a:ahLst/>
            <a:cxnLst/>
            <a:rect l="l" t="t" r="r" b="b"/>
            <a:pathLst>
              <a:path w="3048000" h="302260">
                <a:moveTo>
                  <a:pt x="0" y="301751"/>
                </a:moveTo>
                <a:lnTo>
                  <a:pt x="3048000" y="301751"/>
                </a:lnTo>
                <a:lnTo>
                  <a:pt x="3048000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17970" y="5331715"/>
            <a:ext cx="3048000" cy="300355"/>
          </a:xfrm>
          <a:custGeom>
            <a:avLst/>
            <a:gdLst/>
            <a:ahLst/>
            <a:cxnLst/>
            <a:rect l="l" t="t" r="r" b="b"/>
            <a:pathLst>
              <a:path w="3048000" h="300354">
                <a:moveTo>
                  <a:pt x="0" y="300228"/>
                </a:moveTo>
                <a:lnTo>
                  <a:pt x="3048000" y="300228"/>
                </a:lnTo>
                <a:lnTo>
                  <a:pt x="3048000" y="0"/>
                </a:lnTo>
                <a:lnTo>
                  <a:pt x="0" y="0"/>
                </a:lnTo>
                <a:lnTo>
                  <a:pt x="0" y="30022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11</a:t>
            </a:fld>
            <a:endParaRPr dirty="0"/>
          </a:p>
        </p:txBody>
      </p:sp>
      <p:sp>
        <p:nvSpPr>
          <p:cNvPr id="24" name="Rectangle 23"/>
          <p:cNvSpPr/>
          <p:nvPr/>
        </p:nvSpPr>
        <p:spPr>
          <a:xfrm>
            <a:off x="11125200" y="60198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295400" y="6202680"/>
            <a:ext cx="944880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59940" y="1332738"/>
            <a:ext cx="4378960" cy="4500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the basic</a:t>
            </a:r>
            <a:r>
              <a:rPr sz="2300" spc="-10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blocks</a:t>
            </a:r>
            <a:endParaRPr sz="2300">
              <a:latin typeface="Arial"/>
              <a:cs typeface="Arial"/>
            </a:endParaRPr>
          </a:p>
          <a:p>
            <a:pPr marL="355600" indent="-342900">
              <a:spcBef>
                <a:spcPts val="55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all the</a:t>
            </a:r>
            <a:r>
              <a:rPr sz="23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definitions</a:t>
            </a:r>
            <a:endParaRPr sz="2300">
              <a:latin typeface="Arial"/>
              <a:cs typeface="Arial"/>
            </a:endParaRPr>
          </a:p>
          <a:p>
            <a:pPr marL="756285" marR="654050" lvl="1" indent="-286385">
              <a:spcBef>
                <a:spcPts val="515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Where variables get</a:t>
            </a:r>
            <a:r>
              <a:rPr sz="2100" spc="-4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their  values</a:t>
            </a:r>
            <a:endParaRPr sz="2100">
              <a:latin typeface="Arial"/>
              <a:cs typeface="Arial"/>
            </a:endParaRPr>
          </a:p>
          <a:p>
            <a:pPr marL="355600" indent="-342900">
              <a:spcBef>
                <a:spcPts val="54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all the</a:t>
            </a:r>
            <a:r>
              <a:rPr sz="23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uses</a:t>
            </a:r>
            <a:endParaRPr sz="2300">
              <a:latin typeface="Arial"/>
              <a:cs typeface="Arial"/>
            </a:endParaRPr>
          </a:p>
          <a:p>
            <a:pPr marL="756285" lvl="1" indent="-286385">
              <a:spcBef>
                <a:spcPts val="509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Where variables are</a:t>
            </a:r>
            <a:r>
              <a:rPr sz="21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used</a:t>
            </a:r>
            <a:endParaRPr sz="2100">
              <a:latin typeface="Arial"/>
              <a:cs typeface="Arial"/>
            </a:endParaRPr>
          </a:p>
          <a:p>
            <a:pPr marL="756285" lvl="1" indent="-286385">
              <a:spcBef>
                <a:spcPts val="505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Indicate p-uses (in predicates)</a:t>
            </a:r>
            <a:endParaRPr sz="2100">
              <a:latin typeface="Arial"/>
              <a:cs typeface="Arial"/>
            </a:endParaRPr>
          </a:p>
          <a:p>
            <a:pPr marL="756285" marR="1452880" lvl="1" indent="-286385">
              <a:spcBef>
                <a:spcPts val="500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Indicate c-uses</a:t>
            </a:r>
            <a:r>
              <a:rPr sz="2100" spc="-4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(in  computations)</a:t>
            </a:r>
            <a:endParaRPr sz="2100">
              <a:latin typeface="Arial"/>
              <a:cs typeface="Arial"/>
            </a:endParaRPr>
          </a:p>
          <a:p>
            <a:pPr marL="355600" marR="5080" indent="-342900" algn="just">
              <a:spcBef>
                <a:spcPts val="540"/>
              </a:spcBef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Draw path from each definition  to each use that might get</a:t>
            </a:r>
            <a:r>
              <a:rPr sz="2300" spc="-13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data  from that</a:t>
            </a:r>
            <a:r>
              <a:rPr sz="2300" spc="-9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definition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Basic </a:t>
            </a:r>
            <a:r>
              <a:rPr dirty="0"/>
              <a:t>blocks, </a:t>
            </a:r>
            <a:r>
              <a:rPr spc="-5" dirty="0"/>
              <a:t>defs and</a:t>
            </a:r>
            <a:r>
              <a:rPr spc="-60" dirty="0"/>
              <a:t> </a:t>
            </a:r>
            <a:r>
              <a:rPr dirty="0"/>
              <a:t>uses</a:t>
            </a:r>
          </a:p>
        </p:txBody>
      </p:sp>
      <p:sp>
        <p:nvSpPr>
          <p:cNvPr id="7" name="object 7"/>
          <p:cNvSpPr/>
          <p:nvPr/>
        </p:nvSpPr>
        <p:spPr>
          <a:xfrm>
            <a:off x="6553200" y="1295400"/>
            <a:ext cx="3733800" cy="452628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200" y="1295400"/>
            <a:ext cx="3733800" cy="452628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45528" y="1333754"/>
            <a:ext cx="1267460" cy="818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514984" algn="l"/>
              </a:tabLst>
            </a:pPr>
            <a:r>
              <a:rPr sz="2400" spc="-5" dirty="0">
                <a:latin typeface="Arial"/>
                <a:cs typeface="Arial"/>
              </a:rPr>
              <a:t>1.	</a:t>
            </a:r>
            <a:r>
              <a:rPr sz="2400" dirty="0">
                <a:latin typeface="Arial"/>
                <a:cs typeface="Arial"/>
              </a:rPr>
              <a:t>s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5"/>
              </a:lnSpc>
              <a:spcBef>
                <a:spcPts val="575"/>
              </a:spcBef>
              <a:tabLst>
                <a:tab pos="514984" algn="l"/>
              </a:tabLst>
            </a:pPr>
            <a:r>
              <a:rPr sz="2400" spc="-5" dirty="0">
                <a:latin typeface="Arial"/>
                <a:cs typeface="Arial"/>
              </a:rPr>
              <a:t>2.	</a:t>
            </a:r>
            <a:r>
              <a:rPr sz="2400" dirty="0">
                <a:latin typeface="Arial"/>
                <a:cs typeface="Arial"/>
              </a:rPr>
              <a:t>i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30161" y="2253234"/>
            <a:ext cx="3048000" cy="320601"/>
          </a:xfrm>
          <a:prstGeom prst="rect">
            <a:avLst/>
          </a:prstGeom>
          <a:ln w="25908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455"/>
              </a:lnSpc>
              <a:tabLst>
                <a:tab pos="516890" algn="l"/>
              </a:tabLst>
            </a:pPr>
            <a:r>
              <a:rPr sz="2400" spc="-5" dirty="0">
                <a:latin typeface="Arial"/>
                <a:cs typeface="Arial"/>
              </a:rPr>
              <a:t>3.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(i </a:t>
            </a:r>
            <a:r>
              <a:rPr sz="2400" dirty="0">
                <a:latin typeface="Arial"/>
                <a:cs typeface="Arial"/>
              </a:rPr>
              <a:t>&lt;=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1497" y="2650872"/>
            <a:ext cx="102235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5528" y="3089784"/>
            <a:ext cx="254000" cy="8181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5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5529" y="3089784"/>
            <a:ext cx="1870075" cy="2603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0"/>
            <a:r>
              <a:rPr sz="2400" dirty="0">
                <a:latin typeface="Arial"/>
                <a:cs typeface="Arial"/>
              </a:rPr>
              <a:t>s + 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914400"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++</a:t>
            </a:r>
            <a:endParaRPr sz="2400">
              <a:latin typeface="Arial"/>
              <a:cs typeface="Arial"/>
            </a:endParaRPr>
          </a:p>
          <a:p>
            <a:pPr marL="505459"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514984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5156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s;</a:t>
            </a:r>
            <a:endParaRPr sz="2400">
              <a:latin typeface="Arial"/>
              <a:cs typeface="Arial"/>
            </a:endParaRPr>
          </a:p>
          <a:p>
            <a:pPr marL="514984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5156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514984" indent="-514984">
              <a:lnSpc>
                <a:spcPts val="2855"/>
              </a:lnSpc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5156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30161" y="1378459"/>
            <a:ext cx="3048000" cy="756285"/>
          </a:xfrm>
          <a:custGeom>
            <a:avLst/>
            <a:gdLst/>
            <a:ahLst/>
            <a:cxnLst/>
            <a:rect l="l" t="t" r="r" b="b"/>
            <a:pathLst>
              <a:path w="3048000" h="756285">
                <a:moveTo>
                  <a:pt x="0" y="755903"/>
                </a:moveTo>
                <a:lnTo>
                  <a:pt x="3047999" y="755903"/>
                </a:lnTo>
                <a:lnTo>
                  <a:pt x="3047999" y="0"/>
                </a:lnTo>
                <a:lnTo>
                  <a:pt x="0" y="0"/>
                </a:lnTo>
                <a:lnTo>
                  <a:pt x="0" y="755903"/>
                </a:lnTo>
                <a:close/>
              </a:path>
            </a:pathLst>
          </a:custGeom>
          <a:ln w="25908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0161" y="2253234"/>
            <a:ext cx="3048000" cy="338455"/>
          </a:xfrm>
          <a:custGeom>
            <a:avLst/>
            <a:gdLst/>
            <a:ahLst/>
            <a:cxnLst/>
            <a:rect l="l" t="t" r="r" b="b"/>
            <a:pathLst>
              <a:path w="3048000" h="338455">
                <a:moveTo>
                  <a:pt x="0" y="338327"/>
                </a:moveTo>
                <a:lnTo>
                  <a:pt x="3047999" y="338327"/>
                </a:lnTo>
                <a:lnTo>
                  <a:pt x="3047999" y="0"/>
                </a:lnTo>
                <a:lnTo>
                  <a:pt x="0" y="0"/>
                </a:lnTo>
                <a:lnTo>
                  <a:pt x="0" y="33832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30161" y="3102102"/>
            <a:ext cx="3048000" cy="352425"/>
          </a:xfrm>
          <a:custGeom>
            <a:avLst/>
            <a:gdLst/>
            <a:ahLst/>
            <a:cxnLst/>
            <a:rect l="l" t="t" r="r" b="b"/>
            <a:pathLst>
              <a:path w="3048000" h="352425">
                <a:moveTo>
                  <a:pt x="0" y="352044"/>
                </a:moveTo>
                <a:lnTo>
                  <a:pt x="3047999" y="352044"/>
                </a:lnTo>
                <a:lnTo>
                  <a:pt x="3047999" y="0"/>
                </a:lnTo>
                <a:lnTo>
                  <a:pt x="0" y="0"/>
                </a:lnTo>
                <a:lnTo>
                  <a:pt x="0" y="352044"/>
                </a:lnTo>
                <a:close/>
              </a:path>
            </a:pathLst>
          </a:custGeom>
          <a:ln w="25908">
            <a:solidFill>
              <a:srgbClr val="F375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630161" y="3544062"/>
            <a:ext cx="3048000" cy="300355"/>
          </a:xfrm>
          <a:custGeom>
            <a:avLst/>
            <a:gdLst/>
            <a:ahLst/>
            <a:cxnLst/>
            <a:rect l="l" t="t" r="r" b="b"/>
            <a:pathLst>
              <a:path w="3048000" h="300354">
                <a:moveTo>
                  <a:pt x="0" y="300227"/>
                </a:moveTo>
                <a:lnTo>
                  <a:pt x="3047999" y="300227"/>
                </a:lnTo>
                <a:lnTo>
                  <a:pt x="3047999" y="0"/>
                </a:lnTo>
                <a:lnTo>
                  <a:pt x="0" y="0"/>
                </a:lnTo>
                <a:lnTo>
                  <a:pt x="0" y="300227"/>
                </a:lnTo>
                <a:close/>
              </a:path>
            </a:pathLst>
          </a:custGeom>
          <a:ln w="25908">
            <a:solidFill>
              <a:srgbClr val="F375C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630161" y="4446270"/>
            <a:ext cx="3048000" cy="302260"/>
          </a:xfrm>
          <a:custGeom>
            <a:avLst/>
            <a:gdLst/>
            <a:ahLst/>
            <a:cxnLst/>
            <a:rect l="l" t="t" r="r" b="b"/>
            <a:pathLst>
              <a:path w="3048000" h="302260">
                <a:moveTo>
                  <a:pt x="0" y="301751"/>
                </a:moveTo>
                <a:lnTo>
                  <a:pt x="3047999" y="301751"/>
                </a:lnTo>
                <a:lnTo>
                  <a:pt x="3047999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7970" y="4874514"/>
            <a:ext cx="3048000" cy="302260"/>
          </a:xfrm>
          <a:custGeom>
            <a:avLst/>
            <a:gdLst/>
            <a:ahLst/>
            <a:cxnLst/>
            <a:rect l="l" t="t" r="r" b="b"/>
            <a:pathLst>
              <a:path w="3048000" h="302260">
                <a:moveTo>
                  <a:pt x="0" y="301751"/>
                </a:moveTo>
                <a:lnTo>
                  <a:pt x="3048000" y="301751"/>
                </a:lnTo>
                <a:lnTo>
                  <a:pt x="3048000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617970" y="5331715"/>
            <a:ext cx="3048000" cy="300355"/>
          </a:xfrm>
          <a:custGeom>
            <a:avLst/>
            <a:gdLst/>
            <a:ahLst/>
            <a:cxnLst/>
            <a:rect l="l" t="t" r="r" b="b"/>
            <a:pathLst>
              <a:path w="3048000" h="300354">
                <a:moveTo>
                  <a:pt x="0" y="300228"/>
                </a:moveTo>
                <a:lnTo>
                  <a:pt x="3048000" y="300228"/>
                </a:lnTo>
                <a:lnTo>
                  <a:pt x="3048000" y="0"/>
                </a:lnTo>
                <a:lnTo>
                  <a:pt x="0" y="0"/>
                </a:lnTo>
                <a:lnTo>
                  <a:pt x="0" y="300228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57922" y="1441831"/>
            <a:ext cx="1598295" cy="1710055"/>
          </a:xfrm>
          <a:custGeom>
            <a:avLst/>
            <a:gdLst/>
            <a:ahLst/>
            <a:cxnLst/>
            <a:rect l="l" t="t" r="r" b="b"/>
            <a:pathLst>
              <a:path w="1598295" h="1710055">
                <a:moveTo>
                  <a:pt x="102488" y="1586865"/>
                </a:moveTo>
                <a:lnTo>
                  <a:pt x="0" y="1689227"/>
                </a:lnTo>
                <a:lnTo>
                  <a:pt x="143382" y="1709801"/>
                </a:lnTo>
                <a:lnTo>
                  <a:pt x="92803" y="1677035"/>
                </a:lnTo>
                <a:lnTo>
                  <a:pt x="77850" y="1677035"/>
                </a:lnTo>
                <a:lnTo>
                  <a:pt x="69723" y="1652397"/>
                </a:lnTo>
                <a:lnTo>
                  <a:pt x="75183" y="1650492"/>
                </a:lnTo>
                <a:lnTo>
                  <a:pt x="79565" y="1649043"/>
                </a:lnTo>
                <a:lnTo>
                  <a:pt x="102488" y="1586865"/>
                </a:lnTo>
                <a:close/>
              </a:path>
              <a:path w="1598295" h="1710055">
                <a:moveTo>
                  <a:pt x="73787" y="1664716"/>
                </a:moveTo>
                <a:lnTo>
                  <a:pt x="77850" y="1677035"/>
                </a:lnTo>
                <a:lnTo>
                  <a:pt x="83438" y="1675130"/>
                </a:lnTo>
                <a:lnTo>
                  <a:pt x="87691" y="1673723"/>
                </a:lnTo>
                <a:lnTo>
                  <a:pt x="73787" y="1664716"/>
                </a:lnTo>
                <a:close/>
              </a:path>
              <a:path w="1598295" h="1710055">
                <a:moveTo>
                  <a:pt x="87691" y="1673723"/>
                </a:moveTo>
                <a:lnTo>
                  <a:pt x="83438" y="1675130"/>
                </a:lnTo>
                <a:lnTo>
                  <a:pt x="77850" y="1677035"/>
                </a:lnTo>
                <a:lnTo>
                  <a:pt x="92803" y="1677035"/>
                </a:lnTo>
                <a:lnTo>
                  <a:pt x="87691" y="1673723"/>
                </a:lnTo>
                <a:close/>
              </a:path>
              <a:path w="1598295" h="1710055">
                <a:moveTo>
                  <a:pt x="837160" y="25908"/>
                </a:moveTo>
                <a:lnTo>
                  <a:pt x="636016" y="25908"/>
                </a:lnTo>
                <a:lnTo>
                  <a:pt x="676148" y="26670"/>
                </a:lnTo>
                <a:lnTo>
                  <a:pt x="716026" y="29337"/>
                </a:lnTo>
                <a:lnTo>
                  <a:pt x="755269" y="34290"/>
                </a:lnTo>
                <a:lnTo>
                  <a:pt x="794384" y="41783"/>
                </a:lnTo>
                <a:lnTo>
                  <a:pt x="832993" y="51689"/>
                </a:lnTo>
                <a:lnTo>
                  <a:pt x="871474" y="64516"/>
                </a:lnTo>
                <a:lnTo>
                  <a:pt x="910589" y="80518"/>
                </a:lnTo>
                <a:lnTo>
                  <a:pt x="951356" y="99822"/>
                </a:lnTo>
                <a:lnTo>
                  <a:pt x="993394" y="122428"/>
                </a:lnTo>
                <a:lnTo>
                  <a:pt x="1036193" y="147701"/>
                </a:lnTo>
                <a:lnTo>
                  <a:pt x="1079246" y="175514"/>
                </a:lnTo>
                <a:lnTo>
                  <a:pt x="1122426" y="205359"/>
                </a:lnTo>
                <a:lnTo>
                  <a:pt x="1164844" y="237109"/>
                </a:lnTo>
                <a:lnTo>
                  <a:pt x="1206627" y="270256"/>
                </a:lnTo>
                <a:lnTo>
                  <a:pt x="1246758" y="304546"/>
                </a:lnTo>
                <a:lnTo>
                  <a:pt x="1285367" y="339725"/>
                </a:lnTo>
                <a:lnTo>
                  <a:pt x="1321688" y="375158"/>
                </a:lnTo>
                <a:lnTo>
                  <a:pt x="1355471" y="410972"/>
                </a:lnTo>
                <a:lnTo>
                  <a:pt x="1386331" y="446532"/>
                </a:lnTo>
                <a:lnTo>
                  <a:pt x="1413891" y="481457"/>
                </a:lnTo>
                <a:lnTo>
                  <a:pt x="1437512" y="515620"/>
                </a:lnTo>
                <a:lnTo>
                  <a:pt x="1456944" y="548513"/>
                </a:lnTo>
                <a:lnTo>
                  <a:pt x="1492757" y="615315"/>
                </a:lnTo>
                <a:lnTo>
                  <a:pt x="1510283" y="649351"/>
                </a:lnTo>
                <a:lnTo>
                  <a:pt x="1526667" y="683768"/>
                </a:lnTo>
                <a:lnTo>
                  <a:pt x="1547876" y="735457"/>
                </a:lnTo>
                <a:lnTo>
                  <a:pt x="1563370" y="787400"/>
                </a:lnTo>
                <a:lnTo>
                  <a:pt x="1571244" y="839343"/>
                </a:lnTo>
                <a:lnTo>
                  <a:pt x="1572005" y="856615"/>
                </a:lnTo>
                <a:lnTo>
                  <a:pt x="1571625" y="873887"/>
                </a:lnTo>
                <a:lnTo>
                  <a:pt x="1563243" y="925449"/>
                </a:lnTo>
                <a:lnTo>
                  <a:pt x="1542414" y="977138"/>
                </a:lnTo>
                <a:lnTo>
                  <a:pt x="1520825" y="1011936"/>
                </a:lnTo>
                <a:lnTo>
                  <a:pt x="1492123" y="1046734"/>
                </a:lnTo>
                <a:lnTo>
                  <a:pt x="1455547" y="1081786"/>
                </a:lnTo>
                <a:lnTo>
                  <a:pt x="1422400" y="1108075"/>
                </a:lnTo>
                <a:lnTo>
                  <a:pt x="1379093" y="1136269"/>
                </a:lnTo>
                <a:lnTo>
                  <a:pt x="1343786" y="1156462"/>
                </a:lnTo>
                <a:lnTo>
                  <a:pt x="1304162" y="1177544"/>
                </a:lnTo>
                <a:lnTo>
                  <a:pt x="1236979" y="1210691"/>
                </a:lnTo>
                <a:lnTo>
                  <a:pt x="1187830" y="1233551"/>
                </a:lnTo>
                <a:lnTo>
                  <a:pt x="1135760" y="1256919"/>
                </a:lnTo>
                <a:lnTo>
                  <a:pt x="1052576" y="1292479"/>
                </a:lnTo>
                <a:lnTo>
                  <a:pt x="934720" y="1340612"/>
                </a:lnTo>
                <a:lnTo>
                  <a:pt x="873759" y="1364615"/>
                </a:lnTo>
                <a:lnTo>
                  <a:pt x="687070" y="1435862"/>
                </a:lnTo>
                <a:lnTo>
                  <a:pt x="415671" y="1533906"/>
                </a:lnTo>
                <a:lnTo>
                  <a:pt x="79565" y="1649043"/>
                </a:lnTo>
                <a:lnTo>
                  <a:pt x="73787" y="1664716"/>
                </a:lnTo>
                <a:lnTo>
                  <a:pt x="424306" y="1558417"/>
                </a:lnTo>
                <a:lnTo>
                  <a:pt x="696213" y="1460119"/>
                </a:lnTo>
                <a:lnTo>
                  <a:pt x="883284" y="1388745"/>
                </a:lnTo>
                <a:lnTo>
                  <a:pt x="1004316" y="1340358"/>
                </a:lnTo>
                <a:lnTo>
                  <a:pt x="1062608" y="1316355"/>
                </a:lnTo>
                <a:lnTo>
                  <a:pt x="1146302" y="1280541"/>
                </a:lnTo>
                <a:lnTo>
                  <a:pt x="1224026" y="1245489"/>
                </a:lnTo>
                <a:lnTo>
                  <a:pt x="1271777" y="1222756"/>
                </a:lnTo>
                <a:lnTo>
                  <a:pt x="1316227" y="1200531"/>
                </a:lnTo>
                <a:lnTo>
                  <a:pt x="1356486" y="1179068"/>
                </a:lnTo>
                <a:lnTo>
                  <a:pt x="1392681" y="1158240"/>
                </a:lnTo>
                <a:lnTo>
                  <a:pt x="1437894" y="1128776"/>
                </a:lnTo>
                <a:lnTo>
                  <a:pt x="1473073" y="1100963"/>
                </a:lnTo>
                <a:lnTo>
                  <a:pt x="1511553" y="1063752"/>
                </a:lnTo>
                <a:lnTo>
                  <a:pt x="1542287" y="1026414"/>
                </a:lnTo>
                <a:lnTo>
                  <a:pt x="1565782" y="988568"/>
                </a:lnTo>
                <a:lnTo>
                  <a:pt x="1582420" y="950595"/>
                </a:lnTo>
                <a:lnTo>
                  <a:pt x="1592833" y="912368"/>
                </a:lnTo>
                <a:lnTo>
                  <a:pt x="1597532" y="874395"/>
                </a:lnTo>
                <a:lnTo>
                  <a:pt x="1597913" y="855472"/>
                </a:lnTo>
                <a:lnTo>
                  <a:pt x="1597152" y="836803"/>
                </a:lnTo>
                <a:lnTo>
                  <a:pt x="1588516" y="780923"/>
                </a:lnTo>
                <a:lnTo>
                  <a:pt x="1572132" y="726186"/>
                </a:lnTo>
                <a:lnTo>
                  <a:pt x="1550034" y="672592"/>
                </a:lnTo>
                <a:lnTo>
                  <a:pt x="1533271" y="637540"/>
                </a:lnTo>
                <a:lnTo>
                  <a:pt x="1515618" y="603123"/>
                </a:lnTo>
                <a:lnTo>
                  <a:pt x="1479423" y="535813"/>
                </a:lnTo>
                <a:lnTo>
                  <a:pt x="1458976" y="501142"/>
                </a:lnTo>
                <a:lnTo>
                  <a:pt x="1434464" y="465836"/>
                </a:lnTo>
                <a:lnTo>
                  <a:pt x="1406144" y="429768"/>
                </a:lnTo>
                <a:lnTo>
                  <a:pt x="1374521" y="393319"/>
                </a:lnTo>
                <a:lnTo>
                  <a:pt x="1339977" y="356870"/>
                </a:lnTo>
                <a:lnTo>
                  <a:pt x="1302766" y="320548"/>
                </a:lnTo>
                <a:lnTo>
                  <a:pt x="1263650" y="284861"/>
                </a:lnTo>
                <a:lnTo>
                  <a:pt x="1222628" y="249936"/>
                </a:lnTo>
                <a:lnTo>
                  <a:pt x="1180337" y="216408"/>
                </a:lnTo>
                <a:lnTo>
                  <a:pt x="1137157" y="184150"/>
                </a:lnTo>
                <a:lnTo>
                  <a:pt x="1093470" y="153797"/>
                </a:lnTo>
                <a:lnTo>
                  <a:pt x="1049654" y="125603"/>
                </a:lnTo>
                <a:lnTo>
                  <a:pt x="1005839" y="99822"/>
                </a:lnTo>
                <a:lnTo>
                  <a:pt x="962786" y="76708"/>
                </a:lnTo>
                <a:lnTo>
                  <a:pt x="920750" y="56642"/>
                </a:lnTo>
                <a:lnTo>
                  <a:pt x="879982" y="40005"/>
                </a:lnTo>
                <a:lnTo>
                  <a:pt x="839977" y="26670"/>
                </a:lnTo>
                <a:lnTo>
                  <a:pt x="837160" y="25908"/>
                </a:lnTo>
                <a:close/>
              </a:path>
              <a:path w="1598295" h="1710055">
                <a:moveTo>
                  <a:pt x="79565" y="1649043"/>
                </a:moveTo>
                <a:lnTo>
                  <a:pt x="75183" y="1650492"/>
                </a:lnTo>
                <a:lnTo>
                  <a:pt x="69723" y="1652397"/>
                </a:lnTo>
                <a:lnTo>
                  <a:pt x="73787" y="1664716"/>
                </a:lnTo>
                <a:lnTo>
                  <a:pt x="79565" y="1649043"/>
                </a:lnTo>
                <a:close/>
              </a:path>
              <a:path w="1598295" h="1710055">
                <a:moveTo>
                  <a:pt x="635253" y="0"/>
                </a:moveTo>
                <a:lnTo>
                  <a:pt x="593725" y="1143"/>
                </a:lnTo>
                <a:lnTo>
                  <a:pt x="552069" y="4064"/>
                </a:lnTo>
                <a:lnTo>
                  <a:pt x="510285" y="8382"/>
                </a:lnTo>
                <a:lnTo>
                  <a:pt x="468375" y="14097"/>
                </a:lnTo>
                <a:lnTo>
                  <a:pt x="426466" y="20955"/>
                </a:lnTo>
                <a:lnTo>
                  <a:pt x="384428" y="28702"/>
                </a:lnTo>
                <a:lnTo>
                  <a:pt x="300227" y="46355"/>
                </a:lnTo>
                <a:lnTo>
                  <a:pt x="216153" y="65405"/>
                </a:lnTo>
                <a:lnTo>
                  <a:pt x="221868" y="90678"/>
                </a:lnTo>
                <a:lnTo>
                  <a:pt x="305943" y="71628"/>
                </a:lnTo>
                <a:lnTo>
                  <a:pt x="347852" y="62611"/>
                </a:lnTo>
                <a:lnTo>
                  <a:pt x="389635" y="54102"/>
                </a:lnTo>
                <a:lnTo>
                  <a:pt x="431164" y="46482"/>
                </a:lnTo>
                <a:lnTo>
                  <a:pt x="472567" y="39751"/>
                </a:lnTo>
                <a:lnTo>
                  <a:pt x="513842" y="34036"/>
                </a:lnTo>
                <a:lnTo>
                  <a:pt x="554735" y="29845"/>
                </a:lnTo>
                <a:lnTo>
                  <a:pt x="595502" y="27051"/>
                </a:lnTo>
                <a:lnTo>
                  <a:pt x="636016" y="25908"/>
                </a:lnTo>
                <a:lnTo>
                  <a:pt x="837160" y="25908"/>
                </a:lnTo>
                <a:lnTo>
                  <a:pt x="819784" y="21209"/>
                </a:lnTo>
                <a:lnTo>
                  <a:pt x="779272" y="12319"/>
                </a:lnTo>
                <a:lnTo>
                  <a:pt x="738377" y="5842"/>
                </a:lnTo>
                <a:lnTo>
                  <a:pt x="676655" y="762"/>
                </a:lnTo>
                <a:lnTo>
                  <a:pt x="635253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916798" y="1839468"/>
            <a:ext cx="408940" cy="363855"/>
          </a:xfrm>
          <a:custGeom>
            <a:avLst/>
            <a:gdLst/>
            <a:ahLst/>
            <a:cxnLst/>
            <a:rect l="l" t="t" r="r" b="b"/>
            <a:pathLst>
              <a:path w="408940" h="363855">
                <a:moveTo>
                  <a:pt x="224281" y="222885"/>
                </a:moveTo>
                <a:lnTo>
                  <a:pt x="189483" y="363474"/>
                </a:lnTo>
                <a:lnTo>
                  <a:pt x="309619" y="312674"/>
                </a:lnTo>
                <a:lnTo>
                  <a:pt x="249808" y="312674"/>
                </a:lnTo>
                <a:lnTo>
                  <a:pt x="229997" y="296037"/>
                </a:lnTo>
                <a:lnTo>
                  <a:pt x="236741" y="287918"/>
                </a:lnTo>
                <a:lnTo>
                  <a:pt x="224281" y="222885"/>
                </a:lnTo>
                <a:close/>
              </a:path>
              <a:path w="408940" h="363855">
                <a:moveTo>
                  <a:pt x="239981" y="304421"/>
                </a:moveTo>
                <a:lnTo>
                  <a:pt x="249808" y="312674"/>
                </a:lnTo>
                <a:lnTo>
                  <a:pt x="256364" y="304948"/>
                </a:lnTo>
                <a:lnTo>
                  <a:pt x="239981" y="304421"/>
                </a:lnTo>
                <a:close/>
              </a:path>
              <a:path w="408940" h="363855">
                <a:moveTo>
                  <a:pt x="256364" y="304948"/>
                </a:moveTo>
                <a:lnTo>
                  <a:pt x="249808" y="312674"/>
                </a:lnTo>
                <a:lnTo>
                  <a:pt x="309619" y="312674"/>
                </a:lnTo>
                <a:lnTo>
                  <a:pt x="322833" y="307086"/>
                </a:lnTo>
                <a:lnTo>
                  <a:pt x="256364" y="304948"/>
                </a:lnTo>
                <a:close/>
              </a:path>
              <a:path w="408940" h="363855">
                <a:moveTo>
                  <a:pt x="382802" y="71666"/>
                </a:moveTo>
                <a:lnTo>
                  <a:pt x="367029" y="110109"/>
                </a:lnTo>
                <a:lnTo>
                  <a:pt x="347091" y="142621"/>
                </a:lnTo>
                <a:lnTo>
                  <a:pt x="321818" y="179070"/>
                </a:lnTo>
                <a:lnTo>
                  <a:pt x="283972" y="229235"/>
                </a:lnTo>
                <a:lnTo>
                  <a:pt x="236741" y="287918"/>
                </a:lnTo>
                <a:lnTo>
                  <a:pt x="239878" y="304292"/>
                </a:lnTo>
                <a:lnTo>
                  <a:pt x="239981" y="304421"/>
                </a:lnTo>
                <a:lnTo>
                  <a:pt x="256364" y="304948"/>
                </a:lnTo>
                <a:lnTo>
                  <a:pt x="256921" y="304292"/>
                </a:lnTo>
                <a:lnTo>
                  <a:pt x="284987" y="269748"/>
                </a:lnTo>
                <a:lnTo>
                  <a:pt x="324103" y="219583"/>
                </a:lnTo>
                <a:lnTo>
                  <a:pt x="360552" y="168910"/>
                </a:lnTo>
                <a:lnTo>
                  <a:pt x="383412" y="133350"/>
                </a:lnTo>
                <a:lnTo>
                  <a:pt x="404152" y="91821"/>
                </a:lnTo>
                <a:lnTo>
                  <a:pt x="408304" y="75819"/>
                </a:lnTo>
                <a:lnTo>
                  <a:pt x="408558" y="75184"/>
                </a:lnTo>
                <a:lnTo>
                  <a:pt x="408597" y="72771"/>
                </a:lnTo>
                <a:lnTo>
                  <a:pt x="382777" y="72771"/>
                </a:lnTo>
                <a:lnTo>
                  <a:pt x="382802" y="71666"/>
                </a:lnTo>
                <a:close/>
              </a:path>
              <a:path w="408940" h="363855">
                <a:moveTo>
                  <a:pt x="236741" y="287918"/>
                </a:moveTo>
                <a:lnTo>
                  <a:pt x="229997" y="296037"/>
                </a:lnTo>
                <a:lnTo>
                  <a:pt x="239888" y="304343"/>
                </a:lnTo>
                <a:lnTo>
                  <a:pt x="236741" y="287918"/>
                </a:lnTo>
                <a:close/>
              </a:path>
              <a:path w="408940" h="363855">
                <a:moveTo>
                  <a:pt x="226314" y="0"/>
                </a:moveTo>
                <a:lnTo>
                  <a:pt x="175768" y="1778"/>
                </a:lnTo>
                <a:lnTo>
                  <a:pt x="136778" y="7366"/>
                </a:lnTo>
                <a:lnTo>
                  <a:pt x="91566" y="25019"/>
                </a:lnTo>
                <a:lnTo>
                  <a:pt x="52450" y="50673"/>
                </a:lnTo>
                <a:lnTo>
                  <a:pt x="16890" y="80772"/>
                </a:lnTo>
                <a:lnTo>
                  <a:pt x="0" y="96393"/>
                </a:lnTo>
                <a:lnTo>
                  <a:pt x="17525" y="115443"/>
                </a:lnTo>
                <a:lnTo>
                  <a:pt x="34543" y="99822"/>
                </a:lnTo>
                <a:lnTo>
                  <a:pt x="51562" y="84836"/>
                </a:lnTo>
                <a:lnTo>
                  <a:pt x="86487" y="58166"/>
                </a:lnTo>
                <a:lnTo>
                  <a:pt x="123698" y="38735"/>
                </a:lnTo>
                <a:lnTo>
                  <a:pt x="165353" y="28702"/>
                </a:lnTo>
                <a:lnTo>
                  <a:pt x="209169" y="26035"/>
                </a:lnTo>
                <a:lnTo>
                  <a:pt x="379436" y="25908"/>
                </a:lnTo>
                <a:lnTo>
                  <a:pt x="378841" y="25527"/>
                </a:lnTo>
                <a:lnTo>
                  <a:pt x="340105" y="11176"/>
                </a:lnTo>
                <a:lnTo>
                  <a:pt x="284352" y="2412"/>
                </a:lnTo>
                <a:lnTo>
                  <a:pt x="245364" y="254"/>
                </a:lnTo>
                <a:lnTo>
                  <a:pt x="226314" y="0"/>
                </a:lnTo>
                <a:close/>
              </a:path>
              <a:path w="408940" h="363855">
                <a:moveTo>
                  <a:pt x="383031" y="70612"/>
                </a:moveTo>
                <a:lnTo>
                  <a:pt x="382802" y="71666"/>
                </a:lnTo>
                <a:lnTo>
                  <a:pt x="382777" y="72771"/>
                </a:lnTo>
                <a:lnTo>
                  <a:pt x="383031" y="70612"/>
                </a:lnTo>
                <a:close/>
              </a:path>
              <a:path w="408940" h="363855">
                <a:moveTo>
                  <a:pt x="408691" y="70612"/>
                </a:moveTo>
                <a:lnTo>
                  <a:pt x="383031" y="70612"/>
                </a:lnTo>
                <a:lnTo>
                  <a:pt x="382777" y="72771"/>
                </a:lnTo>
                <a:lnTo>
                  <a:pt x="408597" y="72771"/>
                </a:lnTo>
                <a:lnTo>
                  <a:pt x="408691" y="70612"/>
                </a:lnTo>
                <a:close/>
              </a:path>
              <a:path w="408940" h="363855">
                <a:moveTo>
                  <a:pt x="382876" y="68251"/>
                </a:moveTo>
                <a:lnTo>
                  <a:pt x="382802" y="71666"/>
                </a:lnTo>
                <a:lnTo>
                  <a:pt x="383031" y="70612"/>
                </a:lnTo>
                <a:lnTo>
                  <a:pt x="408691" y="70612"/>
                </a:lnTo>
                <a:lnTo>
                  <a:pt x="408746" y="69342"/>
                </a:lnTo>
                <a:lnTo>
                  <a:pt x="383031" y="69342"/>
                </a:lnTo>
                <a:lnTo>
                  <a:pt x="382876" y="68251"/>
                </a:lnTo>
                <a:close/>
              </a:path>
              <a:path w="408940" h="363855">
                <a:moveTo>
                  <a:pt x="382904" y="66929"/>
                </a:moveTo>
                <a:lnTo>
                  <a:pt x="382876" y="68251"/>
                </a:lnTo>
                <a:lnTo>
                  <a:pt x="383031" y="69342"/>
                </a:lnTo>
                <a:lnTo>
                  <a:pt x="382904" y="66929"/>
                </a:lnTo>
                <a:close/>
              </a:path>
              <a:path w="408940" h="363855">
                <a:moveTo>
                  <a:pt x="408768" y="66929"/>
                </a:moveTo>
                <a:lnTo>
                  <a:pt x="382904" y="66929"/>
                </a:lnTo>
                <a:lnTo>
                  <a:pt x="383031" y="69342"/>
                </a:lnTo>
                <a:lnTo>
                  <a:pt x="408746" y="69342"/>
                </a:lnTo>
                <a:lnTo>
                  <a:pt x="408768" y="66929"/>
                </a:lnTo>
                <a:close/>
              </a:path>
              <a:path w="408940" h="363855">
                <a:moveTo>
                  <a:pt x="382466" y="65383"/>
                </a:moveTo>
                <a:lnTo>
                  <a:pt x="382876" y="68251"/>
                </a:lnTo>
                <a:lnTo>
                  <a:pt x="382904" y="66929"/>
                </a:lnTo>
                <a:lnTo>
                  <a:pt x="408768" y="66929"/>
                </a:lnTo>
                <a:lnTo>
                  <a:pt x="408736" y="66294"/>
                </a:lnTo>
                <a:lnTo>
                  <a:pt x="382777" y="66294"/>
                </a:lnTo>
                <a:lnTo>
                  <a:pt x="382466" y="65383"/>
                </a:lnTo>
                <a:close/>
              </a:path>
              <a:path w="408940" h="363855">
                <a:moveTo>
                  <a:pt x="382270" y="64008"/>
                </a:moveTo>
                <a:lnTo>
                  <a:pt x="382473" y="65405"/>
                </a:lnTo>
                <a:lnTo>
                  <a:pt x="382777" y="66294"/>
                </a:lnTo>
                <a:lnTo>
                  <a:pt x="382270" y="64008"/>
                </a:lnTo>
                <a:close/>
              </a:path>
              <a:path w="408940" h="363855">
                <a:moveTo>
                  <a:pt x="408474" y="64008"/>
                </a:moveTo>
                <a:lnTo>
                  <a:pt x="382270" y="64008"/>
                </a:lnTo>
                <a:lnTo>
                  <a:pt x="382777" y="66294"/>
                </a:lnTo>
                <a:lnTo>
                  <a:pt x="408736" y="66294"/>
                </a:lnTo>
                <a:lnTo>
                  <a:pt x="408685" y="65278"/>
                </a:lnTo>
                <a:lnTo>
                  <a:pt x="408474" y="64008"/>
                </a:lnTo>
                <a:close/>
              </a:path>
              <a:path w="408940" h="363855">
                <a:moveTo>
                  <a:pt x="408050" y="61468"/>
                </a:moveTo>
                <a:lnTo>
                  <a:pt x="381126" y="61468"/>
                </a:lnTo>
                <a:lnTo>
                  <a:pt x="381889" y="63373"/>
                </a:lnTo>
                <a:lnTo>
                  <a:pt x="382466" y="65383"/>
                </a:lnTo>
                <a:lnTo>
                  <a:pt x="382270" y="64008"/>
                </a:lnTo>
                <a:lnTo>
                  <a:pt x="408474" y="64008"/>
                </a:lnTo>
                <a:lnTo>
                  <a:pt x="408050" y="61468"/>
                </a:lnTo>
                <a:close/>
              </a:path>
              <a:path w="408940" h="363855">
                <a:moveTo>
                  <a:pt x="381588" y="62817"/>
                </a:moveTo>
                <a:lnTo>
                  <a:pt x="381778" y="63373"/>
                </a:lnTo>
                <a:lnTo>
                  <a:pt x="381588" y="62817"/>
                </a:lnTo>
                <a:close/>
              </a:path>
              <a:path w="408940" h="363855">
                <a:moveTo>
                  <a:pt x="381126" y="61468"/>
                </a:moveTo>
                <a:lnTo>
                  <a:pt x="381588" y="62817"/>
                </a:lnTo>
                <a:lnTo>
                  <a:pt x="381889" y="63373"/>
                </a:lnTo>
                <a:lnTo>
                  <a:pt x="381126" y="61468"/>
                </a:lnTo>
                <a:close/>
              </a:path>
              <a:path w="408940" h="363855">
                <a:moveTo>
                  <a:pt x="379786" y="59484"/>
                </a:moveTo>
                <a:lnTo>
                  <a:pt x="381588" y="62817"/>
                </a:lnTo>
                <a:lnTo>
                  <a:pt x="381126" y="61468"/>
                </a:lnTo>
                <a:lnTo>
                  <a:pt x="408050" y="61468"/>
                </a:lnTo>
                <a:lnTo>
                  <a:pt x="407902" y="60579"/>
                </a:lnTo>
                <a:lnTo>
                  <a:pt x="380619" y="60579"/>
                </a:lnTo>
                <a:lnTo>
                  <a:pt x="379786" y="59484"/>
                </a:lnTo>
                <a:close/>
              </a:path>
              <a:path w="408940" h="363855">
                <a:moveTo>
                  <a:pt x="379349" y="58674"/>
                </a:moveTo>
                <a:lnTo>
                  <a:pt x="379786" y="59484"/>
                </a:lnTo>
                <a:lnTo>
                  <a:pt x="380619" y="60579"/>
                </a:lnTo>
                <a:lnTo>
                  <a:pt x="379349" y="58674"/>
                </a:lnTo>
                <a:close/>
              </a:path>
              <a:path w="408940" h="363855">
                <a:moveTo>
                  <a:pt x="407497" y="58674"/>
                </a:moveTo>
                <a:lnTo>
                  <a:pt x="379349" y="58674"/>
                </a:lnTo>
                <a:lnTo>
                  <a:pt x="380619" y="60579"/>
                </a:lnTo>
                <a:lnTo>
                  <a:pt x="407902" y="60579"/>
                </a:lnTo>
                <a:lnTo>
                  <a:pt x="407670" y="59182"/>
                </a:lnTo>
                <a:lnTo>
                  <a:pt x="407497" y="58674"/>
                </a:lnTo>
                <a:close/>
              </a:path>
              <a:path w="408940" h="363855">
                <a:moveTo>
                  <a:pt x="379436" y="25908"/>
                </a:moveTo>
                <a:lnTo>
                  <a:pt x="226695" y="25908"/>
                </a:lnTo>
                <a:lnTo>
                  <a:pt x="244982" y="26162"/>
                </a:lnTo>
                <a:lnTo>
                  <a:pt x="263778" y="26924"/>
                </a:lnTo>
                <a:lnTo>
                  <a:pt x="318516" y="33020"/>
                </a:lnTo>
                <a:lnTo>
                  <a:pt x="361950" y="45974"/>
                </a:lnTo>
                <a:lnTo>
                  <a:pt x="379786" y="59484"/>
                </a:lnTo>
                <a:lnTo>
                  <a:pt x="379349" y="58674"/>
                </a:lnTo>
                <a:lnTo>
                  <a:pt x="407497" y="58674"/>
                </a:lnTo>
                <a:lnTo>
                  <a:pt x="405510" y="52832"/>
                </a:lnTo>
                <a:lnTo>
                  <a:pt x="405002" y="51562"/>
                </a:lnTo>
                <a:lnTo>
                  <a:pt x="404622" y="50927"/>
                </a:lnTo>
                <a:lnTo>
                  <a:pt x="402081" y="46228"/>
                </a:lnTo>
                <a:lnTo>
                  <a:pt x="401320" y="44958"/>
                </a:lnTo>
                <a:lnTo>
                  <a:pt x="400811" y="44450"/>
                </a:lnTo>
                <a:lnTo>
                  <a:pt x="396367" y="38989"/>
                </a:lnTo>
                <a:lnTo>
                  <a:pt x="391032" y="33909"/>
                </a:lnTo>
                <a:lnTo>
                  <a:pt x="385191" y="29591"/>
                </a:lnTo>
                <a:lnTo>
                  <a:pt x="379436" y="25908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30467" y="2772283"/>
            <a:ext cx="1099185" cy="624205"/>
          </a:xfrm>
          <a:custGeom>
            <a:avLst/>
            <a:gdLst/>
            <a:ahLst/>
            <a:cxnLst/>
            <a:rect l="l" t="t" r="r" b="b"/>
            <a:pathLst>
              <a:path w="1099185" h="624204">
                <a:moveTo>
                  <a:pt x="795819" y="543305"/>
                </a:moveTo>
                <a:lnTo>
                  <a:pt x="736981" y="543305"/>
                </a:lnTo>
                <a:lnTo>
                  <a:pt x="738378" y="569087"/>
                </a:lnTo>
                <a:lnTo>
                  <a:pt x="728132" y="569684"/>
                </a:lnTo>
                <a:lnTo>
                  <a:pt x="689737" y="623824"/>
                </a:lnTo>
                <a:lnTo>
                  <a:pt x="815340" y="551688"/>
                </a:lnTo>
                <a:lnTo>
                  <a:pt x="795819" y="543305"/>
                </a:lnTo>
                <a:close/>
              </a:path>
              <a:path w="1099185" h="624204">
                <a:moveTo>
                  <a:pt x="352552" y="0"/>
                </a:moveTo>
                <a:lnTo>
                  <a:pt x="305688" y="1396"/>
                </a:lnTo>
                <a:lnTo>
                  <a:pt x="262890" y="5714"/>
                </a:lnTo>
                <a:lnTo>
                  <a:pt x="224790" y="13462"/>
                </a:lnTo>
                <a:lnTo>
                  <a:pt x="177546" y="32130"/>
                </a:lnTo>
                <a:lnTo>
                  <a:pt x="136271" y="62991"/>
                </a:lnTo>
                <a:lnTo>
                  <a:pt x="99475" y="104266"/>
                </a:lnTo>
                <a:lnTo>
                  <a:pt x="77724" y="135889"/>
                </a:lnTo>
                <a:lnTo>
                  <a:pt x="58166" y="170306"/>
                </a:lnTo>
                <a:lnTo>
                  <a:pt x="41148" y="206755"/>
                </a:lnTo>
                <a:lnTo>
                  <a:pt x="26670" y="244475"/>
                </a:lnTo>
                <a:lnTo>
                  <a:pt x="15112" y="282955"/>
                </a:lnTo>
                <a:lnTo>
                  <a:pt x="6731" y="321182"/>
                </a:lnTo>
                <a:lnTo>
                  <a:pt x="254" y="377063"/>
                </a:lnTo>
                <a:lnTo>
                  <a:pt x="0" y="394842"/>
                </a:lnTo>
                <a:lnTo>
                  <a:pt x="508" y="412114"/>
                </a:lnTo>
                <a:lnTo>
                  <a:pt x="8762" y="460375"/>
                </a:lnTo>
                <a:lnTo>
                  <a:pt x="27432" y="501014"/>
                </a:lnTo>
                <a:lnTo>
                  <a:pt x="59817" y="531621"/>
                </a:lnTo>
                <a:lnTo>
                  <a:pt x="103759" y="549020"/>
                </a:lnTo>
                <a:lnTo>
                  <a:pt x="161544" y="561213"/>
                </a:lnTo>
                <a:lnTo>
                  <a:pt x="216154" y="568070"/>
                </a:lnTo>
                <a:lnTo>
                  <a:pt x="276479" y="572896"/>
                </a:lnTo>
                <a:lnTo>
                  <a:pt x="340613" y="575817"/>
                </a:lnTo>
                <a:lnTo>
                  <a:pt x="407035" y="577214"/>
                </a:lnTo>
                <a:lnTo>
                  <a:pt x="473963" y="577341"/>
                </a:lnTo>
                <a:lnTo>
                  <a:pt x="507111" y="577088"/>
                </a:lnTo>
                <a:lnTo>
                  <a:pt x="602361" y="574928"/>
                </a:lnTo>
                <a:lnTo>
                  <a:pt x="723138" y="569976"/>
                </a:lnTo>
                <a:lnTo>
                  <a:pt x="728132" y="569684"/>
                </a:lnTo>
                <a:lnTo>
                  <a:pt x="737680" y="556220"/>
                </a:lnTo>
                <a:lnTo>
                  <a:pt x="737671" y="556053"/>
                </a:lnTo>
                <a:lnTo>
                  <a:pt x="733509" y="551433"/>
                </a:lnTo>
                <a:lnTo>
                  <a:pt x="407416" y="551433"/>
                </a:lnTo>
                <a:lnTo>
                  <a:pt x="341630" y="549909"/>
                </a:lnTo>
                <a:lnTo>
                  <a:pt x="278257" y="546988"/>
                </a:lnTo>
                <a:lnTo>
                  <a:pt x="219075" y="542289"/>
                </a:lnTo>
                <a:lnTo>
                  <a:pt x="166116" y="535686"/>
                </a:lnTo>
                <a:lnTo>
                  <a:pt x="120904" y="526795"/>
                </a:lnTo>
                <a:lnTo>
                  <a:pt x="79502" y="512825"/>
                </a:lnTo>
                <a:lnTo>
                  <a:pt x="49530" y="487425"/>
                </a:lnTo>
                <a:lnTo>
                  <a:pt x="30480" y="440689"/>
                </a:lnTo>
                <a:lnTo>
                  <a:pt x="25908" y="395224"/>
                </a:lnTo>
                <a:lnTo>
                  <a:pt x="26162" y="378713"/>
                </a:lnTo>
                <a:lnTo>
                  <a:pt x="32131" y="326263"/>
                </a:lnTo>
                <a:lnTo>
                  <a:pt x="45212" y="271525"/>
                </a:lnTo>
                <a:lnTo>
                  <a:pt x="57531" y="235203"/>
                </a:lnTo>
                <a:lnTo>
                  <a:pt x="72517" y="199770"/>
                </a:lnTo>
                <a:lnTo>
                  <a:pt x="99441" y="149987"/>
                </a:lnTo>
                <a:lnTo>
                  <a:pt x="130556" y="106552"/>
                </a:lnTo>
                <a:lnTo>
                  <a:pt x="165227" y="72136"/>
                </a:lnTo>
                <a:lnTo>
                  <a:pt x="201803" y="48767"/>
                </a:lnTo>
                <a:lnTo>
                  <a:pt x="247523" y="34670"/>
                </a:lnTo>
                <a:lnTo>
                  <a:pt x="285877" y="29082"/>
                </a:lnTo>
                <a:lnTo>
                  <a:pt x="329184" y="26288"/>
                </a:lnTo>
                <a:lnTo>
                  <a:pt x="352425" y="25907"/>
                </a:lnTo>
                <a:lnTo>
                  <a:pt x="624803" y="25907"/>
                </a:lnTo>
                <a:lnTo>
                  <a:pt x="620522" y="25145"/>
                </a:lnTo>
                <a:lnTo>
                  <a:pt x="565277" y="16637"/>
                </a:lnTo>
                <a:lnTo>
                  <a:pt x="510159" y="9651"/>
                </a:lnTo>
                <a:lnTo>
                  <a:pt x="455803" y="4317"/>
                </a:lnTo>
                <a:lnTo>
                  <a:pt x="402844" y="1015"/>
                </a:lnTo>
                <a:lnTo>
                  <a:pt x="377444" y="126"/>
                </a:lnTo>
                <a:lnTo>
                  <a:pt x="352552" y="0"/>
                </a:lnTo>
                <a:close/>
              </a:path>
              <a:path w="1099185" h="624204">
                <a:moveTo>
                  <a:pt x="737680" y="556220"/>
                </a:moveTo>
                <a:lnTo>
                  <a:pt x="728132" y="569684"/>
                </a:lnTo>
                <a:lnTo>
                  <a:pt x="738378" y="569087"/>
                </a:lnTo>
                <a:lnTo>
                  <a:pt x="737680" y="556220"/>
                </a:lnTo>
                <a:close/>
              </a:path>
              <a:path w="1099185" h="624204">
                <a:moveTo>
                  <a:pt x="736981" y="543305"/>
                </a:moveTo>
                <a:lnTo>
                  <a:pt x="732790" y="543432"/>
                </a:lnTo>
                <a:lnTo>
                  <a:pt x="726619" y="543787"/>
                </a:lnTo>
                <a:lnTo>
                  <a:pt x="737671" y="556053"/>
                </a:lnTo>
                <a:lnTo>
                  <a:pt x="736981" y="543305"/>
                </a:lnTo>
                <a:close/>
              </a:path>
              <a:path w="1099185" h="624204">
                <a:moveTo>
                  <a:pt x="726619" y="543787"/>
                </a:moveTo>
                <a:lnTo>
                  <a:pt x="721741" y="544067"/>
                </a:lnTo>
                <a:lnTo>
                  <a:pt x="631063" y="548004"/>
                </a:lnTo>
                <a:lnTo>
                  <a:pt x="539242" y="550671"/>
                </a:lnTo>
                <a:lnTo>
                  <a:pt x="473963" y="551433"/>
                </a:lnTo>
                <a:lnTo>
                  <a:pt x="733509" y="551433"/>
                </a:lnTo>
                <a:lnTo>
                  <a:pt x="726619" y="543787"/>
                </a:lnTo>
                <a:close/>
              </a:path>
              <a:path w="1099185" h="624204">
                <a:moveTo>
                  <a:pt x="682244" y="494538"/>
                </a:moveTo>
                <a:lnTo>
                  <a:pt x="726619" y="543787"/>
                </a:lnTo>
                <a:lnTo>
                  <a:pt x="732790" y="543432"/>
                </a:lnTo>
                <a:lnTo>
                  <a:pt x="736981" y="543305"/>
                </a:lnTo>
                <a:lnTo>
                  <a:pt x="795819" y="543305"/>
                </a:lnTo>
                <a:lnTo>
                  <a:pt x="682244" y="494538"/>
                </a:lnTo>
                <a:close/>
              </a:path>
              <a:path w="1099185" h="624204">
                <a:moveTo>
                  <a:pt x="624803" y="25907"/>
                </a:moveTo>
                <a:lnTo>
                  <a:pt x="352425" y="25907"/>
                </a:lnTo>
                <a:lnTo>
                  <a:pt x="376555" y="26034"/>
                </a:lnTo>
                <a:lnTo>
                  <a:pt x="401574" y="26924"/>
                </a:lnTo>
                <a:lnTo>
                  <a:pt x="453263" y="30099"/>
                </a:lnTo>
                <a:lnTo>
                  <a:pt x="506857" y="35432"/>
                </a:lnTo>
                <a:lnTo>
                  <a:pt x="561467" y="42290"/>
                </a:lnTo>
                <a:lnTo>
                  <a:pt x="615950" y="50672"/>
                </a:lnTo>
                <a:lnTo>
                  <a:pt x="669925" y="60197"/>
                </a:lnTo>
                <a:lnTo>
                  <a:pt x="721995" y="70612"/>
                </a:lnTo>
                <a:lnTo>
                  <a:pt x="795147" y="87249"/>
                </a:lnTo>
                <a:lnTo>
                  <a:pt x="839216" y="98678"/>
                </a:lnTo>
                <a:lnTo>
                  <a:pt x="878459" y="109981"/>
                </a:lnTo>
                <a:lnTo>
                  <a:pt x="926465" y="125983"/>
                </a:lnTo>
                <a:lnTo>
                  <a:pt x="962913" y="142239"/>
                </a:lnTo>
                <a:lnTo>
                  <a:pt x="1000760" y="166496"/>
                </a:lnTo>
                <a:lnTo>
                  <a:pt x="1028192" y="193420"/>
                </a:lnTo>
                <a:lnTo>
                  <a:pt x="1050798" y="230504"/>
                </a:lnTo>
                <a:lnTo>
                  <a:pt x="1065530" y="280162"/>
                </a:lnTo>
                <a:lnTo>
                  <a:pt x="1071372" y="334137"/>
                </a:lnTo>
                <a:lnTo>
                  <a:pt x="1072769" y="371855"/>
                </a:lnTo>
                <a:lnTo>
                  <a:pt x="1098677" y="370839"/>
                </a:lnTo>
                <a:lnTo>
                  <a:pt x="1095883" y="314070"/>
                </a:lnTo>
                <a:lnTo>
                  <a:pt x="1091057" y="276225"/>
                </a:lnTo>
                <a:lnTo>
                  <a:pt x="1074928" y="221106"/>
                </a:lnTo>
                <a:lnTo>
                  <a:pt x="1055243" y="186308"/>
                </a:lnTo>
                <a:lnTo>
                  <a:pt x="1026287" y="154177"/>
                </a:lnTo>
                <a:lnTo>
                  <a:pt x="987044" y="125856"/>
                </a:lnTo>
                <a:lnTo>
                  <a:pt x="949960" y="107441"/>
                </a:lnTo>
                <a:lnTo>
                  <a:pt x="904240" y="90931"/>
                </a:lnTo>
                <a:lnTo>
                  <a:pt x="866775" y="79501"/>
                </a:lnTo>
                <a:lnTo>
                  <a:pt x="824357" y="67944"/>
                </a:lnTo>
                <a:lnTo>
                  <a:pt x="777621" y="56387"/>
                </a:lnTo>
                <a:lnTo>
                  <a:pt x="727456" y="45338"/>
                </a:lnTo>
                <a:lnTo>
                  <a:pt x="674751" y="34797"/>
                </a:lnTo>
                <a:lnTo>
                  <a:pt x="624803" y="25907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06106" y="3671442"/>
            <a:ext cx="833119" cy="541020"/>
          </a:xfrm>
          <a:custGeom>
            <a:avLst/>
            <a:gdLst/>
            <a:ahLst/>
            <a:cxnLst/>
            <a:rect l="l" t="t" r="r" b="b"/>
            <a:pathLst>
              <a:path w="833120" h="541020">
                <a:moveTo>
                  <a:pt x="81126" y="243010"/>
                </a:moveTo>
                <a:lnTo>
                  <a:pt x="65278" y="248284"/>
                </a:lnTo>
                <a:lnTo>
                  <a:pt x="66922" y="264733"/>
                </a:lnTo>
                <a:lnTo>
                  <a:pt x="72771" y="268477"/>
                </a:lnTo>
                <a:lnTo>
                  <a:pt x="134366" y="306958"/>
                </a:lnTo>
                <a:lnTo>
                  <a:pt x="206756" y="350773"/>
                </a:lnTo>
                <a:lnTo>
                  <a:pt x="258826" y="381380"/>
                </a:lnTo>
                <a:lnTo>
                  <a:pt x="312547" y="411860"/>
                </a:lnTo>
                <a:lnTo>
                  <a:pt x="366522" y="441197"/>
                </a:lnTo>
                <a:lnTo>
                  <a:pt x="419735" y="468629"/>
                </a:lnTo>
                <a:lnTo>
                  <a:pt x="470916" y="493013"/>
                </a:lnTo>
                <a:lnTo>
                  <a:pt x="518922" y="513460"/>
                </a:lnTo>
                <a:lnTo>
                  <a:pt x="562610" y="528954"/>
                </a:lnTo>
                <a:lnTo>
                  <a:pt x="600964" y="538479"/>
                </a:lnTo>
                <a:lnTo>
                  <a:pt x="618236" y="540638"/>
                </a:lnTo>
                <a:lnTo>
                  <a:pt x="633729" y="540638"/>
                </a:lnTo>
                <a:lnTo>
                  <a:pt x="674497" y="530224"/>
                </a:lnTo>
                <a:lnTo>
                  <a:pt x="700328" y="514984"/>
                </a:lnTo>
                <a:lnTo>
                  <a:pt x="630427" y="514984"/>
                </a:lnTo>
                <a:lnTo>
                  <a:pt x="631583" y="514852"/>
                </a:lnTo>
                <a:lnTo>
                  <a:pt x="587883" y="509142"/>
                </a:lnTo>
                <a:lnTo>
                  <a:pt x="549528" y="497331"/>
                </a:lnTo>
                <a:lnTo>
                  <a:pt x="505333" y="479805"/>
                </a:lnTo>
                <a:lnTo>
                  <a:pt x="456692" y="457834"/>
                </a:lnTo>
                <a:lnTo>
                  <a:pt x="405002" y="432180"/>
                </a:lnTo>
                <a:lnTo>
                  <a:pt x="324866" y="389127"/>
                </a:lnTo>
                <a:lnTo>
                  <a:pt x="271653" y="358901"/>
                </a:lnTo>
                <a:lnTo>
                  <a:pt x="219964" y="328548"/>
                </a:lnTo>
                <a:lnTo>
                  <a:pt x="126111" y="271398"/>
                </a:lnTo>
                <a:lnTo>
                  <a:pt x="81126" y="243010"/>
                </a:lnTo>
                <a:close/>
              </a:path>
              <a:path w="833120" h="541020">
                <a:moveTo>
                  <a:pt x="631583" y="514852"/>
                </a:moveTo>
                <a:lnTo>
                  <a:pt x="630427" y="514984"/>
                </a:lnTo>
                <a:lnTo>
                  <a:pt x="632205" y="514857"/>
                </a:lnTo>
                <a:lnTo>
                  <a:pt x="631583" y="514852"/>
                </a:lnTo>
                <a:close/>
              </a:path>
              <a:path w="833120" h="541020">
                <a:moveTo>
                  <a:pt x="440690" y="0"/>
                </a:moveTo>
                <a:lnTo>
                  <a:pt x="436499" y="25653"/>
                </a:lnTo>
                <a:lnTo>
                  <a:pt x="531622" y="41655"/>
                </a:lnTo>
                <a:lnTo>
                  <a:pt x="562228" y="47370"/>
                </a:lnTo>
                <a:lnTo>
                  <a:pt x="620776" y="59943"/>
                </a:lnTo>
                <a:lnTo>
                  <a:pt x="673989" y="74421"/>
                </a:lnTo>
                <a:lnTo>
                  <a:pt x="720471" y="91312"/>
                </a:lnTo>
                <a:lnTo>
                  <a:pt x="757936" y="111124"/>
                </a:lnTo>
                <a:lnTo>
                  <a:pt x="789940" y="139953"/>
                </a:lnTo>
                <a:lnTo>
                  <a:pt x="804799" y="175513"/>
                </a:lnTo>
                <a:lnTo>
                  <a:pt x="807085" y="207390"/>
                </a:lnTo>
                <a:lnTo>
                  <a:pt x="806703" y="219709"/>
                </a:lnTo>
                <a:lnTo>
                  <a:pt x="799592" y="275335"/>
                </a:lnTo>
                <a:lnTo>
                  <a:pt x="783971" y="335533"/>
                </a:lnTo>
                <a:lnTo>
                  <a:pt x="760349" y="394969"/>
                </a:lnTo>
                <a:lnTo>
                  <a:pt x="737997" y="435101"/>
                </a:lnTo>
                <a:lnTo>
                  <a:pt x="712089" y="469518"/>
                </a:lnTo>
                <a:lnTo>
                  <a:pt x="683260" y="495426"/>
                </a:lnTo>
                <a:lnTo>
                  <a:pt x="641476" y="513714"/>
                </a:lnTo>
                <a:lnTo>
                  <a:pt x="631583" y="514852"/>
                </a:lnTo>
                <a:lnTo>
                  <a:pt x="632205" y="514857"/>
                </a:lnTo>
                <a:lnTo>
                  <a:pt x="630427" y="514984"/>
                </a:lnTo>
                <a:lnTo>
                  <a:pt x="700328" y="514984"/>
                </a:lnTo>
                <a:lnTo>
                  <a:pt x="731901" y="486282"/>
                </a:lnTo>
                <a:lnTo>
                  <a:pt x="760095" y="448690"/>
                </a:lnTo>
                <a:lnTo>
                  <a:pt x="784098" y="405256"/>
                </a:lnTo>
                <a:lnTo>
                  <a:pt x="808863" y="342772"/>
                </a:lnTo>
                <a:lnTo>
                  <a:pt x="825119" y="279399"/>
                </a:lnTo>
                <a:lnTo>
                  <a:pt x="831596" y="234568"/>
                </a:lnTo>
                <a:lnTo>
                  <a:pt x="832975" y="207390"/>
                </a:lnTo>
                <a:lnTo>
                  <a:pt x="832970" y="205993"/>
                </a:lnTo>
                <a:lnTo>
                  <a:pt x="827659" y="159130"/>
                </a:lnTo>
                <a:lnTo>
                  <a:pt x="810133" y="123697"/>
                </a:lnTo>
                <a:lnTo>
                  <a:pt x="780415" y="95249"/>
                </a:lnTo>
                <a:lnTo>
                  <a:pt x="729996" y="67309"/>
                </a:lnTo>
                <a:lnTo>
                  <a:pt x="681227" y="49529"/>
                </a:lnTo>
                <a:lnTo>
                  <a:pt x="626491" y="34670"/>
                </a:lnTo>
                <a:lnTo>
                  <a:pt x="567054" y="21843"/>
                </a:lnTo>
                <a:lnTo>
                  <a:pt x="536067" y="16128"/>
                </a:lnTo>
                <a:lnTo>
                  <a:pt x="440690" y="0"/>
                </a:lnTo>
                <a:close/>
              </a:path>
              <a:path w="833120" h="541020">
                <a:moveTo>
                  <a:pt x="0" y="205993"/>
                </a:moveTo>
                <a:lnTo>
                  <a:pt x="73533" y="330834"/>
                </a:lnTo>
                <a:lnTo>
                  <a:pt x="66922" y="264733"/>
                </a:lnTo>
                <a:lnTo>
                  <a:pt x="58293" y="259206"/>
                </a:lnTo>
                <a:lnTo>
                  <a:pt x="72263" y="237362"/>
                </a:lnTo>
                <a:lnTo>
                  <a:pt x="98097" y="237362"/>
                </a:lnTo>
                <a:lnTo>
                  <a:pt x="143891" y="222122"/>
                </a:lnTo>
                <a:lnTo>
                  <a:pt x="0" y="205993"/>
                </a:lnTo>
                <a:close/>
              </a:path>
              <a:path w="833120" h="541020">
                <a:moveTo>
                  <a:pt x="65278" y="248284"/>
                </a:moveTo>
                <a:lnTo>
                  <a:pt x="58293" y="259206"/>
                </a:lnTo>
                <a:lnTo>
                  <a:pt x="66922" y="264733"/>
                </a:lnTo>
                <a:lnTo>
                  <a:pt x="65278" y="248284"/>
                </a:lnTo>
                <a:close/>
              </a:path>
              <a:path w="833120" h="541020">
                <a:moveTo>
                  <a:pt x="72263" y="237362"/>
                </a:moveTo>
                <a:lnTo>
                  <a:pt x="65278" y="248284"/>
                </a:lnTo>
                <a:lnTo>
                  <a:pt x="81126" y="243010"/>
                </a:lnTo>
                <a:lnTo>
                  <a:pt x="72263" y="237362"/>
                </a:lnTo>
                <a:close/>
              </a:path>
              <a:path w="833120" h="541020">
                <a:moveTo>
                  <a:pt x="98097" y="237362"/>
                </a:moveTo>
                <a:lnTo>
                  <a:pt x="72263" y="237362"/>
                </a:lnTo>
                <a:lnTo>
                  <a:pt x="81126" y="243010"/>
                </a:lnTo>
                <a:lnTo>
                  <a:pt x="98097" y="237362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54241" y="3326766"/>
            <a:ext cx="941069" cy="1142365"/>
          </a:xfrm>
          <a:custGeom>
            <a:avLst/>
            <a:gdLst/>
            <a:ahLst/>
            <a:cxnLst/>
            <a:rect l="l" t="t" r="r" b="b"/>
            <a:pathLst>
              <a:path w="941070" h="1142364">
                <a:moveTo>
                  <a:pt x="857623" y="1111288"/>
                </a:moveTo>
                <a:lnTo>
                  <a:pt x="796289" y="1136777"/>
                </a:lnTo>
                <a:lnTo>
                  <a:pt x="941069" y="1142365"/>
                </a:lnTo>
                <a:lnTo>
                  <a:pt x="923084" y="1116330"/>
                </a:lnTo>
                <a:lnTo>
                  <a:pt x="866648" y="1116330"/>
                </a:lnTo>
                <a:lnTo>
                  <a:pt x="857623" y="1111288"/>
                </a:lnTo>
                <a:close/>
              </a:path>
              <a:path w="941070" h="1142364">
                <a:moveTo>
                  <a:pt x="872961" y="1104915"/>
                </a:moveTo>
                <a:lnTo>
                  <a:pt x="857623" y="1111288"/>
                </a:lnTo>
                <a:lnTo>
                  <a:pt x="866648" y="1116330"/>
                </a:lnTo>
                <a:lnTo>
                  <a:pt x="872961" y="1104915"/>
                </a:lnTo>
                <a:close/>
              </a:path>
              <a:path w="941070" h="1142364">
                <a:moveTo>
                  <a:pt x="858774" y="1023239"/>
                </a:moveTo>
                <a:lnTo>
                  <a:pt x="870155" y="1088581"/>
                </a:lnTo>
                <a:lnTo>
                  <a:pt x="872743" y="1090041"/>
                </a:lnTo>
                <a:lnTo>
                  <a:pt x="879220" y="1093597"/>
                </a:lnTo>
                <a:lnTo>
                  <a:pt x="866648" y="1116330"/>
                </a:lnTo>
                <a:lnTo>
                  <a:pt x="923084" y="1116330"/>
                </a:lnTo>
                <a:lnTo>
                  <a:pt x="858774" y="1023239"/>
                </a:lnTo>
                <a:close/>
              </a:path>
              <a:path w="941070" h="1142364">
                <a:moveTo>
                  <a:pt x="327913" y="0"/>
                </a:moveTo>
                <a:lnTo>
                  <a:pt x="290702" y="30607"/>
                </a:lnTo>
                <a:lnTo>
                  <a:pt x="254000" y="61213"/>
                </a:lnTo>
                <a:lnTo>
                  <a:pt x="218059" y="92075"/>
                </a:lnTo>
                <a:lnTo>
                  <a:pt x="183387" y="123062"/>
                </a:lnTo>
                <a:lnTo>
                  <a:pt x="150368" y="154305"/>
                </a:lnTo>
                <a:lnTo>
                  <a:pt x="119380" y="185800"/>
                </a:lnTo>
                <a:lnTo>
                  <a:pt x="90932" y="217677"/>
                </a:lnTo>
                <a:lnTo>
                  <a:pt x="65532" y="249936"/>
                </a:lnTo>
                <a:lnTo>
                  <a:pt x="43687" y="282702"/>
                </a:lnTo>
                <a:lnTo>
                  <a:pt x="18161" y="333121"/>
                </a:lnTo>
                <a:lnTo>
                  <a:pt x="3175" y="385064"/>
                </a:lnTo>
                <a:lnTo>
                  <a:pt x="0" y="420497"/>
                </a:lnTo>
                <a:lnTo>
                  <a:pt x="635" y="438658"/>
                </a:lnTo>
                <a:lnTo>
                  <a:pt x="12319" y="493522"/>
                </a:lnTo>
                <a:lnTo>
                  <a:pt x="28448" y="530479"/>
                </a:lnTo>
                <a:lnTo>
                  <a:pt x="56769" y="570865"/>
                </a:lnTo>
                <a:lnTo>
                  <a:pt x="87122" y="603504"/>
                </a:lnTo>
                <a:lnTo>
                  <a:pt x="124333" y="637921"/>
                </a:lnTo>
                <a:lnTo>
                  <a:pt x="167386" y="673862"/>
                </a:lnTo>
                <a:lnTo>
                  <a:pt x="215519" y="711200"/>
                </a:lnTo>
                <a:lnTo>
                  <a:pt x="250062" y="736600"/>
                </a:lnTo>
                <a:lnTo>
                  <a:pt x="286258" y="762254"/>
                </a:lnTo>
                <a:lnTo>
                  <a:pt x="323723" y="787908"/>
                </a:lnTo>
                <a:lnTo>
                  <a:pt x="362204" y="813816"/>
                </a:lnTo>
                <a:lnTo>
                  <a:pt x="401574" y="839597"/>
                </a:lnTo>
                <a:lnTo>
                  <a:pt x="441451" y="865251"/>
                </a:lnTo>
                <a:lnTo>
                  <a:pt x="521462" y="915289"/>
                </a:lnTo>
                <a:lnTo>
                  <a:pt x="600456" y="963168"/>
                </a:lnTo>
                <a:lnTo>
                  <a:pt x="711708" y="1028573"/>
                </a:lnTo>
                <a:lnTo>
                  <a:pt x="807974" y="1083564"/>
                </a:lnTo>
                <a:lnTo>
                  <a:pt x="857623" y="1111288"/>
                </a:lnTo>
                <a:lnTo>
                  <a:pt x="872961" y="1104915"/>
                </a:lnTo>
                <a:lnTo>
                  <a:pt x="870155" y="1088581"/>
                </a:lnTo>
                <a:lnTo>
                  <a:pt x="860806" y="1083310"/>
                </a:lnTo>
                <a:lnTo>
                  <a:pt x="848106" y="1076325"/>
                </a:lnTo>
                <a:lnTo>
                  <a:pt x="758698" y="1025779"/>
                </a:lnTo>
                <a:lnTo>
                  <a:pt x="689101" y="985520"/>
                </a:lnTo>
                <a:lnTo>
                  <a:pt x="613790" y="940943"/>
                </a:lnTo>
                <a:lnTo>
                  <a:pt x="535177" y="893191"/>
                </a:lnTo>
                <a:lnTo>
                  <a:pt x="455422" y="843407"/>
                </a:lnTo>
                <a:lnTo>
                  <a:pt x="415798" y="818007"/>
                </a:lnTo>
                <a:lnTo>
                  <a:pt x="376682" y="792353"/>
                </a:lnTo>
                <a:lnTo>
                  <a:pt x="338455" y="766572"/>
                </a:lnTo>
                <a:lnTo>
                  <a:pt x="301244" y="741045"/>
                </a:lnTo>
                <a:lnTo>
                  <a:pt x="265430" y="715645"/>
                </a:lnTo>
                <a:lnTo>
                  <a:pt x="231267" y="690626"/>
                </a:lnTo>
                <a:lnTo>
                  <a:pt x="199009" y="665861"/>
                </a:lnTo>
                <a:lnTo>
                  <a:pt x="169037" y="641858"/>
                </a:lnTo>
                <a:lnTo>
                  <a:pt x="128777" y="607314"/>
                </a:lnTo>
                <a:lnTo>
                  <a:pt x="95123" y="574802"/>
                </a:lnTo>
                <a:lnTo>
                  <a:pt x="69087" y="544957"/>
                </a:lnTo>
                <a:lnTo>
                  <a:pt x="43561" y="502412"/>
                </a:lnTo>
                <a:lnTo>
                  <a:pt x="28575" y="453517"/>
                </a:lnTo>
                <a:lnTo>
                  <a:pt x="25908" y="421767"/>
                </a:lnTo>
                <a:lnTo>
                  <a:pt x="26670" y="406019"/>
                </a:lnTo>
                <a:lnTo>
                  <a:pt x="36322" y="359156"/>
                </a:lnTo>
                <a:lnTo>
                  <a:pt x="56514" y="312293"/>
                </a:lnTo>
                <a:lnTo>
                  <a:pt x="86233" y="265557"/>
                </a:lnTo>
                <a:lnTo>
                  <a:pt x="110617" y="234696"/>
                </a:lnTo>
                <a:lnTo>
                  <a:pt x="138049" y="203835"/>
                </a:lnTo>
                <a:lnTo>
                  <a:pt x="168148" y="173100"/>
                </a:lnTo>
                <a:lnTo>
                  <a:pt x="200660" y="142367"/>
                </a:lnTo>
                <a:lnTo>
                  <a:pt x="234950" y="111760"/>
                </a:lnTo>
                <a:lnTo>
                  <a:pt x="270637" y="81152"/>
                </a:lnTo>
                <a:lnTo>
                  <a:pt x="307213" y="50546"/>
                </a:lnTo>
                <a:lnTo>
                  <a:pt x="344424" y="20065"/>
                </a:lnTo>
                <a:lnTo>
                  <a:pt x="327913" y="0"/>
                </a:lnTo>
                <a:close/>
              </a:path>
              <a:path w="941070" h="1142364">
                <a:moveTo>
                  <a:pt x="870155" y="1088581"/>
                </a:moveTo>
                <a:lnTo>
                  <a:pt x="872991" y="1104860"/>
                </a:lnTo>
                <a:lnTo>
                  <a:pt x="879220" y="1093597"/>
                </a:lnTo>
                <a:lnTo>
                  <a:pt x="872743" y="1090041"/>
                </a:lnTo>
                <a:lnTo>
                  <a:pt x="870155" y="1088581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72960" y="3448812"/>
            <a:ext cx="2134235" cy="1523365"/>
          </a:xfrm>
          <a:custGeom>
            <a:avLst/>
            <a:gdLst/>
            <a:ahLst/>
            <a:cxnLst/>
            <a:rect l="l" t="t" r="r" b="b"/>
            <a:pathLst>
              <a:path w="2134234" h="1523364">
                <a:moveTo>
                  <a:pt x="905129" y="1398396"/>
                </a:moveTo>
                <a:lnTo>
                  <a:pt x="831849" y="1523238"/>
                </a:lnTo>
                <a:lnTo>
                  <a:pt x="975740" y="1506982"/>
                </a:lnTo>
                <a:lnTo>
                  <a:pt x="929873" y="1491742"/>
                </a:lnTo>
                <a:lnTo>
                  <a:pt x="904113" y="1491742"/>
                </a:lnTo>
                <a:lnTo>
                  <a:pt x="889888" y="1470025"/>
                </a:lnTo>
                <a:lnTo>
                  <a:pt x="898629" y="1464302"/>
                </a:lnTo>
                <a:lnTo>
                  <a:pt x="905129" y="1398396"/>
                </a:lnTo>
                <a:close/>
              </a:path>
              <a:path w="2134234" h="1523364">
                <a:moveTo>
                  <a:pt x="898629" y="1464302"/>
                </a:moveTo>
                <a:lnTo>
                  <a:pt x="889888" y="1470025"/>
                </a:lnTo>
                <a:lnTo>
                  <a:pt x="904113" y="1491742"/>
                </a:lnTo>
                <a:lnTo>
                  <a:pt x="910209" y="1487677"/>
                </a:lnTo>
                <a:lnTo>
                  <a:pt x="912716" y="1486041"/>
                </a:lnTo>
                <a:lnTo>
                  <a:pt x="897000" y="1480820"/>
                </a:lnTo>
                <a:lnTo>
                  <a:pt x="898629" y="1464302"/>
                </a:lnTo>
                <a:close/>
              </a:path>
              <a:path w="2134234" h="1523364">
                <a:moveTo>
                  <a:pt x="912716" y="1486041"/>
                </a:moveTo>
                <a:lnTo>
                  <a:pt x="910209" y="1487677"/>
                </a:lnTo>
                <a:lnTo>
                  <a:pt x="904113" y="1491742"/>
                </a:lnTo>
                <a:lnTo>
                  <a:pt x="929873" y="1491742"/>
                </a:lnTo>
                <a:lnTo>
                  <a:pt x="912716" y="1486041"/>
                </a:lnTo>
                <a:close/>
              </a:path>
              <a:path w="2134234" h="1523364">
                <a:moveTo>
                  <a:pt x="2108086" y="440610"/>
                </a:moveTo>
                <a:lnTo>
                  <a:pt x="2093975" y="491617"/>
                </a:lnTo>
                <a:lnTo>
                  <a:pt x="2065655" y="539623"/>
                </a:lnTo>
                <a:lnTo>
                  <a:pt x="2038985" y="575182"/>
                </a:lnTo>
                <a:lnTo>
                  <a:pt x="2006726" y="613156"/>
                </a:lnTo>
                <a:lnTo>
                  <a:pt x="1969135" y="653288"/>
                </a:lnTo>
                <a:lnTo>
                  <a:pt x="1926970" y="695070"/>
                </a:lnTo>
                <a:lnTo>
                  <a:pt x="1880742" y="738377"/>
                </a:lnTo>
                <a:lnTo>
                  <a:pt x="1830959" y="782701"/>
                </a:lnTo>
                <a:lnTo>
                  <a:pt x="1777872" y="828167"/>
                </a:lnTo>
                <a:lnTo>
                  <a:pt x="1722246" y="874140"/>
                </a:lnTo>
                <a:lnTo>
                  <a:pt x="1664462" y="920369"/>
                </a:lnTo>
                <a:lnTo>
                  <a:pt x="1605025" y="966724"/>
                </a:lnTo>
                <a:lnTo>
                  <a:pt x="1544573" y="1012951"/>
                </a:lnTo>
                <a:lnTo>
                  <a:pt x="1483487" y="1058671"/>
                </a:lnTo>
                <a:lnTo>
                  <a:pt x="1422272" y="1103757"/>
                </a:lnTo>
                <a:lnTo>
                  <a:pt x="1301368" y="1190498"/>
                </a:lnTo>
                <a:lnTo>
                  <a:pt x="1186052" y="1271270"/>
                </a:lnTo>
                <a:lnTo>
                  <a:pt x="1055369" y="1360424"/>
                </a:lnTo>
                <a:lnTo>
                  <a:pt x="966596" y="1419733"/>
                </a:lnTo>
                <a:lnTo>
                  <a:pt x="898629" y="1464302"/>
                </a:lnTo>
                <a:lnTo>
                  <a:pt x="897000" y="1480820"/>
                </a:lnTo>
                <a:lnTo>
                  <a:pt x="1023365" y="1413002"/>
                </a:lnTo>
                <a:lnTo>
                  <a:pt x="1069847" y="1381887"/>
                </a:lnTo>
                <a:lnTo>
                  <a:pt x="1200785" y="1292479"/>
                </a:lnTo>
                <a:lnTo>
                  <a:pt x="1316482" y="1211580"/>
                </a:lnTo>
                <a:lnTo>
                  <a:pt x="1376680" y="1168781"/>
                </a:lnTo>
                <a:lnTo>
                  <a:pt x="1498981" y="1079500"/>
                </a:lnTo>
                <a:lnTo>
                  <a:pt x="1560321" y="1033526"/>
                </a:lnTo>
                <a:lnTo>
                  <a:pt x="1621027" y="987170"/>
                </a:lnTo>
                <a:lnTo>
                  <a:pt x="1680717" y="940562"/>
                </a:lnTo>
                <a:lnTo>
                  <a:pt x="1738630" y="894080"/>
                </a:lnTo>
                <a:lnTo>
                  <a:pt x="1794637" y="847851"/>
                </a:lnTo>
                <a:lnTo>
                  <a:pt x="1847976" y="802258"/>
                </a:lnTo>
                <a:lnTo>
                  <a:pt x="1898395" y="757427"/>
                </a:lnTo>
                <a:lnTo>
                  <a:pt x="1945132" y="713613"/>
                </a:lnTo>
                <a:lnTo>
                  <a:pt x="1987931" y="671068"/>
                </a:lnTo>
                <a:lnTo>
                  <a:pt x="2026158" y="630174"/>
                </a:lnTo>
                <a:lnTo>
                  <a:pt x="2059432" y="591057"/>
                </a:lnTo>
                <a:lnTo>
                  <a:pt x="2087371" y="553846"/>
                </a:lnTo>
                <a:lnTo>
                  <a:pt x="2109342" y="518540"/>
                </a:lnTo>
                <a:lnTo>
                  <a:pt x="2129790" y="469645"/>
                </a:lnTo>
                <a:lnTo>
                  <a:pt x="2133951" y="441706"/>
                </a:lnTo>
                <a:lnTo>
                  <a:pt x="2108199" y="441706"/>
                </a:lnTo>
                <a:lnTo>
                  <a:pt x="2108086" y="440610"/>
                </a:lnTo>
                <a:close/>
              </a:path>
              <a:path w="2134234" h="1523364">
                <a:moveTo>
                  <a:pt x="2133981" y="439165"/>
                </a:moveTo>
                <a:lnTo>
                  <a:pt x="2108199" y="439165"/>
                </a:lnTo>
                <a:lnTo>
                  <a:pt x="2108199" y="441706"/>
                </a:lnTo>
                <a:lnTo>
                  <a:pt x="2133951" y="441706"/>
                </a:lnTo>
                <a:lnTo>
                  <a:pt x="2133981" y="439165"/>
                </a:lnTo>
                <a:close/>
              </a:path>
              <a:path w="2134234" h="1523364">
                <a:moveTo>
                  <a:pt x="664464" y="25908"/>
                </a:moveTo>
                <a:lnTo>
                  <a:pt x="387858" y="25908"/>
                </a:lnTo>
                <a:lnTo>
                  <a:pt x="412368" y="26288"/>
                </a:lnTo>
                <a:lnTo>
                  <a:pt x="438022" y="27177"/>
                </a:lnTo>
                <a:lnTo>
                  <a:pt x="493013" y="30861"/>
                </a:lnTo>
                <a:lnTo>
                  <a:pt x="553212" y="37211"/>
                </a:lnTo>
                <a:lnTo>
                  <a:pt x="602234" y="43941"/>
                </a:lnTo>
                <a:lnTo>
                  <a:pt x="620648" y="46227"/>
                </a:lnTo>
                <a:lnTo>
                  <a:pt x="639825" y="48895"/>
                </a:lnTo>
                <a:lnTo>
                  <a:pt x="967739" y="89662"/>
                </a:lnTo>
                <a:lnTo>
                  <a:pt x="1214119" y="123825"/>
                </a:lnTo>
                <a:lnTo>
                  <a:pt x="1341627" y="144017"/>
                </a:lnTo>
                <a:lnTo>
                  <a:pt x="1405000" y="154812"/>
                </a:lnTo>
                <a:lnTo>
                  <a:pt x="1467992" y="166243"/>
                </a:lnTo>
                <a:lnTo>
                  <a:pt x="1529968" y="178181"/>
                </a:lnTo>
                <a:lnTo>
                  <a:pt x="1590547" y="190754"/>
                </a:lnTo>
                <a:lnTo>
                  <a:pt x="1649730" y="203962"/>
                </a:lnTo>
                <a:lnTo>
                  <a:pt x="1706752" y="217805"/>
                </a:lnTo>
                <a:lnTo>
                  <a:pt x="1761489" y="232282"/>
                </a:lnTo>
                <a:lnTo>
                  <a:pt x="1813560" y="247269"/>
                </a:lnTo>
                <a:lnTo>
                  <a:pt x="1862582" y="263144"/>
                </a:lnTo>
                <a:lnTo>
                  <a:pt x="1908174" y="279526"/>
                </a:lnTo>
                <a:lnTo>
                  <a:pt x="1950085" y="296671"/>
                </a:lnTo>
                <a:lnTo>
                  <a:pt x="1987804" y="314451"/>
                </a:lnTo>
                <a:lnTo>
                  <a:pt x="2035683" y="342264"/>
                </a:lnTo>
                <a:lnTo>
                  <a:pt x="2072259" y="371348"/>
                </a:lnTo>
                <a:lnTo>
                  <a:pt x="2096262" y="400938"/>
                </a:lnTo>
                <a:lnTo>
                  <a:pt x="2108086" y="440610"/>
                </a:lnTo>
                <a:lnTo>
                  <a:pt x="2108199" y="439165"/>
                </a:lnTo>
                <a:lnTo>
                  <a:pt x="2133981" y="439165"/>
                </a:lnTo>
                <a:lnTo>
                  <a:pt x="2133981" y="438785"/>
                </a:lnTo>
                <a:lnTo>
                  <a:pt x="2124329" y="399033"/>
                </a:lnTo>
                <a:lnTo>
                  <a:pt x="2100325" y="363093"/>
                </a:lnTo>
                <a:lnTo>
                  <a:pt x="2064131" y="330707"/>
                </a:lnTo>
                <a:lnTo>
                  <a:pt x="2017140" y="300736"/>
                </a:lnTo>
                <a:lnTo>
                  <a:pt x="1980184" y="281813"/>
                </a:lnTo>
                <a:lnTo>
                  <a:pt x="1939036" y="263906"/>
                </a:lnTo>
                <a:lnTo>
                  <a:pt x="1894459" y="246761"/>
                </a:lnTo>
                <a:lnTo>
                  <a:pt x="1846198" y="230377"/>
                </a:lnTo>
                <a:lnTo>
                  <a:pt x="1795017" y="214756"/>
                </a:lnTo>
                <a:lnTo>
                  <a:pt x="1740915" y="199898"/>
                </a:lnTo>
                <a:lnTo>
                  <a:pt x="1655317" y="178688"/>
                </a:lnTo>
                <a:lnTo>
                  <a:pt x="1595882" y="165481"/>
                </a:lnTo>
                <a:lnTo>
                  <a:pt x="1534794" y="152780"/>
                </a:lnTo>
                <a:lnTo>
                  <a:pt x="1472564" y="140715"/>
                </a:lnTo>
                <a:lnTo>
                  <a:pt x="1409445" y="129286"/>
                </a:lnTo>
                <a:lnTo>
                  <a:pt x="1345564" y="118363"/>
                </a:lnTo>
                <a:lnTo>
                  <a:pt x="1217930" y="98298"/>
                </a:lnTo>
                <a:lnTo>
                  <a:pt x="971041" y="64008"/>
                </a:lnTo>
                <a:lnTo>
                  <a:pt x="664464" y="25908"/>
                </a:lnTo>
                <a:close/>
              </a:path>
              <a:path w="2134234" h="1523364">
                <a:moveTo>
                  <a:pt x="387476" y="0"/>
                </a:moveTo>
                <a:lnTo>
                  <a:pt x="340360" y="1015"/>
                </a:lnTo>
                <a:lnTo>
                  <a:pt x="297179" y="4317"/>
                </a:lnTo>
                <a:lnTo>
                  <a:pt x="257555" y="9525"/>
                </a:lnTo>
                <a:lnTo>
                  <a:pt x="204342" y="20700"/>
                </a:lnTo>
                <a:lnTo>
                  <a:pt x="157225" y="35178"/>
                </a:lnTo>
                <a:lnTo>
                  <a:pt x="115442" y="52577"/>
                </a:lnTo>
                <a:lnTo>
                  <a:pt x="66166" y="78612"/>
                </a:lnTo>
                <a:lnTo>
                  <a:pt x="21462" y="106679"/>
                </a:lnTo>
                <a:lnTo>
                  <a:pt x="0" y="120903"/>
                </a:lnTo>
                <a:lnTo>
                  <a:pt x="14477" y="142493"/>
                </a:lnTo>
                <a:lnTo>
                  <a:pt x="35813" y="128270"/>
                </a:lnTo>
                <a:lnTo>
                  <a:pt x="57403" y="114300"/>
                </a:lnTo>
                <a:lnTo>
                  <a:pt x="102615" y="87884"/>
                </a:lnTo>
                <a:lnTo>
                  <a:pt x="152907" y="64515"/>
                </a:lnTo>
                <a:lnTo>
                  <a:pt x="195579" y="49911"/>
                </a:lnTo>
                <a:lnTo>
                  <a:pt x="244348" y="38226"/>
                </a:lnTo>
                <a:lnTo>
                  <a:pt x="300227" y="29972"/>
                </a:lnTo>
                <a:lnTo>
                  <a:pt x="342011" y="26924"/>
                </a:lnTo>
                <a:lnTo>
                  <a:pt x="387858" y="25908"/>
                </a:lnTo>
                <a:lnTo>
                  <a:pt x="664464" y="25908"/>
                </a:lnTo>
                <a:lnTo>
                  <a:pt x="556260" y="11557"/>
                </a:lnTo>
                <a:lnTo>
                  <a:pt x="495045" y="5079"/>
                </a:lnTo>
                <a:lnTo>
                  <a:pt x="439038" y="1397"/>
                </a:lnTo>
                <a:lnTo>
                  <a:pt x="412749" y="380"/>
                </a:lnTo>
                <a:lnTo>
                  <a:pt x="387476" y="0"/>
                </a:lnTo>
                <a:close/>
              </a:path>
            </a:pathLst>
          </a:custGeom>
          <a:solidFill>
            <a:srgbClr val="385D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12</a:t>
            </a:fld>
            <a:endParaRPr dirty="0"/>
          </a:p>
        </p:txBody>
      </p:sp>
      <p:sp>
        <p:nvSpPr>
          <p:cNvPr id="29" name="Rectangle 28"/>
          <p:cNvSpPr/>
          <p:nvPr/>
        </p:nvSpPr>
        <p:spPr>
          <a:xfrm>
            <a:off x="11125200" y="60198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295400" y="6202680"/>
            <a:ext cx="944880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2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46105-1B6D-9D8C-F9A0-1B66F4D4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71F0-24A1-0332-CEF1-E742FCEB11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22603-E1AA-6E7B-F3AF-4A7FD6E3F9FD}"/>
              </a:ext>
            </a:extLst>
          </p:cNvPr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72B182-F20A-E839-6141-4AD80B9A2A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lang="en-US" smtClean="0"/>
              <a:pPr marL="25400">
                <a:lnSpc>
                  <a:spcPts val="1920"/>
                </a:lnSpc>
              </a:pPr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F4CB29-7D3F-B9F0-6E80-DF86B791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995863"/>
            <a:ext cx="12083245" cy="58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58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11887200" cy="3581400"/>
          </a:xfrm>
          <a:custGeom>
            <a:avLst/>
            <a:gdLst/>
            <a:ahLst/>
            <a:cxnLst/>
            <a:rect l="l" t="t" r="r" b="b"/>
            <a:pathLst>
              <a:path w="8229600" h="3581400">
                <a:moveTo>
                  <a:pt x="0" y="3581400"/>
                </a:moveTo>
                <a:lnTo>
                  <a:pt x="8229600" y="3581400"/>
                </a:lnTo>
                <a:lnTo>
                  <a:pt x="8229600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570" y="1447800"/>
            <a:ext cx="11857630" cy="3581400"/>
          </a:xfrm>
          <a:custGeom>
            <a:avLst/>
            <a:gdLst/>
            <a:ahLst/>
            <a:cxnLst/>
            <a:rect l="l" t="t" r="r" b="b"/>
            <a:pathLst>
              <a:path w="8229600" h="3581400">
                <a:moveTo>
                  <a:pt x="0" y="3581400"/>
                </a:moveTo>
                <a:lnTo>
                  <a:pt x="8229600" y="3581400"/>
                </a:lnTo>
                <a:lnTo>
                  <a:pt x="8229600" y="0"/>
                </a:lnTo>
                <a:lnTo>
                  <a:pt x="0" y="0"/>
                </a:lnTo>
                <a:lnTo>
                  <a:pt x="0" y="35814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-12510" y="1549576"/>
            <a:ext cx="11899709" cy="2454517"/>
          </a:xfrm>
          <a:prstGeom prst="rect">
            <a:avLst/>
          </a:prstGeom>
        </p:spPr>
        <p:txBody>
          <a:bodyPr vert="horz" wrap="square" lIns="0" tIns="144779" rIns="0" bIns="0" rtlCol="0">
            <a:spAutoFit/>
          </a:bodyPr>
          <a:lstStyle/>
          <a:p>
            <a:pPr marL="355600" marR="226695" indent="-342900" algn="just">
              <a:buFont typeface="Wingdings"/>
              <a:buChar char=""/>
              <a:tabLst>
                <a:tab pos="355600" algn="l"/>
              </a:tabLst>
            </a:pPr>
            <a:r>
              <a:rPr dirty="0"/>
              <a:t>Given a </a:t>
            </a:r>
            <a:r>
              <a:rPr spc="-5" dirty="0"/>
              <a:t>program </a:t>
            </a:r>
            <a:r>
              <a:rPr dirty="0"/>
              <a:t>(P) </a:t>
            </a:r>
            <a:r>
              <a:rPr spc="-5" dirty="0"/>
              <a:t>written </a:t>
            </a:r>
            <a:r>
              <a:rPr dirty="0"/>
              <a:t>in an</a:t>
            </a:r>
            <a:r>
              <a:rPr spc="-35" dirty="0"/>
              <a:t> </a:t>
            </a:r>
            <a:r>
              <a:rPr spc="-5" dirty="0"/>
              <a:t>imperative</a:t>
            </a:r>
            <a:r>
              <a:rPr lang="en-US" spc="-5" dirty="0"/>
              <a:t> </a:t>
            </a:r>
            <a:r>
              <a:rPr dirty="0"/>
              <a:t>programming </a:t>
            </a:r>
            <a:r>
              <a:rPr spc="-5" dirty="0"/>
              <a:t>language, </a:t>
            </a:r>
            <a:r>
              <a:rPr dirty="0"/>
              <a:t>its </a:t>
            </a:r>
            <a:r>
              <a:rPr spc="-5" dirty="0">
                <a:solidFill>
                  <a:srgbClr val="C00000"/>
                </a:solidFill>
              </a:rPr>
              <a:t>program</a:t>
            </a:r>
            <a:r>
              <a:rPr spc="-80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graph</a:t>
            </a:r>
            <a:r>
              <a:rPr lang="en-US" spc="-5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(G) </a:t>
            </a:r>
            <a:r>
              <a:rPr spc="-5" dirty="0"/>
              <a:t>is a </a:t>
            </a:r>
            <a:r>
              <a:rPr spc="-5" dirty="0">
                <a:solidFill>
                  <a:srgbClr val="C00000"/>
                </a:solidFill>
              </a:rPr>
              <a:t>directed graph </a:t>
            </a:r>
            <a:r>
              <a:rPr spc="-5" dirty="0"/>
              <a:t>in </a:t>
            </a:r>
            <a:r>
              <a:rPr dirty="0"/>
              <a:t>which </a:t>
            </a:r>
            <a:r>
              <a:rPr spc="-5" dirty="0">
                <a:solidFill>
                  <a:srgbClr val="C00000"/>
                </a:solidFill>
              </a:rPr>
              <a:t>nodes</a:t>
            </a:r>
            <a:r>
              <a:rPr spc="-5" dirty="0"/>
              <a:t>(N) are  </a:t>
            </a:r>
            <a:r>
              <a:rPr dirty="0">
                <a:solidFill>
                  <a:srgbClr val="C00000"/>
                </a:solidFill>
              </a:rPr>
              <a:t>statement </a:t>
            </a:r>
            <a:r>
              <a:rPr spc="-5" dirty="0"/>
              <a:t>fragments (basic block), and</a:t>
            </a:r>
            <a:r>
              <a:rPr spc="10" dirty="0"/>
              <a:t> </a:t>
            </a:r>
            <a:r>
              <a:rPr spc="-5" dirty="0">
                <a:solidFill>
                  <a:srgbClr val="C00000"/>
                </a:solidFill>
              </a:rPr>
              <a:t>edges</a:t>
            </a:r>
            <a:r>
              <a:rPr lang="en-US" spc="-5" dirty="0">
                <a:solidFill>
                  <a:srgbClr val="C00000"/>
                </a:solidFill>
              </a:rPr>
              <a:t> </a:t>
            </a:r>
            <a:r>
              <a:rPr dirty="0"/>
              <a:t>(E) represent </a:t>
            </a:r>
            <a:r>
              <a:rPr dirty="0">
                <a:solidFill>
                  <a:srgbClr val="C00000"/>
                </a:solidFill>
              </a:rPr>
              <a:t>flow </a:t>
            </a:r>
            <a:r>
              <a:rPr spc="-5" dirty="0">
                <a:solidFill>
                  <a:srgbClr val="C00000"/>
                </a:solidFill>
              </a:rPr>
              <a:t>of control</a:t>
            </a:r>
            <a:r>
              <a:rPr spc="-5" dirty="0"/>
              <a:t>. </a:t>
            </a:r>
            <a:r>
              <a:rPr dirty="0"/>
              <a:t>In addition it  details the </a:t>
            </a:r>
            <a:r>
              <a:rPr dirty="0">
                <a:solidFill>
                  <a:srgbClr val="C00000"/>
                </a:solidFill>
              </a:rPr>
              <a:t>definition</a:t>
            </a:r>
            <a:r>
              <a:rPr dirty="0"/>
              <a:t>, </a:t>
            </a:r>
            <a:r>
              <a:rPr spc="-5" dirty="0">
                <a:solidFill>
                  <a:srgbClr val="C00000"/>
                </a:solidFill>
              </a:rPr>
              <a:t>use </a:t>
            </a:r>
            <a:r>
              <a:rPr lang="en-US" spc="-5" dirty="0">
                <a:solidFill>
                  <a:srgbClr val="C00000"/>
                </a:solidFill>
              </a:rPr>
              <a:t>  </a:t>
            </a:r>
            <a:r>
              <a:rPr lang="en-US" spc="-5" dirty="0"/>
              <a:t>a</a:t>
            </a:r>
            <a:r>
              <a:rPr spc="-5" dirty="0"/>
              <a:t>nd </a:t>
            </a:r>
            <a:r>
              <a:rPr spc="-5" dirty="0">
                <a:solidFill>
                  <a:srgbClr val="C00000"/>
                </a:solidFill>
              </a:rPr>
              <a:t>destruction</a:t>
            </a:r>
            <a:r>
              <a:rPr spc="-105" dirty="0">
                <a:solidFill>
                  <a:srgbClr val="C00000"/>
                </a:solidFill>
              </a:rPr>
              <a:t> </a:t>
            </a:r>
            <a:r>
              <a:rPr dirty="0"/>
              <a:t>of  </a:t>
            </a:r>
            <a:r>
              <a:rPr spc="-5" dirty="0"/>
              <a:t>each </a:t>
            </a:r>
            <a:r>
              <a:rPr dirty="0">
                <a:latin typeface="Arial"/>
                <a:cs typeface="Arial"/>
              </a:rPr>
              <a:t>of the </a:t>
            </a:r>
            <a:r>
              <a:rPr spc="-5" dirty="0"/>
              <a:t>module’s</a:t>
            </a:r>
            <a:r>
              <a:rPr spc="-105" dirty="0"/>
              <a:t> </a:t>
            </a:r>
            <a:r>
              <a:rPr dirty="0">
                <a:latin typeface="Arial"/>
                <a:cs typeface="Arial"/>
              </a:rPr>
              <a:t>variable.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Data Flow Graph G(P) = (N,</a:t>
            </a:r>
            <a:r>
              <a:rPr spc="20" dirty="0"/>
              <a:t> </a:t>
            </a:r>
            <a:r>
              <a:rPr spc="-5" dirty="0"/>
              <a:t>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617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551" y="1219200"/>
            <a:ext cx="11004351" cy="42780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d: </a:t>
            </a:r>
            <a:r>
              <a:rPr sz="3600" spc="-5" dirty="0">
                <a:latin typeface="Arial"/>
                <a:cs typeface="Arial"/>
              </a:rPr>
              <a:t>defined, created, initialized,</a:t>
            </a:r>
            <a:r>
              <a:rPr sz="3600" spc="-2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etc.</a:t>
            </a:r>
          </a:p>
          <a:p>
            <a:pPr>
              <a:spcBef>
                <a:spcPts val="40"/>
              </a:spcBef>
              <a:buFont typeface="Wingdings"/>
              <a:buChar char=""/>
            </a:pPr>
            <a:endParaRPr sz="48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k: </a:t>
            </a:r>
            <a:r>
              <a:rPr sz="3600" dirty="0">
                <a:latin typeface="Arial"/>
                <a:cs typeface="Arial"/>
              </a:rPr>
              <a:t>killed, </a:t>
            </a:r>
            <a:r>
              <a:rPr sz="3600" spc="-5" dirty="0">
                <a:latin typeface="Arial"/>
                <a:cs typeface="Arial"/>
              </a:rPr>
              <a:t>undefined,</a:t>
            </a:r>
            <a:r>
              <a:rPr sz="3600" spc="-7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released</a:t>
            </a:r>
            <a:endParaRPr sz="3600" dirty="0">
              <a:latin typeface="Arial"/>
              <a:cs typeface="Arial"/>
            </a:endParaRPr>
          </a:p>
          <a:p>
            <a:pPr>
              <a:spcBef>
                <a:spcPts val="39"/>
              </a:spcBef>
              <a:buFont typeface="Wingdings"/>
              <a:buChar char=""/>
            </a:pPr>
            <a:endParaRPr sz="48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u: </a:t>
            </a:r>
            <a:r>
              <a:rPr sz="3600" spc="-5" dirty="0">
                <a:latin typeface="Arial"/>
                <a:cs typeface="Arial"/>
              </a:rPr>
              <a:t>used for</a:t>
            </a:r>
            <a:r>
              <a:rPr sz="3600" spc="-30" dirty="0">
                <a:latin typeface="Arial"/>
                <a:cs typeface="Arial"/>
              </a:rPr>
              <a:t> </a:t>
            </a:r>
            <a:r>
              <a:rPr sz="3600" spc="-5" dirty="0">
                <a:latin typeface="Arial"/>
                <a:cs typeface="Arial"/>
              </a:rPr>
              <a:t>something</a:t>
            </a:r>
            <a:endParaRPr sz="3600" dirty="0">
              <a:latin typeface="Arial"/>
              <a:cs typeface="Arial"/>
            </a:endParaRPr>
          </a:p>
          <a:p>
            <a:pPr marL="756285" lvl="1" indent="-286385">
              <a:spcBef>
                <a:spcPts val="640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c: </a:t>
            </a:r>
            <a:r>
              <a:rPr sz="3200" dirty="0">
                <a:latin typeface="Arial"/>
                <a:cs typeface="Arial"/>
              </a:rPr>
              <a:t>used in a</a:t>
            </a:r>
            <a:r>
              <a:rPr sz="3200" spc="-6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computation</a:t>
            </a:r>
          </a:p>
          <a:p>
            <a:pPr marL="756285" lvl="1" indent="-286385">
              <a:spcBef>
                <a:spcPts val="625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3200" b="1" dirty="0">
                <a:solidFill>
                  <a:srgbClr val="C00000"/>
                </a:solidFill>
                <a:latin typeface="Arial"/>
                <a:cs typeface="Arial"/>
              </a:rPr>
              <a:t>p: </a:t>
            </a:r>
            <a:r>
              <a:rPr sz="3200" dirty="0">
                <a:latin typeface="Arial"/>
                <a:cs typeface="Arial"/>
              </a:rPr>
              <a:t>used in a</a:t>
            </a:r>
            <a:r>
              <a:rPr sz="3200" spc="-7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predicate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Notations /</a:t>
            </a:r>
            <a:r>
              <a:rPr spc="-25" dirty="0"/>
              <a:t> </a:t>
            </a:r>
            <a:r>
              <a:rPr spc="-5" dirty="0"/>
              <a:t>Symbols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4565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98" y="1483106"/>
            <a:ext cx="11874803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~ : </a:t>
            </a:r>
            <a:r>
              <a:rPr sz="3000" spc="-5" dirty="0">
                <a:latin typeface="Arial"/>
                <a:cs typeface="Arial"/>
              </a:rPr>
              <a:t>Leading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“~” </a:t>
            </a:r>
            <a:r>
              <a:rPr sz="3000" spc="-5" dirty="0">
                <a:latin typeface="Arial"/>
                <a:cs typeface="Arial"/>
              </a:rPr>
              <a:t>symbol means </a:t>
            </a:r>
            <a:r>
              <a:rPr sz="3000" dirty="0">
                <a:latin typeface="Arial"/>
                <a:cs typeface="Arial"/>
              </a:rPr>
              <a:t>that </a:t>
            </a:r>
            <a:r>
              <a:rPr sz="3000" spc="-5" dirty="0">
                <a:latin typeface="Arial"/>
                <a:cs typeface="Arial"/>
              </a:rPr>
              <a:t>nothing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  interest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(d, k,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u) </a:t>
            </a:r>
            <a:r>
              <a:rPr sz="3000" spc="-5" dirty="0">
                <a:latin typeface="Arial"/>
                <a:cs typeface="Arial"/>
              </a:rPr>
              <a:t>occurs prior </a:t>
            </a:r>
            <a:r>
              <a:rPr sz="3000" spc="-10" dirty="0">
                <a:latin typeface="Arial"/>
                <a:cs typeface="Arial"/>
              </a:rPr>
              <a:t>to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action  noted </a:t>
            </a:r>
            <a:r>
              <a:rPr sz="3000" dirty="0">
                <a:latin typeface="Arial"/>
                <a:cs typeface="Arial"/>
              </a:rPr>
              <a:t>along the </a:t>
            </a:r>
            <a:r>
              <a:rPr sz="3000" spc="-5" dirty="0">
                <a:latin typeface="Arial"/>
                <a:cs typeface="Arial"/>
              </a:rPr>
              <a:t>entry-exit path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interest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Notations /</a:t>
            </a:r>
            <a:r>
              <a:rPr spc="-25" dirty="0"/>
              <a:t> </a:t>
            </a:r>
            <a:r>
              <a:rPr spc="-5" dirty="0"/>
              <a:t>Symbols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16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143000" y="2667001"/>
          <a:ext cx="8756650" cy="3422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3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934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3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088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~d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variable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does not</a:t>
                      </a:r>
                      <a:r>
                        <a:rPr sz="2800" spc="-4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exist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,</a:t>
                      </a: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then it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8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15" dirty="0">
                          <a:solidFill>
                            <a:srgbClr val="007434"/>
                          </a:solidFill>
                          <a:latin typeface="Arial"/>
                          <a:cs typeface="Arial"/>
                        </a:rPr>
                        <a:t>Ok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88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~u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variable </a:t>
                      </a:r>
                      <a:r>
                        <a:rPr sz="2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does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2800" spc="-1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exist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,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dirty="0">
                          <a:latin typeface="Arial"/>
                          <a:cs typeface="Arial"/>
                        </a:rPr>
                        <a:t>then it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8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used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Possibly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anomalous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88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spc="-5" dirty="0">
                          <a:latin typeface="Arial"/>
                          <a:cs typeface="Arial"/>
                        </a:rPr>
                        <a:t>~k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5369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variable </a:t>
                      </a:r>
                      <a:r>
                        <a:rPr sz="2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does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not exist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,  then it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killed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 marR="183515" indent="2070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Possibly  </a:t>
                      </a:r>
                      <a:r>
                        <a:rPr sz="2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anomalous</a:t>
                      </a:r>
                      <a:endParaRPr sz="2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94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598" y="1483106"/>
            <a:ext cx="11652401" cy="923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000" b="1" dirty="0">
                <a:solidFill>
                  <a:srgbClr val="C00000"/>
                </a:solidFill>
                <a:latin typeface="Arial"/>
                <a:cs typeface="Arial"/>
              </a:rPr>
              <a:t>~ : </a:t>
            </a:r>
            <a:r>
              <a:rPr sz="3000" spc="-15" dirty="0">
                <a:latin typeface="Arial"/>
                <a:cs typeface="Arial"/>
              </a:rPr>
              <a:t>Trailing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“~” </a:t>
            </a:r>
            <a:r>
              <a:rPr sz="3000" spc="-5" dirty="0">
                <a:latin typeface="Arial"/>
                <a:cs typeface="Arial"/>
              </a:rPr>
              <a:t>symbol means that nothing  happens after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latin typeface="Arial"/>
                <a:cs typeface="Arial"/>
              </a:rPr>
              <a:t>point </a:t>
            </a:r>
            <a:r>
              <a:rPr sz="3000" dirty="0">
                <a:latin typeface="Arial"/>
                <a:cs typeface="Arial"/>
              </a:rPr>
              <a:t>of interest to the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exit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Notations /</a:t>
            </a:r>
            <a:r>
              <a:rPr spc="-25" dirty="0"/>
              <a:t> </a:t>
            </a:r>
            <a:r>
              <a:rPr spc="-5" dirty="0"/>
              <a:t>Symbols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17</a:t>
            </a:fld>
            <a:endParaRPr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27250" y="3255010"/>
          <a:ext cx="7772400" cy="2834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84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7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d~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variable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was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defined</a:t>
                      </a:r>
                      <a:r>
                        <a:rPr sz="2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but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not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used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on this</a:t>
                      </a:r>
                      <a:r>
                        <a:rPr sz="2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path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Possibly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anomalous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b="1" spc="-10" dirty="0">
                          <a:latin typeface="Arial"/>
                          <a:cs typeface="Arial"/>
                        </a:rPr>
                        <a:t>u~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variable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was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used</a:t>
                      </a:r>
                      <a:r>
                        <a:rPr sz="2800" spc="-1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but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not </a:t>
                      </a:r>
                      <a:r>
                        <a:rPr sz="2800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killed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2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path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800" spc="-5" dirty="0">
                          <a:solidFill>
                            <a:srgbClr val="007434"/>
                          </a:solidFill>
                          <a:latin typeface="Arial"/>
                          <a:cs typeface="Arial"/>
                        </a:rPr>
                        <a:t>Not</a:t>
                      </a:r>
                      <a:endParaRPr sz="28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800" spc="-5" dirty="0">
                          <a:solidFill>
                            <a:srgbClr val="007434"/>
                          </a:solidFill>
                          <a:latin typeface="Arial"/>
                          <a:cs typeface="Arial"/>
                        </a:rPr>
                        <a:t>anomalous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b="1" dirty="0">
                          <a:latin typeface="Arial"/>
                          <a:cs typeface="Arial"/>
                        </a:rPr>
                        <a:t>k~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194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spc="-5" dirty="0">
                          <a:latin typeface="Arial"/>
                          <a:cs typeface="Arial"/>
                        </a:rPr>
                        <a:t>the last thing done on this  path was to </a:t>
                      </a:r>
                      <a:r>
                        <a:rPr sz="2800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kill </a:t>
                      </a:r>
                      <a:r>
                        <a:rPr sz="28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800" dirty="0">
                          <a:latin typeface="Arial"/>
                          <a:cs typeface="Arial"/>
                        </a:rPr>
                        <a:t>variable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 marR="183515" indent="59436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2800" spc="-5" dirty="0">
                          <a:solidFill>
                            <a:srgbClr val="007434"/>
                          </a:solidFill>
                          <a:latin typeface="Arial"/>
                          <a:cs typeface="Arial"/>
                        </a:rPr>
                        <a:t>Not  anomalous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3954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82598" y="139954"/>
            <a:ext cx="1187480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z="3600" dirty="0"/>
              <a:t>Possible Combinations For D, K </a:t>
            </a:r>
            <a:r>
              <a:rPr sz="3600" spc="-5" dirty="0"/>
              <a:t>And</a:t>
            </a:r>
            <a:r>
              <a:rPr sz="3600" spc="-270" dirty="0"/>
              <a:t> </a:t>
            </a:r>
            <a:r>
              <a:rPr sz="3600" spc="-5" dirty="0"/>
              <a:t>U</a:t>
            </a:r>
            <a:endParaRPr sz="36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18</a:t>
            </a:fld>
            <a:endParaRPr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28800" y="1066800"/>
          <a:ext cx="8381999" cy="523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defined and defined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again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Not invalid but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suspicious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du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defined and</a:t>
                      </a:r>
                      <a:r>
                        <a:rPr sz="22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used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Perfectly</a:t>
                      </a:r>
                      <a:r>
                        <a:rPr sz="22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correct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dk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defined and then</a:t>
                      </a:r>
                      <a:r>
                        <a:rPr sz="22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killed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Not invalid but probably</a:t>
                      </a:r>
                      <a:r>
                        <a:rPr sz="22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</a:t>
                      </a:r>
                      <a:endParaRPr sz="2200">
                        <a:latin typeface="Arial"/>
                        <a:cs typeface="Arial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error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used and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defined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Acceptable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uu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used and used</a:t>
                      </a:r>
                      <a:r>
                        <a:rPr sz="22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again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Acceptable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uk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used and</a:t>
                      </a:r>
                      <a:r>
                        <a:rPr sz="22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killed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Acceptable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kd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killed and</a:t>
                      </a:r>
                      <a:r>
                        <a:rPr sz="22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defined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Acceptable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ku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killed and</a:t>
                      </a:r>
                      <a:r>
                        <a:rPr sz="22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used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A serious</a:t>
                      </a:r>
                      <a:r>
                        <a:rPr sz="22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defect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880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b="1" spc="-5" dirty="0">
                          <a:solidFill>
                            <a:srgbClr val="C00000"/>
                          </a:solidFill>
                          <a:latin typeface="Arial"/>
                          <a:cs typeface="Arial"/>
                        </a:rPr>
                        <a:t>kk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killed and</a:t>
                      </a:r>
                      <a:r>
                        <a:rPr sz="22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killed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200" spc="-5" dirty="0">
                          <a:latin typeface="Arial"/>
                          <a:cs typeface="Arial"/>
                        </a:rPr>
                        <a:t>Probably a programming</a:t>
                      </a:r>
                      <a:r>
                        <a:rPr sz="2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200" spc="-5" dirty="0">
                          <a:latin typeface="Arial"/>
                          <a:cs typeface="Arial"/>
                        </a:rPr>
                        <a:t>error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21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Data Flow</a:t>
            </a:r>
            <a:r>
              <a:rPr spc="-35" dirty="0"/>
              <a:t> </a:t>
            </a:r>
            <a:r>
              <a:rPr spc="-5" dirty="0"/>
              <a:t>Graphs</a:t>
            </a:r>
          </a:p>
        </p:txBody>
      </p:sp>
      <p:sp>
        <p:nvSpPr>
          <p:cNvPr id="6" name="object 6"/>
          <p:cNvSpPr/>
          <p:nvPr/>
        </p:nvSpPr>
        <p:spPr>
          <a:xfrm>
            <a:off x="1603247" y="928117"/>
            <a:ext cx="2729484" cy="5542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2718" y="1042671"/>
            <a:ext cx="5467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 marR="5080" indent="-215265"/>
            <a:r>
              <a:rPr sz="1500" spc="-5" dirty="0">
                <a:latin typeface="Arial"/>
                <a:cs typeface="Arial"/>
              </a:rPr>
              <a:t>define  x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7770" y="1955039"/>
            <a:ext cx="480059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kill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3577" y="2806572"/>
            <a:ext cx="69342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/>
            <a:r>
              <a:rPr sz="1500" dirty="0">
                <a:latin typeface="Arial"/>
                <a:cs typeface="Arial"/>
              </a:rPr>
              <a:t>define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x 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x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8576" y="2793492"/>
            <a:ext cx="69342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9225" algn="just"/>
            <a:r>
              <a:rPr sz="1500" spc="-5" dirty="0">
                <a:latin typeface="Arial"/>
                <a:cs typeface="Arial"/>
              </a:rPr>
              <a:t>kill </a:t>
            </a:r>
            <a:r>
              <a:rPr sz="1500" dirty="0">
                <a:latin typeface="Arial"/>
                <a:cs typeface="Arial"/>
              </a:rPr>
              <a:t>z 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x  define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7440" y="3870326"/>
            <a:ext cx="69278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/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2646" y="4831334"/>
            <a:ext cx="48133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75916" y="5842712"/>
            <a:ext cx="69278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50495"/>
            <a:r>
              <a:rPr sz="1500" spc="-5" dirty="0">
                <a:latin typeface="Arial"/>
                <a:cs typeface="Arial"/>
              </a:rPr>
              <a:t>kill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6042" y="4103371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0" y="195172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3068" y="906781"/>
            <a:ext cx="2729483" cy="5544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22564" y="1021715"/>
            <a:ext cx="546735" cy="468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500" dirty="0">
                <a:latin typeface="Arial"/>
                <a:cs typeface="Arial"/>
              </a:rPr>
              <a:t>define</a:t>
            </a:r>
            <a:endParaRPr sz="1500">
              <a:latin typeface="Arial"/>
              <a:cs typeface="Arial"/>
            </a:endParaRPr>
          </a:p>
          <a:p>
            <a:pPr marL="3175" algn="ctr"/>
            <a:r>
              <a:rPr sz="1500" dirty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83043" y="2900172"/>
            <a:ext cx="69278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8745" marR="5080" indent="-106680"/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x  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26601" y="3001391"/>
            <a:ext cx="48005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x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325861" y="4082035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0" y="195172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439411" y="4308347"/>
            <a:ext cx="3924300" cy="1516380"/>
          </a:xfrm>
          <a:prstGeom prst="rect">
            <a:avLst/>
          </a:prstGeom>
          <a:solidFill>
            <a:srgbClr val="F8F679"/>
          </a:solidFill>
          <a:ln w="9144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86995">
              <a:spcBef>
                <a:spcPts val="284"/>
              </a:spcBef>
            </a:pPr>
            <a:r>
              <a:rPr sz="1850" b="1" spc="-15" dirty="0">
                <a:solidFill>
                  <a:srgbClr val="C00000"/>
                </a:solidFill>
                <a:latin typeface="Arial"/>
                <a:cs typeface="Arial"/>
              </a:rPr>
              <a:t>Variable </a:t>
            </a:r>
            <a:r>
              <a:rPr sz="1850" b="1" dirty="0">
                <a:solidFill>
                  <a:srgbClr val="C00000"/>
                </a:solidFill>
                <a:latin typeface="Arial"/>
                <a:cs typeface="Arial"/>
              </a:rPr>
              <a:t>x: </a:t>
            </a:r>
            <a:r>
              <a:rPr sz="1850" dirty="0">
                <a:solidFill>
                  <a:srgbClr val="C00000"/>
                </a:solidFill>
                <a:latin typeface="Arial"/>
                <a:cs typeface="Arial"/>
              </a:rPr>
              <a:t>define-use-kill</a:t>
            </a:r>
            <a:r>
              <a:rPr sz="1850" spc="-1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C00000"/>
                </a:solidFill>
                <a:latin typeface="Arial"/>
                <a:cs typeface="Arial"/>
              </a:rPr>
              <a:t>pattern</a:t>
            </a:r>
            <a:endParaRPr sz="1850">
              <a:latin typeface="Arial"/>
              <a:cs typeface="Arial"/>
            </a:endParaRPr>
          </a:p>
          <a:p>
            <a:pPr marL="86995"/>
            <a:r>
              <a:rPr sz="1850" b="1" spc="-5" dirty="0">
                <a:latin typeface="Arial"/>
                <a:cs typeface="Arial"/>
              </a:rPr>
              <a:t>~d:</a:t>
            </a:r>
            <a:r>
              <a:rPr sz="1850" b="1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correct</a:t>
            </a:r>
            <a:endParaRPr sz="1850">
              <a:latin typeface="Arial"/>
              <a:cs typeface="Arial"/>
            </a:endParaRPr>
          </a:p>
          <a:p>
            <a:pPr marL="86995"/>
            <a:r>
              <a:rPr sz="1850" b="1" spc="-5" dirty="0">
                <a:latin typeface="Arial"/>
                <a:cs typeface="Arial"/>
              </a:rPr>
              <a:t>dd: </a:t>
            </a:r>
            <a:r>
              <a:rPr sz="1850" spc="-5" dirty="0">
                <a:latin typeface="Arial"/>
                <a:cs typeface="Arial"/>
              </a:rPr>
              <a:t>suspicious, programming</a:t>
            </a:r>
            <a:r>
              <a:rPr sz="1850" spc="-4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  <a:p>
            <a:pPr marL="86995"/>
            <a:r>
              <a:rPr sz="1850" b="1" spc="-5" dirty="0">
                <a:latin typeface="Arial"/>
                <a:cs typeface="Arial"/>
              </a:rPr>
              <a:t>du:</a:t>
            </a:r>
            <a:r>
              <a:rPr sz="1850" b="1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correct</a:t>
            </a:r>
            <a:endParaRPr sz="1850">
              <a:latin typeface="Arial"/>
              <a:cs typeface="Arial"/>
            </a:endParaRPr>
          </a:p>
          <a:p>
            <a:pPr marL="86995"/>
            <a:r>
              <a:rPr sz="1850" b="1" spc="-5" dirty="0">
                <a:latin typeface="Arial"/>
                <a:cs typeface="Arial"/>
              </a:rPr>
              <a:t>du:</a:t>
            </a:r>
            <a:r>
              <a:rPr sz="1850" b="1" spc="-80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correct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19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8973312" y="377953"/>
            <a:ext cx="1525905" cy="343043"/>
          </a:xfrm>
          <a:prstGeom prst="rect">
            <a:avLst/>
          </a:prstGeom>
          <a:solidFill>
            <a:srgbClr val="F8F679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109220">
              <a:spcBef>
                <a:spcPts val="275"/>
              </a:spcBef>
            </a:pPr>
            <a:r>
              <a:rPr sz="2000" b="1" spc="-15" dirty="0">
                <a:latin typeface="Arial"/>
                <a:cs typeface="Arial"/>
              </a:rPr>
              <a:t>Variable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6279" y="2903220"/>
            <a:ext cx="3136900" cy="775212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995" marR="425450">
              <a:spcBef>
                <a:spcPts val="285"/>
              </a:spcBef>
            </a:pPr>
            <a:r>
              <a:rPr sz="1600" spc="-5" dirty="0">
                <a:latin typeface="Arial"/>
                <a:cs typeface="Arial"/>
              </a:rPr>
              <a:t>Control flow graph annotated 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define-use-kill  information for </a:t>
            </a:r>
            <a:r>
              <a:rPr sz="1600" spc="-10" dirty="0">
                <a:latin typeface="Arial"/>
                <a:cs typeface="Arial"/>
              </a:rPr>
              <a:t>x, </a:t>
            </a:r>
            <a:r>
              <a:rPr sz="1600" spc="-75" dirty="0">
                <a:latin typeface="Arial"/>
                <a:cs typeface="Arial"/>
              </a:rPr>
              <a:t>y,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3632" y="1021080"/>
            <a:ext cx="4411980" cy="1569720"/>
          </a:xfrm>
          <a:prstGeom prst="rect">
            <a:avLst/>
          </a:prstGeom>
          <a:solidFill>
            <a:srgbClr val="EBF0DE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429895" marR="364490" indent="-343535">
              <a:spcBef>
                <a:spcPts val="285"/>
              </a:spcBef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~d: </a:t>
            </a:r>
            <a:r>
              <a:rPr sz="1600" spc="-5" dirty="0">
                <a:latin typeface="Arial"/>
                <a:cs typeface="Arial"/>
              </a:rPr>
              <a:t>the variable does not exist, then it is  defined</a:t>
            </a:r>
            <a:endParaRPr sz="1600">
              <a:latin typeface="Arial"/>
              <a:cs typeface="Arial"/>
            </a:endParaRPr>
          </a:p>
          <a:p>
            <a:pPr marL="429895" marR="364490" indent="-343535"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~u: </a:t>
            </a:r>
            <a:r>
              <a:rPr sz="1600" spc="-5" dirty="0">
                <a:latin typeface="Arial"/>
                <a:cs typeface="Arial"/>
              </a:rPr>
              <a:t>the variable does not exist, then it is  used</a:t>
            </a:r>
            <a:endParaRPr sz="1600">
              <a:latin typeface="Arial"/>
              <a:cs typeface="Arial"/>
            </a:endParaRPr>
          </a:p>
          <a:p>
            <a:pPr marL="429895" marR="377190" indent="-343535"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~k: </a:t>
            </a:r>
            <a:r>
              <a:rPr sz="1600" spc="-5" dirty="0">
                <a:latin typeface="Arial"/>
                <a:cs typeface="Arial"/>
              </a:rPr>
              <a:t>the variable does not exist, then it is  killed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02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0177" y="3259708"/>
            <a:ext cx="477012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Data Flow</a:t>
            </a:r>
            <a:r>
              <a:rPr sz="4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spc="-50" dirty="0">
                <a:solidFill>
                  <a:srgbClr val="C00000"/>
                </a:solidFill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7550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Data Flow</a:t>
            </a:r>
            <a:r>
              <a:rPr spc="-35" dirty="0"/>
              <a:t> </a:t>
            </a:r>
            <a:r>
              <a:rPr spc="-5" dirty="0"/>
              <a:t>Graphs</a:t>
            </a:r>
          </a:p>
        </p:txBody>
      </p:sp>
      <p:sp>
        <p:nvSpPr>
          <p:cNvPr id="6" name="object 6"/>
          <p:cNvSpPr/>
          <p:nvPr/>
        </p:nvSpPr>
        <p:spPr>
          <a:xfrm>
            <a:off x="1603247" y="928117"/>
            <a:ext cx="2729484" cy="55427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642718" y="1042671"/>
            <a:ext cx="5467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 marR="5080" indent="-215265"/>
            <a:r>
              <a:rPr sz="1500" spc="-5" dirty="0">
                <a:latin typeface="Arial"/>
                <a:cs typeface="Arial"/>
              </a:rPr>
              <a:t>define  x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7770" y="1955039"/>
            <a:ext cx="480059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kill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3577" y="2806572"/>
            <a:ext cx="69342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/>
            <a:r>
              <a:rPr sz="1500" dirty="0">
                <a:latin typeface="Arial"/>
                <a:cs typeface="Arial"/>
              </a:rPr>
              <a:t>define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x 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x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8576" y="2793492"/>
            <a:ext cx="69342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9225" algn="just"/>
            <a:r>
              <a:rPr sz="1500" spc="-5" dirty="0">
                <a:latin typeface="Arial"/>
                <a:cs typeface="Arial"/>
              </a:rPr>
              <a:t>kill </a:t>
            </a:r>
            <a:r>
              <a:rPr sz="1500" dirty="0">
                <a:latin typeface="Arial"/>
                <a:cs typeface="Arial"/>
              </a:rPr>
              <a:t>z 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x  define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77440" y="3870326"/>
            <a:ext cx="69278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/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2646" y="4831334"/>
            <a:ext cx="48133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46042" y="4103371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0" y="195172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83068" y="906781"/>
            <a:ext cx="2729483" cy="5544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857234" y="2048256"/>
            <a:ext cx="48005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56930" y="3963924"/>
            <a:ext cx="692785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063609" y="4924933"/>
            <a:ext cx="48005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325861" y="4082035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0" y="195172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439411" y="4114801"/>
            <a:ext cx="3886201" cy="2028761"/>
          </a:xfrm>
          <a:prstGeom prst="rect">
            <a:avLst/>
          </a:prstGeom>
          <a:solidFill>
            <a:srgbClr val="F9C090"/>
          </a:solidFill>
          <a:ln w="9144">
            <a:solidFill>
              <a:srgbClr val="0000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86995">
              <a:spcBef>
                <a:spcPts val="280"/>
              </a:spcBef>
            </a:pPr>
            <a:r>
              <a:rPr sz="1850" b="1" spc="-15" dirty="0">
                <a:solidFill>
                  <a:srgbClr val="C00000"/>
                </a:solidFill>
                <a:latin typeface="Arial"/>
                <a:cs typeface="Arial"/>
              </a:rPr>
              <a:t>Variable</a:t>
            </a:r>
            <a:r>
              <a:rPr sz="185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C00000"/>
                </a:solidFill>
                <a:latin typeface="Arial"/>
                <a:cs typeface="Arial"/>
              </a:rPr>
              <a:t>y:</a:t>
            </a:r>
            <a:endParaRPr sz="1850" dirty="0">
              <a:latin typeface="Arial"/>
              <a:cs typeface="Arial"/>
            </a:endParaRPr>
          </a:p>
          <a:p>
            <a:pPr marL="86995"/>
            <a:r>
              <a:rPr sz="1850" spc="-10" dirty="0">
                <a:latin typeface="Arial"/>
                <a:cs typeface="Arial"/>
              </a:rPr>
              <a:t>-----------------</a:t>
            </a:r>
            <a:endParaRPr sz="1850" dirty="0">
              <a:latin typeface="Arial"/>
              <a:cs typeface="Arial"/>
            </a:endParaRPr>
          </a:p>
          <a:p>
            <a:pPr marL="86995" marR="1962785"/>
            <a:r>
              <a:rPr sz="1850" b="1" spc="-5" dirty="0">
                <a:latin typeface="Arial"/>
                <a:cs typeface="Arial"/>
              </a:rPr>
              <a:t>~u: </a:t>
            </a:r>
            <a:r>
              <a:rPr sz="1850" spc="-5" dirty="0">
                <a:latin typeface="Arial"/>
                <a:cs typeface="Arial"/>
              </a:rPr>
              <a:t>major</a:t>
            </a:r>
            <a:r>
              <a:rPr sz="1850" spc="-95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blunder  </a:t>
            </a:r>
            <a:r>
              <a:rPr sz="1850" b="1" spc="-5" dirty="0">
                <a:latin typeface="Arial"/>
                <a:cs typeface="Arial"/>
              </a:rPr>
              <a:t>ud: </a:t>
            </a:r>
            <a:r>
              <a:rPr sz="1850" dirty="0">
                <a:latin typeface="Arial"/>
                <a:cs typeface="Arial"/>
              </a:rPr>
              <a:t>acceptable  </a:t>
            </a:r>
            <a:r>
              <a:rPr sz="1850" b="1" spc="-5" dirty="0">
                <a:latin typeface="Arial"/>
                <a:cs typeface="Arial"/>
              </a:rPr>
              <a:t>du:</a:t>
            </a:r>
            <a:r>
              <a:rPr sz="1850" b="1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correct</a:t>
            </a:r>
            <a:endParaRPr sz="1850" dirty="0">
              <a:latin typeface="Arial"/>
              <a:cs typeface="Arial"/>
            </a:endParaRPr>
          </a:p>
          <a:p>
            <a:pPr marL="86995"/>
            <a:r>
              <a:rPr sz="1850" b="1" dirty="0">
                <a:latin typeface="Arial"/>
                <a:cs typeface="Arial"/>
              </a:rPr>
              <a:t>uk:</a:t>
            </a:r>
            <a:r>
              <a:rPr sz="1850" b="1" spc="-11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acceptable</a:t>
            </a:r>
            <a:endParaRPr lang="en-US" sz="1850" dirty="0">
              <a:latin typeface="Arial"/>
              <a:cs typeface="Arial"/>
            </a:endParaRPr>
          </a:p>
          <a:p>
            <a:pPr marL="86995"/>
            <a:r>
              <a:rPr lang="en-US" sz="1850" b="1" dirty="0" err="1">
                <a:latin typeface="Arial"/>
                <a:cs typeface="Arial"/>
              </a:rPr>
              <a:t>dk</a:t>
            </a:r>
            <a:r>
              <a:rPr lang="en-US" sz="1850" b="1" dirty="0">
                <a:latin typeface="Arial"/>
                <a:cs typeface="Arial"/>
              </a:rPr>
              <a:t>: </a:t>
            </a:r>
            <a:r>
              <a:rPr lang="en-US" sz="1850" spc="-5" dirty="0">
                <a:latin typeface="Arial"/>
                <a:cs typeface="Arial"/>
              </a:rPr>
              <a:t>probable programming</a:t>
            </a:r>
            <a:r>
              <a:rPr lang="en-US" sz="1850" spc="-100" dirty="0">
                <a:latin typeface="Arial"/>
                <a:cs typeface="Arial"/>
              </a:rPr>
              <a:t> </a:t>
            </a:r>
            <a:r>
              <a:rPr lang="en-US" sz="1850" spc="-5" dirty="0">
                <a:latin typeface="Arial"/>
                <a:cs typeface="Arial"/>
              </a:rPr>
              <a:t>error</a:t>
            </a:r>
            <a:endParaRPr lang="en-US" sz="185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75916" y="5866146"/>
            <a:ext cx="69278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500" spc="-5" dirty="0">
                <a:latin typeface="Arial"/>
                <a:cs typeface="Arial"/>
              </a:rPr>
              <a:t>kill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06661" y="5959168"/>
            <a:ext cx="39624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500" dirty="0">
                <a:latin typeface="Arial"/>
                <a:cs typeface="Arial"/>
              </a:rPr>
              <a:t>kill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64894" y="6469010"/>
            <a:ext cx="278765" cy="243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pc="-10" dirty="0">
                <a:solidFill>
                  <a:srgbClr val="7E7E7E"/>
                </a:solidFill>
                <a:latin typeface="Arial"/>
                <a:cs typeface="Arial"/>
              </a:rPr>
              <a:t>22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73312" y="377953"/>
            <a:ext cx="1525905" cy="343043"/>
          </a:xfrm>
          <a:prstGeom prst="rect">
            <a:avLst/>
          </a:prstGeom>
          <a:solidFill>
            <a:srgbClr val="F9C090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6995">
              <a:spcBef>
                <a:spcPts val="275"/>
              </a:spcBef>
            </a:pPr>
            <a:r>
              <a:rPr sz="2000" spc="-20" dirty="0">
                <a:latin typeface="Arial"/>
                <a:cs typeface="Arial"/>
              </a:rPr>
              <a:t>Variable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26279" y="2903220"/>
            <a:ext cx="3136900" cy="775212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995" marR="425450">
              <a:spcBef>
                <a:spcPts val="285"/>
              </a:spcBef>
            </a:pPr>
            <a:r>
              <a:rPr sz="1600" spc="-5" dirty="0">
                <a:latin typeface="Arial"/>
                <a:cs typeface="Arial"/>
              </a:rPr>
              <a:t>Control flow graph annotated 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define-use-kill  information for </a:t>
            </a:r>
            <a:r>
              <a:rPr sz="1600" spc="-10" dirty="0">
                <a:latin typeface="Arial"/>
                <a:cs typeface="Arial"/>
              </a:rPr>
              <a:t>x, </a:t>
            </a:r>
            <a:r>
              <a:rPr sz="1600" spc="-75" dirty="0">
                <a:latin typeface="Arial"/>
                <a:cs typeface="Arial"/>
              </a:rPr>
              <a:t>y,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913632" y="1021080"/>
            <a:ext cx="4411980" cy="1569720"/>
          </a:xfrm>
          <a:prstGeom prst="rect">
            <a:avLst/>
          </a:prstGeom>
          <a:solidFill>
            <a:srgbClr val="EBF0DE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429895" marR="364490" indent="-343535">
              <a:spcBef>
                <a:spcPts val="285"/>
              </a:spcBef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~d: </a:t>
            </a:r>
            <a:r>
              <a:rPr sz="1600" spc="-5" dirty="0">
                <a:latin typeface="Arial"/>
                <a:cs typeface="Arial"/>
              </a:rPr>
              <a:t>the variable does not exist, then it is  defined</a:t>
            </a:r>
            <a:endParaRPr sz="1600">
              <a:latin typeface="Arial"/>
              <a:cs typeface="Arial"/>
            </a:endParaRPr>
          </a:p>
          <a:p>
            <a:pPr marL="429895" marR="364490" indent="-343535"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~u: </a:t>
            </a:r>
            <a:r>
              <a:rPr sz="1600" spc="-5" dirty="0">
                <a:latin typeface="Arial"/>
                <a:cs typeface="Arial"/>
              </a:rPr>
              <a:t>the variable does not exist, then it is  used</a:t>
            </a:r>
            <a:endParaRPr sz="1600">
              <a:latin typeface="Arial"/>
              <a:cs typeface="Arial"/>
            </a:endParaRPr>
          </a:p>
          <a:p>
            <a:pPr marL="429895" marR="377190" indent="-343535"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~k: </a:t>
            </a:r>
            <a:r>
              <a:rPr sz="1600" spc="-5" dirty="0">
                <a:latin typeface="Arial"/>
                <a:cs typeface="Arial"/>
              </a:rPr>
              <a:t>the variable does not exist, then it is  killed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lang="en-US" smtClean="0"/>
              <a:pPr marL="25400">
                <a:lnSpc>
                  <a:spcPts val="1920"/>
                </a:lnSpc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86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9411" y="4050792"/>
            <a:ext cx="3924300" cy="2577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49"/>
              </a:spcBef>
            </a:pP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Data Flow</a:t>
            </a:r>
            <a:r>
              <a:rPr spc="-35" dirty="0"/>
              <a:t> </a:t>
            </a:r>
            <a:r>
              <a:rPr spc="-5" dirty="0"/>
              <a:t>Graphs</a:t>
            </a:r>
          </a:p>
        </p:txBody>
      </p:sp>
      <p:sp>
        <p:nvSpPr>
          <p:cNvPr id="7" name="object 7"/>
          <p:cNvSpPr/>
          <p:nvPr/>
        </p:nvSpPr>
        <p:spPr>
          <a:xfrm>
            <a:off x="1603247" y="928117"/>
            <a:ext cx="2729484" cy="5542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42718" y="1042671"/>
            <a:ext cx="54673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7329" marR="5080" indent="-215265"/>
            <a:r>
              <a:rPr sz="1500" spc="-5" dirty="0">
                <a:latin typeface="Arial"/>
                <a:cs typeface="Arial"/>
              </a:rPr>
              <a:t>define  x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77770" y="1955039"/>
            <a:ext cx="480059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069" marR="5080" indent="-40005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kill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3577" y="2806572"/>
            <a:ext cx="693420" cy="69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/>
            <a:r>
              <a:rPr sz="1500" dirty="0">
                <a:latin typeface="Arial"/>
                <a:cs typeface="Arial"/>
              </a:rPr>
              <a:t>define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x 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x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8576" y="2793492"/>
            <a:ext cx="693420" cy="696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9225" algn="just"/>
            <a:r>
              <a:rPr sz="1500" spc="-5" dirty="0">
                <a:latin typeface="Arial"/>
                <a:cs typeface="Arial"/>
              </a:rPr>
              <a:t>kill </a:t>
            </a:r>
            <a:r>
              <a:rPr sz="1500" dirty="0">
                <a:latin typeface="Arial"/>
                <a:cs typeface="Arial"/>
              </a:rPr>
              <a:t>z  </a:t>
            </a:r>
            <a:r>
              <a:rPr sz="1500" spc="-5" dirty="0">
                <a:latin typeface="Arial"/>
                <a:cs typeface="Arial"/>
              </a:rPr>
              <a:t>use </a:t>
            </a:r>
            <a:r>
              <a:rPr sz="1500" dirty="0">
                <a:latin typeface="Arial"/>
                <a:cs typeface="Arial"/>
              </a:rPr>
              <a:t>x  define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77440" y="3870326"/>
            <a:ext cx="69278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7475" marR="5080" indent="-105410"/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2646" y="4831334"/>
            <a:ext cx="481330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270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  </a:t>
            </a:r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46042" y="4103371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0" y="195172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6039" y="892127"/>
            <a:ext cx="2729483" cy="55443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897239" y="2048256"/>
            <a:ext cx="39624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latin typeface="Arial"/>
                <a:cs typeface="Arial"/>
              </a:rPr>
              <a:t>kill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188197" y="3014472"/>
            <a:ext cx="481330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518396" y="2887091"/>
            <a:ext cx="692785" cy="467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49225"/>
            <a:r>
              <a:rPr sz="1500" spc="-5" dirty="0">
                <a:latin typeface="Arial"/>
                <a:cs typeface="Arial"/>
              </a:rPr>
              <a:t>kill </a:t>
            </a:r>
            <a:r>
              <a:rPr sz="1500" dirty="0">
                <a:latin typeface="Arial"/>
                <a:cs typeface="Arial"/>
              </a:rPr>
              <a:t>z  </a:t>
            </a:r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2085" y="3963924"/>
            <a:ext cx="48005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62085" y="4924933"/>
            <a:ext cx="480059" cy="239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500" spc="-5" dirty="0">
                <a:latin typeface="Arial"/>
                <a:cs typeface="Arial"/>
              </a:rPr>
              <a:t>use</a:t>
            </a:r>
            <a:r>
              <a:rPr sz="1500" spc="-11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0325861" y="4082035"/>
            <a:ext cx="0" cy="1951989"/>
          </a:xfrm>
          <a:custGeom>
            <a:avLst/>
            <a:gdLst/>
            <a:ahLst/>
            <a:cxnLst/>
            <a:rect l="l" t="t" r="r" b="b"/>
            <a:pathLst>
              <a:path h="1951989">
                <a:moveTo>
                  <a:pt x="0" y="0"/>
                </a:moveTo>
                <a:lnTo>
                  <a:pt x="0" y="195172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01312" y="3575976"/>
            <a:ext cx="3924300" cy="2701380"/>
          </a:xfrm>
          <a:prstGeom prst="rect">
            <a:avLst/>
          </a:prstGeom>
          <a:solidFill>
            <a:srgbClr val="FDACE0"/>
          </a:solidFill>
          <a:ln w="9144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86995">
              <a:spcBef>
                <a:spcPts val="284"/>
              </a:spcBef>
            </a:pPr>
            <a:r>
              <a:rPr sz="1850" b="1" spc="-15" dirty="0">
                <a:solidFill>
                  <a:srgbClr val="C00000"/>
                </a:solidFill>
                <a:latin typeface="Arial"/>
                <a:cs typeface="Arial"/>
              </a:rPr>
              <a:t>Variable</a:t>
            </a:r>
            <a:r>
              <a:rPr sz="1850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C00000"/>
                </a:solidFill>
                <a:latin typeface="Arial"/>
                <a:cs typeface="Arial"/>
              </a:rPr>
              <a:t>z</a:t>
            </a:r>
            <a:endParaRPr sz="1850" dirty="0">
              <a:latin typeface="Arial"/>
              <a:cs typeface="Arial"/>
            </a:endParaRPr>
          </a:p>
          <a:p>
            <a:pPr marL="86995"/>
            <a:r>
              <a:rPr sz="1850" spc="-10" dirty="0">
                <a:latin typeface="Arial"/>
                <a:cs typeface="Arial"/>
              </a:rPr>
              <a:t>---------------</a:t>
            </a:r>
            <a:endParaRPr sz="1850" dirty="0">
              <a:latin typeface="Arial"/>
              <a:cs typeface="Arial"/>
            </a:endParaRPr>
          </a:p>
          <a:p>
            <a:pPr marL="86995"/>
            <a:r>
              <a:rPr sz="1850" b="1" dirty="0">
                <a:latin typeface="Arial"/>
                <a:cs typeface="Arial"/>
              </a:rPr>
              <a:t>~k: </a:t>
            </a:r>
            <a:r>
              <a:rPr sz="1850" spc="-5" dirty="0">
                <a:latin typeface="Arial"/>
                <a:cs typeface="Arial"/>
              </a:rPr>
              <a:t>programming</a:t>
            </a:r>
            <a:r>
              <a:rPr sz="1850" spc="-9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error</a:t>
            </a:r>
            <a:endParaRPr sz="1850" dirty="0">
              <a:latin typeface="Arial"/>
              <a:cs typeface="Arial"/>
            </a:endParaRPr>
          </a:p>
          <a:p>
            <a:pPr marL="86995"/>
            <a:r>
              <a:rPr sz="1850" b="1" spc="-5" dirty="0">
                <a:latin typeface="Arial"/>
                <a:cs typeface="Arial"/>
              </a:rPr>
              <a:t>ku: </a:t>
            </a:r>
            <a:r>
              <a:rPr sz="1850" spc="-5" dirty="0">
                <a:latin typeface="Arial"/>
                <a:cs typeface="Arial"/>
              </a:rPr>
              <a:t>major</a:t>
            </a:r>
            <a:r>
              <a:rPr sz="1850" spc="-10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blunder</a:t>
            </a:r>
          </a:p>
          <a:p>
            <a:pPr marL="86995"/>
            <a:r>
              <a:rPr sz="1850" b="1" spc="-5" dirty="0">
                <a:latin typeface="Arial"/>
                <a:cs typeface="Arial"/>
              </a:rPr>
              <a:t>uu:</a:t>
            </a:r>
            <a:r>
              <a:rPr sz="1850" b="1" spc="-75" dirty="0">
                <a:latin typeface="Arial"/>
                <a:cs typeface="Arial"/>
              </a:rPr>
              <a:t> </a:t>
            </a:r>
            <a:r>
              <a:rPr sz="1850" spc="-5" dirty="0">
                <a:latin typeface="Arial"/>
                <a:cs typeface="Arial"/>
              </a:rPr>
              <a:t>correct</a:t>
            </a:r>
            <a:endParaRPr sz="1850" dirty="0">
              <a:latin typeface="Arial"/>
              <a:cs typeface="Arial"/>
            </a:endParaRPr>
          </a:p>
          <a:p>
            <a:pPr marL="86995"/>
            <a:r>
              <a:rPr sz="1850" b="1" spc="-5" dirty="0">
                <a:latin typeface="Arial"/>
                <a:cs typeface="Arial"/>
              </a:rPr>
              <a:t>ud:</a:t>
            </a:r>
            <a:r>
              <a:rPr sz="1850" b="1" spc="-100" dirty="0">
                <a:latin typeface="Arial"/>
                <a:cs typeface="Arial"/>
              </a:rPr>
              <a:t> </a:t>
            </a:r>
            <a:r>
              <a:rPr sz="1850" dirty="0">
                <a:latin typeface="Arial"/>
                <a:cs typeface="Arial"/>
              </a:rPr>
              <a:t>acceptable</a:t>
            </a:r>
            <a:endParaRPr lang="en-US" sz="1850" dirty="0">
              <a:latin typeface="Arial"/>
              <a:cs typeface="Arial"/>
            </a:endParaRPr>
          </a:p>
          <a:p>
            <a:pPr marL="236854">
              <a:lnSpc>
                <a:spcPts val="1964"/>
              </a:lnSpc>
            </a:pPr>
            <a:r>
              <a:rPr lang="en-US" sz="1850" b="1" dirty="0" err="1">
                <a:latin typeface="Arial"/>
                <a:cs typeface="Arial"/>
              </a:rPr>
              <a:t>kk</a:t>
            </a:r>
            <a:r>
              <a:rPr lang="en-US" sz="1850" b="1" dirty="0">
                <a:latin typeface="Arial"/>
                <a:cs typeface="Arial"/>
              </a:rPr>
              <a:t>: </a:t>
            </a:r>
            <a:r>
              <a:rPr lang="en-US" sz="1850" spc="-5" dirty="0">
                <a:latin typeface="Arial"/>
                <a:cs typeface="Arial"/>
              </a:rPr>
              <a:t>probable programming</a:t>
            </a:r>
            <a:r>
              <a:rPr lang="en-US" sz="1850" spc="-90" dirty="0">
                <a:latin typeface="Arial"/>
                <a:cs typeface="Arial"/>
              </a:rPr>
              <a:t> </a:t>
            </a:r>
            <a:r>
              <a:rPr lang="en-US" sz="1850" spc="-5" dirty="0">
                <a:latin typeface="Arial"/>
                <a:cs typeface="Arial"/>
              </a:rPr>
              <a:t>error</a:t>
            </a:r>
            <a:endParaRPr lang="en-US" sz="1850" dirty="0">
              <a:latin typeface="Arial"/>
              <a:cs typeface="Arial"/>
            </a:endParaRPr>
          </a:p>
          <a:p>
            <a:pPr marL="236854"/>
            <a:r>
              <a:rPr lang="en-US" sz="1850" b="1" spc="-5" dirty="0" err="1">
                <a:latin typeface="Arial"/>
                <a:cs typeface="Arial"/>
              </a:rPr>
              <a:t>kd</a:t>
            </a:r>
            <a:r>
              <a:rPr lang="en-US" sz="1850" b="1" spc="-5" dirty="0">
                <a:latin typeface="Arial"/>
                <a:cs typeface="Arial"/>
              </a:rPr>
              <a:t>:</a:t>
            </a:r>
            <a:r>
              <a:rPr lang="en-US" sz="1850" b="1" spc="-100" dirty="0">
                <a:latin typeface="Arial"/>
                <a:cs typeface="Arial"/>
              </a:rPr>
              <a:t> </a:t>
            </a:r>
            <a:r>
              <a:rPr lang="en-US" sz="1850" dirty="0">
                <a:latin typeface="Arial"/>
                <a:cs typeface="Arial"/>
              </a:rPr>
              <a:t>acceptable</a:t>
            </a:r>
          </a:p>
          <a:p>
            <a:pPr marL="12700"/>
            <a:r>
              <a:rPr lang="en-US" sz="2700" baseline="-37037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lang="en-US" sz="2700" dirty="0">
                <a:solidFill>
                  <a:srgbClr val="7E7E7E"/>
                </a:solidFill>
                <a:latin typeface="Arial"/>
                <a:cs typeface="Arial"/>
              </a:rPr>
              <a:t>  </a:t>
            </a:r>
            <a:r>
              <a:rPr lang="en-US" sz="1850" b="1" spc="-5" dirty="0">
                <a:latin typeface="Arial"/>
                <a:cs typeface="Arial"/>
              </a:rPr>
              <a:t>du:</a:t>
            </a:r>
            <a:r>
              <a:rPr lang="en-US" sz="1850" b="1" spc="-10" dirty="0">
                <a:latin typeface="Arial"/>
                <a:cs typeface="Arial"/>
              </a:rPr>
              <a:t> </a:t>
            </a:r>
            <a:r>
              <a:rPr lang="en-US" sz="1850" spc="-5" dirty="0">
                <a:latin typeface="Arial"/>
                <a:cs typeface="Arial"/>
              </a:rPr>
              <a:t>correct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75916" y="5866146"/>
            <a:ext cx="692785" cy="444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614"/>
              </a:lnSpc>
            </a:pPr>
            <a:r>
              <a:rPr sz="1500" spc="-5" dirty="0">
                <a:latin typeface="Arial"/>
                <a:cs typeface="Arial"/>
              </a:rPr>
              <a:t>kill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y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define</a:t>
            </a:r>
            <a:r>
              <a:rPr sz="1500" spc="-9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55405" y="5959168"/>
            <a:ext cx="693420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500" dirty="0">
                <a:latin typeface="Arial"/>
                <a:cs typeface="Arial"/>
              </a:rPr>
              <a:t>define</a:t>
            </a:r>
            <a:r>
              <a:rPr sz="1500" spc="-114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z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21</a:t>
            </a:fld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8973312" y="377953"/>
            <a:ext cx="1525905" cy="343043"/>
          </a:xfrm>
          <a:prstGeom prst="rect">
            <a:avLst/>
          </a:prstGeom>
          <a:solidFill>
            <a:srgbClr val="FDACE0"/>
          </a:solidFill>
          <a:ln w="9144">
            <a:solidFill>
              <a:srgbClr val="000000"/>
            </a:solidFill>
          </a:ln>
        </p:spPr>
        <p:txBody>
          <a:bodyPr vert="horz" wrap="square" lIns="0" tIns="34925" rIns="0" bIns="0" rtlCol="0">
            <a:spAutoFit/>
          </a:bodyPr>
          <a:lstStyle/>
          <a:p>
            <a:pPr marL="86995">
              <a:spcBef>
                <a:spcPts val="275"/>
              </a:spcBef>
            </a:pPr>
            <a:r>
              <a:rPr sz="2000" spc="-20" dirty="0">
                <a:latin typeface="Arial"/>
                <a:cs typeface="Arial"/>
              </a:rPr>
              <a:t>Variable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z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15063" y="2683763"/>
            <a:ext cx="3136900" cy="775212"/>
          </a:xfrm>
          <a:prstGeom prst="rect">
            <a:avLst/>
          </a:prstGeom>
          <a:solidFill>
            <a:srgbClr val="F1F1F1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995" marR="425450">
              <a:spcBef>
                <a:spcPts val="285"/>
              </a:spcBef>
            </a:pPr>
            <a:r>
              <a:rPr sz="1600" spc="-5" dirty="0">
                <a:latin typeface="Arial"/>
                <a:cs typeface="Arial"/>
              </a:rPr>
              <a:t>Control flow graph annotated  </a:t>
            </a:r>
            <a:r>
              <a:rPr sz="1600" spc="-10" dirty="0">
                <a:latin typeface="Arial"/>
                <a:cs typeface="Arial"/>
              </a:rPr>
              <a:t>with </a:t>
            </a:r>
            <a:r>
              <a:rPr sz="1600" spc="-5" dirty="0">
                <a:latin typeface="Arial"/>
                <a:cs typeface="Arial"/>
              </a:rPr>
              <a:t>define-use-kill  information for </a:t>
            </a:r>
            <a:r>
              <a:rPr sz="1600" spc="-10" dirty="0">
                <a:latin typeface="Arial"/>
                <a:cs typeface="Arial"/>
              </a:rPr>
              <a:t>x, </a:t>
            </a:r>
            <a:r>
              <a:rPr sz="1600" spc="-75" dirty="0">
                <a:latin typeface="Arial"/>
                <a:cs typeface="Arial"/>
              </a:rPr>
              <a:t>y,</a:t>
            </a:r>
            <a:r>
              <a:rPr sz="1600" spc="5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z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3632" y="1021080"/>
            <a:ext cx="4411980" cy="1569720"/>
          </a:xfrm>
          <a:prstGeom prst="rect">
            <a:avLst/>
          </a:prstGeom>
          <a:solidFill>
            <a:srgbClr val="EBF0DE"/>
          </a:solidFill>
          <a:ln w="9144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429895" marR="364490" indent="-343535">
              <a:spcBef>
                <a:spcPts val="285"/>
              </a:spcBef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~d: </a:t>
            </a:r>
            <a:r>
              <a:rPr sz="1600" spc="-5" dirty="0">
                <a:latin typeface="Arial"/>
                <a:cs typeface="Arial"/>
              </a:rPr>
              <a:t>the variable does not exist, then it is  defined</a:t>
            </a:r>
            <a:endParaRPr sz="1600">
              <a:latin typeface="Arial"/>
              <a:cs typeface="Arial"/>
            </a:endParaRPr>
          </a:p>
          <a:p>
            <a:pPr marL="429895" marR="364490" indent="-343535"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~u: </a:t>
            </a:r>
            <a:r>
              <a:rPr sz="1600" spc="-5" dirty="0">
                <a:latin typeface="Arial"/>
                <a:cs typeface="Arial"/>
              </a:rPr>
              <a:t>the variable does not exist, then it is  used</a:t>
            </a:r>
            <a:endParaRPr sz="1600">
              <a:latin typeface="Arial"/>
              <a:cs typeface="Arial"/>
            </a:endParaRPr>
          </a:p>
          <a:p>
            <a:pPr marL="429895" marR="377190" indent="-343535">
              <a:buFont typeface="Wingdings"/>
              <a:buChar char=""/>
              <a:tabLst>
                <a:tab pos="430530" algn="l"/>
              </a:tabLst>
            </a:pPr>
            <a:r>
              <a:rPr sz="1600" b="1" spc="-5" dirty="0">
                <a:latin typeface="Arial"/>
                <a:cs typeface="Arial"/>
              </a:rPr>
              <a:t>~k: </a:t>
            </a:r>
            <a:r>
              <a:rPr sz="1600" spc="-5" dirty="0">
                <a:latin typeface="Arial"/>
                <a:cs typeface="Arial"/>
              </a:rPr>
              <a:t>the variable does not exist, then it is  killed</a:t>
            </a:r>
            <a:endParaRPr sz="16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177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447800"/>
            <a:ext cx="11506200" cy="2438400"/>
          </a:xfrm>
          <a:custGeom>
            <a:avLst/>
            <a:gdLst/>
            <a:ahLst/>
            <a:cxnLst/>
            <a:rect l="l" t="t" r="r" b="b"/>
            <a:pathLst>
              <a:path w="8229600" h="2438400">
                <a:moveTo>
                  <a:pt x="0" y="2438400"/>
                </a:moveTo>
                <a:lnTo>
                  <a:pt x="8229600" y="2438400"/>
                </a:lnTo>
                <a:lnTo>
                  <a:pt x="82296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447800"/>
            <a:ext cx="11506200" cy="2438400"/>
          </a:xfrm>
          <a:custGeom>
            <a:avLst/>
            <a:gdLst/>
            <a:ahLst/>
            <a:cxnLst/>
            <a:rect l="l" t="t" r="r" b="b"/>
            <a:pathLst>
              <a:path w="8229600" h="2438400">
                <a:moveTo>
                  <a:pt x="0" y="2438400"/>
                </a:moveTo>
                <a:lnTo>
                  <a:pt x="8229600" y="2438400"/>
                </a:lnTo>
                <a:lnTo>
                  <a:pt x="82296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Slice-Based</a:t>
            </a:r>
            <a:r>
              <a:rPr spc="-105" dirty="0"/>
              <a:t> </a:t>
            </a:r>
            <a:r>
              <a:rPr spc="-70"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828258" y="6469010"/>
            <a:ext cx="439420" cy="27956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3500">
              <a:spcBef>
                <a:spcPts val="20"/>
              </a:spcBef>
            </a:pPr>
            <a:fld id="{81D60167-4931-47E6-BA6A-407CBD079E47}" type="slidenum">
              <a:rPr spc="-5" dirty="0"/>
              <a:pPr marL="63500">
                <a:spcBef>
                  <a:spcPts val="20"/>
                </a:spcBef>
              </a:pPr>
              <a:t>22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381000" y="1483106"/>
            <a:ext cx="11506200" cy="4455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Program </a:t>
            </a:r>
            <a:r>
              <a:rPr sz="3000" b="1" spc="-5" dirty="0">
                <a:latin typeface="Arial"/>
                <a:cs typeface="Arial"/>
              </a:rPr>
              <a:t>slice </a:t>
            </a:r>
            <a:r>
              <a:rPr sz="3000" b="1" spc="-70" dirty="0">
                <a:latin typeface="Arial"/>
                <a:cs typeface="Arial"/>
              </a:rPr>
              <a:t>S(V, </a:t>
            </a:r>
            <a:r>
              <a:rPr sz="3000" b="1" spc="-10" dirty="0">
                <a:latin typeface="Arial"/>
                <a:cs typeface="Arial"/>
              </a:rPr>
              <a:t>n): </a:t>
            </a:r>
            <a:r>
              <a:rPr sz="3000" spc="-5" dirty="0">
                <a:latin typeface="Arial"/>
                <a:cs typeface="Arial"/>
              </a:rPr>
              <a:t>Given a program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P  </a:t>
            </a:r>
            <a:r>
              <a:rPr sz="3000" spc="-5" dirty="0">
                <a:latin typeface="Arial"/>
                <a:cs typeface="Arial"/>
              </a:rPr>
              <a:t>and a </a:t>
            </a:r>
            <a:r>
              <a:rPr sz="3000" dirty="0">
                <a:latin typeface="Arial"/>
                <a:cs typeface="Arial"/>
              </a:rPr>
              <a:t>set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V </a:t>
            </a:r>
            <a:r>
              <a:rPr sz="3000" dirty="0">
                <a:latin typeface="Arial"/>
                <a:cs typeface="Arial"/>
              </a:rPr>
              <a:t>of variables </a:t>
            </a:r>
            <a:r>
              <a:rPr sz="3000" spc="-5" dirty="0">
                <a:latin typeface="Arial"/>
                <a:cs typeface="Arial"/>
              </a:rPr>
              <a:t>in </a:t>
            </a:r>
            <a:r>
              <a:rPr sz="3000" spc="-195" dirty="0">
                <a:latin typeface="Arial"/>
                <a:cs typeface="Arial"/>
              </a:rPr>
              <a:t>P, </a:t>
            </a:r>
            <a:r>
              <a:rPr sz="3000" spc="-5" dirty="0">
                <a:latin typeface="Arial"/>
                <a:cs typeface="Arial"/>
              </a:rPr>
              <a:t>a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slice </a:t>
            </a:r>
            <a:r>
              <a:rPr sz="3000" spc="-5" dirty="0">
                <a:latin typeface="Arial"/>
                <a:cs typeface="Arial"/>
              </a:rPr>
              <a:t>on </a:t>
            </a:r>
            <a:r>
              <a:rPr sz="3000" dirty="0">
                <a:latin typeface="Arial"/>
                <a:cs typeface="Arial"/>
              </a:rPr>
              <a:t>the  variable set </a:t>
            </a:r>
            <a:r>
              <a:rPr sz="3000" spc="-75" dirty="0">
                <a:latin typeface="Arial"/>
                <a:cs typeface="Arial"/>
              </a:rPr>
              <a:t>V</a:t>
            </a:r>
            <a:r>
              <a:rPr lang="en-US" sz="3000" spc="-75" dirty="0">
                <a:latin typeface="Arial"/>
                <a:cs typeface="Arial"/>
              </a:rPr>
              <a:t> </a:t>
            </a:r>
            <a:r>
              <a:rPr sz="3000" spc="-75" dirty="0">
                <a:latin typeface="Arial"/>
                <a:cs typeface="Arial"/>
              </a:rPr>
              <a:t>at </a:t>
            </a:r>
            <a:r>
              <a:rPr sz="3000" dirty="0">
                <a:latin typeface="Arial"/>
                <a:cs typeface="Arial"/>
              </a:rPr>
              <a:t>statement </a:t>
            </a:r>
            <a:r>
              <a:rPr sz="3000" spc="-5" dirty="0">
                <a:latin typeface="Arial"/>
                <a:cs typeface="Arial"/>
              </a:rPr>
              <a:t>n is </a:t>
            </a:r>
            <a:r>
              <a:rPr sz="3000" dirty="0">
                <a:latin typeface="Arial"/>
                <a:cs typeface="Arial"/>
              </a:rPr>
              <a:t>the set of </a:t>
            </a:r>
            <a:r>
              <a:rPr sz="3000" spc="-5" dirty="0">
                <a:latin typeface="Arial"/>
                <a:cs typeface="Arial"/>
              </a:rPr>
              <a:t>all  </a:t>
            </a:r>
            <a:r>
              <a:rPr sz="3000" dirty="0">
                <a:latin typeface="Arial"/>
                <a:cs typeface="Arial"/>
              </a:rPr>
              <a:t>statements </a:t>
            </a:r>
            <a:r>
              <a:rPr sz="3000" spc="-5" dirty="0">
                <a:latin typeface="Arial"/>
                <a:cs typeface="Arial"/>
              </a:rPr>
              <a:t>in </a:t>
            </a:r>
            <a:r>
              <a:rPr sz="3000" dirty="0">
                <a:latin typeface="Arial"/>
                <a:cs typeface="Arial"/>
              </a:rPr>
              <a:t>P that contribute to the</a:t>
            </a:r>
            <a:r>
              <a:rPr sz="3000" spc="-1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values  </a:t>
            </a:r>
            <a:r>
              <a:rPr sz="3000" dirty="0">
                <a:latin typeface="Arial"/>
                <a:cs typeface="Arial"/>
              </a:rPr>
              <a:t>of variables in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</a:t>
            </a:r>
          </a:p>
          <a:p>
            <a:pPr algn="just">
              <a:spcBef>
                <a:spcPts val="4"/>
              </a:spcBef>
              <a:buFont typeface="Wingdings"/>
              <a:buChar char=""/>
            </a:pPr>
            <a:endParaRPr lang="en-US" sz="3650" dirty="0">
              <a:latin typeface="Times New Roman"/>
              <a:cs typeface="Times New Roman"/>
            </a:endParaRPr>
          </a:p>
          <a:p>
            <a:pPr algn="just">
              <a:spcBef>
                <a:spcPts val="4"/>
              </a:spcBef>
              <a:buFont typeface="Wingdings"/>
              <a:buChar char=""/>
            </a:pPr>
            <a:endParaRPr lang="en-US" sz="3650" dirty="0">
              <a:latin typeface="Times New Roman"/>
              <a:cs typeface="Times New Roman"/>
            </a:endParaRPr>
          </a:p>
          <a:p>
            <a:pPr algn="just">
              <a:spcBef>
                <a:spcPts val="4"/>
              </a:spcBef>
              <a:buFont typeface="Wingdings"/>
              <a:buChar char=""/>
            </a:pPr>
            <a:endParaRPr sz="3650" dirty="0">
              <a:latin typeface="Times New Roman"/>
              <a:cs typeface="Times New Roman"/>
            </a:endParaRPr>
          </a:p>
          <a:p>
            <a:pPr marL="355600" marR="20320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idea of slices </a:t>
            </a:r>
            <a:r>
              <a:rPr sz="3000" spc="-5" dirty="0">
                <a:latin typeface="Arial"/>
                <a:cs typeface="Arial"/>
              </a:rPr>
              <a:t>is </a:t>
            </a:r>
            <a:r>
              <a:rPr sz="3000" dirty="0">
                <a:latin typeface="Arial"/>
                <a:cs typeface="Arial"/>
              </a:rPr>
              <a:t>to separate </a:t>
            </a:r>
            <a:r>
              <a:rPr sz="3000" spc="-5" dirty="0">
                <a:latin typeface="Arial"/>
                <a:cs typeface="Arial"/>
              </a:rPr>
              <a:t>a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program  </a:t>
            </a:r>
            <a:r>
              <a:rPr sz="3000" dirty="0">
                <a:latin typeface="Arial"/>
                <a:cs typeface="Arial"/>
              </a:rPr>
              <a:t>into components that have some useful  (functional)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meaning</a:t>
            </a:r>
          </a:p>
        </p:txBody>
      </p:sp>
    </p:spTree>
    <p:extLst>
      <p:ext uri="{BB962C8B-B14F-4D97-AF65-F5344CB8AC3E}">
        <p14:creationId xmlns:p14="http://schemas.microsoft.com/office/powerpoint/2010/main" val="425042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Program </a:t>
            </a:r>
            <a:r>
              <a:rPr dirty="0"/>
              <a:t>slice </a:t>
            </a:r>
            <a:r>
              <a:rPr spc="-5" dirty="0"/>
              <a:t>on variable</a:t>
            </a:r>
            <a:r>
              <a:rPr dirty="0"/>
              <a:t> </a:t>
            </a:r>
            <a:r>
              <a:rPr spc="-5" dirty="0"/>
              <a:t>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1200" y="1219200"/>
            <a:ext cx="3886200" cy="4876800"/>
          </a:xfrm>
          <a:prstGeom prst="rect">
            <a:avLst/>
          </a:prstGeom>
          <a:solidFill>
            <a:srgbClr val="F8F679"/>
          </a:solidFill>
          <a:ln w="9144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6995">
              <a:spcBef>
                <a:spcPts val="254"/>
              </a:spcBef>
              <a:tabLst>
                <a:tab pos="601980" algn="l"/>
              </a:tabLst>
            </a:pPr>
            <a:r>
              <a:rPr sz="2600" dirty="0">
                <a:latin typeface="Arial"/>
                <a:cs typeface="Arial"/>
              </a:rPr>
              <a:t>1.	s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0;</a:t>
            </a:r>
            <a:endParaRPr sz="2600">
              <a:latin typeface="Arial"/>
              <a:cs typeface="Arial"/>
            </a:endParaRPr>
          </a:p>
          <a:p>
            <a:pPr marL="86995">
              <a:spcBef>
                <a:spcPts val="625"/>
              </a:spcBef>
              <a:tabLst>
                <a:tab pos="601980" algn="l"/>
              </a:tabLst>
            </a:pPr>
            <a:r>
              <a:rPr sz="2600" dirty="0">
                <a:latin typeface="Arial"/>
                <a:cs typeface="Arial"/>
              </a:rPr>
              <a:t>2.	i =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1;</a:t>
            </a:r>
            <a:endParaRPr sz="2600">
              <a:latin typeface="Arial"/>
              <a:cs typeface="Arial"/>
            </a:endParaRPr>
          </a:p>
          <a:p>
            <a:pPr marL="86995">
              <a:spcBef>
                <a:spcPts val="625"/>
              </a:spcBef>
              <a:tabLst>
                <a:tab pos="601980" algn="l"/>
              </a:tabLst>
            </a:pPr>
            <a:r>
              <a:rPr sz="2600" dirty="0">
                <a:latin typeface="Arial"/>
                <a:cs typeface="Arial"/>
              </a:rPr>
              <a:t>3.	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600" dirty="0">
                <a:latin typeface="Arial"/>
                <a:cs typeface="Arial"/>
              </a:rPr>
              <a:t>(i &lt;=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n)</a:t>
            </a:r>
            <a:endParaRPr sz="2600">
              <a:latin typeface="Arial"/>
              <a:cs typeface="Arial"/>
            </a:endParaRPr>
          </a:p>
          <a:p>
            <a:pPr marR="2480310" algn="ctr"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86995">
              <a:spcBef>
                <a:spcPts val="625"/>
              </a:spcBef>
              <a:tabLst>
                <a:tab pos="1002030" algn="l"/>
              </a:tabLst>
            </a:pPr>
            <a:r>
              <a:rPr sz="2600" dirty="0">
                <a:latin typeface="Arial"/>
                <a:cs typeface="Arial"/>
              </a:rPr>
              <a:t>4.	s +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i;</a:t>
            </a:r>
            <a:endParaRPr sz="2600">
              <a:latin typeface="Arial"/>
              <a:cs typeface="Arial"/>
            </a:endParaRPr>
          </a:p>
          <a:p>
            <a:pPr marL="86995">
              <a:spcBef>
                <a:spcPts val="625"/>
              </a:spcBef>
              <a:tabLst>
                <a:tab pos="1002030" algn="l"/>
              </a:tabLst>
            </a:pPr>
            <a:r>
              <a:rPr sz="2600" dirty="0">
                <a:latin typeface="Arial"/>
                <a:cs typeface="Arial"/>
              </a:rPr>
              <a:t>5.	i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++</a:t>
            </a:r>
            <a:endParaRPr sz="2600">
              <a:latin typeface="Arial"/>
              <a:cs typeface="Arial"/>
            </a:endParaRPr>
          </a:p>
          <a:p>
            <a:pPr marR="2480310" algn="ctr"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601980" indent="-514984">
              <a:spcBef>
                <a:spcPts val="625"/>
              </a:spcBef>
              <a:buClr>
                <a:srgbClr val="000000"/>
              </a:buClr>
              <a:buAutoNum type="arabicPeriod" startAt="6"/>
              <a:tabLst>
                <a:tab pos="602615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s;</a:t>
            </a:r>
            <a:endParaRPr sz="2600">
              <a:latin typeface="Arial"/>
              <a:cs typeface="Arial"/>
            </a:endParaRPr>
          </a:p>
          <a:p>
            <a:pPr marL="601980" indent="-514984">
              <a:spcBef>
                <a:spcPts val="620"/>
              </a:spcBef>
              <a:buClr>
                <a:srgbClr val="000000"/>
              </a:buClr>
              <a:buAutoNum type="arabicPeriod" startAt="6"/>
              <a:tabLst>
                <a:tab pos="602615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i;</a:t>
            </a:r>
            <a:endParaRPr sz="2600">
              <a:latin typeface="Arial"/>
              <a:cs typeface="Arial"/>
            </a:endParaRPr>
          </a:p>
          <a:p>
            <a:pPr marL="601980" indent="-514984">
              <a:spcBef>
                <a:spcPts val="625"/>
              </a:spcBef>
              <a:buClr>
                <a:srgbClr val="000000"/>
              </a:buClr>
              <a:buAutoNum type="arabicPeriod" startAt="6"/>
              <a:tabLst>
                <a:tab pos="602615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n;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0" y="1219200"/>
            <a:ext cx="3886200" cy="4876800"/>
          </a:xfrm>
          <a:custGeom>
            <a:avLst/>
            <a:gdLst/>
            <a:ahLst/>
            <a:cxnLst/>
            <a:rect l="l" t="t" r="r" b="b"/>
            <a:pathLst>
              <a:path w="3886200" h="4876800">
                <a:moveTo>
                  <a:pt x="0" y="4876800"/>
                </a:moveTo>
                <a:lnTo>
                  <a:pt x="3886200" y="4876800"/>
                </a:lnTo>
                <a:lnTo>
                  <a:pt x="38862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1219200"/>
            <a:ext cx="3886200" cy="4876800"/>
          </a:xfrm>
          <a:custGeom>
            <a:avLst/>
            <a:gdLst/>
            <a:ahLst/>
            <a:cxnLst/>
            <a:rect l="l" t="t" r="r" b="b"/>
            <a:pathLst>
              <a:path w="3886200" h="4876800">
                <a:moveTo>
                  <a:pt x="0" y="4876800"/>
                </a:moveTo>
                <a:lnTo>
                  <a:pt x="3886200" y="4876800"/>
                </a:lnTo>
                <a:lnTo>
                  <a:pt x="38862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828258" y="6469010"/>
            <a:ext cx="439420" cy="27956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3500">
              <a:spcBef>
                <a:spcPts val="20"/>
              </a:spcBef>
            </a:pPr>
            <a:fld id="{81D60167-4931-47E6-BA6A-407CBD079E47}" type="slidenum">
              <a:rPr spc="-5" dirty="0"/>
              <a:pPr marL="63500">
                <a:spcBef>
                  <a:spcPts val="20"/>
                </a:spcBef>
              </a:pPr>
              <a:t>23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1915670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Program </a:t>
            </a:r>
            <a:r>
              <a:rPr dirty="0"/>
              <a:t>slice </a:t>
            </a:r>
            <a:r>
              <a:rPr spc="-5" dirty="0"/>
              <a:t>on variable</a:t>
            </a:r>
            <a:r>
              <a:rPr dirty="0"/>
              <a:t> </a:t>
            </a:r>
            <a:r>
              <a:rPr spc="-5" dirty="0"/>
              <a:t>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81200" y="1219200"/>
            <a:ext cx="3886200" cy="4876800"/>
          </a:xfrm>
          <a:prstGeom prst="rect">
            <a:avLst/>
          </a:prstGeom>
          <a:solidFill>
            <a:srgbClr val="F8F679"/>
          </a:solidFill>
          <a:ln w="9144">
            <a:solidFill>
              <a:srgbClr val="7E7E7E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86995">
              <a:spcBef>
                <a:spcPts val="254"/>
              </a:spcBef>
              <a:tabLst>
                <a:tab pos="601980" algn="l"/>
              </a:tabLst>
            </a:pPr>
            <a:r>
              <a:rPr sz="2600" dirty="0">
                <a:latin typeface="Arial"/>
                <a:cs typeface="Arial"/>
              </a:rPr>
              <a:t>1.	s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0;</a:t>
            </a:r>
            <a:endParaRPr sz="2600">
              <a:latin typeface="Arial"/>
              <a:cs typeface="Arial"/>
            </a:endParaRPr>
          </a:p>
          <a:p>
            <a:pPr marL="86995">
              <a:spcBef>
                <a:spcPts val="625"/>
              </a:spcBef>
              <a:tabLst>
                <a:tab pos="601980" algn="l"/>
              </a:tabLst>
            </a:pPr>
            <a:r>
              <a:rPr sz="2600" dirty="0">
                <a:latin typeface="Arial"/>
                <a:cs typeface="Arial"/>
              </a:rPr>
              <a:t>2.	i =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1;</a:t>
            </a:r>
            <a:endParaRPr sz="2600">
              <a:latin typeface="Arial"/>
              <a:cs typeface="Arial"/>
            </a:endParaRPr>
          </a:p>
          <a:p>
            <a:pPr marL="86995">
              <a:spcBef>
                <a:spcPts val="625"/>
              </a:spcBef>
              <a:tabLst>
                <a:tab pos="601980" algn="l"/>
              </a:tabLst>
            </a:pPr>
            <a:r>
              <a:rPr sz="2600" dirty="0">
                <a:latin typeface="Arial"/>
                <a:cs typeface="Arial"/>
              </a:rPr>
              <a:t>3.	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600" dirty="0">
                <a:latin typeface="Arial"/>
                <a:cs typeface="Arial"/>
              </a:rPr>
              <a:t>(i &lt;=</a:t>
            </a:r>
            <a:r>
              <a:rPr sz="2600" spc="-1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n)</a:t>
            </a:r>
            <a:endParaRPr sz="2600">
              <a:latin typeface="Arial"/>
              <a:cs typeface="Arial"/>
            </a:endParaRPr>
          </a:p>
          <a:p>
            <a:pPr marR="2480310" algn="ctr"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86995">
              <a:spcBef>
                <a:spcPts val="625"/>
              </a:spcBef>
              <a:tabLst>
                <a:tab pos="1002030" algn="l"/>
              </a:tabLst>
            </a:pPr>
            <a:r>
              <a:rPr sz="2600" dirty="0">
                <a:latin typeface="Arial"/>
                <a:cs typeface="Arial"/>
              </a:rPr>
              <a:t>4.	s +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i;</a:t>
            </a:r>
            <a:endParaRPr sz="2600">
              <a:latin typeface="Arial"/>
              <a:cs typeface="Arial"/>
            </a:endParaRPr>
          </a:p>
          <a:p>
            <a:pPr marL="86995">
              <a:spcBef>
                <a:spcPts val="625"/>
              </a:spcBef>
              <a:tabLst>
                <a:tab pos="1002030" algn="l"/>
              </a:tabLst>
            </a:pPr>
            <a:r>
              <a:rPr sz="2600" dirty="0">
                <a:latin typeface="Arial"/>
                <a:cs typeface="Arial"/>
              </a:rPr>
              <a:t>5.	i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++</a:t>
            </a:r>
            <a:endParaRPr sz="2600">
              <a:latin typeface="Arial"/>
              <a:cs typeface="Arial"/>
            </a:endParaRPr>
          </a:p>
          <a:p>
            <a:pPr marR="2480310" algn="ctr"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601980" indent="-514984">
              <a:spcBef>
                <a:spcPts val="625"/>
              </a:spcBef>
              <a:buClr>
                <a:srgbClr val="000000"/>
              </a:buClr>
              <a:buAutoNum type="arabicPeriod" startAt="6"/>
              <a:tabLst>
                <a:tab pos="602615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s;</a:t>
            </a:r>
            <a:endParaRPr sz="2600">
              <a:latin typeface="Arial"/>
              <a:cs typeface="Arial"/>
            </a:endParaRPr>
          </a:p>
          <a:p>
            <a:pPr marL="601980" indent="-514984">
              <a:spcBef>
                <a:spcPts val="620"/>
              </a:spcBef>
              <a:buClr>
                <a:srgbClr val="000000"/>
              </a:buClr>
              <a:buAutoNum type="arabicPeriod" startAt="6"/>
              <a:tabLst>
                <a:tab pos="602615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i;</a:t>
            </a:r>
            <a:endParaRPr sz="2600">
              <a:latin typeface="Arial"/>
              <a:cs typeface="Arial"/>
            </a:endParaRPr>
          </a:p>
          <a:p>
            <a:pPr marL="601980" indent="-514984">
              <a:spcBef>
                <a:spcPts val="625"/>
              </a:spcBef>
              <a:buClr>
                <a:srgbClr val="000000"/>
              </a:buClr>
              <a:buAutoNum type="arabicPeriod" startAt="6"/>
              <a:tabLst>
                <a:tab pos="602615" algn="l"/>
              </a:tabLst>
            </a:pP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n;</a:t>
            </a:r>
            <a:endParaRPr sz="26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24600" y="1219200"/>
            <a:ext cx="3886200" cy="4876800"/>
          </a:xfrm>
          <a:custGeom>
            <a:avLst/>
            <a:gdLst/>
            <a:ahLst/>
            <a:cxnLst/>
            <a:rect l="l" t="t" r="r" b="b"/>
            <a:pathLst>
              <a:path w="3886200" h="4876800">
                <a:moveTo>
                  <a:pt x="0" y="4876800"/>
                </a:moveTo>
                <a:lnTo>
                  <a:pt x="3886200" y="4876800"/>
                </a:lnTo>
                <a:lnTo>
                  <a:pt x="38862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324600" y="1219200"/>
            <a:ext cx="3886200" cy="4876800"/>
          </a:xfrm>
          <a:custGeom>
            <a:avLst/>
            <a:gdLst/>
            <a:ahLst/>
            <a:cxnLst/>
            <a:rect l="l" t="t" r="r" b="b"/>
            <a:pathLst>
              <a:path w="3886200" h="4876800">
                <a:moveTo>
                  <a:pt x="0" y="4876800"/>
                </a:moveTo>
                <a:lnTo>
                  <a:pt x="3886200" y="4876800"/>
                </a:lnTo>
                <a:lnTo>
                  <a:pt x="3886200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401561" y="1296162"/>
            <a:ext cx="3505200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>
              <a:lnSpc>
                <a:spcPts val="2810"/>
              </a:lnSpc>
              <a:tabLst>
                <a:tab pos="530225" algn="l"/>
              </a:tabLst>
            </a:pPr>
            <a:r>
              <a:rPr sz="2600" dirty="0">
                <a:latin typeface="Arial"/>
                <a:cs typeface="Arial"/>
              </a:rPr>
              <a:t>1.	s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54317" y="3170683"/>
            <a:ext cx="3505200" cy="381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3000"/>
              </a:lnSpc>
              <a:tabLst>
                <a:tab pos="976630" algn="l"/>
              </a:tabLst>
            </a:pPr>
            <a:r>
              <a:rPr sz="2600" dirty="0">
                <a:latin typeface="Arial"/>
                <a:cs typeface="Arial"/>
              </a:rPr>
              <a:t>4.	s + =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16675" y="3634614"/>
            <a:ext cx="27686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600" dirty="0">
                <a:latin typeface="Arial"/>
                <a:cs typeface="Arial"/>
              </a:rPr>
              <a:t>5.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6676" y="1732027"/>
            <a:ext cx="2404745" cy="23365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514984" algn="l"/>
              </a:tabLst>
            </a:pPr>
            <a:r>
              <a:rPr sz="2600" dirty="0">
                <a:latin typeface="Arial"/>
                <a:cs typeface="Arial"/>
              </a:rPr>
              <a:t>2.	i =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1;</a:t>
            </a:r>
            <a:endParaRPr sz="2600">
              <a:latin typeface="Arial"/>
              <a:cs typeface="Arial"/>
            </a:endParaRPr>
          </a:p>
          <a:p>
            <a:pPr>
              <a:spcBef>
                <a:spcPts val="625"/>
              </a:spcBef>
              <a:tabLst>
                <a:tab pos="514984" algn="l"/>
              </a:tabLst>
            </a:pPr>
            <a:r>
              <a:rPr sz="2600" dirty="0">
                <a:latin typeface="Arial"/>
                <a:cs typeface="Arial"/>
              </a:rPr>
              <a:t>3.	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600" dirty="0">
                <a:latin typeface="Arial"/>
                <a:cs typeface="Arial"/>
              </a:rPr>
              <a:t>(i &lt;=</a:t>
            </a:r>
            <a:r>
              <a:rPr sz="2600" spc="-114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n)</a:t>
            </a:r>
            <a:endParaRPr sz="2600">
              <a:latin typeface="Arial"/>
              <a:cs typeface="Arial"/>
            </a:endParaRPr>
          </a:p>
          <a:p>
            <a:pPr marR="1182370" algn="ctr">
              <a:spcBef>
                <a:spcPts val="625"/>
              </a:spcBef>
            </a:pP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endParaRPr sz="3800">
              <a:latin typeface="Times New Roman"/>
              <a:cs typeface="Times New Roman"/>
            </a:endParaRPr>
          </a:p>
          <a:p>
            <a:pPr marR="15875" algn="ctr">
              <a:lnSpc>
                <a:spcPts val="3095"/>
              </a:lnSpc>
            </a:pPr>
            <a:r>
              <a:rPr sz="2600" dirty="0">
                <a:latin typeface="Arial"/>
                <a:cs typeface="Arial"/>
              </a:rPr>
              <a:t>i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++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68617" y="4110102"/>
            <a:ext cx="110489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</a:pPr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1561" y="4572762"/>
            <a:ext cx="3505200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ts val="3095"/>
              </a:lnSpc>
              <a:spcBef>
                <a:spcPts val="100"/>
              </a:spcBef>
              <a:tabLst>
                <a:tab pos="530225" algn="l"/>
              </a:tabLst>
            </a:pPr>
            <a:r>
              <a:rPr sz="2600" dirty="0">
                <a:latin typeface="Arial"/>
                <a:cs typeface="Arial"/>
              </a:rPr>
              <a:t>6.	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6675" y="5061078"/>
            <a:ext cx="187452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5"/>
              </a:lnSpc>
              <a:tabLst>
                <a:tab pos="514984" algn="l"/>
              </a:tabLst>
            </a:pPr>
            <a:r>
              <a:rPr sz="2600" dirty="0">
                <a:latin typeface="Arial"/>
                <a:cs typeface="Arial"/>
              </a:rPr>
              <a:t>7.	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54317" y="5540503"/>
            <a:ext cx="3505200" cy="397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">
              <a:lnSpc>
                <a:spcPts val="3065"/>
              </a:lnSpc>
              <a:tabLst>
                <a:tab pos="577215" algn="l"/>
              </a:tabLst>
            </a:pPr>
            <a:r>
              <a:rPr sz="2600" dirty="0">
                <a:latin typeface="Arial"/>
                <a:cs typeface="Arial"/>
              </a:rPr>
              <a:t>8.	</a:t>
            </a:r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600" dirty="0">
                <a:latin typeface="Arial"/>
                <a:cs typeface="Arial"/>
              </a:rPr>
              <a:t>&lt;&lt;</a:t>
            </a:r>
            <a:r>
              <a:rPr sz="2600" spc="-10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n;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401561" y="1296161"/>
            <a:ext cx="3505200" cy="381000"/>
          </a:xfrm>
          <a:custGeom>
            <a:avLst/>
            <a:gdLst/>
            <a:ahLst/>
            <a:cxnLst/>
            <a:rect l="l" t="t" r="r" b="b"/>
            <a:pathLst>
              <a:path w="3505200" h="381000">
                <a:moveTo>
                  <a:pt x="0" y="381000"/>
                </a:moveTo>
                <a:lnTo>
                  <a:pt x="3505199" y="381000"/>
                </a:lnTo>
                <a:lnTo>
                  <a:pt x="3505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01561" y="1296161"/>
            <a:ext cx="3505200" cy="381000"/>
          </a:xfrm>
          <a:custGeom>
            <a:avLst/>
            <a:gdLst/>
            <a:ahLst/>
            <a:cxnLst/>
            <a:rect l="l" t="t" r="r" b="b"/>
            <a:pathLst>
              <a:path w="3505200" h="381000">
                <a:moveTo>
                  <a:pt x="0" y="381000"/>
                </a:moveTo>
                <a:lnTo>
                  <a:pt x="3505199" y="381000"/>
                </a:lnTo>
                <a:lnTo>
                  <a:pt x="3505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BED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01561" y="4572761"/>
            <a:ext cx="3505200" cy="381000"/>
          </a:xfrm>
          <a:custGeom>
            <a:avLst/>
            <a:gdLst/>
            <a:ahLst/>
            <a:cxnLst/>
            <a:rect l="l" t="t" r="r" b="b"/>
            <a:pathLst>
              <a:path w="3505200" h="381000">
                <a:moveTo>
                  <a:pt x="0" y="381000"/>
                </a:moveTo>
                <a:lnTo>
                  <a:pt x="3505199" y="381000"/>
                </a:lnTo>
                <a:lnTo>
                  <a:pt x="3505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01561" y="4572761"/>
            <a:ext cx="3505200" cy="381000"/>
          </a:xfrm>
          <a:custGeom>
            <a:avLst/>
            <a:gdLst/>
            <a:ahLst/>
            <a:cxnLst/>
            <a:rect l="l" t="t" r="r" b="b"/>
            <a:pathLst>
              <a:path w="3505200" h="381000">
                <a:moveTo>
                  <a:pt x="0" y="381000"/>
                </a:moveTo>
                <a:lnTo>
                  <a:pt x="3505199" y="381000"/>
                </a:lnTo>
                <a:lnTo>
                  <a:pt x="3505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BED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54317" y="5540502"/>
            <a:ext cx="3505200" cy="381000"/>
          </a:xfrm>
          <a:custGeom>
            <a:avLst/>
            <a:gdLst/>
            <a:ahLst/>
            <a:cxnLst/>
            <a:rect l="l" t="t" r="r" b="b"/>
            <a:pathLst>
              <a:path w="3505200" h="381000">
                <a:moveTo>
                  <a:pt x="0" y="381000"/>
                </a:moveTo>
                <a:lnTo>
                  <a:pt x="3505199" y="381000"/>
                </a:lnTo>
                <a:lnTo>
                  <a:pt x="3505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54317" y="5540502"/>
            <a:ext cx="3505200" cy="381000"/>
          </a:xfrm>
          <a:custGeom>
            <a:avLst/>
            <a:gdLst/>
            <a:ahLst/>
            <a:cxnLst/>
            <a:rect l="l" t="t" r="r" b="b"/>
            <a:pathLst>
              <a:path w="3505200" h="381000">
                <a:moveTo>
                  <a:pt x="0" y="381000"/>
                </a:moveTo>
                <a:lnTo>
                  <a:pt x="3505199" y="381000"/>
                </a:lnTo>
                <a:lnTo>
                  <a:pt x="3505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BED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54317" y="3170682"/>
            <a:ext cx="3505200" cy="381000"/>
          </a:xfrm>
          <a:custGeom>
            <a:avLst/>
            <a:gdLst/>
            <a:ahLst/>
            <a:cxnLst/>
            <a:rect l="l" t="t" r="r" b="b"/>
            <a:pathLst>
              <a:path w="3505200" h="381000">
                <a:moveTo>
                  <a:pt x="0" y="381000"/>
                </a:moveTo>
                <a:lnTo>
                  <a:pt x="3505199" y="381000"/>
                </a:lnTo>
                <a:lnTo>
                  <a:pt x="3505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DBED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54317" y="3170682"/>
            <a:ext cx="3505200" cy="381000"/>
          </a:xfrm>
          <a:custGeom>
            <a:avLst/>
            <a:gdLst/>
            <a:ahLst/>
            <a:cxnLst/>
            <a:rect l="l" t="t" r="r" b="b"/>
            <a:pathLst>
              <a:path w="3505200" h="381000">
                <a:moveTo>
                  <a:pt x="0" y="381000"/>
                </a:moveTo>
                <a:lnTo>
                  <a:pt x="3505199" y="381000"/>
                </a:lnTo>
                <a:lnTo>
                  <a:pt x="3505199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ln w="25908">
            <a:solidFill>
              <a:srgbClr val="DBED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1828258" y="6469010"/>
            <a:ext cx="439420" cy="27956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3500">
              <a:spcBef>
                <a:spcPts val="20"/>
              </a:spcBef>
            </a:pPr>
            <a:fld id="{81D60167-4931-47E6-BA6A-407CBD079E47}" type="slidenum">
              <a:rPr spc="-5" dirty="0"/>
              <a:pPr marL="63500">
                <a:spcBef>
                  <a:spcPts val="20"/>
                </a:spcBef>
              </a:pPr>
              <a:t>24</a:t>
            </a:fld>
            <a:endParaRPr spc="-5" dirty="0"/>
          </a:p>
        </p:txBody>
      </p:sp>
      <p:sp>
        <p:nvSpPr>
          <p:cNvPr id="27" name="Rectangle 26"/>
          <p:cNvSpPr/>
          <p:nvPr/>
        </p:nvSpPr>
        <p:spPr>
          <a:xfrm>
            <a:off x="11125200" y="60198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295400" y="6202680"/>
            <a:ext cx="944880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8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66559" y="1342673"/>
            <a:ext cx="10762825" cy="31854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22860" indent="-342900" algn="just"/>
            <a:r>
              <a:rPr dirty="0"/>
              <a:t>+ It should </a:t>
            </a:r>
            <a:r>
              <a:rPr spc="-5" dirty="0"/>
              <a:t>be </a:t>
            </a:r>
            <a:r>
              <a:rPr spc="-5" dirty="0">
                <a:solidFill>
                  <a:srgbClr val="C00000"/>
                </a:solidFill>
              </a:rPr>
              <a:t>used </a:t>
            </a:r>
            <a:r>
              <a:rPr dirty="0"/>
              <a:t>for </a:t>
            </a:r>
            <a:r>
              <a:rPr spc="-5" dirty="0">
                <a:solidFill>
                  <a:srgbClr val="C00000"/>
                </a:solidFill>
              </a:rPr>
              <a:t>all modules </a:t>
            </a:r>
            <a:r>
              <a:rPr dirty="0"/>
              <a:t>of </a:t>
            </a:r>
            <a:r>
              <a:rPr spc="-5" dirty="0">
                <a:solidFill>
                  <a:srgbClr val="C00000"/>
                </a:solidFill>
              </a:rPr>
              <a:t>code </a:t>
            </a:r>
            <a:r>
              <a:rPr dirty="0"/>
              <a:t>that  </a:t>
            </a:r>
            <a:r>
              <a:rPr dirty="0">
                <a:solidFill>
                  <a:srgbClr val="C00000"/>
                </a:solidFill>
              </a:rPr>
              <a:t>cannot </a:t>
            </a:r>
            <a:r>
              <a:rPr spc="-5" dirty="0">
                <a:solidFill>
                  <a:srgbClr val="C00000"/>
                </a:solidFill>
              </a:rPr>
              <a:t>be </a:t>
            </a:r>
            <a:r>
              <a:rPr dirty="0">
                <a:solidFill>
                  <a:srgbClr val="C00000"/>
                </a:solidFill>
              </a:rPr>
              <a:t>tested </a:t>
            </a:r>
            <a:r>
              <a:rPr spc="-5" dirty="0">
                <a:solidFill>
                  <a:srgbClr val="C00000"/>
                </a:solidFill>
              </a:rPr>
              <a:t>sufficiently </a:t>
            </a:r>
            <a:r>
              <a:rPr spc="-5" dirty="0"/>
              <a:t>through </a:t>
            </a:r>
            <a:r>
              <a:rPr dirty="0"/>
              <a:t>reviews  </a:t>
            </a:r>
            <a:r>
              <a:rPr spc="-5" dirty="0"/>
              <a:t>and</a:t>
            </a:r>
            <a:r>
              <a:rPr spc="-60" dirty="0"/>
              <a:t> </a:t>
            </a:r>
            <a:r>
              <a:rPr spc="-5" dirty="0"/>
              <a:t>inspections</a:t>
            </a:r>
          </a:p>
          <a:p>
            <a:pPr>
              <a:spcBef>
                <a:spcPts val="39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‒"/>
              <a:tabLst>
                <a:tab pos="355600" algn="l"/>
              </a:tabLst>
            </a:pPr>
            <a:r>
              <a:rPr spc="-55" dirty="0"/>
              <a:t>Tester </a:t>
            </a:r>
            <a:r>
              <a:rPr spc="-5" dirty="0"/>
              <a:t>must have </a:t>
            </a:r>
            <a:r>
              <a:rPr spc="-10" dirty="0">
                <a:solidFill>
                  <a:srgbClr val="C00000"/>
                </a:solidFill>
              </a:rPr>
              <a:t>sufficient </a:t>
            </a:r>
            <a:r>
              <a:rPr spc="-5" dirty="0">
                <a:solidFill>
                  <a:srgbClr val="C00000"/>
                </a:solidFill>
              </a:rPr>
              <a:t>programming</a:t>
            </a:r>
            <a:r>
              <a:rPr spc="65" dirty="0">
                <a:solidFill>
                  <a:srgbClr val="C00000"/>
                </a:solidFill>
              </a:rPr>
              <a:t> </a:t>
            </a:r>
            <a:r>
              <a:rPr dirty="0"/>
              <a:t>skill</a:t>
            </a:r>
          </a:p>
          <a:p>
            <a:pPr>
              <a:spcBef>
                <a:spcPts val="37"/>
              </a:spcBef>
              <a:buFont typeface="Arial"/>
              <a:buChar char="‒"/>
            </a:pPr>
            <a:endParaRPr sz="4350" dirty="0">
              <a:latin typeface="Times New Roman"/>
              <a:cs typeface="Times New Roman"/>
            </a:endParaRPr>
          </a:p>
          <a:p>
            <a:pPr marL="355600" indent="-342900">
              <a:buFont typeface="Arial"/>
              <a:buChar char="‒"/>
              <a:tabLst>
                <a:tab pos="355600" algn="l"/>
              </a:tabLst>
            </a:pPr>
            <a:r>
              <a:rPr dirty="0"/>
              <a:t>Can </a:t>
            </a:r>
            <a:r>
              <a:rPr spc="-5" dirty="0"/>
              <a:t>be very </a:t>
            </a:r>
            <a:r>
              <a:rPr dirty="0">
                <a:solidFill>
                  <a:srgbClr val="C00000"/>
                </a:solidFill>
              </a:rPr>
              <a:t>time</a:t>
            </a:r>
            <a:r>
              <a:rPr spc="-55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consuming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dirty="0"/>
              <a:t>Applicability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5" dirty="0"/>
              <a:t>Limitations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828258" y="6469010"/>
            <a:ext cx="439420" cy="27956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3500">
              <a:spcBef>
                <a:spcPts val="20"/>
              </a:spcBef>
            </a:pPr>
            <a:fld id="{81D60167-4931-47E6-BA6A-407CBD079E47}" type="slidenum">
              <a:rPr spc="-5" dirty="0"/>
              <a:pPr marL="63500">
                <a:spcBef>
                  <a:spcPts val="20"/>
                </a:spcBef>
              </a:pPr>
              <a:t>25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36101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455" dirty="0"/>
              <a:t>T</a:t>
            </a:r>
            <a:r>
              <a:rPr spc="-5" dirty="0"/>
              <a:t>ask</a:t>
            </a:r>
          </a:p>
        </p:txBody>
      </p:sp>
      <p:sp>
        <p:nvSpPr>
          <p:cNvPr id="6" name="object 6"/>
          <p:cNvSpPr/>
          <p:nvPr/>
        </p:nvSpPr>
        <p:spPr>
          <a:xfrm>
            <a:off x="1981200" y="1447800"/>
            <a:ext cx="5181600" cy="3474720"/>
          </a:xfrm>
          <a:custGeom>
            <a:avLst/>
            <a:gdLst/>
            <a:ahLst/>
            <a:cxnLst/>
            <a:rect l="l" t="t" r="r" b="b"/>
            <a:pathLst>
              <a:path w="5181600" h="3474720">
                <a:moveTo>
                  <a:pt x="0" y="3474720"/>
                </a:moveTo>
                <a:lnTo>
                  <a:pt x="5181600" y="3474720"/>
                </a:lnTo>
                <a:lnTo>
                  <a:pt x="5181600" y="0"/>
                </a:lnTo>
                <a:lnTo>
                  <a:pt x="0" y="0"/>
                </a:lnTo>
                <a:lnTo>
                  <a:pt x="0" y="34747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981200" y="1447800"/>
            <a:ext cx="5181600" cy="3474720"/>
          </a:xfrm>
          <a:custGeom>
            <a:avLst/>
            <a:gdLst/>
            <a:ahLst/>
            <a:cxnLst/>
            <a:rect l="l" t="t" r="r" b="b"/>
            <a:pathLst>
              <a:path w="5181600" h="3474720">
                <a:moveTo>
                  <a:pt x="0" y="3474720"/>
                </a:moveTo>
                <a:lnTo>
                  <a:pt x="5181600" y="3474720"/>
                </a:lnTo>
                <a:lnTo>
                  <a:pt x="5181600" y="0"/>
                </a:lnTo>
                <a:lnTo>
                  <a:pt x="0" y="0"/>
                </a:lnTo>
                <a:lnTo>
                  <a:pt x="0" y="347472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50416" y="1621970"/>
          <a:ext cx="1187703" cy="1344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894">
                <a:tc>
                  <a:txBody>
                    <a:bodyPr/>
                    <a:lstStyle/>
                    <a:p>
                      <a:pPr marR="65405" algn="ctr">
                        <a:lnSpc>
                          <a:spcPts val="2720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a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0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720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1;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390">
                <a:tc>
                  <a:txBody>
                    <a:bodyPr/>
                    <a:lstStyle/>
                    <a:p>
                      <a:pPr marR="65405" algn="ctr">
                        <a:lnSpc>
                          <a:spcPts val="2885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b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85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885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2;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786">
                <a:tc>
                  <a:txBody>
                    <a:bodyPr/>
                    <a:lstStyle/>
                    <a:p>
                      <a:pPr marR="65405" algn="ctr">
                        <a:lnSpc>
                          <a:spcPts val="2890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c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=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890"/>
                        </a:lnSpc>
                      </a:pPr>
                      <a:r>
                        <a:rPr sz="2500" dirty="0">
                          <a:latin typeface="Courier New"/>
                          <a:cs typeface="Courier New"/>
                        </a:rPr>
                        <a:t>3;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155695" y="2958211"/>
            <a:ext cx="1740535" cy="871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/>
            <a:r>
              <a:rPr sz="2500" spc="-5" dirty="0">
                <a:latin typeface="Courier New"/>
                <a:cs typeface="Courier New"/>
              </a:rPr>
              <a:t>= x /</a:t>
            </a:r>
            <a:r>
              <a:rPr sz="2500" spc="-9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2;}</a:t>
            </a:r>
            <a:endParaRPr sz="2500">
              <a:latin typeface="Courier New"/>
              <a:cs typeface="Courier New"/>
            </a:endParaRPr>
          </a:p>
          <a:p>
            <a:pPr marL="12700">
              <a:spcBef>
                <a:spcPts val="600"/>
              </a:spcBef>
            </a:pPr>
            <a:r>
              <a:rPr sz="2500" spc="-5" dirty="0">
                <a:latin typeface="Courier New"/>
                <a:cs typeface="Courier New"/>
              </a:rPr>
              <a:t>+</a:t>
            </a:r>
            <a:r>
              <a:rPr sz="2500" spc="-85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2;}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9941" y="2882011"/>
            <a:ext cx="1932939" cy="1405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20000"/>
              </a:lnSpc>
            </a:pPr>
            <a:r>
              <a:rPr sz="2500" spc="-5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2500" spc="-5" dirty="0">
                <a:latin typeface="Courier New"/>
                <a:cs typeface="Courier New"/>
              </a:rPr>
              <a:t>(a==2){x  </a:t>
            </a:r>
            <a:r>
              <a:rPr sz="2500" spc="-5" dirty="0">
                <a:solidFill>
                  <a:srgbClr val="006FC0"/>
                </a:solidFill>
                <a:latin typeface="Courier New"/>
                <a:cs typeface="Courier New"/>
              </a:rPr>
              <a:t>else</a:t>
            </a:r>
            <a:r>
              <a:rPr sz="2500" spc="-5" dirty="0">
                <a:latin typeface="Courier New"/>
                <a:cs typeface="Courier New"/>
              </a:rPr>
              <a:t>{x =</a:t>
            </a:r>
            <a:r>
              <a:rPr sz="2500" spc="-75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x  p =</a:t>
            </a:r>
            <a:r>
              <a:rPr sz="2500" spc="-75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a/r;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59940" y="4330066"/>
            <a:ext cx="2505710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spc="-5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2500" spc="-5" dirty="0">
                <a:latin typeface="Courier New"/>
                <a:cs typeface="Courier New"/>
              </a:rPr>
              <a:t>(b/c &gt;</a:t>
            </a:r>
            <a:r>
              <a:rPr sz="2500" spc="-6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3){z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0598" y="4330066"/>
            <a:ext cx="1743075" cy="3847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500" spc="-5" dirty="0">
                <a:latin typeface="Courier New"/>
                <a:cs typeface="Courier New"/>
              </a:rPr>
              <a:t>= x +</a:t>
            </a:r>
            <a:r>
              <a:rPr sz="2500" spc="-60" dirty="0">
                <a:latin typeface="Courier New"/>
                <a:cs typeface="Courier New"/>
              </a:rPr>
              <a:t> </a:t>
            </a:r>
            <a:r>
              <a:rPr sz="2500" spc="-5" dirty="0">
                <a:latin typeface="Courier New"/>
                <a:cs typeface="Courier New"/>
              </a:rPr>
              <a:t>y;}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358378" y="1099566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642985" y="1262634"/>
            <a:ext cx="271145" cy="514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540" algn="just"/>
            <a:r>
              <a:rPr sz="1100" b="1" dirty="0">
                <a:latin typeface="Arial"/>
                <a:cs typeface="Arial"/>
              </a:rPr>
              <a:t>a=1  b=2  c=3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77861" y="2807970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199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199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06461" y="3139695"/>
            <a:ext cx="38100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x=x/2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8378" y="2193798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604885" y="2440432"/>
            <a:ext cx="346075" cy="346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16839"/>
            <a:r>
              <a:rPr sz="1100" b="1" spc="5" dirty="0">
                <a:latin typeface="Arial"/>
                <a:cs typeface="Arial"/>
              </a:rPr>
              <a:t>if  </a:t>
            </a:r>
            <a:r>
              <a:rPr sz="1100" b="1" dirty="0">
                <a:latin typeface="Arial"/>
                <a:cs typeface="Arial"/>
              </a:rPr>
              <a:t>a==2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385809" y="3397758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099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099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199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0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622284" y="3728847"/>
            <a:ext cx="36512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=a/r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73361" y="2814066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9581516" y="3146045"/>
            <a:ext cx="423545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x=x+2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391906" y="4469129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73361" y="4923282"/>
            <a:ext cx="838200" cy="838200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615934" y="4717034"/>
            <a:ext cx="1386205" cy="716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001394" indent="138430"/>
            <a:r>
              <a:rPr sz="1100" b="1" spc="5" dirty="0">
                <a:latin typeface="Arial"/>
                <a:cs typeface="Arial"/>
              </a:rPr>
              <a:t>if  </a:t>
            </a:r>
            <a:r>
              <a:rPr sz="1100" b="1" dirty="0">
                <a:latin typeface="Arial"/>
                <a:cs typeface="Arial"/>
              </a:rPr>
              <a:t>b/c</a:t>
            </a:r>
            <a:r>
              <a:rPr sz="1100" b="1" spc="5" dirty="0">
                <a:latin typeface="Arial"/>
                <a:cs typeface="Arial"/>
              </a:rPr>
              <a:t>&gt;</a:t>
            </a:r>
            <a:r>
              <a:rPr sz="1100" b="1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  <a:p>
            <a:pPr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R="5080" algn="r"/>
            <a:r>
              <a:rPr sz="1100" b="1" dirty="0">
                <a:latin typeface="Arial"/>
                <a:cs typeface="Arial"/>
              </a:rPr>
              <a:t>z=x+y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582406" y="5589271"/>
            <a:ext cx="445134" cy="480059"/>
          </a:xfrm>
          <a:custGeom>
            <a:avLst/>
            <a:gdLst/>
            <a:ahLst/>
            <a:cxnLst/>
            <a:rect l="l" t="t" r="r" b="b"/>
            <a:pathLst>
              <a:path w="445134" h="480060">
                <a:moveTo>
                  <a:pt x="0" y="240029"/>
                </a:moveTo>
                <a:lnTo>
                  <a:pt x="4518" y="191656"/>
                </a:lnTo>
                <a:lnTo>
                  <a:pt x="17478" y="146600"/>
                </a:lnTo>
                <a:lnTo>
                  <a:pt x="37986" y="105827"/>
                </a:lnTo>
                <a:lnTo>
                  <a:pt x="65150" y="70304"/>
                </a:lnTo>
                <a:lnTo>
                  <a:pt x="98077" y="40993"/>
                </a:lnTo>
                <a:lnTo>
                  <a:pt x="135874" y="18863"/>
                </a:lnTo>
                <a:lnTo>
                  <a:pt x="177647" y="4876"/>
                </a:lnTo>
                <a:lnTo>
                  <a:pt x="222503" y="0"/>
                </a:lnTo>
                <a:lnTo>
                  <a:pt x="267360" y="4876"/>
                </a:lnTo>
                <a:lnTo>
                  <a:pt x="309133" y="18863"/>
                </a:lnTo>
                <a:lnTo>
                  <a:pt x="346930" y="40993"/>
                </a:lnTo>
                <a:lnTo>
                  <a:pt x="379857" y="70304"/>
                </a:lnTo>
                <a:lnTo>
                  <a:pt x="407021" y="105827"/>
                </a:lnTo>
                <a:lnTo>
                  <a:pt x="427529" y="146600"/>
                </a:lnTo>
                <a:lnTo>
                  <a:pt x="440489" y="191656"/>
                </a:lnTo>
                <a:lnTo>
                  <a:pt x="445008" y="240029"/>
                </a:lnTo>
                <a:lnTo>
                  <a:pt x="440489" y="288403"/>
                </a:lnTo>
                <a:lnTo>
                  <a:pt x="427529" y="333459"/>
                </a:lnTo>
                <a:lnTo>
                  <a:pt x="407021" y="374232"/>
                </a:lnTo>
                <a:lnTo>
                  <a:pt x="379857" y="409755"/>
                </a:lnTo>
                <a:lnTo>
                  <a:pt x="346930" y="439066"/>
                </a:lnTo>
                <a:lnTo>
                  <a:pt x="309133" y="461196"/>
                </a:lnTo>
                <a:lnTo>
                  <a:pt x="267360" y="475183"/>
                </a:lnTo>
                <a:lnTo>
                  <a:pt x="222503" y="480059"/>
                </a:lnTo>
                <a:lnTo>
                  <a:pt x="177647" y="475183"/>
                </a:lnTo>
                <a:lnTo>
                  <a:pt x="135874" y="461196"/>
                </a:lnTo>
                <a:lnTo>
                  <a:pt x="98077" y="439066"/>
                </a:lnTo>
                <a:lnTo>
                  <a:pt x="65150" y="409755"/>
                </a:lnTo>
                <a:lnTo>
                  <a:pt x="37986" y="374232"/>
                </a:lnTo>
                <a:lnTo>
                  <a:pt x="17478" y="333459"/>
                </a:lnTo>
                <a:lnTo>
                  <a:pt x="4518" y="288403"/>
                </a:lnTo>
                <a:lnTo>
                  <a:pt x="0" y="24002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29471" y="1937766"/>
            <a:ext cx="96520" cy="255904"/>
          </a:xfrm>
          <a:custGeom>
            <a:avLst/>
            <a:gdLst/>
            <a:ahLst/>
            <a:cxnLst/>
            <a:rect l="l" t="t" r="r" b="b"/>
            <a:pathLst>
              <a:path w="96520" h="255905">
                <a:moveTo>
                  <a:pt x="32003" y="159385"/>
                </a:moveTo>
                <a:lnTo>
                  <a:pt x="0" y="159385"/>
                </a:lnTo>
                <a:lnTo>
                  <a:pt x="48005" y="255397"/>
                </a:lnTo>
                <a:lnTo>
                  <a:pt x="88010" y="175387"/>
                </a:lnTo>
                <a:lnTo>
                  <a:pt x="32003" y="175387"/>
                </a:lnTo>
                <a:lnTo>
                  <a:pt x="32003" y="159385"/>
                </a:lnTo>
                <a:close/>
              </a:path>
              <a:path w="96520" h="255905">
                <a:moveTo>
                  <a:pt x="64007" y="0"/>
                </a:moveTo>
                <a:lnTo>
                  <a:pt x="32003" y="0"/>
                </a:lnTo>
                <a:lnTo>
                  <a:pt x="32003" y="175387"/>
                </a:lnTo>
                <a:lnTo>
                  <a:pt x="64007" y="175387"/>
                </a:lnTo>
                <a:lnTo>
                  <a:pt x="64007" y="0"/>
                </a:lnTo>
                <a:close/>
              </a:path>
              <a:path w="96520" h="255905">
                <a:moveTo>
                  <a:pt x="96011" y="159385"/>
                </a:moveTo>
                <a:lnTo>
                  <a:pt x="64007" y="159385"/>
                </a:lnTo>
                <a:lnTo>
                  <a:pt x="64007" y="175387"/>
                </a:lnTo>
                <a:lnTo>
                  <a:pt x="88010" y="175387"/>
                </a:lnTo>
                <a:lnTo>
                  <a:pt x="96011" y="159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91370" y="2597785"/>
            <a:ext cx="600710" cy="232410"/>
          </a:xfrm>
          <a:custGeom>
            <a:avLst/>
            <a:gdLst/>
            <a:ahLst/>
            <a:cxnLst/>
            <a:rect l="l" t="t" r="r" b="b"/>
            <a:pathLst>
              <a:path w="600709" h="232410">
                <a:moveTo>
                  <a:pt x="504563" y="201866"/>
                </a:moveTo>
                <a:lnTo>
                  <a:pt x="494283" y="232155"/>
                </a:lnTo>
                <a:lnTo>
                  <a:pt x="600582" y="217677"/>
                </a:lnTo>
                <a:lnTo>
                  <a:pt x="590056" y="207010"/>
                </a:lnTo>
                <a:lnTo>
                  <a:pt x="519683" y="207010"/>
                </a:lnTo>
                <a:lnTo>
                  <a:pt x="504563" y="201866"/>
                </a:lnTo>
                <a:close/>
              </a:path>
              <a:path w="600709" h="232410">
                <a:moveTo>
                  <a:pt x="514875" y="171482"/>
                </a:moveTo>
                <a:lnTo>
                  <a:pt x="504563" y="201866"/>
                </a:lnTo>
                <a:lnTo>
                  <a:pt x="519683" y="207010"/>
                </a:lnTo>
                <a:lnTo>
                  <a:pt x="530098" y="176656"/>
                </a:lnTo>
                <a:lnTo>
                  <a:pt x="514875" y="171482"/>
                </a:lnTo>
                <a:close/>
              </a:path>
              <a:path w="600709" h="232410">
                <a:moveTo>
                  <a:pt x="525145" y="141224"/>
                </a:moveTo>
                <a:lnTo>
                  <a:pt x="514875" y="171482"/>
                </a:lnTo>
                <a:lnTo>
                  <a:pt x="530098" y="176656"/>
                </a:lnTo>
                <a:lnTo>
                  <a:pt x="519683" y="207010"/>
                </a:lnTo>
                <a:lnTo>
                  <a:pt x="590056" y="207010"/>
                </a:lnTo>
                <a:lnTo>
                  <a:pt x="525145" y="141224"/>
                </a:lnTo>
                <a:close/>
              </a:path>
              <a:path w="600709" h="232410">
                <a:moveTo>
                  <a:pt x="10413" y="0"/>
                </a:moveTo>
                <a:lnTo>
                  <a:pt x="0" y="30225"/>
                </a:lnTo>
                <a:lnTo>
                  <a:pt x="504563" y="201866"/>
                </a:lnTo>
                <a:lnTo>
                  <a:pt x="514875" y="171482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696962" y="2597530"/>
            <a:ext cx="667385" cy="230504"/>
          </a:xfrm>
          <a:custGeom>
            <a:avLst/>
            <a:gdLst/>
            <a:ahLst/>
            <a:cxnLst/>
            <a:rect l="l" t="t" r="r" b="b"/>
            <a:pathLst>
              <a:path w="667384" h="230505">
                <a:moveTo>
                  <a:pt x="78486" y="138303"/>
                </a:moveTo>
                <a:lnTo>
                  <a:pt x="0" y="211582"/>
                </a:lnTo>
                <a:lnTo>
                  <a:pt x="105663" y="230251"/>
                </a:lnTo>
                <a:lnTo>
                  <a:pt x="97968" y="204216"/>
                </a:lnTo>
                <a:lnTo>
                  <a:pt x="81279" y="204216"/>
                </a:lnTo>
                <a:lnTo>
                  <a:pt x="72136" y="173482"/>
                </a:lnTo>
                <a:lnTo>
                  <a:pt x="87536" y="168920"/>
                </a:lnTo>
                <a:lnTo>
                  <a:pt x="78486" y="138303"/>
                </a:lnTo>
                <a:close/>
              </a:path>
              <a:path w="667384" h="230505">
                <a:moveTo>
                  <a:pt x="87536" y="168920"/>
                </a:moveTo>
                <a:lnTo>
                  <a:pt x="72136" y="173482"/>
                </a:lnTo>
                <a:lnTo>
                  <a:pt x="81279" y="204216"/>
                </a:lnTo>
                <a:lnTo>
                  <a:pt x="96625" y="199671"/>
                </a:lnTo>
                <a:lnTo>
                  <a:pt x="87536" y="168920"/>
                </a:lnTo>
                <a:close/>
              </a:path>
              <a:path w="667384" h="230505">
                <a:moveTo>
                  <a:pt x="96625" y="199671"/>
                </a:moveTo>
                <a:lnTo>
                  <a:pt x="81279" y="204216"/>
                </a:lnTo>
                <a:lnTo>
                  <a:pt x="97968" y="204216"/>
                </a:lnTo>
                <a:lnTo>
                  <a:pt x="96625" y="199671"/>
                </a:lnTo>
                <a:close/>
              </a:path>
              <a:path w="667384" h="230505">
                <a:moveTo>
                  <a:pt x="657860" y="0"/>
                </a:moveTo>
                <a:lnTo>
                  <a:pt x="87536" y="168920"/>
                </a:lnTo>
                <a:lnTo>
                  <a:pt x="96625" y="199671"/>
                </a:lnTo>
                <a:lnTo>
                  <a:pt x="667004" y="30734"/>
                </a:lnTo>
                <a:lnTo>
                  <a:pt x="657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93152" y="3630676"/>
            <a:ext cx="693420" cy="209550"/>
          </a:xfrm>
          <a:custGeom>
            <a:avLst/>
            <a:gdLst/>
            <a:ahLst/>
            <a:cxnLst/>
            <a:rect l="l" t="t" r="r" b="b"/>
            <a:pathLst>
              <a:path w="693420" h="209550">
                <a:moveTo>
                  <a:pt x="595817" y="178147"/>
                </a:moveTo>
                <a:lnTo>
                  <a:pt x="588137" y="209296"/>
                </a:lnTo>
                <a:lnTo>
                  <a:pt x="692912" y="185674"/>
                </a:lnTo>
                <a:lnTo>
                  <a:pt x="688583" y="181991"/>
                </a:lnTo>
                <a:lnTo>
                  <a:pt x="611377" y="181991"/>
                </a:lnTo>
                <a:lnTo>
                  <a:pt x="595817" y="178147"/>
                </a:lnTo>
                <a:close/>
              </a:path>
              <a:path w="693420" h="209550">
                <a:moveTo>
                  <a:pt x="603486" y="147048"/>
                </a:moveTo>
                <a:lnTo>
                  <a:pt x="595817" y="178147"/>
                </a:lnTo>
                <a:lnTo>
                  <a:pt x="611377" y="181991"/>
                </a:lnTo>
                <a:lnTo>
                  <a:pt x="618998" y="150875"/>
                </a:lnTo>
                <a:lnTo>
                  <a:pt x="603486" y="147048"/>
                </a:lnTo>
                <a:close/>
              </a:path>
              <a:path w="693420" h="209550">
                <a:moveTo>
                  <a:pt x="611124" y="116078"/>
                </a:moveTo>
                <a:lnTo>
                  <a:pt x="603486" y="147048"/>
                </a:lnTo>
                <a:lnTo>
                  <a:pt x="618998" y="150875"/>
                </a:lnTo>
                <a:lnTo>
                  <a:pt x="611377" y="181991"/>
                </a:lnTo>
                <a:lnTo>
                  <a:pt x="688583" y="181991"/>
                </a:lnTo>
                <a:lnTo>
                  <a:pt x="611124" y="116078"/>
                </a:lnTo>
                <a:close/>
              </a:path>
              <a:path w="693420" h="209550">
                <a:moveTo>
                  <a:pt x="7620" y="0"/>
                </a:moveTo>
                <a:lnTo>
                  <a:pt x="0" y="30987"/>
                </a:lnTo>
                <a:lnTo>
                  <a:pt x="595817" y="178147"/>
                </a:lnTo>
                <a:lnTo>
                  <a:pt x="603486" y="147048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224010" y="3636899"/>
            <a:ext cx="573405" cy="198755"/>
          </a:xfrm>
          <a:custGeom>
            <a:avLst/>
            <a:gdLst/>
            <a:ahLst/>
            <a:cxnLst/>
            <a:rect l="l" t="t" r="r" b="b"/>
            <a:pathLst>
              <a:path w="573404" h="198754">
                <a:moveTo>
                  <a:pt x="78994" y="106552"/>
                </a:moveTo>
                <a:lnTo>
                  <a:pt x="0" y="179196"/>
                </a:lnTo>
                <a:lnTo>
                  <a:pt x="105537" y="198755"/>
                </a:lnTo>
                <a:lnTo>
                  <a:pt x="97968" y="172465"/>
                </a:lnTo>
                <a:lnTo>
                  <a:pt x="81280" y="172465"/>
                </a:lnTo>
                <a:lnTo>
                  <a:pt x="72517" y="141731"/>
                </a:lnTo>
                <a:lnTo>
                  <a:pt x="87849" y="137313"/>
                </a:lnTo>
                <a:lnTo>
                  <a:pt x="78994" y="106552"/>
                </a:lnTo>
                <a:close/>
              </a:path>
              <a:path w="573404" h="198754">
                <a:moveTo>
                  <a:pt x="87849" y="137313"/>
                </a:moveTo>
                <a:lnTo>
                  <a:pt x="72517" y="141731"/>
                </a:lnTo>
                <a:lnTo>
                  <a:pt x="81280" y="172465"/>
                </a:lnTo>
                <a:lnTo>
                  <a:pt x="96690" y="168026"/>
                </a:lnTo>
                <a:lnTo>
                  <a:pt x="87849" y="137313"/>
                </a:lnTo>
                <a:close/>
              </a:path>
              <a:path w="573404" h="198754">
                <a:moveTo>
                  <a:pt x="96690" y="168026"/>
                </a:moveTo>
                <a:lnTo>
                  <a:pt x="81280" y="172465"/>
                </a:lnTo>
                <a:lnTo>
                  <a:pt x="97968" y="172465"/>
                </a:lnTo>
                <a:lnTo>
                  <a:pt x="96690" y="168026"/>
                </a:lnTo>
                <a:close/>
              </a:path>
              <a:path w="573404" h="198754">
                <a:moveTo>
                  <a:pt x="564388" y="0"/>
                </a:moveTo>
                <a:lnTo>
                  <a:pt x="87849" y="137313"/>
                </a:lnTo>
                <a:lnTo>
                  <a:pt x="96690" y="168026"/>
                </a:lnTo>
                <a:lnTo>
                  <a:pt x="573278" y="30733"/>
                </a:lnTo>
                <a:lnTo>
                  <a:pt x="56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60332" y="4235578"/>
            <a:ext cx="96520" cy="233679"/>
          </a:xfrm>
          <a:custGeom>
            <a:avLst/>
            <a:gdLst/>
            <a:ahLst/>
            <a:cxnLst/>
            <a:rect l="l" t="t" r="r" b="b"/>
            <a:pathLst>
              <a:path w="96520" h="233679">
                <a:moveTo>
                  <a:pt x="31989" y="138134"/>
                </a:moveTo>
                <a:lnTo>
                  <a:pt x="0" y="138937"/>
                </a:lnTo>
                <a:lnTo>
                  <a:pt x="50419" y="233680"/>
                </a:lnTo>
                <a:lnTo>
                  <a:pt x="87787" y="154050"/>
                </a:lnTo>
                <a:lnTo>
                  <a:pt x="32385" y="154050"/>
                </a:lnTo>
                <a:lnTo>
                  <a:pt x="31989" y="138134"/>
                </a:lnTo>
                <a:close/>
              </a:path>
              <a:path w="96520" h="233679">
                <a:moveTo>
                  <a:pt x="63992" y="137329"/>
                </a:moveTo>
                <a:lnTo>
                  <a:pt x="31989" y="138134"/>
                </a:lnTo>
                <a:lnTo>
                  <a:pt x="32385" y="154050"/>
                </a:lnTo>
                <a:lnTo>
                  <a:pt x="64389" y="153289"/>
                </a:lnTo>
                <a:lnTo>
                  <a:pt x="63992" y="137329"/>
                </a:lnTo>
                <a:close/>
              </a:path>
              <a:path w="96520" h="233679">
                <a:moveTo>
                  <a:pt x="96012" y="136525"/>
                </a:moveTo>
                <a:lnTo>
                  <a:pt x="63992" y="137329"/>
                </a:lnTo>
                <a:lnTo>
                  <a:pt x="64389" y="153289"/>
                </a:lnTo>
                <a:lnTo>
                  <a:pt x="32385" y="154050"/>
                </a:lnTo>
                <a:lnTo>
                  <a:pt x="87787" y="154050"/>
                </a:lnTo>
                <a:lnTo>
                  <a:pt x="96012" y="136525"/>
                </a:lnTo>
                <a:close/>
              </a:path>
              <a:path w="96520" h="233679">
                <a:moveTo>
                  <a:pt x="60578" y="0"/>
                </a:moveTo>
                <a:lnTo>
                  <a:pt x="28575" y="762"/>
                </a:lnTo>
                <a:lnTo>
                  <a:pt x="31989" y="138134"/>
                </a:lnTo>
                <a:lnTo>
                  <a:pt x="63992" y="137329"/>
                </a:lnTo>
                <a:lnTo>
                  <a:pt x="605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758936" y="5306949"/>
            <a:ext cx="95885" cy="282575"/>
          </a:xfrm>
          <a:custGeom>
            <a:avLst/>
            <a:gdLst/>
            <a:ahLst/>
            <a:cxnLst/>
            <a:rect l="l" t="t" r="r" b="b"/>
            <a:pathLst>
              <a:path w="95884" h="282575">
                <a:moveTo>
                  <a:pt x="0" y="185292"/>
                </a:moveTo>
                <a:lnTo>
                  <a:pt x="45974" y="282320"/>
                </a:lnTo>
                <a:lnTo>
                  <a:pt x="87811" y="202691"/>
                </a:lnTo>
                <a:lnTo>
                  <a:pt x="63627" y="202691"/>
                </a:lnTo>
                <a:lnTo>
                  <a:pt x="31623" y="202056"/>
                </a:lnTo>
                <a:lnTo>
                  <a:pt x="31956" y="185970"/>
                </a:lnTo>
                <a:lnTo>
                  <a:pt x="0" y="185292"/>
                </a:lnTo>
                <a:close/>
              </a:path>
              <a:path w="95884" h="282575">
                <a:moveTo>
                  <a:pt x="31956" y="185970"/>
                </a:moveTo>
                <a:lnTo>
                  <a:pt x="31623" y="202056"/>
                </a:lnTo>
                <a:lnTo>
                  <a:pt x="63627" y="202691"/>
                </a:lnTo>
                <a:lnTo>
                  <a:pt x="63959" y="186648"/>
                </a:lnTo>
                <a:lnTo>
                  <a:pt x="31956" y="185970"/>
                </a:lnTo>
                <a:close/>
              </a:path>
              <a:path w="95884" h="282575">
                <a:moveTo>
                  <a:pt x="63959" y="186648"/>
                </a:moveTo>
                <a:lnTo>
                  <a:pt x="63627" y="202691"/>
                </a:lnTo>
                <a:lnTo>
                  <a:pt x="87811" y="202691"/>
                </a:lnTo>
                <a:lnTo>
                  <a:pt x="95885" y="187325"/>
                </a:lnTo>
                <a:lnTo>
                  <a:pt x="63959" y="186648"/>
                </a:lnTo>
                <a:close/>
              </a:path>
              <a:path w="95884" h="282575">
                <a:moveTo>
                  <a:pt x="35814" y="0"/>
                </a:moveTo>
                <a:lnTo>
                  <a:pt x="31956" y="185970"/>
                </a:lnTo>
                <a:lnTo>
                  <a:pt x="63959" y="186648"/>
                </a:lnTo>
                <a:lnTo>
                  <a:pt x="67818" y="762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21979" y="4874386"/>
            <a:ext cx="274955" cy="171450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84012" y="136288"/>
                </a:moveTo>
                <a:lnTo>
                  <a:pt x="167767" y="163830"/>
                </a:lnTo>
                <a:lnTo>
                  <a:pt x="274827" y="171323"/>
                </a:lnTo>
                <a:lnTo>
                  <a:pt x="257422" y="144399"/>
                </a:lnTo>
                <a:lnTo>
                  <a:pt x="197739" y="144399"/>
                </a:lnTo>
                <a:lnTo>
                  <a:pt x="184012" y="136288"/>
                </a:lnTo>
                <a:close/>
              </a:path>
              <a:path w="274954" h="171450">
                <a:moveTo>
                  <a:pt x="200268" y="108729"/>
                </a:moveTo>
                <a:lnTo>
                  <a:pt x="184012" y="136288"/>
                </a:lnTo>
                <a:lnTo>
                  <a:pt x="197739" y="144399"/>
                </a:lnTo>
                <a:lnTo>
                  <a:pt x="213995" y="116839"/>
                </a:lnTo>
                <a:lnTo>
                  <a:pt x="200268" y="108729"/>
                </a:lnTo>
                <a:close/>
              </a:path>
              <a:path w="274954" h="171450">
                <a:moveTo>
                  <a:pt x="216535" y="81152"/>
                </a:moveTo>
                <a:lnTo>
                  <a:pt x="200268" y="108729"/>
                </a:lnTo>
                <a:lnTo>
                  <a:pt x="213995" y="116839"/>
                </a:lnTo>
                <a:lnTo>
                  <a:pt x="197739" y="144399"/>
                </a:lnTo>
                <a:lnTo>
                  <a:pt x="257422" y="144399"/>
                </a:lnTo>
                <a:lnTo>
                  <a:pt x="216535" y="81152"/>
                </a:lnTo>
                <a:close/>
              </a:path>
              <a:path w="274954" h="171450">
                <a:moveTo>
                  <a:pt x="16255" y="0"/>
                </a:moveTo>
                <a:lnTo>
                  <a:pt x="0" y="27558"/>
                </a:lnTo>
                <a:lnTo>
                  <a:pt x="184012" y="136288"/>
                </a:lnTo>
                <a:lnTo>
                  <a:pt x="200268" y="108729"/>
                </a:lnTo>
                <a:lnTo>
                  <a:pt x="16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27414" y="5623218"/>
            <a:ext cx="474980" cy="213995"/>
          </a:xfrm>
          <a:custGeom>
            <a:avLst/>
            <a:gdLst/>
            <a:ahLst/>
            <a:cxnLst/>
            <a:rect l="l" t="t" r="r" b="b"/>
            <a:pathLst>
              <a:path w="474979" h="213995">
                <a:moveTo>
                  <a:pt x="70865" y="124853"/>
                </a:moveTo>
                <a:lnTo>
                  <a:pt x="0" y="205511"/>
                </a:lnTo>
                <a:lnTo>
                  <a:pt x="107060" y="213791"/>
                </a:lnTo>
                <a:lnTo>
                  <a:pt x="97452" y="190182"/>
                </a:lnTo>
                <a:lnTo>
                  <a:pt x="80136" y="190182"/>
                </a:lnTo>
                <a:lnTo>
                  <a:pt x="68071" y="160527"/>
                </a:lnTo>
                <a:lnTo>
                  <a:pt x="82925" y="154485"/>
                </a:lnTo>
                <a:lnTo>
                  <a:pt x="70865" y="124853"/>
                </a:lnTo>
                <a:close/>
              </a:path>
              <a:path w="474979" h="213995">
                <a:moveTo>
                  <a:pt x="82925" y="154485"/>
                </a:moveTo>
                <a:lnTo>
                  <a:pt x="68071" y="160527"/>
                </a:lnTo>
                <a:lnTo>
                  <a:pt x="80136" y="190182"/>
                </a:lnTo>
                <a:lnTo>
                  <a:pt x="94992" y="184138"/>
                </a:lnTo>
                <a:lnTo>
                  <a:pt x="82925" y="154485"/>
                </a:lnTo>
                <a:close/>
              </a:path>
              <a:path w="474979" h="213995">
                <a:moveTo>
                  <a:pt x="94992" y="184138"/>
                </a:moveTo>
                <a:lnTo>
                  <a:pt x="80136" y="190182"/>
                </a:lnTo>
                <a:lnTo>
                  <a:pt x="97452" y="190182"/>
                </a:lnTo>
                <a:lnTo>
                  <a:pt x="94992" y="184138"/>
                </a:lnTo>
                <a:close/>
              </a:path>
              <a:path w="474979" h="213995">
                <a:moveTo>
                  <a:pt x="462660" y="0"/>
                </a:moveTo>
                <a:lnTo>
                  <a:pt x="82925" y="154485"/>
                </a:lnTo>
                <a:lnTo>
                  <a:pt x="94992" y="184138"/>
                </a:lnTo>
                <a:lnTo>
                  <a:pt x="474725" y="29641"/>
                </a:lnTo>
                <a:lnTo>
                  <a:pt x="462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xfrm>
            <a:off x="271508" y="6550532"/>
            <a:ext cx="439420" cy="27956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63500">
              <a:spcBef>
                <a:spcPts val="20"/>
              </a:spcBef>
            </a:pPr>
            <a:fld id="{81D60167-4931-47E6-BA6A-407CBD079E47}" type="slidenum">
              <a:rPr spc="-5" dirty="0"/>
              <a:pPr marL="63500">
                <a:spcBef>
                  <a:spcPts val="20"/>
                </a:spcBef>
              </a:pPr>
              <a:t>26</a:t>
            </a:fld>
            <a:endParaRPr spc="-5" dirty="0"/>
          </a:p>
        </p:txBody>
      </p:sp>
    </p:spTree>
    <p:extLst>
      <p:ext uri="{BB962C8B-B14F-4D97-AF65-F5344CB8AC3E}">
        <p14:creationId xmlns:p14="http://schemas.microsoft.com/office/powerpoint/2010/main" val="2922408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5211" y="3259708"/>
            <a:ext cx="501713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Integration</a:t>
            </a:r>
            <a:r>
              <a:rPr sz="4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spc="-50" dirty="0">
                <a:solidFill>
                  <a:srgbClr val="C00000"/>
                </a:solidFill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1326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31010"/>
            <a:ext cx="121920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Font typeface="Wingdings"/>
              <a:buChar char=""/>
              <a:tabLst>
                <a:tab pos="355600" algn="l"/>
              </a:tabLst>
            </a:pPr>
            <a:r>
              <a:rPr sz="3200" b="1" spc="-5" dirty="0">
                <a:latin typeface="Arial"/>
                <a:cs typeface="Arial"/>
              </a:rPr>
              <a:t>Objective: </a:t>
            </a:r>
            <a:r>
              <a:rPr sz="3200" spc="-170" dirty="0">
                <a:latin typeface="Arial"/>
                <a:cs typeface="Arial"/>
              </a:rPr>
              <a:t>To </a:t>
            </a:r>
            <a:r>
              <a:rPr sz="3200" spc="-5" dirty="0">
                <a:latin typeface="Arial"/>
                <a:cs typeface="Arial"/>
              </a:rPr>
              <a:t>ensure </a:t>
            </a:r>
            <a:r>
              <a:rPr sz="3200" dirty="0">
                <a:latin typeface="Arial"/>
                <a:cs typeface="Arial"/>
              </a:rPr>
              <a:t>that </a:t>
            </a:r>
            <a:r>
              <a:rPr sz="3200" u="heavy" spc="-5" dirty="0">
                <a:solidFill>
                  <a:srgbClr val="C00000"/>
                </a:solidFill>
                <a:latin typeface="Arial"/>
                <a:cs typeface="Arial"/>
              </a:rPr>
              <a:t>code </a:t>
            </a:r>
            <a:r>
              <a:rPr sz="3200" spc="-5" dirty="0">
                <a:latin typeface="Arial"/>
                <a:cs typeface="Arial"/>
              </a:rPr>
              <a:t>implemented  the </a:t>
            </a:r>
            <a:r>
              <a:rPr sz="3200" u="heavy" spc="-5" dirty="0">
                <a:solidFill>
                  <a:srgbClr val="C00000"/>
                </a:solidFill>
                <a:latin typeface="Arial"/>
                <a:cs typeface="Arial"/>
              </a:rPr>
              <a:t>design</a:t>
            </a:r>
            <a:r>
              <a:rPr sz="3200" u="heavy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properly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Unit &amp; </a:t>
            </a:r>
            <a:r>
              <a:rPr dirty="0"/>
              <a:t>Integration</a:t>
            </a:r>
            <a:r>
              <a:rPr spc="-120" dirty="0"/>
              <a:t> </a:t>
            </a:r>
            <a:r>
              <a:rPr spc="-65" dirty="0"/>
              <a:t>Testing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20534" y="5262880"/>
            <a:ext cx="233045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latin typeface="Arial"/>
                <a:cs typeface="Arial"/>
              </a:rPr>
              <a:t>Design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Specification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62445" y="3796285"/>
            <a:ext cx="2656331" cy="13091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73097" y="3517391"/>
            <a:ext cx="1839467" cy="16062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85409" y="4214621"/>
            <a:ext cx="1369060" cy="218440"/>
          </a:xfrm>
          <a:custGeom>
            <a:avLst/>
            <a:gdLst/>
            <a:ahLst/>
            <a:cxnLst/>
            <a:rect l="l" t="t" r="r" b="b"/>
            <a:pathLst>
              <a:path w="1369060" h="218439">
                <a:moveTo>
                  <a:pt x="108965" y="0"/>
                </a:moveTo>
                <a:lnTo>
                  <a:pt x="0" y="108965"/>
                </a:lnTo>
                <a:lnTo>
                  <a:pt x="108965" y="217931"/>
                </a:lnTo>
                <a:lnTo>
                  <a:pt x="108965" y="163448"/>
                </a:lnTo>
                <a:lnTo>
                  <a:pt x="1368552" y="163448"/>
                </a:lnTo>
                <a:lnTo>
                  <a:pt x="1368552" y="54482"/>
                </a:lnTo>
                <a:lnTo>
                  <a:pt x="108965" y="54482"/>
                </a:lnTo>
                <a:lnTo>
                  <a:pt x="10896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85409" y="4214621"/>
            <a:ext cx="1369060" cy="218440"/>
          </a:xfrm>
          <a:custGeom>
            <a:avLst/>
            <a:gdLst/>
            <a:ahLst/>
            <a:cxnLst/>
            <a:rect l="l" t="t" r="r" b="b"/>
            <a:pathLst>
              <a:path w="1369060" h="218439">
                <a:moveTo>
                  <a:pt x="1368552" y="163448"/>
                </a:moveTo>
                <a:lnTo>
                  <a:pt x="108965" y="163448"/>
                </a:lnTo>
                <a:lnTo>
                  <a:pt x="108965" y="217931"/>
                </a:lnTo>
                <a:lnTo>
                  <a:pt x="0" y="108965"/>
                </a:lnTo>
                <a:lnTo>
                  <a:pt x="108965" y="0"/>
                </a:lnTo>
                <a:lnTo>
                  <a:pt x="108965" y="54482"/>
                </a:lnTo>
                <a:lnTo>
                  <a:pt x="1368552" y="54482"/>
                </a:lnTo>
                <a:lnTo>
                  <a:pt x="1368552" y="163448"/>
                </a:lnTo>
                <a:close/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35161" y="2862834"/>
            <a:ext cx="212090" cy="795655"/>
          </a:xfrm>
          <a:custGeom>
            <a:avLst/>
            <a:gdLst/>
            <a:ahLst/>
            <a:cxnLst/>
            <a:rect l="l" t="t" r="r" b="b"/>
            <a:pathLst>
              <a:path w="212090" h="795654">
                <a:moveTo>
                  <a:pt x="211836" y="689610"/>
                </a:moveTo>
                <a:lnTo>
                  <a:pt x="0" y="689610"/>
                </a:lnTo>
                <a:lnTo>
                  <a:pt x="105918" y="795527"/>
                </a:lnTo>
                <a:lnTo>
                  <a:pt x="211836" y="689610"/>
                </a:lnTo>
                <a:close/>
              </a:path>
              <a:path w="212090" h="795654">
                <a:moveTo>
                  <a:pt x="158877" y="0"/>
                </a:moveTo>
                <a:lnTo>
                  <a:pt x="52959" y="0"/>
                </a:lnTo>
                <a:lnTo>
                  <a:pt x="52959" y="689610"/>
                </a:lnTo>
                <a:lnTo>
                  <a:pt x="158877" y="689610"/>
                </a:lnTo>
                <a:lnTo>
                  <a:pt x="15887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535161" y="2862834"/>
            <a:ext cx="212090" cy="795655"/>
          </a:xfrm>
          <a:custGeom>
            <a:avLst/>
            <a:gdLst/>
            <a:ahLst/>
            <a:cxnLst/>
            <a:rect l="l" t="t" r="r" b="b"/>
            <a:pathLst>
              <a:path w="212090" h="795654">
                <a:moveTo>
                  <a:pt x="158877" y="0"/>
                </a:moveTo>
                <a:lnTo>
                  <a:pt x="158877" y="689610"/>
                </a:lnTo>
                <a:lnTo>
                  <a:pt x="211836" y="689610"/>
                </a:lnTo>
                <a:lnTo>
                  <a:pt x="105918" y="795527"/>
                </a:lnTo>
                <a:lnTo>
                  <a:pt x="0" y="689610"/>
                </a:lnTo>
                <a:lnTo>
                  <a:pt x="52959" y="689610"/>
                </a:lnTo>
                <a:lnTo>
                  <a:pt x="52959" y="0"/>
                </a:lnTo>
                <a:lnTo>
                  <a:pt x="158877" y="0"/>
                </a:lnTo>
                <a:close/>
              </a:path>
            </a:pathLst>
          </a:custGeom>
          <a:ln w="25908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65968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Unit</a:t>
            </a:r>
            <a:r>
              <a:rPr spc="-150" dirty="0"/>
              <a:t>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4195" y="1192530"/>
            <a:ext cx="307777" cy="2362200"/>
          </a:xfrm>
          <a:prstGeom prst="rect">
            <a:avLst/>
          </a:prstGeom>
          <a:solidFill>
            <a:srgbClr val="00AF50"/>
          </a:solidFill>
          <a:ln w="25908">
            <a:solidFill>
              <a:srgbClr val="007434"/>
            </a:solidFill>
          </a:ln>
        </p:spPr>
        <p:txBody>
          <a:bodyPr vert="vert270" wrap="square" lIns="0" tIns="55244" rIns="0" bIns="0" rtlCol="0">
            <a:spAutoFit/>
          </a:bodyPr>
          <a:lstStyle/>
          <a:p>
            <a:pPr marL="172085">
              <a:spcBef>
                <a:spcPts val="434"/>
              </a:spcBef>
            </a:pP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omponent</a:t>
            </a:r>
            <a:r>
              <a:rPr sz="2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43851" y="3210305"/>
            <a:ext cx="1595755" cy="788036"/>
          </a:xfrm>
          <a:prstGeom prst="rect">
            <a:avLst/>
          </a:prstGeom>
          <a:solidFill>
            <a:srgbClr val="F8F679"/>
          </a:solidFill>
          <a:ln w="25908">
            <a:solidFill>
              <a:srgbClr val="585858"/>
            </a:solidFill>
          </a:ln>
        </p:spPr>
        <p:txBody>
          <a:bodyPr vert="horz" wrap="square" lIns="0" tIns="170815" rIns="0" bIns="0" rtlCol="0">
            <a:spAutoFit/>
          </a:bodyPr>
          <a:lstStyle/>
          <a:p>
            <a:pPr marL="551180" marR="175260" indent="-367665">
              <a:spcBef>
                <a:spcPts val="1345"/>
              </a:spcBef>
            </a:pPr>
            <a:r>
              <a:rPr sz="2000" dirty="0">
                <a:latin typeface="Arial"/>
                <a:cs typeface="Arial"/>
              </a:rPr>
              <a:t>Integration  </a:t>
            </a:r>
            <a:r>
              <a:rPr sz="2000" spc="-55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794" y="1981962"/>
            <a:ext cx="914400" cy="716863"/>
          </a:xfrm>
          <a:prstGeom prst="rect">
            <a:avLst/>
          </a:prstGeom>
          <a:solidFill>
            <a:srgbClr val="F8F679"/>
          </a:solidFill>
          <a:ln w="25908">
            <a:solidFill>
              <a:srgbClr val="585858"/>
            </a:solidFill>
          </a:ln>
        </p:spPr>
        <p:txBody>
          <a:bodyPr vert="horz" wrap="square" lIns="0" tIns="100330" rIns="0" bIns="0" rtlCol="0">
            <a:spAutoFit/>
          </a:bodyPr>
          <a:lstStyle/>
          <a:p>
            <a:pPr marL="210185" marR="201930" indent="7620">
              <a:spcBef>
                <a:spcPts val="790"/>
              </a:spcBef>
            </a:pPr>
            <a:r>
              <a:rPr sz="2000" dirty="0">
                <a:latin typeface="Arial"/>
                <a:cs typeface="Arial"/>
              </a:rPr>
              <a:t>Unit  </a:t>
            </a:r>
            <a:r>
              <a:rPr sz="2000" spc="-55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7361" y="4254246"/>
            <a:ext cx="914400" cy="717504"/>
          </a:xfrm>
          <a:prstGeom prst="rect">
            <a:avLst/>
          </a:prstGeom>
          <a:solidFill>
            <a:srgbClr val="F8F679"/>
          </a:solidFill>
          <a:ln w="25908">
            <a:solidFill>
              <a:srgbClr val="585858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09550" marR="202565" indent="7620">
              <a:spcBef>
                <a:spcPts val="795"/>
              </a:spcBef>
            </a:pPr>
            <a:r>
              <a:rPr sz="2000" dirty="0">
                <a:latin typeface="Arial"/>
                <a:cs typeface="Arial"/>
              </a:rPr>
              <a:t>Unit  </a:t>
            </a:r>
            <a:r>
              <a:rPr sz="2000" spc="-55" dirty="0">
                <a:latin typeface="Arial"/>
                <a:cs typeface="Arial"/>
              </a:rPr>
              <a:t>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97431" y="3734561"/>
            <a:ext cx="307777" cy="2362200"/>
          </a:xfrm>
          <a:prstGeom prst="rect">
            <a:avLst/>
          </a:prstGeom>
          <a:solidFill>
            <a:srgbClr val="00AF50"/>
          </a:solidFill>
          <a:ln w="25908">
            <a:solidFill>
              <a:srgbClr val="007434"/>
            </a:solidFill>
          </a:ln>
        </p:spPr>
        <p:txBody>
          <a:bodyPr vert="vert270" wrap="square" lIns="0" tIns="55880" rIns="0" bIns="0" rtlCol="0">
            <a:spAutoFit/>
          </a:bodyPr>
          <a:lstStyle/>
          <a:p>
            <a:pPr marL="171450">
              <a:spcBef>
                <a:spcPts val="44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Compone</a:t>
            </a:r>
            <a:r>
              <a:rPr sz="2000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Code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97729" y="2210561"/>
            <a:ext cx="2542540" cy="364202"/>
          </a:xfrm>
          <a:prstGeom prst="rect">
            <a:avLst/>
          </a:prstGeom>
          <a:solidFill>
            <a:srgbClr val="00AF50"/>
          </a:solidFill>
          <a:ln w="25908">
            <a:solidFill>
              <a:srgbClr val="007434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25095">
              <a:spcBef>
                <a:spcPts val="440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Tested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97729" y="4452365"/>
            <a:ext cx="2542540" cy="363560"/>
          </a:xfrm>
          <a:prstGeom prst="rect">
            <a:avLst/>
          </a:prstGeom>
          <a:solidFill>
            <a:srgbClr val="00AF50"/>
          </a:solidFill>
          <a:ln w="25908">
            <a:solidFill>
              <a:srgbClr val="007434"/>
            </a:solidFill>
          </a:ln>
        </p:spPr>
        <p:txBody>
          <a:bodyPr vert="horz" wrap="square" lIns="0" tIns="55244" rIns="0" bIns="0" rtlCol="0">
            <a:spAutoFit/>
          </a:bodyPr>
          <a:lstStyle/>
          <a:p>
            <a:pPr marL="125095">
              <a:spcBef>
                <a:spcPts val="434"/>
              </a:spcBef>
            </a:pPr>
            <a:r>
              <a:rPr sz="2000" spc="-35" dirty="0">
                <a:solidFill>
                  <a:srgbClr val="FFFFFF"/>
                </a:solidFill>
                <a:latin typeface="Arial"/>
                <a:cs typeface="Arial"/>
              </a:rPr>
              <a:t>Tested</a:t>
            </a:r>
            <a:r>
              <a:rPr sz="2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Components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71394" y="2330195"/>
            <a:ext cx="533400" cy="105410"/>
          </a:xfrm>
          <a:custGeom>
            <a:avLst/>
            <a:gdLst/>
            <a:ahLst/>
            <a:cxnLst/>
            <a:rect l="l" t="t" r="r" b="b"/>
            <a:pathLst>
              <a:path w="533400" h="105410">
                <a:moveTo>
                  <a:pt x="428244" y="0"/>
                </a:moveTo>
                <a:lnTo>
                  <a:pt x="428244" y="105155"/>
                </a:lnTo>
                <a:lnTo>
                  <a:pt x="498348" y="70103"/>
                </a:lnTo>
                <a:lnTo>
                  <a:pt x="445769" y="70103"/>
                </a:lnTo>
                <a:lnTo>
                  <a:pt x="445769" y="35051"/>
                </a:lnTo>
                <a:lnTo>
                  <a:pt x="498348" y="35051"/>
                </a:lnTo>
                <a:lnTo>
                  <a:pt x="428244" y="0"/>
                </a:lnTo>
                <a:close/>
              </a:path>
              <a:path w="533400" h="105410">
                <a:moveTo>
                  <a:pt x="428244" y="35051"/>
                </a:moveTo>
                <a:lnTo>
                  <a:pt x="0" y="35051"/>
                </a:lnTo>
                <a:lnTo>
                  <a:pt x="0" y="70103"/>
                </a:lnTo>
                <a:lnTo>
                  <a:pt x="428244" y="70103"/>
                </a:lnTo>
                <a:lnTo>
                  <a:pt x="428244" y="35051"/>
                </a:lnTo>
                <a:close/>
              </a:path>
              <a:path w="533400" h="105410">
                <a:moveTo>
                  <a:pt x="498348" y="35051"/>
                </a:moveTo>
                <a:lnTo>
                  <a:pt x="445769" y="35051"/>
                </a:lnTo>
                <a:lnTo>
                  <a:pt x="445769" y="70103"/>
                </a:lnTo>
                <a:lnTo>
                  <a:pt x="498348" y="70103"/>
                </a:lnTo>
                <a:lnTo>
                  <a:pt x="533400" y="52577"/>
                </a:lnTo>
                <a:lnTo>
                  <a:pt x="498348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16019" y="2356485"/>
            <a:ext cx="455930" cy="105410"/>
          </a:xfrm>
          <a:custGeom>
            <a:avLst/>
            <a:gdLst/>
            <a:ahLst/>
            <a:cxnLst/>
            <a:rect l="l" t="t" r="r" b="b"/>
            <a:pathLst>
              <a:path w="455930" h="105410">
                <a:moveTo>
                  <a:pt x="350900" y="0"/>
                </a:moveTo>
                <a:lnTo>
                  <a:pt x="350689" y="35082"/>
                </a:lnTo>
                <a:lnTo>
                  <a:pt x="368173" y="35178"/>
                </a:lnTo>
                <a:lnTo>
                  <a:pt x="368045" y="70230"/>
                </a:lnTo>
                <a:lnTo>
                  <a:pt x="350476" y="70230"/>
                </a:lnTo>
                <a:lnTo>
                  <a:pt x="350266" y="105155"/>
                </a:lnTo>
                <a:lnTo>
                  <a:pt x="421226" y="70230"/>
                </a:lnTo>
                <a:lnTo>
                  <a:pt x="368045" y="70230"/>
                </a:lnTo>
                <a:lnTo>
                  <a:pt x="421423" y="70134"/>
                </a:lnTo>
                <a:lnTo>
                  <a:pt x="455803" y="53212"/>
                </a:lnTo>
                <a:lnTo>
                  <a:pt x="350900" y="0"/>
                </a:lnTo>
                <a:close/>
              </a:path>
              <a:path w="455930" h="105410">
                <a:moveTo>
                  <a:pt x="350689" y="35082"/>
                </a:moveTo>
                <a:lnTo>
                  <a:pt x="350477" y="70134"/>
                </a:lnTo>
                <a:lnTo>
                  <a:pt x="368045" y="70230"/>
                </a:lnTo>
                <a:lnTo>
                  <a:pt x="368173" y="35178"/>
                </a:lnTo>
                <a:lnTo>
                  <a:pt x="350689" y="35082"/>
                </a:lnTo>
                <a:close/>
              </a:path>
              <a:path w="455930" h="105410">
                <a:moveTo>
                  <a:pt x="254" y="33147"/>
                </a:moveTo>
                <a:lnTo>
                  <a:pt x="0" y="68199"/>
                </a:lnTo>
                <a:lnTo>
                  <a:pt x="350477" y="70134"/>
                </a:lnTo>
                <a:lnTo>
                  <a:pt x="350689" y="35082"/>
                </a:lnTo>
                <a:lnTo>
                  <a:pt x="254" y="33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46086" y="2665984"/>
            <a:ext cx="897890" cy="888365"/>
          </a:xfrm>
          <a:custGeom>
            <a:avLst/>
            <a:gdLst/>
            <a:ahLst/>
            <a:cxnLst/>
            <a:rect l="l" t="t" r="r" b="b"/>
            <a:pathLst>
              <a:path w="897889" h="888364">
                <a:moveTo>
                  <a:pt x="810614" y="826500"/>
                </a:moveTo>
                <a:lnTo>
                  <a:pt x="786002" y="851407"/>
                </a:lnTo>
                <a:lnTo>
                  <a:pt x="897763" y="887983"/>
                </a:lnTo>
                <a:lnTo>
                  <a:pt x="881062" y="838835"/>
                </a:lnTo>
                <a:lnTo>
                  <a:pt x="823087" y="838835"/>
                </a:lnTo>
                <a:lnTo>
                  <a:pt x="810614" y="826500"/>
                </a:lnTo>
                <a:close/>
              </a:path>
              <a:path w="897889" h="888364">
                <a:moveTo>
                  <a:pt x="835293" y="801524"/>
                </a:moveTo>
                <a:lnTo>
                  <a:pt x="810614" y="826500"/>
                </a:lnTo>
                <a:lnTo>
                  <a:pt x="823087" y="838835"/>
                </a:lnTo>
                <a:lnTo>
                  <a:pt x="847725" y="813815"/>
                </a:lnTo>
                <a:lnTo>
                  <a:pt x="835293" y="801524"/>
                </a:lnTo>
                <a:close/>
              </a:path>
              <a:path w="897889" h="888364">
                <a:moveTo>
                  <a:pt x="859916" y="776604"/>
                </a:moveTo>
                <a:lnTo>
                  <a:pt x="835293" y="801524"/>
                </a:lnTo>
                <a:lnTo>
                  <a:pt x="847725" y="813815"/>
                </a:lnTo>
                <a:lnTo>
                  <a:pt x="823087" y="838835"/>
                </a:lnTo>
                <a:lnTo>
                  <a:pt x="881062" y="838835"/>
                </a:lnTo>
                <a:lnTo>
                  <a:pt x="859916" y="776604"/>
                </a:lnTo>
                <a:close/>
              </a:path>
              <a:path w="897889" h="888364">
                <a:moveTo>
                  <a:pt x="24637" y="0"/>
                </a:moveTo>
                <a:lnTo>
                  <a:pt x="0" y="24891"/>
                </a:lnTo>
                <a:lnTo>
                  <a:pt x="810614" y="826500"/>
                </a:lnTo>
                <a:lnTo>
                  <a:pt x="835293" y="801524"/>
                </a:lnTo>
                <a:lnTo>
                  <a:pt x="246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4803" y="3716273"/>
            <a:ext cx="1019175" cy="728980"/>
          </a:xfrm>
          <a:custGeom>
            <a:avLst/>
            <a:gdLst/>
            <a:ahLst/>
            <a:cxnLst/>
            <a:rect l="l" t="t" r="r" b="b"/>
            <a:pathLst>
              <a:path w="1019175" h="728979">
                <a:moveTo>
                  <a:pt x="923064" y="46462"/>
                </a:moveTo>
                <a:lnTo>
                  <a:pt x="0" y="700024"/>
                </a:lnTo>
                <a:lnTo>
                  <a:pt x="20320" y="728599"/>
                </a:lnTo>
                <a:lnTo>
                  <a:pt x="943286" y="75018"/>
                </a:lnTo>
                <a:lnTo>
                  <a:pt x="923064" y="46462"/>
                </a:lnTo>
                <a:close/>
              </a:path>
              <a:path w="1019175" h="728979">
                <a:moveTo>
                  <a:pt x="999596" y="36321"/>
                </a:moveTo>
                <a:lnTo>
                  <a:pt x="937387" y="36321"/>
                </a:lnTo>
                <a:lnTo>
                  <a:pt x="957580" y="64896"/>
                </a:lnTo>
                <a:lnTo>
                  <a:pt x="943286" y="75018"/>
                </a:lnTo>
                <a:lnTo>
                  <a:pt x="963549" y="103631"/>
                </a:lnTo>
                <a:lnTo>
                  <a:pt x="999596" y="36321"/>
                </a:lnTo>
                <a:close/>
              </a:path>
              <a:path w="1019175" h="728979">
                <a:moveTo>
                  <a:pt x="937387" y="36321"/>
                </a:moveTo>
                <a:lnTo>
                  <a:pt x="923064" y="46462"/>
                </a:lnTo>
                <a:lnTo>
                  <a:pt x="943286" y="75018"/>
                </a:lnTo>
                <a:lnTo>
                  <a:pt x="957580" y="64896"/>
                </a:lnTo>
                <a:lnTo>
                  <a:pt x="937387" y="36321"/>
                </a:lnTo>
                <a:close/>
              </a:path>
              <a:path w="1019175" h="728979">
                <a:moveTo>
                  <a:pt x="1019048" y="0"/>
                </a:moveTo>
                <a:lnTo>
                  <a:pt x="902843" y="17906"/>
                </a:lnTo>
                <a:lnTo>
                  <a:pt x="923064" y="46462"/>
                </a:lnTo>
                <a:lnTo>
                  <a:pt x="937387" y="36321"/>
                </a:lnTo>
                <a:lnTo>
                  <a:pt x="999596" y="36321"/>
                </a:lnTo>
                <a:lnTo>
                  <a:pt x="10190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71053" y="5225034"/>
            <a:ext cx="2414270" cy="364202"/>
          </a:xfrm>
          <a:prstGeom prst="rect">
            <a:avLst/>
          </a:prstGeom>
          <a:solidFill>
            <a:srgbClr val="00AF50"/>
          </a:solidFill>
          <a:ln w="25908">
            <a:solidFill>
              <a:srgbClr val="000000"/>
            </a:solidFill>
          </a:ln>
        </p:spPr>
        <p:txBody>
          <a:bodyPr vert="horz" wrap="square" lIns="0" tIns="55880" rIns="0" bIns="0" rtlCol="0">
            <a:spAutoFit/>
          </a:bodyPr>
          <a:lstStyle/>
          <a:p>
            <a:pPr marL="106045">
              <a:spcBef>
                <a:spcPts val="44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Integrated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25483" y="4200906"/>
            <a:ext cx="105410" cy="1038225"/>
          </a:xfrm>
          <a:custGeom>
            <a:avLst/>
            <a:gdLst/>
            <a:ahLst/>
            <a:cxnLst/>
            <a:rect l="l" t="t" r="r" b="b"/>
            <a:pathLst>
              <a:path w="105409" h="1038225">
                <a:moveTo>
                  <a:pt x="35051" y="933069"/>
                </a:moveTo>
                <a:lnTo>
                  <a:pt x="0" y="933069"/>
                </a:lnTo>
                <a:lnTo>
                  <a:pt x="52577" y="1038225"/>
                </a:lnTo>
                <a:lnTo>
                  <a:pt x="96393" y="950595"/>
                </a:lnTo>
                <a:lnTo>
                  <a:pt x="35051" y="950595"/>
                </a:lnTo>
                <a:lnTo>
                  <a:pt x="35051" y="933069"/>
                </a:lnTo>
                <a:close/>
              </a:path>
              <a:path w="105409" h="1038225">
                <a:moveTo>
                  <a:pt x="70104" y="0"/>
                </a:moveTo>
                <a:lnTo>
                  <a:pt x="35051" y="0"/>
                </a:lnTo>
                <a:lnTo>
                  <a:pt x="35051" y="950595"/>
                </a:lnTo>
                <a:lnTo>
                  <a:pt x="70104" y="950595"/>
                </a:lnTo>
                <a:lnTo>
                  <a:pt x="70104" y="0"/>
                </a:lnTo>
                <a:close/>
              </a:path>
              <a:path w="105409" h="1038225">
                <a:moveTo>
                  <a:pt x="105156" y="933069"/>
                </a:moveTo>
                <a:lnTo>
                  <a:pt x="70104" y="933069"/>
                </a:lnTo>
                <a:lnTo>
                  <a:pt x="70104" y="950595"/>
                </a:lnTo>
                <a:lnTo>
                  <a:pt x="96393" y="950595"/>
                </a:lnTo>
                <a:lnTo>
                  <a:pt x="105156" y="9330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71395" y="4628388"/>
            <a:ext cx="506095" cy="105410"/>
          </a:xfrm>
          <a:custGeom>
            <a:avLst/>
            <a:gdLst/>
            <a:ahLst/>
            <a:cxnLst/>
            <a:rect l="l" t="t" r="r" b="b"/>
            <a:pathLst>
              <a:path w="506094" h="105410">
                <a:moveTo>
                  <a:pt x="400685" y="0"/>
                </a:moveTo>
                <a:lnTo>
                  <a:pt x="400685" y="105156"/>
                </a:lnTo>
                <a:lnTo>
                  <a:pt x="470789" y="70104"/>
                </a:lnTo>
                <a:lnTo>
                  <a:pt x="418211" y="70104"/>
                </a:lnTo>
                <a:lnTo>
                  <a:pt x="418211" y="35051"/>
                </a:lnTo>
                <a:lnTo>
                  <a:pt x="470788" y="35051"/>
                </a:lnTo>
                <a:lnTo>
                  <a:pt x="400685" y="0"/>
                </a:lnTo>
                <a:close/>
              </a:path>
              <a:path w="506094" h="105410">
                <a:moveTo>
                  <a:pt x="400685" y="35051"/>
                </a:moveTo>
                <a:lnTo>
                  <a:pt x="0" y="35051"/>
                </a:lnTo>
                <a:lnTo>
                  <a:pt x="0" y="70104"/>
                </a:lnTo>
                <a:lnTo>
                  <a:pt x="400685" y="70104"/>
                </a:lnTo>
                <a:lnTo>
                  <a:pt x="400685" y="35051"/>
                </a:lnTo>
                <a:close/>
              </a:path>
              <a:path w="506094" h="105410">
                <a:moveTo>
                  <a:pt x="470788" y="35051"/>
                </a:moveTo>
                <a:lnTo>
                  <a:pt x="418211" y="35051"/>
                </a:lnTo>
                <a:lnTo>
                  <a:pt x="418211" y="70104"/>
                </a:lnTo>
                <a:lnTo>
                  <a:pt x="470789" y="70104"/>
                </a:lnTo>
                <a:lnTo>
                  <a:pt x="505841" y="52578"/>
                </a:lnTo>
                <a:lnTo>
                  <a:pt x="470788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91762" y="4628388"/>
            <a:ext cx="506095" cy="105410"/>
          </a:xfrm>
          <a:custGeom>
            <a:avLst/>
            <a:gdLst/>
            <a:ahLst/>
            <a:cxnLst/>
            <a:rect l="l" t="t" r="r" b="b"/>
            <a:pathLst>
              <a:path w="506094" h="105410">
                <a:moveTo>
                  <a:pt x="400685" y="0"/>
                </a:moveTo>
                <a:lnTo>
                  <a:pt x="400685" y="105156"/>
                </a:lnTo>
                <a:lnTo>
                  <a:pt x="470788" y="70104"/>
                </a:lnTo>
                <a:lnTo>
                  <a:pt x="418211" y="70104"/>
                </a:lnTo>
                <a:lnTo>
                  <a:pt x="418211" y="35051"/>
                </a:lnTo>
                <a:lnTo>
                  <a:pt x="470788" y="35051"/>
                </a:lnTo>
                <a:lnTo>
                  <a:pt x="400685" y="0"/>
                </a:lnTo>
                <a:close/>
              </a:path>
              <a:path w="506094" h="105410">
                <a:moveTo>
                  <a:pt x="400685" y="35051"/>
                </a:moveTo>
                <a:lnTo>
                  <a:pt x="0" y="35051"/>
                </a:lnTo>
                <a:lnTo>
                  <a:pt x="0" y="70104"/>
                </a:lnTo>
                <a:lnTo>
                  <a:pt x="400685" y="70104"/>
                </a:lnTo>
                <a:lnTo>
                  <a:pt x="400685" y="35051"/>
                </a:lnTo>
                <a:close/>
              </a:path>
              <a:path w="506094" h="105410">
                <a:moveTo>
                  <a:pt x="470788" y="35051"/>
                </a:moveTo>
                <a:lnTo>
                  <a:pt x="418211" y="35051"/>
                </a:lnTo>
                <a:lnTo>
                  <a:pt x="418211" y="70104"/>
                </a:lnTo>
                <a:lnTo>
                  <a:pt x="470788" y="70104"/>
                </a:lnTo>
                <a:lnTo>
                  <a:pt x="505840" y="52578"/>
                </a:lnTo>
                <a:lnTo>
                  <a:pt x="470788" y="350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71283" y="1591691"/>
            <a:ext cx="209232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>
                <a:latin typeface="Arial"/>
                <a:cs typeface="Arial"/>
              </a:rPr>
              <a:t>Design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Specification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825483" y="1939289"/>
            <a:ext cx="105410" cy="1272540"/>
          </a:xfrm>
          <a:custGeom>
            <a:avLst/>
            <a:gdLst/>
            <a:ahLst/>
            <a:cxnLst/>
            <a:rect l="l" t="t" r="r" b="b"/>
            <a:pathLst>
              <a:path w="105409" h="1272539">
                <a:moveTo>
                  <a:pt x="35051" y="1166876"/>
                </a:moveTo>
                <a:lnTo>
                  <a:pt x="0" y="1166876"/>
                </a:lnTo>
                <a:lnTo>
                  <a:pt x="52577" y="1272032"/>
                </a:lnTo>
                <a:lnTo>
                  <a:pt x="96393" y="1184402"/>
                </a:lnTo>
                <a:lnTo>
                  <a:pt x="35051" y="1184402"/>
                </a:lnTo>
                <a:lnTo>
                  <a:pt x="35051" y="1166876"/>
                </a:lnTo>
                <a:close/>
              </a:path>
              <a:path w="105409" h="1272539">
                <a:moveTo>
                  <a:pt x="70104" y="0"/>
                </a:moveTo>
                <a:lnTo>
                  <a:pt x="35051" y="0"/>
                </a:lnTo>
                <a:lnTo>
                  <a:pt x="35051" y="1184402"/>
                </a:lnTo>
                <a:lnTo>
                  <a:pt x="70104" y="1184402"/>
                </a:lnTo>
                <a:lnTo>
                  <a:pt x="70104" y="0"/>
                </a:lnTo>
                <a:close/>
              </a:path>
              <a:path w="105409" h="1272539">
                <a:moveTo>
                  <a:pt x="105156" y="1166876"/>
                </a:moveTo>
                <a:lnTo>
                  <a:pt x="70104" y="1166876"/>
                </a:lnTo>
                <a:lnTo>
                  <a:pt x="70104" y="1184402"/>
                </a:lnTo>
                <a:lnTo>
                  <a:pt x="96393" y="1184402"/>
                </a:lnTo>
                <a:lnTo>
                  <a:pt x="105156" y="11668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11125200" y="5982274"/>
            <a:ext cx="1066800" cy="87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295400" y="6172200"/>
            <a:ext cx="9372600" cy="29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314494" y="1447800"/>
            <a:ext cx="10762825" cy="25186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/>
              <a:t>White box</a:t>
            </a:r>
            <a:r>
              <a:rPr b="1" spc="-30" dirty="0"/>
              <a:t> </a:t>
            </a:r>
            <a:r>
              <a:rPr b="1" spc="-5" dirty="0"/>
              <a:t>testing</a:t>
            </a:r>
          </a:p>
          <a:p>
            <a:pPr marL="355600" indent="-342900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/>
              <a:t>Control Flow</a:t>
            </a:r>
            <a:r>
              <a:rPr spc="-140" dirty="0"/>
              <a:t> </a:t>
            </a:r>
            <a:r>
              <a:rPr spc="-50" dirty="0"/>
              <a:t>Testing</a:t>
            </a:r>
          </a:p>
          <a:p>
            <a:pPr marL="355600" indent="-342900">
              <a:spcBef>
                <a:spcPts val="72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/>
              <a:t>Data Flow</a:t>
            </a:r>
            <a:r>
              <a:rPr spc="-140" dirty="0"/>
              <a:t> </a:t>
            </a:r>
            <a:r>
              <a:rPr spc="-50" dirty="0"/>
              <a:t>Testing</a:t>
            </a:r>
          </a:p>
          <a:p>
            <a:pPr marL="756285" lvl="1" indent="-286385">
              <a:spcBef>
                <a:spcPts val="640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Define / Use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Slice-Based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Data Flow</a:t>
            </a:r>
            <a:r>
              <a:rPr spc="-120" dirty="0"/>
              <a:t> </a:t>
            </a:r>
            <a:r>
              <a:rPr spc="-65" dirty="0"/>
              <a:t>Testing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24860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014" y="1084346"/>
            <a:ext cx="12003786" cy="1382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Stubs: </a:t>
            </a:r>
            <a:r>
              <a: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throw-away</a:t>
            </a:r>
            <a:r>
              <a:rPr sz="2800" dirty="0">
                <a:latin typeface="Arial"/>
                <a:cs typeface="Arial"/>
              </a:rPr>
              <a:t> piece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code that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takes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place </a:t>
            </a:r>
            <a:r>
              <a:rPr sz="2800" spc="-5" dirty="0">
                <a:latin typeface="Arial"/>
                <a:cs typeface="Arial"/>
              </a:rPr>
              <a:t>of the </a:t>
            </a:r>
            <a:r>
              <a:rPr sz="2800" dirty="0">
                <a:latin typeface="Arial"/>
                <a:cs typeface="Arial"/>
              </a:rPr>
              <a:t>actual code. </a:t>
            </a:r>
            <a:endParaRPr lang="en-US" sz="2800" dirty="0">
              <a:latin typeface="Arial"/>
              <a:cs typeface="Arial"/>
            </a:endParaRPr>
          </a:p>
          <a:p>
            <a:pPr marL="12700">
              <a:buClr>
                <a:srgbClr val="000000"/>
              </a:buClr>
              <a:tabLst>
                <a:tab pos="355600" algn="l"/>
              </a:tabLst>
            </a:pPr>
            <a:r>
              <a:rPr lang="en-US" sz="2800" dirty="0">
                <a:latin typeface="Arial"/>
                <a:cs typeface="Arial"/>
              </a:rPr>
              <a:t>               </a:t>
            </a:r>
            <a:r>
              <a:rPr sz="2800" dirty="0">
                <a:latin typeface="Arial"/>
                <a:cs typeface="Arial"/>
              </a:rPr>
              <a:t>It emulates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u="heavy" dirty="0">
                <a:latin typeface="Arial"/>
                <a:cs typeface="Arial"/>
              </a:rPr>
              <a:t>called</a:t>
            </a:r>
            <a:r>
              <a:rPr sz="2800" u="heavy" spc="-15" dirty="0">
                <a:latin typeface="Arial"/>
                <a:cs typeface="Arial"/>
              </a:rPr>
              <a:t> </a:t>
            </a:r>
            <a:r>
              <a:rPr sz="2800" u="heavy" dirty="0">
                <a:latin typeface="Arial"/>
                <a:cs typeface="Arial"/>
              </a:rPr>
              <a:t>unit</a:t>
            </a:r>
            <a:endParaRPr sz="2800" dirty="0">
              <a:latin typeface="Arial"/>
              <a:cs typeface="Arial"/>
            </a:endParaRPr>
          </a:p>
          <a:p>
            <a:pPr marL="355600" marR="1038225" indent="-342900">
              <a:spcBef>
                <a:spcPts val="675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  <a:tab pos="3014345" algn="l"/>
                <a:tab pos="5810250" algn="l"/>
              </a:tabLst>
            </a:pP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Drivers: </a:t>
            </a:r>
            <a:r>
              <a:rPr sz="2800" b="1" spc="-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throw-away</a:t>
            </a:r>
            <a:r>
              <a:rPr sz="2800" spc="-5" dirty="0">
                <a:latin typeface="Arial"/>
                <a:cs typeface="Arial"/>
              </a:rPr>
              <a:t> code that emulate the  </a:t>
            </a:r>
            <a:r>
              <a:rPr sz="2800" u="heavy" dirty="0">
                <a:latin typeface="Arial"/>
                <a:cs typeface="Arial"/>
              </a:rPr>
              <a:t>procedure</a:t>
            </a:r>
            <a:r>
              <a:rPr sz="2800" u="heavy" spc="-50" dirty="0">
                <a:latin typeface="Arial"/>
                <a:cs typeface="Arial"/>
              </a:rPr>
              <a:t> </a:t>
            </a:r>
            <a:r>
              <a:rPr sz="2800" u="heavy" dirty="0">
                <a:latin typeface="Arial"/>
                <a:cs typeface="Arial"/>
              </a:rPr>
              <a:t>calls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u="sng" spc="-5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Stubs and</a:t>
            </a:r>
            <a:r>
              <a:rPr spc="-15" dirty="0"/>
              <a:t> </a:t>
            </a:r>
            <a:r>
              <a:rPr spc="-5" dirty="0"/>
              <a:t>Drivers</a:t>
            </a:r>
          </a:p>
        </p:txBody>
      </p:sp>
      <p:sp>
        <p:nvSpPr>
          <p:cNvPr id="7" name="object 7"/>
          <p:cNvSpPr/>
          <p:nvPr/>
        </p:nvSpPr>
        <p:spPr>
          <a:xfrm>
            <a:off x="3810762" y="4413504"/>
            <a:ext cx="1141095" cy="921385"/>
          </a:xfrm>
          <a:custGeom>
            <a:avLst/>
            <a:gdLst/>
            <a:ahLst/>
            <a:cxnLst/>
            <a:rect l="l" t="t" r="r" b="b"/>
            <a:pathLst>
              <a:path w="1141095" h="921385">
                <a:moveTo>
                  <a:pt x="0" y="921258"/>
                </a:moveTo>
                <a:lnTo>
                  <a:pt x="1140714" y="921258"/>
                </a:lnTo>
                <a:lnTo>
                  <a:pt x="1140714" y="0"/>
                </a:lnTo>
                <a:lnTo>
                  <a:pt x="0" y="0"/>
                </a:lnTo>
                <a:lnTo>
                  <a:pt x="0" y="92125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51476" y="4106418"/>
            <a:ext cx="307340" cy="1228725"/>
          </a:xfrm>
          <a:custGeom>
            <a:avLst/>
            <a:gdLst/>
            <a:ahLst/>
            <a:cxnLst/>
            <a:rect l="l" t="t" r="r" b="b"/>
            <a:pathLst>
              <a:path w="307339" h="1228725">
                <a:moveTo>
                  <a:pt x="307086" y="0"/>
                </a:moveTo>
                <a:lnTo>
                  <a:pt x="0" y="307085"/>
                </a:lnTo>
                <a:lnTo>
                  <a:pt x="0" y="1228343"/>
                </a:lnTo>
                <a:lnTo>
                  <a:pt x="307086" y="921257"/>
                </a:lnTo>
                <a:lnTo>
                  <a:pt x="307086" y="0"/>
                </a:lnTo>
                <a:close/>
              </a:path>
            </a:pathLst>
          </a:custGeom>
          <a:solidFill>
            <a:srgbClr val="008D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761" y="4106417"/>
            <a:ext cx="1447800" cy="307340"/>
          </a:xfrm>
          <a:custGeom>
            <a:avLst/>
            <a:gdLst/>
            <a:ahLst/>
            <a:cxnLst/>
            <a:rect l="l" t="t" r="r" b="b"/>
            <a:pathLst>
              <a:path w="1447800" h="307339">
                <a:moveTo>
                  <a:pt x="1447800" y="0"/>
                </a:moveTo>
                <a:lnTo>
                  <a:pt x="307086" y="0"/>
                </a:lnTo>
                <a:lnTo>
                  <a:pt x="0" y="307085"/>
                </a:lnTo>
                <a:lnTo>
                  <a:pt x="1140714" y="307085"/>
                </a:lnTo>
                <a:lnTo>
                  <a:pt x="1447800" y="0"/>
                </a:lnTo>
                <a:close/>
              </a:path>
            </a:pathLst>
          </a:custGeom>
          <a:solidFill>
            <a:srgbClr val="31BE7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10761" y="4106418"/>
            <a:ext cx="1447800" cy="1228725"/>
          </a:xfrm>
          <a:custGeom>
            <a:avLst/>
            <a:gdLst/>
            <a:ahLst/>
            <a:cxnLst/>
            <a:rect l="l" t="t" r="r" b="b"/>
            <a:pathLst>
              <a:path w="1447800" h="1228725">
                <a:moveTo>
                  <a:pt x="0" y="307085"/>
                </a:moveTo>
                <a:lnTo>
                  <a:pt x="307086" y="0"/>
                </a:lnTo>
                <a:lnTo>
                  <a:pt x="1447800" y="0"/>
                </a:lnTo>
                <a:lnTo>
                  <a:pt x="1447800" y="921257"/>
                </a:lnTo>
                <a:lnTo>
                  <a:pt x="1140714" y="1228343"/>
                </a:lnTo>
                <a:lnTo>
                  <a:pt x="0" y="1228343"/>
                </a:lnTo>
                <a:lnTo>
                  <a:pt x="0" y="307085"/>
                </a:lnTo>
                <a:close/>
              </a:path>
            </a:pathLst>
          </a:custGeom>
          <a:ln w="25908">
            <a:solidFill>
              <a:srgbClr val="007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761" y="4106417"/>
            <a:ext cx="1447800" cy="307340"/>
          </a:xfrm>
          <a:custGeom>
            <a:avLst/>
            <a:gdLst/>
            <a:ahLst/>
            <a:cxnLst/>
            <a:rect l="l" t="t" r="r" b="b"/>
            <a:pathLst>
              <a:path w="1447800" h="307339">
                <a:moveTo>
                  <a:pt x="0" y="307085"/>
                </a:moveTo>
                <a:lnTo>
                  <a:pt x="1140714" y="307085"/>
                </a:lnTo>
                <a:lnTo>
                  <a:pt x="1447800" y="0"/>
                </a:lnTo>
              </a:path>
            </a:pathLst>
          </a:custGeom>
          <a:ln w="25908">
            <a:solidFill>
              <a:srgbClr val="007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51476" y="4413504"/>
            <a:ext cx="0" cy="921385"/>
          </a:xfrm>
          <a:custGeom>
            <a:avLst/>
            <a:gdLst/>
            <a:ahLst/>
            <a:cxnLst/>
            <a:rect l="l" t="t" r="r" b="b"/>
            <a:pathLst>
              <a:path h="921385">
                <a:moveTo>
                  <a:pt x="0" y="0"/>
                </a:moveTo>
                <a:lnTo>
                  <a:pt x="0" y="921258"/>
                </a:lnTo>
              </a:path>
            </a:pathLst>
          </a:custGeom>
          <a:ln w="25908">
            <a:solidFill>
              <a:srgbClr val="00743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810762" y="4655693"/>
            <a:ext cx="1141095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775" marR="97155" indent="4445"/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ponent  to be</a:t>
            </a:r>
            <a:r>
              <a:rPr sz="14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tested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48961" y="3429761"/>
            <a:ext cx="990600" cy="350096"/>
          </a:xfrm>
          <a:prstGeom prst="rect">
            <a:avLst/>
          </a:prstGeom>
          <a:solidFill>
            <a:srgbClr val="FFC000"/>
          </a:solidFill>
          <a:ln w="25908">
            <a:solidFill>
              <a:srgbClr val="585858"/>
            </a:solidFill>
          </a:ln>
        </p:spPr>
        <p:txBody>
          <a:bodyPr vert="horz" wrap="square" lIns="0" tIns="72390" rIns="0" bIns="0" rtlCol="0">
            <a:spAutoFit/>
          </a:bodyPr>
          <a:lstStyle/>
          <a:p>
            <a:pPr marL="196215">
              <a:spcBef>
                <a:spcPts val="570"/>
              </a:spcBef>
            </a:pPr>
            <a:r>
              <a:rPr spc="-5" dirty="0">
                <a:latin typeface="Arial"/>
                <a:cs typeface="Arial"/>
              </a:rPr>
              <a:t>driver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15461" y="5747766"/>
            <a:ext cx="990600" cy="349455"/>
          </a:xfrm>
          <a:prstGeom prst="rect">
            <a:avLst/>
          </a:prstGeom>
          <a:solidFill>
            <a:srgbClr val="FFC000"/>
          </a:solidFill>
          <a:ln w="25908">
            <a:solidFill>
              <a:srgbClr val="58585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65430">
              <a:spcBef>
                <a:spcPts val="565"/>
              </a:spcBef>
            </a:pPr>
            <a:r>
              <a:rPr dirty="0">
                <a:latin typeface="Arial"/>
                <a:cs typeface="Arial"/>
              </a:rPr>
              <a:t>stub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30089" y="5747766"/>
            <a:ext cx="990600" cy="349455"/>
          </a:xfrm>
          <a:prstGeom prst="rect">
            <a:avLst/>
          </a:prstGeom>
          <a:solidFill>
            <a:srgbClr val="FFC000"/>
          </a:solidFill>
          <a:ln w="25908">
            <a:solidFill>
              <a:srgbClr val="585858"/>
            </a:solidFill>
          </a:ln>
        </p:spPr>
        <p:txBody>
          <a:bodyPr vert="horz" wrap="square" lIns="0" tIns="71755" rIns="0" bIns="0" rtlCol="0">
            <a:spAutoFit/>
          </a:bodyPr>
          <a:lstStyle/>
          <a:p>
            <a:pPr marL="266065">
              <a:spcBef>
                <a:spcPts val="565"/>
              </a:spcBef>
            </a:pPr>
            <a:r>
              <a:rPr dirty="0">
                <a:latin typeface="Arial"/>
                <a:cs typeface="Arial"/>
              </a:rPr>
              <a:t>stub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01433" y="3557779"/>
            <a:ext cx="3957573" cy="1191895"/>
          </a:xfrm>
          <a:custGeom>
            <a:avLst/>
            <a:gdLst/>
            <a:ahLst/>
            <a:cxnLst/>
            <a:rect l="l" t="t" r="r" b="b"/>
            <a:pathLst>
              <a:path w="1819909" h="1191895">
                <a:moveTo>
                  <a:pt x="0" y="1191768"/>
                </a:moveTo>
                <a:lnTo>
                  <a:pt x="1819656" y="1191768"/>
                </a:lnTo>
                <a:lnTo>
                  <a:pt x="1819656" y="0"/>
                </a:lnTo>
                <a:lnTo>
                  <a:pt x="0" y="0"/>
                </a:lnTo>
                <a:lnTo>
                  <a:pt x="0" y="1191768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901434" y="3557779"/>
            <a:ext cx="3957572" cy="1191895"/>
          </a:xfrm>
          <a:custGeom>
            <a:avLst/>
            <a:gdLst/>
            <a:ahLst/>
            <a:cxnLst/>
            <a:rect l="l" t="t" r="r" b="b"/>
            <a:pathLst>
              <a:path w="1819909" h="1191895">
                <a:moveTo>
                  <a:pt x="0" y="1191768"/>
                </a:moveTo>
                <a:lnTo>
                  <a:pt x="1819656" y="1191768"/>
                </a:lnTo>
                <a:lnTo>
                  <a:pt x="1819656" y="0"/>
                </a:lnTo>
                <a:lnTo>
                  <a:pt x="0" y="0"/>
                </a:lnTo>
                <a:lnTo>
                  <a:pt x="0" y="1191768"/>
                </a:lnTo>
                <a:close/>
              </a:path>
            </a:pathLst>
          </a:custGeom>
          <a:ln w="25908">
            <a:solidFill>
              <a:srgbClr val="205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01179" y="3681067"/>
            <a:ext cx="3957827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chemeClr val="bg1"/>
                </a:solidFill>
                <a:latin typeface="Arial"/>
                <a:cs typeface="Arial"/>
              </a:rPr>
              <a:t>Boundary</a:t>
            </a:r>
            <a:r>
              <a:rPr sz="2000" b="1" spc="-7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chemeClr val="bg1"/>
                </a:solidFill>
                <a:latin typeface="Arial"/>
                <a:cs typeface="Arial"/>
              </a:rPr>
              <a:t>conditions</a:t>
            </a:r>
            <a:endParaRPr lang="en-US" sz="2000" b="1" spc="-5" dirty="0">
              <a:solidFill>
                <a:schemeClr val="bg1"/>
              </a:solidFill>
              <a:latin typeface="Arial"/>
              <a:cs typeface="Arial"/>
            </a:endParaRPr>
          </a:p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sz="2000" b="1" spc="-5" dirty="0">
                <a:solidFill>
                  <a:schemeClr val="bg1"/>
                </a:solidFill>
                <a:latin typeface="Arial"/>
                <a:cs typeface="Arial"/>
              </a:rPr>
              <a:t>  independent </a:t>
            </a: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paths 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pPr marL="298450" marR="5080" indent="-285750">
              <a:buFont typeface="Arial" panose="020B0604020202020204" pitchFamily="34" charset="0"/>
              <a:buChar char="•"/>
            </a:pPr>
            <a:r>
              <a:rPr sz="2000" b="1" dirty="0">
                <a:solidFill>
                  <a:schemeClr val="bg1"/>
                </a:solidFill>
                <a:latin typeface="Arial"/>
                <a:cs typeface="Arial"/>
              </a:rPr>
              <a:t>interface</a:t>
            </a:r>
          </a:p>
          <a:p>
            <a:pPr marL="12700"/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…</a:t>
            </a:r>
            <a:endParaRPr sz="1600" b="1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77278" y="5110734"/>
            <a:ext cx="1066800" cy="637540"/>
          </a:xfrm>
          <a:custGeom>
            <a:avLst/>
            <a:gdLst/>
            <a:ahLst/>
            <a:cxnLst/>
            <a:rect l="l" t="t" r="r" b="b"/>
            <a:pathLst>
              <a:path w="1066800" h="637539">
                <a:moveTo>
                  <a:pt x="0" y="637031"/>
                </a:moveTo>
                <a:lnTo>
                  <a:pt x="1066800" y="637031"/>
                </a:lnTo>
                <a:lnTo>
                  <a:pt x="1066800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77278" y="5110734"/>
            <a:ext cx="1066800" cy="637540"/>
          </a:xfrm>
          <a:custGeom>
            <a:avLst/>
            <a:gdLst/>
            <a:ahLst/>
            <a:cxnLst/>
            <a:rect l="l" t="t" r="r" b="b"/>
            <a:pathLst>
              <a:path w="1066800" h="637539">
                <a:moveTo>
                  <a:pt x="0" y="637031"/>
                </a:moveTo>
                <a:lnTo>
                  <a:pt x="1066800" y="637031"/>
                </a:lnTo>
                <a:lnTo>
                  <a:pt x="1066800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ln w="25908">
            <a:solidFill>
              <a:srgbClr val="205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9865" y="5264658"/>
            <a:ext cx="1066800" cy="637540"/>
          </a:xfrm>
          <a:custGeom>
            <a:avLst/>
            <a:gdLst/>
            <a:ahLst/>
            <a:cxnLst/>
            <a:rect l="l" t="t" r="r" b="b"/>
            <a:pathLst>
              <a:path w="1066800" h="637539">
                <a:moveTo>
                  <a:pt x="0" y="637031"/>
                </a:moveTo>
                <a:lnTo>
                  <a:pt x="1066799" y="637031"/>
                </a:lnTo>
                <a:lnTo>
                  <a:pt x="1066799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09865" y="5264658"/>
            <a:ext cx="1066800" cy="637540"/>
          </a:xfrm>
          <a:custGeom>
            <a:avLst/>
            <a:gdLst/>
            <a:ahLst/>
            <a:cxnLst/>
            <a:rect l="l" t="t" r="r" b="b"/>
            <a:pathLst>
              <a:path w="1066800" h="637539">
                <a:moveTo>
                  <a:pt x="0" y="637031"/>
                </a:moveTo>
                <a:lnTo>
                  <a:pt x="1066799" y="637031"/>
                </a:lnTo>
                <a:lnTo>
                  <a:pt x="1066799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ln w="25908">
            <a:solidFill>
              <a:srgbClr val="205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480553" y="5444490"/>
            <a:ext cx="1065530" cy="638810"/>
          </a:xfrm>
          <a:custGeom>
            <a:avLst/>
            <a:gdLst/>
            <a:ahLst/>
            <a:cxnLst/>
            <a:rect l="l" t="t" r="r" b="b"/>
            <a:pathLst>
              <a:path w="1065529" h="638810">
                <a:moveTo>
                  <a:pt x="0" y="638556"/>
                </a:moveTo>
                <a:lnTo>
                  <a:pt x="1065276" y="638556"/>
                </a:lnTo>
                <a:lnTo>
                  <a:pt x="1065276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80553" y="5444490"/>
            <a:ext cx="1065530" cy="638810"/>
          </a:xfrm>
          <a:custGeom>
            <a:avLst/>
            <a:gdLst/>
            <a:ahLst/>
            <a:cxnLst/>
            <a:rect l="l" t="t" r="r" b="b"/>
            <a:pathLst>
              <a:path w="1065529" h="638810">
                <a:moveTo>
                  <a:pt x="0" y="638556"/>
                </a:moveTo>
                <a:lnTo>
                  <a:pt x="1065276" y="638556"/>
                </a:lnTo>
                <a:lnTo>
                  <a:pt x="1065276" y="0"/>
                </a:lnTo>
                <a:lnTo>
                  <a:pt x="0" y="0"/>
                </a:lnTo>
                <a:lnTo>
                  <a:pt x="0" y="638556"/>
                </a:lnTo>
                <a:close/>
              </a:path>
            </a:pathLst>
          </a:custGeom>
          <a:ln w="25908">
            <a:solidFill>
              <a:srgbClr val="205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648194" y="5625846"/>
            <a:ext cx="1066800" cy="637540"/>
          </a:xfrm>
          <a:custGeom>
            <a:avLst/>
            <a:gdLst/>
            <a:ahLst/>
            <a:cxnLst/>
            <a:rect l="l" t="t" r="r" b="b"/>
            <a:pathLst>
              <a:path w="1066800" h="637539">
                <a:moveTo>
                  <a:pt x="0" y="637031"/>
                </a:moveTo>
                <a:lnTo>
                  <a:pt x="1066800" y="637031"/>
                </a:lnTo>
                <a:lnTo>
                  <a:pt x="1066800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48194" y="5625846"/>
            <a:ext cx="1066800" cy="637540"/>
          </a:xfrm>
          <a:custGeom>
            <a:avLst/>
            <a:gdLst/>
            <a:ahLst/>
            <a:cxnLst/>
            <a:rect l="l" t="t" r="r" b="b"/>
            <a:pathLst>
              <a:path w="1066800" h="637539">
                <a:moveTo>
                  <a:pt x="0" y="637031"/>
                </a:moveTo>
                <a:lnTo>
                  <a:pt x="1066800" y="637031"/>
                </a:lnTo>
                <a:lnTo>
                  <a:pt x="1066800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ln w="25908">
            <a:solidFill>
              <a:srgbClr val="205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11261" y="5779770"/>
            <a:ext cx="1066800" cy="637540"/>
          </a:xfrm>
          <a:custGeom>
            <a:avLst/>
            <a:gdLst/>
            <a:ahLst/>
            <a:cxnLst/>
            <a:rect l="l" t="t" r="r" b="b"/>
            <a:pathLst>
              <a:path w="1066800" h="637539">
                <a:moveTo>
                  <a:pt x="0" y="637031"/>
                </a:moveTo>
                <a:lnTo>
                  <a:pt x="1066799" y="637031"/>
                </a:lnTo>
                <a:lnTo>
                  <a:pt x="1066799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811261" y="5779770"/>
            <a:ext cx="1066800" cy="637540"/>
          </a:xfrm>
          <a:custGeom>
            <a:avLst/>
            <a:gdLst/>
            <a:ahLst/>
            <a:cxnLst/>
            <a:rect l="l" t="t" r="r" b="b"/>
            <a:pathLst>
              <a:path w="1066800" h="637539">
                <a:moveTo>
                  <a:pt x="0" y="637031"/>
                </a:moveTo>
                <a:lnTo>
                  <a:pt x="1066799" y="637031"/>
                </a:lnTo>
                <a:lnTo>
                  <a:pt x="1066799" y="0"/>
                </a:lnTo>
                <a:lnTo>
                  <a:pt x="0" y="0"/>
                </a:lnTo>
                <a:lnTo>
                  <a:pt x="0" y="637031"/>
                </a:lnTo>
                <a:close/>
              </a:path>
            </a:pathLst>
          </a:custGeom>
          <a:ln w="25908">
            <a:solidFill>
              <a:srgbClr val="20586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10830" y="5986779"/>
            <a:ext cx="86550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cases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687824" y="3886201"/>
            <a:ext cx="337185" cy="220345"/>
          </a:xfrm>
          <a:custGeom>
            <a:avLst/>
            <a:gdLst/>
            <a:ahLst/>
            <a:cxnLst/>
            <a:rect l="l" t="t" r="r" b="b"/>
            <a:pathLst>
              <a:path w="337185" h="220345">
                <a:moveTo>
                  <a:pt x="337058" y="0"/>
                </a:moveTo>
                <a:lnTo>
                  <a:pt x="0" y="2199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810001" y="5334000"/>
            <a:ext cx="570865" cy="412750"/>
          </a:xfrm>
          <a:custGeom>
            <a:avLst/>
            <a:gdLst/>
            <a:ahLst/>
            <a:cxnLst/>
            <a:rect l="l" t="t" r="r" b="b"/>
            <a:pathLst>
              <a:path w="570864" h="412750">
                <a:moveTo>
                  <a:pt x="570483" y="0"/>
                </a:moveTo>
                <a:lnTo>
                  <a:pt x="0" y="41234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393692" y="5335524"/>
            <a:ext cx="659130" cy="396875"/>
          </a:xfrm>
          <a:custGeom>
            <a:avLst/>
            <a:gdLst/>
            <a:ahLst/>
            <a:cxnLst/>
            <a:rect l="l" t="t" r="r" b="b"/>
            <a:pathLst>
              <a:path w="659129" h="396875">
                <a:moveTo>
                  <a:pt x="0" y="0"/>
                </a:moveTo>
                <a:lnTo>
                  <a:pt x="658621" y="39664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75447" y="4757928"/>
            <a:ext cx="0" cy="351790"/>
          </a:xfrm>
          <a:custGeom>
            <a:avLst/>
            <a:gdLst/>
            <a:ahLst/>
            <a:cxnLst/>
            <a:rect l="l" t="t" r="r" b="b"/>
            <a:pathLst>
              <a:path h="351789">
                <a:moveTo>
                  <a:pt x="0" y="0"/>
                </a:moveTo>
                <a:lnTo>
                  <a:pt x="0" y="3516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75447" y="3171444"/>
            <a:ext cx="0" cy="386080"/>
          </a:xfrm>
          <a:custGeom>
            <a:avLst/>
            <a:gdLst/>
            <a:ahLst/>
            <a:cxnLst/>
            <a:rect l="l" t="t" r="r" b="b"/>
            <a:pathLst>
              <a:path h="386079">
                <a:moveTo>
                  <a:pt x="0" y="0"/>
                </a:moveTo>
                <a:lnTo>
                  <a:pt x="0" y="3855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036820" y="3150108"/>
            <a:ext cx="76200" cy="280035"/>
          </a:xfrm>
          <a:custGeom>
            <a:avLst/>
            <a:gdLst/>
            <a:ahLst/>
            <a:cxnLst/>
            <a:rect l="l" t="t" r="r" b="b"/>
            <a:pathLst>
              <a:path w="76200" h="280035">
                <a:moveTo>
                  <a:pt x="31750" y="203326"/>
                </a:moveTo>
                <a:lnTo>
                  <a:pt x="0" y="203326"/>
                </a:lnTo>
                <a:lnTo>
                  <a:pt x="38100" y="279526"/>
                </a:lnTo>
                <a:lnTo>
                  <a:pt x="69850" y="216026"/>
                </a:lnTo>
                <a:lnTo>
                  <a:pt x="31750" y="216026"/>
                </a:lnTo>
                <a:lnTo>
                  <a:pt x="31750" y="203326"/>
                </a:lnTo>
                <a:close/>
              </a:path>
              <a:path w="76200" h="280035">
                <a:moveTo>
                  <a:pt x="44450" y="0"/>
                </a:moveTo>
                <a:lnTo>
                  <a:pt x="31750" y="0"/>
                </a:lnTo>
                <a:lnTo>
                  <a:pt x="31750" y="216026"/>
                </a:lnTo>
                <a:lnTo>
                  <a:pt x="44450" y="216026"/>
                </a:lnTo>
                <a:lnTo>
                  <a:pt x="44450" y="0"/>
                </a:lnTo>
                <a:close/>
              </a:path>
              <a:path w="76200" h="280035">
                <a:moveTo>
                  <a:pt x="76200" y="203326"/>
                </a:moveTo>
                <a:lnTo>
                  <a:pt x="44450" y="203326"/>
                </a:lnTo>
                <a:lnTo>
                  <a:pt x="44450" y="216026"/>
                </a:lnTo>
                <a:lnTo>
                  <a:pt x="69850" y="216026"/>
                </a:lnTo>
                <a:lnTo>
                  <a:pt x="76200" y="2033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828968" y="2546631"/>
            <a:ext cx="1941878" cy="7694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6554226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92" y="152400"/>
            <a:ext cx="121716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Suppose you have a function (Function A) that calculates the total marks obtained by a student in a particular academic year. Suppose this function derives its values from another function (Function b) which calculates the marks obtained in a particular subject.</a:t>
            </a:r>
            <a:br>
              <a:rPr lang="en-US" sz="2800" dirty="0">
                <a:latin typeface="Baskerville Old Face" panose="02020602080505020303" pitchFamily="18" charset="0"/>
                <a:cs typeface="Andalus" panose="02020603050405020304" pitchFamily="18" charset="-78"/>
              </a:rPr>
            </a:br>
            <a:br>
              <a:rPr lang="en-US" sz="2800" dirty="0">
                <a:latin typeface="Baskerville Old Face" panose="02020602080505020303" pitchFamily="18" charset="0"/>
                <a:cs typeface="Andalus" panose="02020603050405020304" pitchFamily="18" charset="-78"/>
              </a:rPr>
            </a:br>
            <a:r>
              <a:rPr lang="en-US" sz="2800" dirty="0">
                <a:solidFill>
                  <a:srgbClr val="333333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You have finished working on Function A and wants to test it. But the problem you face here is that you can't seem to run the Function A without input from Function B; Function B is still under development. In this case, you create a dummy function to act in place of Function B to test your function. This dummy function gets called by another function. Such a dummy is called a Stub.</a:t>
            </a:r>
            <a:br>
              <a:rPr lang="en-US" sz="2800" dirty="0">
                <a:latin typeface="Baskerville Old Face" panose="02020602080505020303" pitchFamily="18" charset="0"/>
                <a:cs typeface="Andalus" panose="02020603050405020304" pitchFamily="18" charset="-78"/>
              </a:rPr>
            </a:br>
            <a:br>
              <a:rPr lang="en-US" sz="2800" dirty="0">
                <a:latin typeface="Baskerville Old Face" panose="02020602080505020303" pitchFamily="18" charset="0"/>
                <a:cs typeface="Andalus" panose="02020603050405020304" pitchFamily="18" charset="-78"/>
              </a:rPr>
            </a:br>
            <a:r>
              <a:rPr lang="en-US" sz="2800" dirty="0">
                <a:solidFill>
                  <a:srgbClr val="333333"/>
                </a:solidFill>
                <a:latin typeface="Baskerville Old Face" panose="02020602080505020303" pitchFamily="18" charset="0"/>
                <a:cs typeface="Andalus" panose="02020603050405020304" pitchFamily="18" charset="-78"/>
              </a:rPr>
              <a:t>To understand what a driver is, suppose you have finished Function B and is waiting for Function A to be developed. In this case you create a dummy to call the Function B. This dummy is called the driver.</a:t>
            </a:r>
            <a:endParaRPr lang="en-US" sz="2800" dirty="0">
              <a:latin typeface="Baskerville Old Face" panose="02020602080505020303" pitchFamily="18" charset="0"/>
              <a:cs typeface="Andalus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91692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483106"/>
            <a:ext cx="11658599" cy="33932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Presumes previously tested</a:t>
            </a:r>
            <a:r>
              <a:rPr sz="3000" spc="-114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units</a:t>
            </a:r>
          </a:p>
          <a:p>
            <a:pPr>
              <a:spcBef>
                <a:spcPts val="40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36195" indent="-342900">
              <a:buFont typeface="Wingdings"/>
              <a:buChar char=""/>
              <a:tabLst>
                <a:tab pos="355600" algn="l"/>
              </a:tabLst>
            </a:pPr>
            <a:r>
              <a:rPr sz="3000" spc="-70" dirty="0">
                <a:latin typeface="Arial"/>
                <a:cs typeface="Arial"/>
              </a:rPr>
              <a:t>Tests </a:t>
            </a:r>
            <a:r>
              <a:rPr sz="3000" dirty="0">
                <a:latin typeface="Arial"/>
                <a:cs typeface="Arial"/>
              </a:rPr>
              <a:t>functionality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"between" </a:t>
            </a:r>
            <a:r>
              <a:rPr sz="3000" b="1" i="1" spc="-5" dirty="0">
                <a:solidFill>
                  <a:srgbClr val="FF0000"/>
                </a:solidFill>
                <a:latin typeface="Arial"/>
                <a:cs typeface="Arial"/>
              </a:rPr>
              <a:t>unit</a:t>
            </a:r>
            <a:r>
              <a:rPr sz="3000" spc="-5" dirty="0">
                <a:latin typeface="Arial"/>
                <a:cs typeface="Arial"/>
              </a:rPr>
              <a:t> and </a:t>
            </a:r>
            <a:r>
              <a:rPr sz="3000" b="1" i="1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  <a:r>
              <a:rPr sz="3000" dirty="0">
                <a:latin typeface="Arial"/>
                <a:cs typeface="Arial"/>
              </a:rPr>
              <a:t>  levels</a:t>
            </a:r>
          </a:p>
          <a:p>
            <a:pPr>
              <a:spcBef>
                <a:spcPts val="39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>
              <a:spcBef>
                <a:spcPts val="40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355600" marR="508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Emphasis shifts from </a:t>
            </a:r>
            <a:r>
              <a:rPr sz="3000" spc="-5" dirty="0">
                <a:latin typeface="Arial"/>
                <a:cs typeface="Arial"/>
              </a:rPr>
              <a:t>“how </a:t>
            </a:r>
            <a:r>
              <a:rPr sz="3000" dirty="0">
                <a:latin typeface="Arial"/>
                <a:cs typeface="Arial"/>
              </a:rPr>
              <a:t>to test” to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“what</a:t>
            </a:r>
            <a:r>
              <a:rPr sz="3000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to  test”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Purpose of Integration</a:t>
            </a:r>
            <a:r>
              <a:rPr spc="-25" dirty="0"/>
              <a:t> </a:t>
            </a:r>
            <a:r>
              <a:rPr spc="-65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437149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Approaches to Integration </a:t>
            </a:r>
            <a:r>
              <a:rPr spc="-6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920" y="1086424"/>
            <a:ext cx="7396479" cy="49039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685" indent="-514984">
              <a:buAutoNum type="arabicPeriod"/>
              <a:tabLst>
                <a:tab pos="528320" algn="l"/>
              </a:tabLst>
            </a:pPr>
            <a:r>
              <a:rPr sz="3000" spc="-5" dirty="0">
                <a:latin typeface="Arial"/>
                <a:cs typeface="Arial"/>
              </a:rPr>
              <a:t>Based on </a:t>
            </a:r>
            <a:r>
              <a:rPr sz="3000" b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Functional</a:t>
            </a:r>
            <a:r>
              <a:rPr sz="3000" b="1" u="sng" spc="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000" b="1" u="sng" spc="-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Decomposition</a:t>
            </a:r>
            <a:endParaRPr sz="30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756285" lvl="1" indent="-286385">
              <a:spcBef>
                <a:spcPts val="640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spc="-35" dirty="0">
                <a:latin typeface="Arial"/>
                <a:cs typeface="Arial"/>
              </a:rPr>
              <a:t>Top-Down</a:t>
            </a:r>
            <a:endParaRPr sz="2600" dirty="0">
              <a:latin typeface="Arial"/>
              <a:cs typeface="Arial"/>
            </a:endParaRPr>
          </a:p>
          <a:p>
            <a:pPr marL="756285" lvl="1" indent="-286385"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Bottom-up</a:t>
            </a:r>
          </a:p>
          <a:p>
            <a:pPr marL="756285" lvl="1" indent="-286385"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Sandwich</a:t>
            </a:r>
          </a:p>
          <a:p>
            <a:pPr marL="756285" lvl="1" indent="-286385"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Big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Bang</a:t>
            </a:r>
          </a:p>
          <a:p>
            <a:pPr marL="527685" indent="-514984">
              <a:spcBef>
                <a:spcPts val="705"/>
              </a:spcBef>
              <a:buAutoNum type="arabicPeriod"/>
              <a:tabLst>
                <a:tab pos="528320" algn="l"/>
              </a:tabLst>
            </a:pPr>
            <a:r>
              <a:rPr sz="3000" spc="-5" dirty="0">
                <a:latin typeface="Arial"/>
                <a:cs typeface="Arial"/>
              </a:rPr>
              <a:t>Based on Call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Graph</a:t>
            </a:r>
            <a:endParaRPr sz="3000" dirty="0">
              <a:latin typeface="Arial"/>
              <a:cs typeface="Arial"/>
            </a:endParaRPr>
          </a:p>
          <a:p>
            <a:pPr marL="756285" lvl="1" indent="-286385">
              <a:spcBef>
                <a:spcPts val="640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Pair-Wise</a:t>
            </a:r>
          </a:p>
          <a:p>
            <a:pPr marL="756285" lvl="1" indent="-286385">
              <a:spcBef>
                <a:spcPts val="625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Neighborhood</a:t>
            </a:r>
          </a:p>
          <a:p>
            <a:pPr marL="527685" indent="-514984">
              <a:spcBef>
                <a:spcPts val="705"/>
              </a:spcBef>
              <a:buAutoNum type="arabicPeriod"/>
              <a:tabLst>
                <a:tab pos="528320" algn="l"/>
              </a:tabLst>
            </a:pPr>
            <a:r>
              <a:rPr sz="3000" spc="-5" dirty="0">
                <a:latin typeface="Arial"/>
                <a:cs typeface="Arial"/>
              </a:rPr>
              <a:t>Based on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Paths</a:t>
            </a:r>
          </a:p>
          <a:p>
            <a:pPr marL="756285" lvl="1" indent="-286385">
              <a:spcBef>
                <a:spcPts val="640"/>
              </a:spcBef>
              <a:buFont typeface="Wingdings"/>
              <a:buChar char=""/>
              <a:tabLst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MM-Paths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25200" y="5982274"/>
            <a:ext cx="1066800" cy="87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6172200"/>
            <a:ext cx="9372600" cy="29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Help 7">
            <a:hlinkClick r:id="" action="ppaction://noaction" highlightClick="1"/>
          </p:cNvPr>
          <p:cNvSpPr/>
          <p:nvPr/>
        </p:nvSpPr>
        <p:spPr>
          <a:xfrm>
            <a:off x="8077200" y="1086424"/>
            <a:ext cx="2057400" cy="1716877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36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9533" y="2820542"/>
            <a:ext cx="5928360" cy="1348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Deco</a:t>
            </a:r>
            <a:r>
              <a:rPr sz="4400" b="1" spc="-10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posi</a:t>
            </a:r>
            <a:r>
              <a:rPr sz="4400" b="1" spc="-1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io</a:t>
            </a:r>
            <a:r>
              <a:rPr sz="4400" b="1" spc="-1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4400" b="1" spc="-5" dirty="0">
                <a:solidFill>
                  <a:srgbClr val="C00000"/>
                </a:solidFill>
                <a:latin typeface="Arial"/>
                <a:cs typeface="Arial"/>
              </a:rPr>
              <a:t>-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Based</a:t>
            </a:r>
            <a:endParaRPr sz="4400">
              <a:latin typeface="Arial"/>
              <a:cs typeface="Arial"/>
            </a:endParaRPr>
          </a:p>
          <a:p>
            <a:pPr marL="1905" algn="ctr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Integration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62523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Decomposition-Based</a:t>
            </a:r>
            <a:r>
              <a:rPr spc="20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12075"/>
            <a:ext cx="12192000" cy="2395855"/>
          </a:xfrm>
          <a:custGeom>
            <a:avLst/>
            <a:gdLst/>
            <a:ahLst/>
            <a:cxnLst/>
            <a:rect l="l" t="t" r="r" b="b"/>
            <a:pathLst>
              <a:path w="8229600" h="2395854">
                <a:moveTo>
                  <a:pt x="0" y="2395728"/>
                </a:moveTo>
                <a:lnTo>
                  <a:pt x="8229600" y="2395728"/>
                </a:lnTo>
                <a:lnTo>
                  <a:pt x="8229600" y="0"/>
                </a:lnTo>
                <a:lnTo>
                  <a:pt x="0" y="0"/>
                </a:lnTo>
                <a:lnTo>
                  <a:pt x="0" y="239572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52400" y="1060808"/>
            <a:ext cx="12039600" cy="3390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8140" indent="-342900" algn="just">
              <a:buFont typeface="Wingdings"/>
              <a:buChar char=""/>
              <a:tabLst>
                <a:tab pos="358775" algn="l"/>
              </a:tabLst>
            </a:pPr>
            <a:r>
              <a:rPr sz="3200" spc="-45" dirty="0"/>
              <a:t>Top-Down</a:t>
            </a:r>
          </a:p>
          <a:p>
            <a:pPr marL="358140" indent="-342900" algn="just">
              <a:spcBef>
                <a:spcPts val="720"/>
              </a:spcBef>
              <a:buFont typeface="Wingdings"/>
              <a:buChar char=""/>
              <a:tabLst>
                <a:tab pos="358775" algn="l"/>
              </a:tabLst>
            </a:pPr>
            <a:r>
              <a:rPr sz="3200" spc="-5" dirty="0"/>
              <a:t>Bottom-up</a:t>
            </a:r>
          </a:p>
          <a:p>
            <a:pPr marL="358140" indent="-342900" algn="just">
              <a:spcBef>
                <a:spcPts val="720"/>
              </a:spcBef>
              <a:buFont typeface="Wingdings"/>
              <a:buChar char=""/>
              <a:tabLst>
                <a:tab pos="358775" algn="l"/>
              </a:tabLst>
            </a:pPr>
            <a:r>
              <a:rPr sz="3200" dirty="0"/>
              <a:t>Sandwich</a:t>
            </a:r>
          </a:p>
          <a:p>
            <a:pPr marL="12700" marR="5080" algn="just">
              <a:spcBef>
                <a:spcPts val="2039"/>
              </a:spcBef>
            </a:pPr>
            <a:r>
              <a:rPr sz="3200" dirty="0"/>
              <a:t>All </a:t>
            </a:r>
            <a:r>
              <a:rPr sz="3200" spc="-5" dirty="0"/>
              <a:t>these </a:t>
            </a:r>
            <a:r>
              <a:rPr sz="3200" dirty="0"/>
              <a:t>integration </a:t>
            </a:r>
            <a:r>
              <a:rPr sz="3200" spc="-5" dirty="0"/>
              <a:t>orders </a:t>
            </a:r>
            <a:r>
              <a:rPr sz="3200" dirty="0"/>
              <a:t>presume that the  </a:t>
            </a:r>
            <a:r>
              <a:rPr sz="3200" dirty="0">
                <a:solidFill>
                  <a:srgbClr val="C00000"/>
                </a:solidFill>
              </a:rPr>
              <a:t>units </a:t>
            </a:r>
            <a:r>
              <a:rPr sz="3200" spc="-5" dirty="0"/>
              <a:t>have been </a:t>
            </a:r>
            <a:r>
              <a:rPr sz="3200" spc="-5" dirty="0">
                <a:solidFill>
                  <a:srgbClr val="C00000"/>
                </a:solidFill>
              </a:rPr>
              <a:t>separately tested</a:t>
            </a:r>
            <a:r>
              <a:rPr sz="3200" spc="-5" dirty="0"/>
              <a:t>, </a:t>
            </a:r>
            <a:r>
              <a:rPr sz="3200" dirty="0"/>
              <a:t>thus, the  </a:t>
            </a:r>
            <a:r>
              <a:rPr sz="3200" dirty="0">
                <a:solidFill>
                  <a:srgbClr val="C00000"/>
                </a:solidFill>
              </a:rPr>
              <a:t>goal </a:t>
            </a:r>
            <a:r>
              <a:rPr sz="3200" dirty="0"/>
              <a:t>of </a:t>
            </a:r>
            <a:r>
              <a:rPr sz="3200" spc="-5" dirty="0"/>
              <a:t>decomposition-based integration </a:t>
            </a:r>
            <a:r>
              <a:rPr sz="3200" dirty="0"/>
              <a:t>is</a:t>
            </a:r>
            <a:r>
              <a:rPr sz="3200" spc="-65" dirty="0"/>
              <a:t> </a:t>
            </a:r>
            <a:r>
              <a:rPr sz="3200" spc="-5" dirty="0"/>
              <a:t>to  </a:t>
            </a:r>
            <a:r>
              <a:rPr sz="3200" dirty="0">
                <a:solidFill>
                  <a:srgbClr val="C00000"/>
                </a:solidFill>
              </a:rPr>
              <a:t>test the interfaces </a:t>
            </a:r>
            <a:r>
              <a:rPr sz="3200" spc="-5" dirty="0"/>
              <a:t>among separately tested  </a:t>
            </a:r>
            <a:r>
              <a:rPr sz="3200" dirty="0"/>
              <a:t>units</a:t>
            </a:r>
            <a:r>
              <a:rPr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11125200" y="5982274"/>
            <a:ext cx="1066800" cy="87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95400" y="6172200"/>
            <a:ext cx="9372600" cy="29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05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Big Bang</a:t>
            </a:r>
            <a:r>
              <a:rPr spc="-10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219200"/>
            <a:ext cx="11582400" cy="33855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617220" indent="-342900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In this view of integration,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all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units</a:t>
            </a:r>
            <a:r>
              <a:rPr sz="32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are 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compiled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together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tested </a:t>
            </a:r>
            <a:r>
              <a:rPr sz="3200" dirty="0">
                <a:latin typeface="Arial"/>
                <a:cs typeface="Arial"/>
              </a:rPr>
              <a:t>at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once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37"/>
              </a:spcBef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5080" indent="-342900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The </a:t>
            </a:r>
            <a:r>
              <a:rPr sz="4800" spc="-5" dirty="0">
                <a:solidFill>
                  <a:srgbClr val="002060"/>
                </a:solidFill>
                <a:latin typeface="Arial"/>
                <a:cs typeface="Arial"/>
              </a:rPr>
              <a:t>draw back </a:t>
            </a:r>
            <a:r>
              <a:rPr sz="3200" dirty="0">
                <a:latin typeface="Arial"/>
                <a:cs typeface="Arial"/>
              </a:rPr>
              <a:t>to this is </a:t>
            </a:r>
            <a:r>
              <a:rPr sz="3200" spc="-5" dirty="0">
                <a:latin typeface="Arial"/>
                <a:cs typeface="Arial"/>
              </a:rPr>
              <a:t>that when a </a:t>
            </a:r>
            <a:r>
              <a:rPr sz="48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failure</a:t>
            </a:r>
            <a:r>
              <a:rPr sz="4800" b="1" u="sng" spc="-55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is  </a:t>
            </a:r>
            <a:r>
              <a:rPr sz="3200" dirty="0">
                <a:latin typeface="Arial"/>
                <a:cs typeface="Arial"/>
              </a:rPr>
              <a:t>observed,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few clues </a:t>
            </a:r>
            <a:r>
              <a:rPr sz="3200" spc="-5" dirty="0">
                <a:latin typeface="Arial"/>
                <a:cs typeface="Arial"/>
              </a:rPr>
              <a:t>are </a:t>
            </a:r>
            <a:r>
              <a:rPr sz="3200" dirty="0">
                <a:latin typeface="Arial"/>
                <a:cs typeface="Arial"/>
              </a:rPr>
              <a:t>available to help  isolate the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location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(s) of the</a:t>
            </a:r>
            <a:r>
              <a:rPr sz="32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fault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25200" y="5982274"/>
            <a:ext cx="1066800" cy="87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6172200"/>
            <a:ext cx="9372600" cy="29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620000" y="1787156"/>
            <a:ext cx="3623813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Execute Test Cases</a:t>
            </a:r>
          </a:p>
        </p:txBody>
      </p:sp>
    </p:spTree>
    <p:extLst>
      <p:ext uri="{BB962C8B-B14F-4D97-AF65-F5344CB8AC3E}">
        <p14:creationId xmlns:p14="http://schemas.microsoft.com/office/powerpoint/2010/main" val="2571923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13354" y="3259708"/>
            <a:ext cx="576072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spc="-40" dirty="0">
                <a:solidFill>
                  <a:srgbClr val="C00000"/>
                </a:solidFill>
                <a:latin typeface="Arial"/>
                <a:cs typeface="Arial"/>
              </a:rPr>
              <a:t>Top-Down</a:t>
            </a:r>
            <a:r>
              <a:rPr sz="4400" b="1" spc="-10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Integration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7935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877" y="1945385"/>
            <a:ext cx="8046720" cy="162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1877" y="1945386"/>
            <a:ext cx="8046720" cy="1628139"/>
          </a:xfrm>
          <a:custGeom>
            <a:avLst/>
            <a:gdLst/>
            <a:ahLst/>
            <a:cxnLst/>
            <a:rect l="l" t="t" r="r" b="b"/>
            <a:pathLst>
              <a:path w="8046720" h="1628139">
                <a:moveTo>
                  <a:pt x="0" y="1627632"/>
                </a:moveTo>
                <a:lnTo>
                  <a:pt x="8046720" y="1627632"/>
                </a:lnTo>
                <a:lnTo>
                  <a:pt x="8046720" y="0"/>
                </a:lnTo>
                <a:lnTo>
                  <a:pt x="0" y="0"/>
                </a:lnTo>
                <a:lnTo>
                  <a:pt x="0" y="16276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080" y="0"/>
            <a:ext cx="12193079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5" dirty="0"/>
              <a:t>Top-Down</a:t>
            </a:r>
            <a:r>
              <a:rPr spc="-5" dirty="0"/>
              <a:t> Integration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160524" y="1341120"/>
            <a:ext cx="207962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114" dirty="0">
                <a:solidFill>
                  <a:srgbClr val="C00000"/>
                </a:solidFill>
                <a:latin typeface="Arial"/>
                <a:cs typeface="Arial"/>
              </a:rPr>
              <a:t>Top</a:t>
            </a:r>
            <a:r>
              <a:rPr sz="3000" spc="-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Subtree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18254" y="2210562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71750" y="3653791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40" h="421004">
                <a:moveTo>
                  <a:pt x="0" y="210312"/>
                </a:moveTo>
                <a:lnTo>
                  <a:pt x="5933" y="154384"/>
                </a:lnTo>
                <a:lnTo>
                  <a:pt x="22679" y="104139"/>
                </a:lnTo>
                <a:lnTo>
                  <a:pt x="48653" y="61579"/>
                </a:lnTo>
                <a:lnTo>
                  <a:pt x="82273" y="28701"/>
                </a:lnTo>
                <a:lnTo>
                  <a:pt x="121955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55" y="413115"/>
                </a:lnTo>
                <a:lnTo>
                  <a:pt x="82273" y="391922"/>
                </a:lnTo>
                <a:lnTo>
                  <a:pt x="48653" y="359044"/>
                </a:lnTo>
                <a:lnTo>
                  <a:pt x="22679" y="316484"/>
                </a:lnTo>
                <a:lnTo>
                  <a:pt x="5933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05534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41981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10789" y="4708398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61" y="154957"/>
                </a:lnTo>
                <a:lnTo>
                  <a:pt x="22783" y="104535"/>
                </a:lnTo>
                <a:lnTo>
                  <a:pt x="48877" y="61817"/>
                </a:lnTo>
                <a:lnTo>
                  <a:pt x="82651" y="28814"/>
                </a:lnTo>
                <a:lnTo>
                  <a:pt x="122515" y="7538"/>
                </a:lnTo>
                <a:lnTo>
                  <a:pt x="166878" y="0"/>
                </a:lnTo>
                <a:lnTo>
                  <a:pt x="211240" y="7538"/>
                </a:lnTo>
                <a:lnTo>
                  <a:pt x="251104" y="28814"/>
                </a:lnTo>
                <a:lnTo>
                  <a:pt x="284878" y="61817"/>
                </a:lnTo>
                <a:lnTo>
                  <a:pt x="310972" y="104535"/>
                </a:lnTo>
                <a:lnTo>
                  <a:pt x="327794" y="154957"/>
                </a:lnTo>
                <a:lnTo>
                  <a:pt x="333756" y="211074"/>
                </a:lnTo>
                <a:lnTo>
                  <a:pt x="327794" y="267190"/>
                </a:lnTo>
                <a:lnTo>
                  <a:pt x="310972" y="317612"/>
                </a:lnTo>
                <a:lnTo>
                  <a:pt x="284878" y="360330"/>
                </a:lnTo>
                <a:lnTo>
                  <a:pt x="251104" y="393333"/>
                </a:lnTo>
                <a:lnTo>
                  <a:pt x="211240" y="414609"/>
                </a:lnTo>
                <a:lnTo>
                  <a:pt x="166878" y="422147"/>
                </a:lnTo>
                <a:lnTo>
                  <a:pt x="122515" y="414609"/>
                </a:lnTo>
                <a:lnTo>
                  <a:pt x="82651" y="393333"/>
                </a:lnTo>
                <a:lnTo>
                  <a:pt x="48877" y="360330"/>
                </a:lnTo>
                <a:lnTo>
                  <a:pt x="22783" y="317612"/>
                </a:lnTo>
                <a:lnTo>
                  <a:pt x="5961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37738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6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995422" y="4665727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377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58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56710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09338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67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248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73345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5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50614" y="297561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78074" y="2963418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39"/>
                </a:lnTo>
                <a:lnTo>
                  <a:pt x="48672" y="61579"/>
                </a:lnTo>
                <a:lnTo>
                  <a:pt x="82295" y="28701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1"/>
                </a:lnTo>
                <a:lnTo>
                  <a:pt x="283559" y="61579"/>
                </a:lnTo>
                <a:lnTo>
                  <a:pt x="309541" y="104139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17997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840729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2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49646" y="3050286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39"/>
                </a:lnTo>
                <a:lnTo>
                  <a:pt x="48863" y="61579"/>
                </a:lnTo>
                <a:lnTo>
                  <a:pt x="82634" y="28701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1"/>
                </a:lnTo>
                <a:lnTo>
                  <a:pt x="284892" y="61579"/>
                </a:lnTo>
                <a:lnTo>
                  <a:pt x="310980" y="104139"/>
                </a:lnTo>
                <a:lnTo>
                  <a:pt x="327797" y="154384"/>
                </a:lnTo>
                <a:lnTo>
                  <a:pt x="333755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163306" y="297561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34505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65441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42682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00338" y="3771139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34505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85723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08341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760970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24407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2413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50857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3091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11097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73730" y="2420873"/>
            <a:ext cx="1146175" cy="628650"/>
          </a:xfrm>
          <a:custGeom>
            <a:avLst/>
            <a:gdLst/>
            <a:ahLst/>
            <a:cxnLst/>
            <a:rect l="l" t="t" r="r" b="b"/>
            <a:pathLst>
              <a:path w="1146175" h="628650">
                <a:moveTo>
                  <a:pt x="1145920" y="0"/>
                </a:moveTo>
                <a:lnTo>
                  <a:pt x="0" y="6281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316729" y="2632711"/>
            <a:ext cx="168910" cy="343535"/>
          </a:xfrm>
          <a:custGeom>
            <a:avLst/>
            <a:gdLst/>
            <a:ahLst/>
            <a:cxnLst/>
            <a:rect l="l" t="t" r="r" b="b"/>
            <a:pathLst>
              <a:path w="168910" h="343535">
                <a:moveTo>
                  <a:pt x="168782" y="0"/>
                </a:moveTo>
                <a:lnTo>
                  <a:pt x="0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603243" y="2570226"/>
            <a:ext cx="996315" cy="541020"/>
          </a:xfrm>
          <a:custGeom>
            <a:avLst/>
            <a:gdLst/>
            <a:ahLst/>
            <a:cxnLst/>
            <a:rect l="l" t="t" r="r" b="b"/>
            <a:pathLst>
              <a:path w="996314" h="541019">
                <a:moveTo>
                  <a:pt x="0" y="0"/>
                </a:moveTo>
                <a:lnTo>
                  <a:pt x="995807" y="5407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801874" y="3384041"/>
            <a:ext cx="166370" cy="269240"/>
          </a:xfrm>
          <a:custGeom>
            <a:avLst/>
            <a:gdLst/>
            <a:ahLst/>
            <a:cxnLst/>
            <a:rect l="l" t="t" r="r" b="b"/>
            <a:pathLst>
              <a:path w="166369" h="269239">
                <a:moveTo>
                  <a:pt x="166369" y="0"/>
                </a:moveTo>
                <a:lnTo>
                  <a:pt x="0" y="2688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044189" y="3384041"/>
            <a:ext cx="242570" cy="417830"/>
          </a:xfrm>
          <a:custGeom>
            <a:avLst/>
            <a:gdLst/>
            <a:ahLst/>
            <a:cxnLst/>
            <a:rect l="l" t="t" r="r" b="b"/>
            <a:pathLst>
              <a:path w="242569" h="417829">
                <a:moveTo>
                  <a:pt x="0" y="0"/>
                </a:moveTo>
                <a:lnTo>
                  <a:pt x="242061" y="4175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888997" y="3864102"/>
            <a:ext cx="683260" cy="906144"/>
          </a:xfrm>
          <a:custGeom>
            <a:avLst/>
            <a:gdLst/>
            <a:ahLst/>
            <a:cxnLst/>
            <a:rect l="l" t="t" r="r" b="b"/>
            <a:pathLst>
              <a:path w="683260" h="906145">
                <a:moveTo>
                  <a:pt x="682650" y="0"/>
                </a:moveTo>
                <a:lnTo>
                  <a:pt x="0" y="90563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34006" y="4013454"/>
            <a:ext cx="313055" cy="695325"/>
          </a:xfrm>
          <a:custGeom>
            <a:avLst/>
            <a:gdLst/>
            <a:ahLst/>
            <a:cxnLst/>
            <a:rect l="l" t="t" r="r" b="b"/>
            <a:pathLst>
              <a:path w="313055" h="695325">
                <a:moveTo>
                  <a:pt x="312775" y="0"/>
                </a:moveTo>
                <a:lnTo>
                  <a:pt x="0" y="69481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78430" y="4074415"/>
            <a:ext cx="60960" cy="633095"/>
          </a:xfrm>
          <a:custGeom>
            <a:avLst/>
            <a:gdLst/>
            <a:ahLst/>
            <a:cxnLst/>
            <a:rect l="l" t="t" r="r" b="b"/>
            <a:pathLst>
              <a:path w="60959" h="633095">
                <a:moveTo>
                  <a:pt x="60540" y="0"/>
                </a:moveTo>
                <a:lnTo>
                  <a:pt x="0" y="6329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163062" y="4100322"/>
            <a:ext cx="123825" cy="565785"/>
          </a:xfrm>
          <a:custGeom>
            <a:avLst/>
            <a:gdLst/>
            <a:ahLst/>
            <a:cxnLst/>
            <a:rect l="l" t="t" r="r" b="b"/>
            <a:pathLst>
              <a:path w="123825" h="565785">
                <a:moveTo>
                  <a:pt x="123570" y="0"/>
                </a:moveTo>
                <a:lnTo>
                  <a:pt x="0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03855" y="4161283"/>
            <a:ext cx="60325" cy="537845"/>
          </a:xfrm>
          <a:custGeom>
            <a:avLst/>
            <a:gdLst/>
            <a:ahLst/>
            <a:cxnLst/>
            <a:rect l="l" t="t" r="r" b="b"/>
            <a:pathLst>
              <a:path w="60325" h="537845">
                <a:moveTo>
                  <a:pt x="0" y="0"/>
                </a:moveTo>
                <a:lnTo>
                  <a:pt x="60325" y="53771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03854" y="4161283"/>
            <a:ext cx="403860" cy="565785"/>
          </a:xfrm>
          <a:custGeom>
            <a:avLst/>
            <a:gdLst/>
            <a:ahLst/>
            <a:cxnLst/>
            <a:rect l="l" t="t" r="r" b="b"/>
            <a:pathLst>
              <a:path w="403860" h="565785">
                <a:moveTo>
                  <a:pt x="0" y="0"/>
                </a:moveTo>
                <a:lnTo>
                  <a:pt x="403859" y="5656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21201" y="4100321"/>
            <a:ext cx="684530" cy="627380"/>
          </a:xfrm>
          <a:custGeom>
            <a:avLst/>
            <a:gdLst/>
            <a:ahLst/>
            <a:cxnLst/>
            <a:rect l="l" t="t" r="r" b="b"/>
            <a:pathLst>
              <a:path w="684530" h="627379">
                <a:moveTo>
                  <a:pt x="0" y="0"/>
                </a:moveTo>
                <a:lnTo>
                  <a:pt x="684022" y="6273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21202" y="4100322"/>
            <a:ext cx="1254125" cy="565785"/>
          </a:xfrm>
          <a:custGeom>
            <a:avLst/>
            <a:gdLst/>
            <a:ahLst/>
            <a:cxnLst/>
            <a:rect l="l" t="t" r="r" b="b"/>
            <a:pathLst>
              <a:path w="1254125" h="565785">
                <a:moveTo>
                  <a:pt x="0" y="0"/>
                </a:moveTo>
                <a:lnTo>
                  <a:pt x="1253871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34789" y="3335273"/>
            <a:ext cx="165100" cy="405130"/>
          </a:xfrm>
          <a:custGeom>
            <a:avLst/>
            <a:gdLst/>
            <a:ahLst/>
            <a:cxnLst/>
            <a:rect l="l" t="t" r="r" b="b"/>
            <a:pathLst>
              <a:path w="165100" h="405129">
                <a:moveTo>
                  <a:pt x="164719" y="0"/>
                </a:moveTo>
                <a:lnTo>
                  <a:pt x="0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316730" y="3397759"/>
            <a:ext cx="98425" cy="343535"/>
          </a:xfrm>
          <a:custGeom>
            <a:avLst/>
            <a:gdLst/>
            <a:ahLst/>
            <a:cxnLst/>
            <a:rect l="l" t="t" r="r" b="b"/>
            <a:pathLst>
              <a:path w="98425" h="343535">
                <a:moveTo>
                  <a:pt x="0" y="0"/>
                </a:moveTo>
                <a:lnTo>
                  <a:pt x="98425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434078" y="3335273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4" h="405129">
                <a:moveTo>
                  <a:pt x="0" y="0"/>
                </a:moveTo>
                <a:lnTo>
                  <a:pt x="405764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484115" y="3470909"/>
            <a:ext cx="233045" cy="269240"/>
          </a:xfrm>
          <a:custGeom>
            <a:avLst/>
            <a:gdLst/>
            <a:ahLst/>
            <a:cxnLst/>
            <a:rect l="l" t="t" r="r" b="b"/>
            <a:pathLst>
              <a:path w="233045" h="269239">
                <a:moveTo>
                  <a:pt x="232790" y="0"/>
                </a:moveTo>
                <a:lnTo>
                  <a:pt x="0" y="2688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787391" y="3435859"/>
            <a:ext cx="220979" cy="305435"/>
          </a:xfrm>
          <a:custGeom>
            <a:avLst/>
            <a:gdLst/>
            <a:ahLst/>
            <a:cxnLst/>
            <a:rect l="l" t="t" r="r" b="b"/>
            <a:pathLst>
              <a:path w="220979" h="305435">
                <a:moveTo>
                  <a:pt x="0" y="0"/>
                </a:moveTo>
                <a:lnTo>
                  <a:pt x="220472" y="3049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52011" y="2420873"/>
            <a:ext cx="3561079" cy="615950"/>
          </a:xfrm>
          <a:custGeom>
            <a:avLst/>
            <a:gdLst/>
            <a:ahLst/>
            <a:cxnLst/>
            <a:rect l="l" t="t" r="r" b="b"/>
            <a:pathLst>
              <a:path w="3561079" h="615950">
                <a:moveTo>
                  <a:pt x="0" y="0"/>
                </a:moveTo>
                <a:lnTo>
                  <a:pt x="3560825" y="61569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617970" y="3185922"/>
            <a:ext cx="1545590" cy="689610"/>
          </a:xfrm>
          <a:custGeom>
            <a:avLst/>
            <a:gdLst/>
            <a:ahLst/>
            <a:cxnLst/>
            <a:rect l="l" t="t" r="r" b="b"/>
            <a:pathLst>
              <a:path w="1545590" h="689610">
                <a:moveTo>
                  <a:pt x="1545335" y="0"/>
                </a:moveTo>
                <a:lnTo>
                  <a:pt x="0" y="68910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248905" y="3335274"/>
            <a:ext cx="963930" cy="540385"/>
          </a:xfrm>
          <a:custGeom>
            <a:avLst/>
            <a:gdLst/>
            <a:ahLst/>
            <a:cxnLst/>
            <a:rect l="l" t="t" r="r" b="b"/>
            <a:pathLst>
              <a:path w="963929" h="540385">
                <a:moveTo>
                  <a:pt x="963676" y="0"/>
                </a:moveTo>
                <a:lnTo>
                  <a:pt x="0" y="54000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500621" y="4024122"/>
            <a:ext cx="464184" cy="612775"/>
          </a:xfrm>
          <a:custGeom>
            <a:avLst/>
            <a:gdLst/>
            <a:ahLst/>
            <a:cxnLst/>
            <a:rect l="l" t="t" r="r" b="b"/>
            <a:pathLst>
              <a:path w="464185" h="612775">
                <a:moveTo>
                  <a:pt x="463930" y="0"/>
                </a:moveTo>
                <a:lnTo>
                  <a:pt x="0" y="6126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998714" y="3370326"/>
            <a:ext cx="358140" cy="459740"/>
          </a:xfrm>
          <a:custGeom>
            <a:avLst/>
            <a:gdLst/>
            <a:ahLst/>
            <a:cxnLst/>
            <a:rect l="l" t="t" r="r" b="b"/>
            <a:pathLst>
              <a:path w="358140" h="459739">
                <a:moveTo>
                  <a:pt x="358013" y="0"/>
                </a:moveTo>
                <a:lnTo>
                  <a:pt x="0" y="4593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140702" y="4024122"/>
            <a:ext cx="601980" cy="675005"/>
          </a:xfrm>
          <a:custGeom>
            <a:avLst/>
            <a:gdLst/>
            <a:ahLst/>
            <a:cxnLst/>
            <a:rect l="l" t="t" r="r" b="b"/>
            <a:pathLst>
              <a:path w="601979" h="675004">
                <a:moveTo>
                  <a:pt x="601726" y="0"/>
                </a:moveTo>
                <a:lnTo>
                  <a:pt x="0" y="67449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593330" y="4173473"/>
            <a:ext cx="198755" cy="525780"/>
          </a:xfrm>
          <a:custGeom>
            <a:avLst/>
            <a:gdLst/>
            <a:ahLst/>
            <a:cxnLst/>
            <a:rect l="l" t="t" r="r" b="b"/>
            <a:pathLst>
              <a:path w="198754" h="525779">
                <a:moveTo>
                  <a:pt x="198247" y="0"/>
                </a:moveTo>
                <a:lnTo>
                  <a:pt x="0" y="525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20990" y="4229862"/>
            <a:ext cx="6350" cy="408305"/>
          </a:xfrm>
          <a:custGeom>
            <a:avLst/>
            <a:gdLst/>
            <a:ahLst/>
            <a:cxnLst/>
            <a:rect l="l" t="t" r="r" b="b"/>
            <a:pathLst>
              <a:path w="6350" h="408304">
                <a:moveTo>
                  <a:pt x="0" y="0"/>
                </a:moveTo>
                <a:lnTo>
                  <a:pt x="6350" y="40805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97062" y="3185923"/>
            <a:ext cx="353695" cy="647065"/>
          </a:xfrm>
          <a:custGeom>
            <a:avLst/>
            <a:gdLst/>
            <a:ahLst/>
            <a:cxnLst/>
            <a:rect l="l" t="t" r="r" b="b"/>
            <a:pathLst>
              <a:path w="353695" h="647064">
                <a:moveTo>
                  <a:pt x="0" y="0"/>
                </a:moveTo>
                <a:lnTo>
                  <a:pt x="353187" y="6469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10193" y="4130803"/>
            <a:ext cx="439420" cy="506095"/>
          </a:xfrm>
          <a:custGeom>
            <a:avLst/>
            <a:gdLst/>
            <a:ahLst/>
            <a:cxnLst/>
            <a:rect l="l" t="t" r="r" b="b"/>
            <a:pathLst>
              <a:path w="439420" h="506095">
                <a:moveTo>
                  <a:pt x="439420" y="0"/>
                </a:moveTo>
                <a:lnTo>
                  <a:pt x="0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849107" y="4130803"/>
            <a:ext cx="41275" cy="506095"/>
          </a:xfrm>
          <a:custGeom>
            <a:avLst/>
            <a:gdLst/>
            <a:ahLst/>
            <a:cxnLst/>
            <a:rect l="l" t="t" r="r" b="b"/>
            <a:pathLst>
              <a:path w="41275" h="506095">
                <a:moveTo>
                  <a:pt x="0" y="0"/>
                </a:moveTo>
                <a:lnTo>
                  <a:pt x="41148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967979" y="4193285"/>
            <a:ext cx="349885" cy="444500"/>
          </a:xfrm>
          <a:custGeom>
            <a:avLst/>
            <a:gdLst/>
            <a:ahLst/>
            <a:cxnLst/>
            <a:rect l="l" t="t" r="r" b="b"/>
            <a:pathLst>
              <a:path w="349884" h="444500">
                <a:moveTo>
                  <a:pt x="0" y="0"/>
                </a:moveTo>
                <a:lnTo>
                  <a:pt x="349630" y="4439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085327" y="4130802"/>
            <a:ext cx="594995" cy="567690"/>
          </a:xfrm>
          <a:custGeom>
            <a:avLst/>
            <a:gdLst/>
            <a:ahLst/>
            <a:cxnLst/>
            <a:rect l="l" t="t" r="r" b="b"/>
            <a:pathLst>
              <a:path w="594995" h="567689">
                <a:moveTo>
                  <a:pt x="0" y="0"/>
                </a:moveTo>
                <a:lnTo>
                  <a:pt x="594868" y="56756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134093" y="3982974"/>
            <a:ext cx="1026794" cy="716915"/>
          </a:xfrm>
          <a:custGeom>
            <a:avLst/>
            <a:gdLst/>
            <a:ahLst/>
            <a:cxnLst/>
            <a:rect l="l" t="t" r="r" b="b"/>
            <a:pathLst>
              <a:path w="1026795" h="716914">
                <a:moveTo>
                  <a:pt x="0" y="0"/>
                </a:moveTo>
                <a:lnTo>
                  <a:pt x="1026795" y="71666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9577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877" y="1945385"/>
            <a:ext cx="8046720" cy="162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1877" y="1945386"/>
            <a:ext cx="8046720" cy="1628139"/>
          </a:xfrm>
          <a:custGeom>
            <a:avLst/>
            <a:gdLst/>
            <a:ahLst/>
            <a:cxnLst/>
            <a:rect l="l" t="t" r="r" b="b"/>
            <a:pathLst>
              <a:path w="8046720" h="1628139">
                <a:moveTo>
                  <a:pt x="0" y="1627632"/>
                </a:moveTo>
                <a:lnTo>
                  <a:pt x="8046720" y="1627632"/>
                </a:lnTo>
                <a:lnTo>
                  <a:pt x="8046720" y="0"/>
                </a:lnTo>
                <a:lnTo>
                  <a:pt x="0" y="0"/>
                </a:lnTo>
                <a:lnTo>
                  <a:pt x="0" y="16276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3065" y="2835401"/>
            <a:ext cx="4169664" cy="1629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3066" y="2835401"/>
            <a:ext cx="4170045" cy="1629410"/>
          </a:xfrm>
          <a:custGeom>
            <a:avLst/>
            <a:gdLst/>
            <a:ahLst/>
            <a:cxnLst/>
            <a:rect l="l" t="t" r="r" b="b"/>
            <a:pathLst>
              <a:path w="4170045" h="1629410">
                <a:moveTo>
                  <a:pt x="0" y="1629156"/>
                </a:moveTo>
                <a:lnTo>
                  <a:pt x="4169664" y="1629156"/>
                </a:lnTo>
                <a:lnTo>
                  <a:pt x="4169664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5" dirty="0"/>
              <a:t>Top-Down</a:t>
            </a:r>
            <a:r>
              <a:rPr spc="-5" dirty="0"/>
              <a:t> Integration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4318254" y="2210562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1750" y="3653791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40" h="421004">
                <a:moveTo>
                  <a:pt x="0" y="210312"/>
                </a:moveTo>
                <a:lnTo>
                  <a:pt x="5933" y="154384"/>
                </a:lnTo>
                <a:lnTo>
                  <a:pt x="22679" y="104139"/>
                </a:lnTo>
                <a:lnTo>
                  <a:pt x="48653" y="61579"/>
                </a:lnTo>
                <a:lnTo>
                  <a:pt x="82273" y="28701"/>
                </a:lnTo>
                <a:lnTo>
                  <a:pt x="121955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55" y="413115"/>
                </a:lnTo>
                <a:lnTo>
                  <a:pt x="82273" y="391922"/>
                </a:lnTo>
                <a:lnTo>
                  <a:pt x="48653" y="359044"/>
                </a:lnTo>
                <a:lnTo>
                  <a:pt x="22679" y="316484"/>
                </a:lnTo>
                <a:lnTo>
                  <a:pt x="5933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5534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981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0789" y="4708398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61" y="154957"/>
                </a:lnTo>
                <a:lnTo>
                  <a:pt x="22783" y="104535"/>
                </a:lnTo>
                <a:lnTo>
                  <a:pt x="48877" y="61817"/>
                </a:lnTo>
                <a:lnTo>
                  <a:pt x="82651" y="28814"/>
                </a:lnTo>
                <a:lnTo>
                  <a:pt x="122515" y="7538"/>
                </a:lnTo>
                <a:lnTo>
                  <a:pt x="166878" y="0"/>
                </a:lnTo>
                <a:lnTo>
                  <a:pt x="211240" y="7538"/>
                </a:lnTo>
                <a:lnTo>
                  <a:pt x="251104" y="28814"/>
                </a:lnTo>
                <a:lnTo>
                  <a:pt x="284878" y="61817"/>
                </a:lnTo>
                <a:lnTo>
                  <a:pt x="310972" y="104535"/>
                </a:lnTo>
                <a:lnTo>
                  <a:pt x="327794" y="154957"/>
                </a:lnTo>
                <a:lnTo>
                  <a:pt x="333756" y="211074"/>
                </a:lnTo>
                <a:lnTo>
                  <a:pt x="327794" y="267190"/>
                </a:lnTo>
                <a:lnTo>
                  <a:pt x="310972" y="317612"/>
                </a:lnTo>
                <a:lnTo>
                  <a:pt x="284878" y="360330"/>
                </a:lnTo>
                <a:lnTo>
                  <a:pt x="251104" y="393333"/>
                </a:lnTo>
                <a:lnTo>
                  <a:pt x="211240" y="414609"/>
                </a:lnTo>
                <a:lnTo>
                  <a:pt x="166878" y="422147"/>
                </a:lnTo>
                <a:lnTo>
                  <a:pt x="122515" y="414609"/>
                </a:lnTo>
                <a:lnTo>
                  <a:pt x="82651" y="393333"/>
                </a:lnTo>
                <a:lnTo>
                  <a:pt x="48877" y="360330"/>
                </a:lnTo>
                <a:lnTo>
                  <a:pt x="22783" y="317612"/>
                </a:lnTo>
                <a:lnTo>
                  <a:pt x="5961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7738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6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5422" y="4665727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7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8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6710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9338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7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8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3345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5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0614" y="297561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8074" y="2963418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39"/>
                </a:lnTo>
                <a:lnTo>
                  <a:pt x="48672" y="61579"/>
                </a:lnTo>
                <a:lnTo>
                  <a:pt x="82295" y="28701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1"/>
                </a:lnTo>
                <a:lnTo>
                  <a:pt x="283559" y="61579"/>
                </a:lnTo>
                <a:lnTo>
                  <a:pt x="309541" y="104139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7997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0729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2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9646" y="3050286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39"/>
                </a:lnTo>
                <a:lnTo>
                  <a:pt x="48863" y="61579"/>
                </a:lnTo>
                <a:lnTo>
                  <a:pt x="82634" y="28701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1"/>
                </a:lnTo>
                <a:lnTo>
                  <a:pt x="284892" y="61579"/>
                </a:lnTo>
                <a:lnTo>
                  <a:pt x="310980" y="104139"/>
                </a:lnTo>
                <a:lnTo>
                  <a:pt x="327797" y="154384"/>
                </a:lnTo>
                <a:lnTo>
                  <a:pt x="333755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3306" y="297561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34505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5441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42682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0338" y="3771139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34505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723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08341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60970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4407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2413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50857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091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1097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3730" y="2420873"/>
            <a:ext cx="1146175" cy="628650"/>
          </a:xfrm>
          <a:custGeom>
            <a:avLst/>
            <a:gdLst/>
            <a:ahLst/>
            <a:cxnLst/>
            <a:rect l="l" t="t" r="r" b="b"/>
            <a:pathLst>
              <a:path w="1146175" h="628650">
                <a:moveTo>
                  <a:pt x="1145920" y="0"/>
                </a:moveTo>
                <a:lnTo>
                  <a:pt x="0" y="6281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16729" y="2632711"/>
            <a:ext cx="168910" cy="343535"/>
          </a:xfrm>
          <a:custGeom>
            <a:avLst/>
            <a:gdLst/>
            <a:ahLst/>
            <a:cxnLst/>
            <a:rect l="l" t="t" r="r" b="b"/>
            <a:pathLst>
              <a:path w="168910" h="343535">
                <a:moveTo>
                  <a:pt x="168782" y="0"/>
                </a:moveTo>
                <a:lnTo>
                  <a:pt x="0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03243" y="2570226"/>
            <a:ext cx="996315" cy="541020"/>
          </a:xfrm>
          <a:custGeom>
            <a:avLst/>
            <a:gdLst/>
            <a:ahLst/>
            <a:cxnLst/>
            <a:rect l="l" t="t" r="r" b="b"/>
            <a:pathLst>
              <a:path w="996314" h="541019">
                <a:moveTo>
                  <a:pt x="0" y="0"/>
                </a:moveTo>
                <a:lnTo>
                  <a:pt x="995807" y="5407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1874" y="3384041"/>
            <a:ext cx="166370" cy="269240"/>
          </a:xfrm>
          <a:custGeom>
            <a:avLst/>
            <a:gdLst/>
            <a:ahLst/>
            <a:cxnLst/>
            <a:rect l="l" t="t" r="r" b="b"/>
            <a:pathLst>
              <a:path w="166369" h="269239">
                <a:moveTo>
                  <a:pt x="166369" y="0"/>
                </a:moveTo>
                <a:lnTo>
                  <a:pt x="0" y="2688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4189" y="3384041"/>
            <a:ext cx="242570" cy="417830"/>
          </a:xfrm>
          <a:custGeom>
            <a:avLst/>
            <a:gdLst/>
            <a:ahLst/>
            <a:cxnLst/>
            <a:rect l="l" t="t" r="r" b="b"/>
            <a:pathLst>
              <a:path w="242569" h="417829">
                <a:moveTo>
                  <a:pt x="0" y="0"/>
                </a:moveTo>
                <a:lnTo>
                  <a:pt x="242061" y="4175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88997" y="3864102"/>
            <a:ext cx="683260" cy="906144"/>
          </a:xfrm>
          <a:custGeom>
            <a:avLst/>
            <a:gdLst/>
            <a:ahLst/>
            <a:cxnLst/>
            <a:rect l="l" t="t" r="r" b="b"/>
            <a:pathLst>
              <a:path w="683260" h="906145">
                <a:moveTo>
                  <a:pt x="682650" y="0"/>
                </a:moveTo>
                <a:lnTo>
                  <a:pt x="0" y="90563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34006" y="4013454"/>
            <a:ext cx="313055" cy="695325"/>
          </a:xfrm>
          <a:custGeom>
            <a:avLst/>
            <a:gdLst/>
            <a:ahLst/>
            <a:cxnLst/>
            <a:rect l="l" t="t" r="r" b="b"/>
            <a:pathLst>
              <a:path w="313055" h="695325">
                <a:moveTo>
                  <a:pt x="312775" y="0"/>
                </a:moveTo>
                <a:lnTo>
                  <a:pt x="0" y="69481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8430" y="4074415"/>
            <a:ext cx="60960" cy="633095"/>
          </a:xfrm>
          <a:custGeom>
            <a:avLst/>
            <a:gdLst/>
            <a:ahLst/>
            <a:cxnLst/>
            <a:rect l="l" t="t" r="r" b="b"/>
            <a:pathLst>
              <a:path w="60959" h="633095">
                <a:moveTo>
                  <a:pt x="60540" y="0"/>
                </a:moveTo>
                <a:lnTo>
                  <a:pt x="0" y="6329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63062" y="4100322"/>
            <a:ext cx="123825" cy="565785"/>
          </a:xfrm>
          <a:custGeom>
            <a:avLst/>
            <a:gdLst/>
            <a:ahLst/>
            <a:cxnLst/>
            <a:rect l="l" t="t" r="r" b="b"/>
            <a:pathLst>
              <a:path w="123825" h="565785">
                <a:moveTo>
                  <a:pt x="123570" y="0"/>
                </a:moveTo>
                <a:lnTo>
                  <a:pt x="0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03855" y="4161283"/>
            <a:ext cx="60325" cy="537845"/>
          </a:xfrm>
          <a:custGeom>
            <a:avLst/>
            <a:gdLst/>
            <a:ahLst/>
            <a:cxnLst/>
            <a:rect l="l" t="t" r="r" b="b"/>
            <a:pathLst>
              <a:path w="60325" h="537845">
                <a:moveTo>
                  <a:pt x="0" y="0"/>
                </a:moveTo>
                <a:lnTo>
                  <a:pt x="60325" y="53771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03854" y="4161283"/>
            <a:ext cx="403860" cy="565785"/>
          </a:xfrm>
          <a:custGeom>
            <a:avLst/>
            <a:gdLst/>
            <a:ahLst/>
            <a:cxnLst/>
            <a:rect l="l" t="t" r="r" b="b"/>
            <a:pathLst>
              <a:path w="403860" h="565785">
                <a:moveTo>
                  <a:pt x="0" y="0"/>
                </a:moveTo>
                <a:lnTo>
                  <a:pt x="403859" y="5656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21201" y="4100321"/>
            <a:ext cx="684530" cy="627380"/>
          </a:xfrm>
          <a:custGeom>
            <a:avLst/>
            <a:gdLst/>
            <a:ahLst/>
            <a:cxnLst/>
            <a:rect l="l" t="t" r="r" b="b"/>
            <a:pathLst>
              <a:path w="684530" h="627379">
                <a:moveTo>
                  <a:pt x="0" y="0"/>
                </a:moveTo>
                <a:lnTo>
                  <a:pt x="684022" y="6273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21202" y="4100322"/>
            <a:ext cx="1254125" cy="565785"/>
          </a:xfrm>
          <a:custGeom>
            <a:avLst/>
            <a:gdLst/>
            <a:ahLst/>
            <a:cxnLst/>
            <a:rect l="l" t="t" r="r" b="b"/>
            <a:pathLst>
              <a:path w="1254125" h="565785">
                <a:moveTo>
                  <a:pt x="0" y="0"/>
                </a:moveTo>
                <a:lnTo>
                  <a:pt x="1253871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4789" y="3335273"/>
            <a:ext cx="165100" cy="405130"/>
          </a:xfrm>
          <a:custGeom>
            <a:avLst/>
            <a:gdLst/>
            <a:ahLst/>
            <a:cxnLst/>
            <a:rect l="l" t="t" r="r" b="b"/>
            <a:pathLst>
              <a:path w="165100" h="405129">
                <a:moveTo>
                  <a:pt x="164719" y="0"/>
                </a:moveTo>
                <a:lnTo>
                  <a:pt x="0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16730" y="3397759"/>
            <a:ext cx="98425" cy="343535"/>
          </a:xfrm>
          <a:custGeom>
            <a:avLst/>
            <a:gdLst/>
            <a:ahLst/>
            <a:cxnLst/>
            <a:rect l="l" t="t" r="r" b="b"/>
            <a:pathLst>
              <a:path w="98425" h="343535">
                <a:moveTo>
                  <a:pt x="0" y="0"/>
                </a:moveTo>
                <a:lnTo>
                  <a:pt x="98425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34078" y="3335273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4" h="405129">
                <a:moveTo>
                  <a:pt x="0" y="0"/>
                </a:moveTo>
                <a:lnTo>
                  <a:pt x="405764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4115" y="3470909"/>
            <a:ext cx="233045" cy="269240"/>
          </a:xfrm>
          <a:custGeom>
            <a:avLst/>
            <a:gdLst/>
            <a:ahLst/>
            <a:cxnLst/>
            <a:rect l="l" t="t" r="r" b="b"/>
            <a:pathLst>
              <a:path w="233045" h="269239">
                <a:moveTo>
                  <a:pt x="232790" y="0"/>
                </a:moveTo>
                <a:lnTo>
                  <a:pt x="0" y="2688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87391" y="3435859"/>
            <a:ext cx="220979" cy="305435"/>
          </a:xfrm>
          <a:custGeom>
            <a:avLst/>
            <a:gdLst/>
            <a:ahLst/>
            <a:cxnLst/>
            <a:rect l="l" t="t" r="r" b="b"/>
            <a:pathLst>
              <a:path w="220979" h="305435">
                <a:moveTo>
                  <a:pt x="0" y="0"/>
                </a:moveTo>
                <a:lnTo>
                  <a:pt x="220472" y="3049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52011" y="2420873"/>
            <a:ext cx="3561079" cy="615950"/>
          </a:xfrm>
          <a:custGeom>
            <a:avLst/>
            <a:gdLst/>
            <a:ahLst/>
            <a:cxnLst/>
            <a:rect l="l" t="t" r="r" b="b"/>
            <a:pathLst>
              <a:path w="3561079" h="615950">
                <a:moveTo>
                  <a:pt x="0" y="0"/>
                </a:moveTo>
                <a:lnTo>
                  <a:pt x="3560825" y="61569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17970" y="3185922"/>
            <a:ext cx="1545590" cy="689610"/>
          </a:xfrm>
          <a:custGeom>
            <a:avLst/>
            <a:gdLst/>
            <a:ahLst/>
            <a:cxnLst/>
            <a:rect l="l" t="t" r="r" b="b"/>
            <a:pathLst>
              <a:path w="1545590" h="689610">
                <a:moveTo>
                  <a:pt x="1545335" y="0"/>
                </a:moveTo>
                <a:lnTo>
                  <a:pt x="0" y="68910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8905" y="3335274"/>
            <a:ext cx="963930" cy="540385"/>
          </a:xfrm>
          <a:custGeom>
            <a:avLst/>
            <a:gdLst/>
            <a:ahLst/>
            <a:cxnLst/>
            <a:rect l="l" t="t" r="r" b="b"/>
            <a:pathLst>
              <a:path w="963929" h="540385">
                <a:moveTo>
                  <a:pt x="963676" y="0"/>
                </a:moveTo>
                <a:lnTo>
                  <a:pt x="0" y="54000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00621" y="4024122"/>
            <a:ext cx="464184" cy="612775"/>
          </a:xfrm>
          <a:custGeom>
            <a:avLst/>
            <a:gdLst/>
            <a:ahLst/>
            <a:cxnLst/>
            <a:rect l="l" t="t" r="r" b="b"/>
            <a:pathLst>
              <a:path w="464185" h="612775">
                <a:moveTo>
                  <a:pt x="463930" y="0"/>
                </a:moveTo>
                <a:lnTo>
                  <a:pt x="0" y="6126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98714" y="3370326"/>
            <a:ext cx="358140" cy="459740"/>
          </a:xfrm>
          <a:custGeom>
            <a:avLst/>
            <a:gdLst/>
            <a:ahLst/>
            <a:cxnLst/>
            <a:rect l="l" t="t" r="r" b="b"/>
            <a:pathLst>
              <a:path w="358140" h="459739">
                <a:moveTo>
                  <a:pt x="358013" y="0"/>
                </a:moveTo>
                <a:lnTo>
                  <a:pt x="0" y="4593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40702" y="4024122"/>
            <a:ext cx="601980" cy="675005"/>
          </a:xfrm>
          <a:custGeom>
            <a:avLst/>
            <a:gdLst/>
            <a:ahLst/>
            <a:cxnLst/>
            <a:rect l="l" t="t" r="r" b="b"/>
            <a:pathLst>
              <a:path w="601979" h="675004">
                <a:moveTo>
                  <a:pt x="601726" y="0"/>
                </a:moveTo>
                <a:lnTo>
                  <a:pt x="0" y="67449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93330" y="4173473"/>
            <a:ext cx="198755" cy="525780"/>
          </a:xfrm>
          <a:custGeom>
            <a:avLst/>
            <a:gdLst/>
            <a:ahLst/>
            <a:cxnLst/>
            <a:rect l="l" t="t" r="r" b="b"/>
            <a:pathLst>
              <a:path w="198754" h="525779">
                <a:moveTo>
                  <a:pt x="198247" y="0"/>
                </a:moveTo>
                <a:lnTo>
                  <a:pt x="0" y="525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0990" y="4229862"/>
            <a:ext cx="6350" cy="408305"/>
          </a:xfrm>
          <a:custGeom>
            <a:avLst/>
            <a:gdLst/>
            <a:ahLst/>
            <a:cxnLst/>
            <a:rect l="l" t="t" r="r" b="b"/>
            <a:pathLst>
              <a:path w="6350" h="408304">
                <a:moveTo>
                  <a:pt x="0" y="0"/>
                </a:moveTo>
                <a:lnTo>
                  <a:pt x="6350" y="40805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97062" y="3185923"/>
            <a:ext cx="353695" cy="647065"/>
          </a:xfrm>
          <a:custGeom>
            <a:avLst/>
            <a:gdLst/>
            <a:ahLst/>
            <a:cxnLst/>
            <a:rect l="l" t="t" r="r" b="b"/>
            <a:pathLst>
              <a:path w="353695" h="647064">
                <a:moveTo>
                  <a:pt x="0" y="0"/>
                </a:moveTo>
                <a:lnTo>
                  <a:pt x="353187" y="6469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10193" y="4130803"/>
            <a:ext cx="439420" cy="506095"/>
          </a:xfrm>
          <a:custGeom>
            <a:avLst/>
            <a:gdLst/>
            <a:ahLst/>
            <a:cxnLst/>
            <a:rect l="l" t="t" r="r" b="b"/>
            <a:pathLst>
              <a:path w="439420" h="506095">
                <a:moveTo>
                  <a:pt x="439420" y="0"/>
                </a:moveTo>
                <a:lnTo>
                  <a:pt x="0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9107" y="4130803"/>
            <a:ext cx="41275" cy="506095"/>
          </a:xfrm>
          <a:custGeom>
            <a:avLst/>
            <a:gdLst/>
            <a:ahLst/>
            <a:cxnLst/>
            <a:rect l="l" t="t" r="r" b="b"/>
            <a:pathLst>
              <a:path w="41275" h="506095">
                <a:moveTo>
                  <a:pt x="0" y="0"/>
                </a:moveTo>
                <a:lnTo>
                  <a:pt x="41148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67979" y="4193285"/>
            <a:ext cx="349885" cy="444500"/>
          </a:xfrm>
          <a:custGeom>
            <a:avLst/>
            <a:gdLst/>
            <a:ahLst/>
            <a:cxnLst/>
            <a:rect l="l" t="t" r="r" b="b"/>
            <a:pathLst>
              <a:path w="349884" h="444500">
                <a:moveTo>
                  <a:pt x="0" y="0"/>
                </a:moveTo>
                <a:lnTo>
                  <a:pt x="349630" y="4439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085327" y="4130802"/>
            <a:ext cx="594995" cy="567690"/>
          </a:xfrm>
          <a:custGeom>
            <a:avLst/>
            <a:gdLst/>
            <a:ahLst/>
            <a:cxnLst/>
            <a:rect l="l" t="t" r="r" b="b"/>
            <a:pathLst>
              <a:path w="594995" h="567689">
                <a:moveTo>
                  <a:pt x="0" y="0"/>
                </a:moveTo>
                <a:lnTo>
                  <a:pt x="594868" y="56756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34093" y="3982974"/>
            <a:ext cx="1026794" cy="716915"/>
          </a:xfrm>
          <a:custGeom>
            <a:avLst/>
            <a:gdLst/>
            <a:ahLst/>
            <a:cxnLst/>
            <a:rect l="l" t="t" r="r" b="b"/>
            <a:pathLst>
              <a:path w="1026795" h="716914">
                <a:moveTo>
                  <a:pt x="0" y="0"/>
                </a:moveTo>
                <a:lnTo>
                  <a:pt x="1026795" y="71666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160523" y="1341120"/>
            <a:ext cx="376936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Second Level</a:t>
            </a:r>
            <a:r>
              <a:rPr sz="30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Subtree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883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19200"/>
            <a:ext cx="12033402" cy="32624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Data </a:t>
            </a:r>
            <a:r>
              <a:rPr sz="3200" spc="-5" dirty="0">
                <a:latin typeface="Arial"/>
                <a:cs typeface="Arial"/>
              </a:rPr>
              <a:t>flow </a:t>
            </a:r>
            <a:r>
              <a:rPr sz="3200" dirty="0">
                <a:latin typeface="Arial"/>
                <a:cs typeface="Arial"/>
              </a:rPr>
              <a:t>testing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focuses </a:t>
            </a:r>
            <a:r>
              <a:rPr sz="3200" spc="-5" dirty="0">
                <a:latin typeface="Arial"/>
                <a:cs typeface="Arial"/>
              </a:rPr>
              <a:t>on </a:t>
            </a:r>
            <a:r>
              <a:rPr sz="3200" spc="-1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points </a:t>
            </a:r>
            <a:r>
              <a:rPr sz="3200" dirty="0">
                <a:latin typeface="Arial"/>
                <a:cs typeface="Arial"/>
              </a:rPr>
              <a:t>at  which </a:t>
            </a:r>
            <a:r>
              <a:rPr sz="32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variables </a:t>
            </a:r>
            <a:r>
              <a:rPr sz="3200" b="1" u="sng" spc="-5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receive values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dirty="0">
                <a:latin typeface="Arial"/>
                <a:cs typeface="Arial"/>
              </a:rPr>
              <a:t>the</a:t>
            </a:r>
            <a:r>
              <a:rPr sz="3200" spc="-8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points  </a:t>
            </a:r>
            <a:r>
              <a:rPr sz="3200" dirty="0">
                <a:latin typeface="Arial"/>
                <a:cs typeface="Arial"/>
              </a:rPr>
              <a:t>at which </a:t>
            </a:r>
            <a:r>
              <a:rPr sz="3200" spc="-5" dirty="0">
                <a:latin typeface="Arial"/>
                <a:cs typeface="Arial"/>
              </a:rPr>
              <a:t>these </a:t>
            </a:r>
            <a:r>
              <a:rPr sz="3200" b="1" u="sng" spc="-5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values are used </a:t>
            </a:r>
            <a:r>
              <a:rPr sz="3200" spc="-5" dirty="0">
                <a:latin typeface="Arial"/>
                <a:cs typeface="Arial"/>
              </a:rPr>
              <a:t>(or  </a:t>
            </a:r>
            <a:r>
              <a:rPr sz="3200" dirty="0">
                <a:latin typeface="Arial"/>
                <a:cs typeface="Arial"/>
              </a:rPr>
              <a:t>referenced)</a:t>
            </a:r>
          </a:p>
          <a:p>
            <a:pPr algn="just">
              <a:spcBef>
                <a:spcPts val="39"/>
              </a:spcBef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marR="31750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200" spc="-5" dirty="0">
                <a:latin typeface="Arial"/>
                <a:cs typeface="Arial"/>
              </a:rPr>
              <a:t>It </a:t>
            </a:r>
            <a:r>
              <a:rPr sz="4000" b="1" u="sng" spc="-5" dirty="0">
                <a:solidFill>
                  <a:srgbClr val="00B050"/>
                </a:solidFill>
                <a:latin typeface="Arial"/>
                <a:cs typeface="Arial"/>
              </a:rPr>
              <a:t>detects improper use </a:t>
            </a:r>
            <a:r>
              <a:rPr sz="4000" b="1" u="sng" dirty="0">
                <a:solidFill>
                  <a:srgbClr val="00B050"/>
                </a:solidFill>
                <a:latin typeface="Arial"/>
                <a:cs typeface="Arial"/>
              </a:rPr>
              <a:t>of </a:t>
            </a:r>
            <a:r>
              <a:rPr sz="4000" b="1" u="sng" spc="-5" dirty="0">
                <a:solidFill>
                  <a:srgbClr val="00B050"/>
                </a:solidFill>
                <a:latin typeface="Arial"/>
                <a:cs typeface="Arial"/>
              </a:rPr>
              <a:t>data values </a:t>
            </a:r>
            <a:r>
              <a:rPr sz="3200" spc="-5" dirty="0">
                <a:latin typeface="Arial"/>
                <a:cs typeface="Arial"/>
              </a:rPr>
              <a:t>(data  flow </a:t>
            </a:r>
            <a:r>
              <a:rPr sz="3200" dirty="0">
                <a:latin typeface="Arial"/>
                <a:cs typeface="Arial"/>
              </a:rPr>
              <a:t>anomalies) </a:t>
            </a:r>
            <a:r>
              <a:rPr sz="3200" spc="-5" dirty="0">
                <a:latin typeface="Arial"/>
                <a:cs typeface="Arial"/>
              </a:rPr>
              <a:t>due </a:t>
            </a:r>
            <a:r>
              <a:rPr sz="3200" dirty="0">
                <a:latin typeface="Arial"/>
                <a:cs typeface="Arial"/>
              </a:rPr>
              <a:t>to coding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errors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Data Flow</a:t>
            </a:r>
            <a:r>
              <a:rPr spc="-120" dirty="0"/>
              <a:t> </a:t>
            </a:r>
            <a:r>
              <a:rPr spc="-65" dirty="0"/>
              <a:t>Testing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4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152400" y="1721580"/>
            <a:ext cx="3124200" cy="488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915400" y="1721580"/>
            <a:ext cx="311800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2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1877" y="1945385"/>
            <a:ext cx="8046720" cy="16276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071877" y="1945386"/>
            <a:ext cx="8046720" cy="1628139"/>
          </a:xfrm>
          <a:custGeom>
            <a:avLst/>
            <a:gdLst/>
            <a:ahLst/>
            <a:cxnLst/>
            <a:rect l="l" t="t" r="r" b="b"/>
            <a:pathLst>
              <a:path w="8046720" h="1628139">
                <a:moveTo>
                  <a:pt x="0" y="1627632"/>
                </a:moveTo>
                <a:lnTo>
                  <a:pt x="8046720" y="1627632"/>
                </a:lnTo>
                <a:lnTo>
                  <a:pt x="8046720" y="0"/>
                </a:lnTo>
                <a:lnTo>
                  <a:pt x="0" y="0"/>
                </a:lnTo>
                <a:lnTo>
                  <a:pt x="0" y="162763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43065" y="2835401"/>
            <a:ext cx="4169664" cy="16291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3066" y="2835401"/>
            <a:ext cx="4170045" cy="1629410"/>
          </a:xfrm>
          <a:custGeom>
            <a:avLst/>
            <a:gdLst/>
            <a:ahLst/>
            <a:cxnLst/>
            <a:rect l="l" t="t" r="r" b="b"/>
            <a:pathLst>
              <a:path w="4170045" h="1629410">
                <a:moveTo>
                  <a:pt x="0" y="1629156"/>
                </a:moveTo>
                <a:lnTo>
                  <a:pt x="4169664" y="1629156"/>
                </a:lnTo>
                <a:lnTo>
                  <a:pt x="4169664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45018" y="3711702"/>
            <a:ext cx="2438400" cy="15133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45018" y="3711702"/>
            <a:ext cx="2438400" cy="1513840"/>
          </a:xfrm>
          <a:custGeom>
            <a:avLst/>
            <a:gdLst/>
            <a:ahLst/>
            <a:cxnLst/>
            <a:rect l="l" t="t" r="r" b="b"/>
            <a:pathLst>
              <a:path w="2438400" h="1513839">
                <a:moveTo>
                  <a:pt x="0" y="1513332"/>
                </a:moveTo>
                <a:lnTo>
                  <a:pt x="2438400" y="1513332"/>
                </a:lnTo>
                <a:lnTo>
                  <a:pt x="2438400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65" dirty="0"/>
              <a:t>Top-Down</a:t>
            </a:r>
            <a:r>
              <a:rPr spc="-5" dirty="0"/>
              <a:t> Integration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4318254" y="2210562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1750" y="3653791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40" h="421004">
                <a:moveTo>
                  <a:pt x="0" y="210312"/>
                </a:moveTo>
                <a:lnTo>
                  <a:pt x="5933" y="154384"/>
                </a:lnTo>
                <a:lnTo>
                  <a:pt x="22679" y="104139"/>
                </a:lnTo>
                <a:lnTo>
                  <a:pt x="48653" y="61579"/>
                </a:lnTo>
                <a:lnTo>
                  <a:pt x="82273" y="28701"/>
                </a:lnTo>
                <a:lnTo>
                  <a:pt x="121955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55" y="413115"/>
                </a:lnTo>
                <a:lnTo>
                  <a:pt x="82273" y="391922"/>
                </a:lnTo>
                <a:lnTo>
                  <a:pt x="48653" y="359044"/>
                </a:lnTo>
                <a:lnTo>
                  <a:pt x="22679" y="316484"/>
                </a:lnTo>
                <a:lnTo>
                  <a:pt x="5933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5534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1981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0789" y="4708398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61" y="154957"/>
                </a:lnTo>
                <a:lnTo>
                  <a:pt x="22783" y="104535"/>
                </a:lnTo>
                <a:lnTo>
                  <a:pt x="48877" y="61817"/>
                </a:lnTo>
                <a:lnTo>
                  <a:pt x="82651" y="28814"/>
                </a:lnTo>
                <a:lnTo>
                  <a:pt x="122515" y="7538"/>
                </a:lnTo>
                <a:lnTo>
                  <a:pt x="166878" y="0"/>
                </a:lnTo>
                <a:lnTo>
                  <a:pt x="211240" y="7538"/>
                </a:lnTo>
                <a:lnTo>
                  <a:pt x="251104" y="28814"/>
                </a:lnTo>
                <a:lnTo>
                  <a:pt x="284878" y="61817"/>
                </a:lnTo>
                <a:lnTo>
                  <a:pt x="310972" y="104535"/>
                </a:lnTo>
                <a:lnTo>
                  <a:pt x="327794" y="154957"/>
                </a:lnTo>
                <a:lnTo>
                  <a:pt x="333756" y="211074"/>
                </a:lnTo>
                <a:lnTo>
                  <a:pt x="327794" y="267190"/>
                </a:lnTo>
                <a:lnTo>
                  <a:pt x="310972" y="317612"/>
                </a:lnTo>
                <a:lnTo>
                  <a:pt x="284878" y="360330"/>
                </a:lnTo>
                <a:lnTo>
                  <a:pt x="251104" y="393333"/>
                </a:lnTo>
                <a:lnTo>
                  <a:pt x="211240" y="414609"/>
                </a:lnTo>
                <a:lnTo>
                  <a:pt x="166878" y="422147"/>
                </a:lnTo>
                <a:lnTo>
                  <a:pt x="122515" y="414609"/>
                </a:lnTo>
                <a:lnTo>
                  <a:pt x="82651" y="393333"/>
                </a:lnTo>
                <a:lnTo>
                  <a:pt x="48877" y="360330"/>
                </a:lnTo>
                <a:lnTo>
                  <a:pt x="22783" y="317612"/>
                </a:lnTo>
                <a:lnTo>
                  <a:pt x="5961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7738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6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5422" y="4665727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7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8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6710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09338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7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8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3345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5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0614" y="297561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78074" y="2963418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39"/>
                </a:lnTo>
                <a:lnTo>
                  <a:pt x="48672" y="61579"/>
                </a:lnTo>
                <a:lnTo>
                  <a:pt x="82295" y="28701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1"/>
                </a:lnTo>
                <a:lnTo>
                  <a:pt x="283559" y="61579"/>
                </a:lnTo>
                <a:lnTo>
                  <a:pt x="309541" y="104139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7997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0729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2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49646" y="3050286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39"/>
                </a:lnTo>
                <a:lnTo>
                  <a:pt x="48863" y="61579"/>
                </a:lnTo>
                <a:lnTo>
                  <a:pt x="82634" y="28701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1"/>
                </a:lnTo>
                <a:lnTo>
                  <a:pt x="284892" y="61579"/>
                </a:lnTo>
                <a:lnTo>
                  <a:pt x="310980" y="104139"/>
                </a:lnTo>
                <a:lnTo>
                  <a:pt x="327797" y="154384"/>
                </a:lnTo>
                <a:lnTo>
                  <a:pt x="333755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3306" y="297561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34505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65441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2682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00338" y="3771139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34505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723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08341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60970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4407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2413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50857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091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1097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73730" y="2420873"/>
            <a:ext cx="1146175" cy="628650"/>
          </a:xfrm>
          <a:custGeom>
            <a:avLst/>
            <a:gdLst/>
            <a:ahLst/>
            <a:cxnLst/>
            <a:rect l="l" t="t" r="r" b="b"/>
            <a:pathLst>
              <a:path w="1146175" h="628650">
                <a:moveTo>
                  <a:pt x="1145920" y="0"/>
                </a:moveTo>
                <a:lnTo>
                  <a:pt x="0" y="6281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16729" y="2632711"/>
            <a:ext cx="168910" cy="343535"/>
          </a:xfrm>
          <a:custGeom>
            <a:avLst/>
            <a:gdLst/>
            <a:ahLst/>
            <a:cxnLst/>
            <a:rect l="l" t="t" r="r" b="b"/>
            <a:pathLst>
              <a:path w="168910" h="343535">
                <a:moveTo>
                  <a:pt x="168782" y="0"/>
                </a:moveTo>
                <a:lnTo>
                  <a:pt x="0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03243" y="2570226"/>
            <a:ext cx="996315" cy="541020"/>
          </a:xfrm>
          <a:custGeom>
            <a:avLst/>
            <a:gdLst/>
            <a:ahLst/>
            <a:cxnLst/>
            <a:rect l="l" t="t" r="r" b="b"/>
            <a:pathLst>
              <a:path w="996314" h="541019">
                <a:moveTo>
                  <a:pt x="0" y="0"/>
                </a:moveTo>
                <a:lnTo>
                  <a:pt x="995807" y="5407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1874" y="3384041"/>
            <a:ext cx="166370" cy="269240"/>
          </a:xfrm>
          <a:custGeom>
            <a:avLst/>
            <a:gdLst/>
            <a:ahLst/>
            <a:cxnLst/>
            <a:rect l="l" t="t" r="r" b="b"/>
            <a:pathLst>
              <a:path w="166369" h="269239">
                <a:moveTo>
                  <a:pt x="166369" y="0"/>
                </a:moveTo>
                <a:lnTo>
                  <a:pt x="0" y="2688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4189" y="3384041"/>
            <a:ext cx="242570" cy="417830"/>
          </a:xfrm>
          <a:custGeom>
            <a:avLst/>
            <a:gdLst/>
            <a:ahLst/>
            <a:cxnLst/>
            <a:rect l="l" t="t" r="r" b="b"/>
            <a:pathLst>
              <a:path w="242569" h="417829">
                <a:moveTo>
                  <a:pt x="0" y="0"/>
                </a:moveTo>
                <a:lnTo>
                  <a:pt x="242061" y="4175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88997" y="3864102"/>
            <a:ext cx="683260" cy="906144"/>
          </a:xfrm>
          <a:custGeom>
            <a:avLst/>
            <a:gdLst/>
            <a:ahLst/>
            <a:cxnLst/>
            <a:rect l="l" t="t" r="r" b="b"/>
            <a:pathLst>
              <a:path w="683260" h="906145">
                <a:moveTo>
                  <a:pt x="682650" y="0"/>
                </a:moveTo>
                <a:lnTo>
                  <a:pt x="0" y="90563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34006" y="4013454"/>
            <a:ext cx="313055" cy="695325"/>
          </a:xfrm>
          <a:custGeom>
            <a:avLst/>
            <a:gdLst/>
            <a:ahLst/>
            <a:cxnLst/>
            <a:rect l="l" t="t" r="r" b="b"/>
            <a:pathLst>
              <a:path w="313055" h="695325">
                <a:moveTo>
                  <a:pt x="312775" y="0"/>
                </a:moveTo>
                <a:lnTo>
                  <a:pt x="0" y="69481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78430" y="4074415"/>
            <a:ext cx="60960" cy="633095"/>
          </a:xfrm>
          <a:custGeom>
            <a:avLst/>
            <a:gdLst/>
            <a:ahLst/>
            <a:cxnLst/>
            <a:rect l="l" t="t" r="r" b="b"/>
            <a:pathLst>
              <a:path w="60959" h="633095">
                <a:moveTo>
                  <a:pt x="60540" y="0"/>
                </a:moveTo>
                <a:lnTo>
                  <a:pt x="0" y="6329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3062" y="4100322"/>
            <a:ext cx="123825" cy="565785"/>
          </a:xfrm>
          <a:custGeom>
            <a:avLst/>
            <a:gdLst/>
            <a:ahLst/>
            <a:cxnLst/>
            <a:rect l="l" t="t" r="r" b="b"/>
            <a:pathLst>
              <a:path w="123825" h="565785">
                <a:moveTo>
                  <a:pt x="123570" y="0"/>
                </a:moveTo>
                <a:lnTo>
                  <a:pt x="0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03855" y="4161283"/>
            <a:ext cx="60325" cy="537845"/>
          </a:xfrm>
          <a:custGeom>
            <a:avLst/>
            <a:gdLst/>
            <a:ahLst/>
            <a:cxnLst/>
            <a:rect l="l" t="t" r="r" b="b"/>
            <a:pathLst>
              <a:path w="60325" h="537845">
                <a:moveTo>
                  <a:pt x="0" y="0"/>
                </a:moveTo>
                <a:lnTo>
                  <a:pt x="60325" y="53771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03854" y="4161283"/>
            <a:ext cx="403860" cy="565785"/>
          </a:xfrm>
          <a:custGeom>
            <a:avLst/>
            <a:gdLst/>
            <a:ahLst/>
            <a:cxnLst/>
            <a:rect l="l" t="t" r="r" b="b"/>
            <a:pathLst>
              <a:path w="403860" h="565785">
                <a:moveTo>
                  <a:pt x="0" y="0"/>
                </a:moveTo>
                <a:lnTo>
                  <a:pt x="403859" y="5656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21201" y="4100321"/>
            <a:ext cx="684530" cy="627380"/>
          </a:xfrm>
          <a:custGeom>
            <a:avLst/>
            <a:gdLst/>
            <a:ahLst/>
            <a:cxnLst/>
            <a:rect l="l" t="t" r="r" b="b"/>
            <a:pathLst>
              <a:path w="684530" h="627379">
                <a:moveTo>
                  <a:pt x="0" y="0"/>
                </a:moveTo>
                <a:lnTo>
                  <a:pt x="684022" y="6273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21202" y="4100322"/>
            <a:ext cx="1254125" cy="565785"/>
          </a:xfrm>
          <a:custGeom>
            <a:avLst/>
            <a:gdLst/>
            <a:ahLst/>
            <a:cxnLst/>
            <a:rect l="l" t="t" r="r" b="b"/>
            <a:pathLst>
              <a:path w="1254125" h="565785">
                <a:moveTo>
                  <a:pt x="0" y="0"/>
                </a:moveTo>
                <a:lnTo>
                  <a:pt x="1253871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34789" y="3335273"/>
            <a:ext cx="165100" cy="405130"/>
          </a:xfrm>
          <a:custGeom>
            <a:avLst/>
            <a:gdLst/>
            <a:ahLst/>
            <a:cxnLst/>
            <a:rect l="l" t="t" r="r" b="b"/>
            <a:pathLst>
              <a:path w="165100" h="405129">
                <a:moveTo>
                  <a:pt x="164719" y="0"/>
                </a:moveTo>
                <a:lnTo>
                  <a:pt x="0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16730" y="3397759"/>
            <a:ext cx="98425" cy="343535"/>
          </a:xfrm>
          <a:custGeom>
            <a:avLst/>
            <a:gdLst/>
            <a:ahLst/>
            <a:cxnLst/>
            <a:rect l="l" t="t" r="r" b="b"/>
            <a:pathLst>
              <a:path w="98425" h="343535">
                <a:moveTo>
                  <a:pt x="0" y="0"/>
                </a:moveTo>
                <a:lnTo>
                  <a:pt x="98425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4078" y="3335273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4" h="405129">
                <a:moveTo>
                  <a:pt x="0" y="0"/>
                </a:moveTo>
                <a:lnTo>
                  <a:pt x="405764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84115" y="3470909"/>
            <a:ext cx="233045" cy="269240"/>
          </a:xfrm>
          <a:custGeom>
            <a:avLst/>
            <a:gdLst/>
            <a:ahLst/>
            <a:cxnLst/>
            <a:rect l="l" t="t" r="r" b="b"/>
            <a:pathLst>
              <a:path w="233045" h="269239">
                <a:moveTo>
                  <a:pt x="232790" y="0"/>
                </a:moveTo>
                <a:lnTo>
                  <a:pt x="0" y="2688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87391" y="3435859"/>
            <a:ext cx="220979" cy="305435"/>
          </a:xfrm>
          <a:custGeom>
            <a:avLst/>
            <a:gdLst/>
            <a:ahLst/>
            <a:cxnLst/>
            <a:rect l="l" t="t" r="r" b="b"/>
            <a:pathLst>
              <a:path w="220979" h="305435">
                <a:moveTo>
                  <a:pt x="0" y="0"/>
                </a:moveTo>
                <a:lnTo>
                  <a:pt x="220472" y="3049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52011" y="2420873"/>
            <a:ext cx="3561079" cy="615950"/>
          </a:xfrm>
          <a:custGeom>
            <a:avLst/>
            <a:gdLst/>
            <a:ahLst/>
            <a:cxnLst/>
            <a:rect l="l" t="t" r="r" b="b"/>
            <a:pathLst>
              <a:path w="3561079" h="615950">
                <a:moveTo>
                  <a:pt x="0" y="0"/>
                </a:moveTo>
                <a:lnTo>
                  <a:pt x="3560825" y="61569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17970" y="3185922"/>
            <a:ext cx="1545590" cy="689610"/>
          </a:xfrm>
          <a:custGeom>
            <a:avLst/>
            <a:gdLst/>
            <a:ahLst/>
            <a:cxnLst/>
            <a:rect l="l" t="t" r="r" b="b"/>
            <a:pathLst>
              <a:path w="1545590" h="689610">
                <a:moveTo>
                  <a:pt x="1545335" y="0"/>
                </a:moveTo>
                <a:lnTo>
                  <a:pt x="0" y="68910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48905" y="3335274"/>
            <a:ext cx="963930" cy="540385"/>
          </a:xfrm>
          <a:custGeom>
            <a:avLst/>
            <a:gdLst/>
            <a:ahLst/>
            <a:cxnLst/>
            <a:rect l="l" t="t" r="r" b="b"/>
            <a:pathLst>
              <a:path w="963929" h="540385">
                <a:moveTo>
                  <a:pt x="963676" y="0"/>
                </a:moveTo>
                <a:lnTo>
                  <a:pt x="0" y="54000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00621" y="4024122"/>
            <a:ext cx="464184" cy="612775"/>
          </a:xfrm>
          <a:custGeom>
            <a:avLst/>
            <a:gdLst/>
            <a:ahLst/>
            <a:cxnLst/>
            <a:rect l="l" t="t" r="r" b="b"/>
            <a:pathLst>
              <a:path w="464185" h="612775">
                <a:moveTo>
                  <a:pt x="463930" y="0"/>
                </a:moveTo>
                <a:lnTo>
                  <a:pt x="0" y="6126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8714" y="3370326"/>
            <a:ext cx="358140" cy="459740"/>
          </a:xfrm>
          <a:custGeom>
            <a:avLst/>
            <a:gdLst/>
            <a:ahLst/>
            <a:cxnLst/>
            <a:rect l="l" t="t" r="r" b="b"/>
            <a:pathLst>
              <a:path w="358140" h="459739">
                <a:moveTo>
                  <a:pt x="358013" y="0"/>
                </a:moveTo>
                <a:lnTo>
                  <a:pt x="0" y="4593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40702" y="4024122"/>
            <a:ext cx="601980" cy="675005"/>
          </a:xfrm>
          <a:custGeom>
            <a:avLst/>
            <a:gdLst/>
            <a:ahLst/>
            <a:cxnLst/>
            <a:rect l="l" t="t" r="r" b="b"/>
            <a:pathLst>
              <a:path w="601979" h="675004">
                <a:moveTo>
                  <a:pt x="601726" y="0"/>
                </a:moveTo>
                <a:lnTo>
                  <a:pt x="0" y="67449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93330" y="4173473"/>
            <a:ext cx="198755" cy="525780"/>
          </a:xfrm>
          <a:custGeom>
            <a:avLst/>
            <a:gdLst/>
            <a:ahLst/>
            <a:cxnLst/>
            <a:rect l="l" t="t" r="r" b="b"/>
            <a:pathLst>
              <a:path w="198754" h="525779">
                <a:moveTo>
                  <a:pt x="198247" y="0"/>
                </a:moveTo>
                <a:lnTo>
                  <a:pt x="0" y="525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20990" y="4229862"/>
            <a:ext cx="6350" cy="408305"/>
          </a:xfrm>
          <a:custGeom>
            <a:avLst/>
            <a:gdLst/>
            <a:ahLst/>
            <a:cxnLst/>
            <a:rect l="l" t="t" r="r" b="b"/>
            <a:pathLst>
              <a:path w="6350" h="408304">
                <a:moveTo>
                  <a:pt x="0" y="0"/>
                </a:moveTo>
                <a:lnTo>
                  <a:pt x="6350" y="40805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97062" y="3185923"/>
            <a:ext cx="353695" cy="647065"/>
          </a:xfrm>
          <a:custGeom>
            <a:avLst/>
            <a:gdLst/>
            <a:ahLst/>
            <a:cxnLst/>
            <a:rect l="l" t="t" r="r" b="b"/>
            <a:pathLst>
              <a:path w="353695" h="647064">
                <a:moveTo>
                  <a:pt x="0" y="0"/>
                </a:moveTo>
                <a:lnTo>
                  <a:pt x="353187" y="6469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10193" y="4130803"/>
            <a:ext cx="439420" cy="506095"/>
          </a:xfrm>
          <a:custGeom>
            <a:avLst/>
            <a:gdLst/>
            <a:ahLst/>
            <a:cxnLst/>
            <a:rect l="l" t="t" r="r" b="b"/>
            <a:pathLst>
              <a:path w="439420" h="506095">
                <a:moveTo>
                  <a:pt x="439420" y="0"/>
                </a:moveTo>
                <a:lnTo>
                  <a:pt x="0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49107" y="4130803"/>
            <a:ext cx="41275" cy="506095"/>
          </a:xfrm>
          <a:custGeom>
            <a:avLst/>
            <a:gdLst/>
            <a:ahLst/>
            <a:cxnLst/>
            <a:rect l="l" t="t" r="r" b="b"/>
            <a:pathLst>
              <a:path w="41275" h="506095">
                <a:moveTo>
                  <a:pt x="0" y="0"/>
                </a:moveTo>
                <a:lnTo>
                  <a:pt x="41148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67979" y="4193285"/>
            <a:ext cx="349885" cy="444500"/>
          </a:xfrm>
          <a:custGeom>
            <a:avLst/>
            <a:gdLst/>
            <a:ahLst/>
            <a:cxnLst/>
            <a:rect l="l" t="t" r="r" b="b"/>
            <a:pathLst>
              <a:path w="349884" h="444500">
                <a:moveTo>
                  <a:pt x="0" y="0"/>
                </a:moveTo>
                <a:lnTo>
                  <a:pt x="349630" y="4439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85327" y="4130802"/>
            <a:ext cx="594995" cy="567690"/>
          </a:xfrm>
          <a:custGeom>
            <a:avLst/>
            <a:gdLst/>
            <a:ahLst/>
            <a:cxnLst/>
            <a:rect l="l" t="t" r="r" b="b"/>
            <a:pathLst>
              <a:path w="594995" h="567689">
                <a:moveTo>
                  <a:pt x="0" y="0"/>
                </a:moveTo>
                <a:lnTo>
                  <a:pt x="594868" y="56756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34093" y="3982974"/>
            <a:ext cx="1026794" cy="716915"/>
          </a:xfrm>
          <a:custGeom>
            <a:avLst/>
            <a:gdLst/>
            <a:ahLst/>
            <a:cxnLst/>
            <a:rect l="l" t="t" r="r" b="b"/>
            <a:pathLst>
              <a:path w="1026795" h="716914">
                <a:moveTo>
                  <a:pt x="0" y="0"/>
                </a:moveTo>
                <a:lnTo>
                  <a:pt x="1026795" y="71666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160524" y="1341120"/>
            <a:ext cx="368744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Bottom Level</a:t>
            </a:r>
            <a:r>
              <a:rPr sz="3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Subtree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5776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5817" y="3259708"/>
            <a:ext cx="595630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spc="-5" dirty="0">
                <a:solidFill>
                  <a:srgbClr val="C00000"/>
                </a:solidFill>
                <a:latin typeface="Arial"/>
                <a:cs typeface="Arial"/>
              </a:rPr>
              <a:t>Bottom-Up</a:t>
            </a:r>
            <a:r>
              <a:rPr sz="4400" b="1" spc="-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Integration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557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45018" y="3711702"/>
            <a:ext cx="2438400" cy="151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5018" y="3711702"/>
            <a:ext cx="2438400" cy="1513840"/>
          </a:xfrm>
          <a:custGeom>
            <a:avLst/>
            <a:gdLst/>
            <a:ahLst/>
            <a:cxnLst/>
            <a:rect l="l" t="t" r="r" b="b"/>
            <a:pathLst>
              <a:path w="2438400" h="1513839">
                <a:moveTo>
                  <a:pt x="0" y="1513332"/>
                </a:moveTo>
                <a:lnTo>
                  <a:pt x="2438400" y="1513332"/>
                </a:lnTo>
                <a:lnTo>
                  <a:pt x="2438400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Bottom-Up</a:t>
            </a:r>
            <a:r>
              <a:rPr spc="-30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8" name="object 8"/>
          <p:cNvSpPr/>
          <p:nvPr/>
        </p:nvSpPr>
        <p:spPr>
          <a:xfrm>
            <a:off x="4318254" y="2210562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1750" y="3653791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40" h="421004">
                <a:moveTo>
                  <a:pt x="0" y="210312"/>
                </a:moveTo>
                <a:lnTo>
                  <a:pt x="5933" y="154384"/>
                </a:lnTo>
                <a:lnTo>
                  <a:pt x="22679" y="104139"/>
                </a:lnTo>
                <a:lnTo>
                  <a:pt x="48653" y="61579"/>
                </a:lnTo>
                <a:lnTo>
                  <a:pt x="82273" y="28701"/>
                </a:lnTo>
                <a:lnTo>
                  <a:pt x="121955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55" y="413115"/>
                </a:lnTo>
                <a:lnTo>
                  <a:pt x="82273" y="391922"/>
                </a:lnTo>
                <a:lnTo>
                  <a:pt x="48653" y="359044"/>
                </a:lnTo>
                <a:lnTo>
                  <a:pt x="22679" y="316484"/>
                </a:lnTo>
                <a:lnTo>
                  <a:pt x="5933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05534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41981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0789" y="4708398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61" y="154957"/>
                </a:lnTo>
                <a:lnTo>
                  <a:pt x="22783" y="104535"/>
                </a:lnTo>
                <a:lnTo>
                  <a:pt x="48877" y="61817"/>
                </a:lnTo>
                <a:lnTo>
                  <a:pt x="82651" y="28814"/>
                </a:lnTo>
                <a:lnTo>
                  <a:pt x="122515" y="7538"/>
                </a:lnTo>
                <a:lnTo>
                  <a:pt x="166878" y="0"/>
                </a:lnTo>
                <a:lnTo>
                  <a:pt x="211240" y="7538"/>
                </a:lnTo>
                <a:lnTo>
                  <a:pt x="251104" y="28814"/>
                </a:lnTo>
                <a:lnTo>
                  <a:pt x="284878" y="61817"/>
                </a:lnTo>
                <a:lnTo>
                  <a:pt x="310972" y="104535"/>
                </a:lnTo>
                <a:lnTo>
                  <a:pt x="327794" y="154957"/>
                </a:lnTo>
                <a:lnTo>
                  <a:pt x="333756" y="211074"/>
                </a:lnTo>
                <a:lnTo>
                  <a:pt x="327794" y="267190"/>
                </a:lnTo>
                <a:lnTo>
                  <a:pt x="310972" y="317612"/>
                </a:lnTo>
                <a:lnTo>
                  <a:pt x="284878" y="360330"/>
                </a:lnTo>
                <a:lnTo>
                  <a:pt x="251104" y="393333"/>
                </a:lnTo>
                <a:lnTo>
                  <a:pt x="211240" y="414609"/>
                </a:lnTo>
                <a:lnTo>
                  <a:pt x="166878" y="422147"/>
                </a:lnTo>
                <a:lnTo>
                  <a:pt x="122515" y="414609"/>
                </a:lnTo>
                <a:lnTo>
                  <a:pt x="82651" y="393333"/>
                </a:lnTo>
                <a:lnTo>
                  <a:pt x="48877" y="360330"/>
                </a:lnTo>
                <a:lnTo>
                  <a:pt x="22783" y="317612"/>
                </a:lnTo>
                <a:lnTo>
                  <a:pt x="5961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7738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6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95422" y="4665727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77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58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56710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9338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7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248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73345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5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50614" y="297561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78074" y="2963418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39"/>
                </a:lnTo>
                <a:lnTo>
                  <a:pt x="48672" y="61579"/>
                </a:lnTo>
                <a:lnTo>
                  <a:pt x="82295" y="28701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1"/>
                </a:lnTo>
                <a:lnTo>
                  <a:pt x="283559" y="61579"/>
                </a:lnTo>
                <a:lnTo>
                  <a:pt x="309541" y="104139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17997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40729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2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9646" y="3050286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39"/>
                </a:lnTo>
                <a:lnTo>
                  <a:pt x="48863" y="61579"/>
                </a:lnTo>
                <a:lnTo>
                  <a:pt x="82634" y="28701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1"/>
                </a:lnTo>
                <a:lnTo>
                  <a:pt x="284892" y="61579"/>
                </a:lnTo>
                <a:lnTo>
                  <a:pt x="310980" y="104139"/>
                </a:lnTo>
                <a:lnTo>
                  <a:pt x="327797" y="154384"/>
                </a:lnTo>
                <a:lnTo>
                  <a:pt x="333755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63306" y="297561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34505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65441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42682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00338" y="3771139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34505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85723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08341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60970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24407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2413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150857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3091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1097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173730" y="2420873"/>
            <a:ext cx="1146175" cy="628650"/>
          </a:xfrm>
          <a:custGeom>
            <a:avLst/>
            <a:gdLst/>
            <a:ahLst/>
            <a:cxnLst/>
            <a:rect l="l" t="t" r="r" b="b"/>
            <a:pathLst>
              <a:path w="1146175" h="628650">
                <a:moveTo>
                  <a:pt x="1145920" y="0"/>
                </a:moveTo>
                <a:lnTo>
                  <a:pt x="0" y="6281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316729" y="2632711"/>
            <a:ext cx="168910" cy="343535"/>
          </a:xfrm>
          <a:custGeom>
            <a:avLst/>
            <a:gdLst/>
            <a:ahLst/>
            <a:cxnLst/>
            <a:rect l="l" t="t" r="r" b="b"/>
            <a:pathLst>
              <a:path w="168910" h="343535">
                <a:moveTo>
                  <a:pt x="168782" y="0"/>
                </a:moveTo>
                <a:lnTo>
                  <a:pt x="0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603243" y="2570226"/>
            <a:ext cx="996315" cy="541020"/>
          </a:xfrm>
          <a:custGeom>
            <a:avLst/>
            <a:gdLst/>
            <a:ahLst/>
            <a:cxnLst/>
            <a:rect l="l" t="t" r="r" b="b"/>
            <a:pathLst>
              <a:path w="996314" h="541019">
                <a:moveTo>
                  <a:pt x="0" y="0"/>
                </a:moveTo>
                <a:lnTo>
                  <a:pt x="995807" y="5407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801874" y="3384041"/>
            <a:ext cx="166370" cy="269240"/>
          </a:xfrm>
          <a:custGeom>
            <a:avLst/>
            <a:gdLst/>
            <a:ahLst/>
            <a:cxnLst/>
            <a:rect l="l" t="t" r="r" b="b"/>
            <a:pathLst>
              <a:path w="166369" h="269239">
                <a:moveTo>
                  <a:pt x="166369" y="0"/>
                </a:moveTo>
                <a:lnTo>
                  <a:pt x="0" y="2688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044189" y="3384041"/>
            <a:ext cx="242570" cy="417830"/>
          </a:xfrm>
          <a:custGeom>
            <a:avLst/>
            <a:gdLst/>
            <a:ahLst/>
            <a:cxnLst/>
            <a:rect l="l" t="t" r="r" b="b"/>
            <a:pathLst>
              <a:path w="242569" h="417829">
                <a:moveTo>
                  <a:pt x="0" y="0"/>
                </a:moveTo>
                <a:lnTo>
                  <a:pt x="242061" y="4175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888997" y="3864102"/>
            <a:ext cx="683260" cy="906144"/>
          </a:xfrm>
          <a:custGeom>
            <a:avLst/>
            <a:gdLst/>
            <a:ahLst/>
            <a:cxnLst/>
            <a:rect l="l" t="t" r="r" b="b"/>
            <a:pathLst>
              <a:path w="683260" h="906145">
                <a:moveTo>
                  <a:pt x="682650" y="0"/>
                </a:moveTo>
                <a:lnTo>
                  <a:pt x="0" y="90563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334006" y="4013454"/>
            <a:ext cx="313055" cy="695325"/>
          </a:xfrm>
          <a:custGeom>
            <a:avLst/>
            <a:gdLst/>
            <a:ahLst/>
            <a:cxnLst/>
            <a:rect l="l" t="t" r="r" b="b"/>
            <a:pathLst>
              <a:path w="313055" h="695325">
                <a:moveTo>
                  <a:pt x="312775" y="0"/>
                </a:moveTo>
                <a:lnTo>
                  <a:pt x="0" y="69481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78430" y="4074415"/>
            <a:ext cx="60960" cy="633095"/>
          </a:xfrm>
          <a:custGeom>
            <a:avLst/>
            <a:gdLst/>
            <a:ahLst/>
            <a:cxnLst/>
            <a:rect l="l" t="t" r="r" b="b"/>
            <a:pathLst>
              <a:path w="60959" h="633095">
                <a:moveTo>
                  <a:pt x="60540" y="0"/>
                </a:moveTo>
                <a:lnTo>
                  <a:pt x="0" y="6329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163062" y="4100322"/>
            <a:ext cx="123825" cy="565785"/>
          </a:xfrm>
          <a:custGeom>
            <a:avLst/>
            <a:gdLst/>
            <a:ahLst/>
            <a:cxnLst/>
            <a:rect l="l" t="t" r="r" b="b"/>
            <a:pathLst>
              <a:path w="123825" h="565785">
                <a:moveTo>
                  <a:pt x="123570" y="0"/>
                </a:moveTo>
                <a:lnTo>
                  <a:pt x="0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403855" y="4161283"/>
            <a:ext cx="60325" cy="537845"/>
          </a:xfrm>
          <a:custGeom>
            <a:avLst/>
            <a:gdLst/>
            <a:ahLst/>
            <a:cxnLst/>
            <a:rect l="l" t="t" r="r" b="b"/>
            <a:pathLst>
              <a:path w="60325" h="537845">
                <a:moveTo>
                  <a:pt x="0" y="0"/>
                </a:moveTo>
                <a:lnTo>
                  <a:pt x="60325" y="53771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403854" y="4161283"/>
            <a:ext cx="403860" cy="565785"/>
          </a:xfrm>
          <a:custGeom>
            <a:avLst/>
            <a:gdLst/>
            <a:ahLst/>
            <a:cxnLst/>
            <a:rect l="l" t="t" r="r" b="b"/>
            <a:pathLst>
              <a:path w="403860" h="565785">
                <a:moveTo>
                  <a:pt x="0" y="0"/>
                </a:moveTo>
                <a:lnTo>
                  <a:pt x="403859" y="5656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21201" y="4100321"/>
            <a:ext cx="684530" cy="627380"/>
          </a:xfrm>
          <a:custGeom>
            <a:avLst/>
            <a:gdLst/>
            <a:ahLst/>
            <a:cxnLst/>
            <a:rect l="l" t="t" r="r" b="b"/>
            <a:pathLst>
              <a:path w="684530" h="627379">
                <a:moveTo>
                  <a:pt x="0" y="0"/>
                </a:moveTo>
                <a:lnTo>
                  <a:pt x="684022" y="6273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521202" y="4100322"/>
            <a:ext cx="1254125" cy="565785"/>
          </a:xfrm>
          <a:custGeom>
            <a:avLst/>
            <a:gdLst/>
            <a:ahLst/>
            <a:cxnLst/>
            <a:rect l="l" t="t" r="r" b="b"/>
            <a:pathLst>
              <a:path w="1254125" h="565785">
                <a:moveTo>
                  <a:pt x="0" y="0"/>
                </a:moveTo>
                <a:lnTo>
                  <a:pt x="1253871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4789" y="3335273"/>
            <a:ext cx="165100" cy="405130"/>
          </a:xfrm>
          <a:custGeom>
            <a:avLst/>
            <a:gdLst/>
            <a:ahLst/>
            <a:cxnLst/>
            <a:rect l="l" t="t" r="r" b="b"/>
            <a:pathLst>
              <a:path w="165100" h="405129">
                <a:moveTo>
                  <a:pt x="164719" y="0"/>
                </a:moveTo>
                <a:lnTo>
                  <a:pt x="0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316730" y="3397759"/>
            <a:ext cx="98425" cy="343535"/>
          </a:xfrm>
          <a:custGeom>
            <a:avLst/>
            <a:gdLst/>
            <a:ahLst/>
            <a:cxnLst/>
            <a:rect l="l" t="t" r="r" b="b"/>
            <a:pathLst>
              <a:path w="98425" h="343535">
                <a:moveTo>
                  <a:pt x="0" y="0"/>
                </a:moveTo>
                <a:lnTo>
                  <a:pt x="98425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34078" y="3335273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4" h="405129">
                <a:moveTo>
                  <a:pt x="0" y="0"/>
                </a:moveTo>
                <a:lnTo>
                  <a:pt x="405764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484115" y="3470909"/>
            <a:ext cx="233045" cy="269240"/>
          </a:xfrm>
          <a:custGeom>
            <a:avLst/>
            <a:gdLst/>
            <a:ahLst/>
            <a:cxnLst/>
            <a:rect l="l" t="t" r="r" b="b"/>
            <a:pathLst>
              <a:path w="233045" h="269239">
                <a:moveTo>
                  <a:pt x="232790" y="0"/>
                </a:moveTo>
                <a:lnTo>
                  <a:pt x="0" y="2688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787391" y="3435859"/>
            <a:ext cx="220979" cy="305435"/>
          </a:xfrm>
          <a:custGeom>
            <a:avLst/>
            <a:gdLst/>
            <a:ahLst/>
            <a:cxnLst/>
            <a:rect l="l" t="t" r="r" b="b"/>
            <a:pathLst>
              <a:path w="220979" h="305435">
                <a:moveTo>
                  <a:pt x="0" y="0"/>
                </a:moveTo>
                <a:lnTo>
                  <a:pt x="220472" y="3049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652011" y="2420873"/>
            <a:ext cx="3561079" cy="615950"/>
          </a:xfrm>
          <a:custGeom>
            <a:avLst/>
            <a:gdLst/>
            <a:ahLst/>
            <a:cxnLst/>
            <a:rect l="l" t="t" r="r" b="b"/>
            <a:pathLst>
              <a:path w="3561079" h="615950">
                <a:moveTo>
                  <a:pt x="0" y="0"/>
                </a:moveTo>
                <a:lnTo>
                  <a:pt x="3560825" y="61569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7970" y="3185922"/>
            <a:ext cx="1545590" cy="689610"/>
          </a:xfrm>
          <a:custGeom>
            <a:avLst/>
            <a:gdLst/>
            <a:ahLst/>
            <a:cxnLst/>
            <a:rect l="l" t="t" r="r" b="b"/>
            <a:pathLst>
              <a:path w="1545590" h="689610">
                <a:moveTo>
                  <a:pt x="1545335" y="0"/>
                </a:moveTo>
                <a:lnTo>
                  <a:pt x="0" y="68910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248905" y="3335274"/>
            <a:ext cx="963930" cy="540385"/>
          </a:xfrm>
          <a:custGeom>
            <a:avLst/>
            <a:gdLst/>
            <a:ahLst/>
            <a:cxnLst/>
            <a:rect l="l" t="t" r="r" b="b"/>
            <a:pathLst>
              <a:path w="963929" h="540385">
                <a:moveTo>
                  <a:pt x="963676" y="0"/>
                </a:moveTo>
                <a:lnTo>
                  <a:pt x="0" y="54000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500621" y="4024122"/>
            <a:ext cx="464184" cy="612775"/>
          </a:xfrm>
          <a:custGeom>
            <a:avLst/>
            <a:gdLst/>
            <a:ahLst/>
            <a:cxnLst/>
            <a:rect l="l" t="t" r="r" b="b"/>
            <a:pathLst>
              <a:path w="464185" h="612775">
                <a:moveTo>
                  <a:pt x="463930" y="0"/>
                </a:moveTo>
                <a:lnTo>
                  <a:pt x="0" y="6126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998714" y="3370326"/>
            <a:ext cx="358140" cy="459740"/>
          </a:xfrm>
          <a:custGeom>
            <a:avLst/>
            <a:gdLst/>
            <a:ahLst/>
            <a:cxnLst/>
            <a:rect l="l" t="t" r="r" b="b"/>
            <a:pathLst>
              <a:path w="358140" h="459739">
                <a:moveTo>
                  <a:pt x="358013" y="0"/>
                </a:moveTo>
                <a:lnTo>
                  <a:pt x="0" y="4593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40702" y="4024122"/>
            <a:ext cx="601980" cy="675005"/>
          </a:xfrm>
          <a:custGeom>
            <a:avLst/>
            <a:gdLst/>
            <a:ahLst/>
            <a:cxnLst/>
            <a:rect l="l" t="t" r="r" b="b"/>
            <a:pathLst>
              <a:path w="601979" h="675004">
                <a:moveTo>
                  <a:pt x="601726" y="0"/>
                </a:moveTo>
                <a:lnTo>
                  <a:pt x="0" y="67449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593330" y="4173473"/>
            <a:ext cx="198755" cy="525780"/>
          </a:xfrm>
          <a:custGeom>
            <a:avLst/>
            <a:gdLst/>
            <a:ahLst/>
            <a:cxnLst/>
            <a:rect l="l" t="t" r="r" b="b"/>
            <a:pathLst>
              <a:path w="198754" h="525779">
                <a:moveTo>
                  <a:pt x="198247" y="0"/>
                </a:moveTo>
                <a:lnTo>
                  <a:pt x="0" y="525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920990" y="4229862"/>
            <a:ext cx="6350" cy="408305"/>
          </a:xfrm>
          <a:custGeom>
            <a:avLst/>
            <a:gdLst/>
            <a:ahLst/>
            <a:cxnLst/>
            <a:rect l="l" t="t" r="r" b="b"/>
            <a:pathLst>
              <a:path w="6350" h="408304">
                <a:moveTo>
                  <a:pt x="0" y="0"/>
                </a:moveTo>
                <a:lnTo>
                  <a:pt x="6350" y="40805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497062" y="3185923"/>
            <a:ext cx="353695" cy="647065"/>
          </a:xfrm>
          <a:custGeom>
            <a:avLst/>
            <a:gdLst/>
            <a:ahLst/>
            <a:cxnLst/>
            <a:rect l="l" t="t" r="r" b="b"/>
            <a:pathLst>
              <a:path w="353695" h="647064">
                <a:moveTo>
                  <a:pt x="0" y="0"/>
                </a:moveTo>
                <a:lnTo>
                  <a:pt x="353187" y="6469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410193" y="4130803"/>
            <a:ext cx="439420" cy="506095"/>
          </a:xfrm>
          <a:custGeom>
            <a:avLst/>
            <a:gdLst/>
            <a:ahLst/>
            <a:cxnLst/>
            <a:rect l="l" t="t" r="r" b="b"/>
            <a:pathLst>
              <a:path w="439420" h="506095">
                <a:moveTo>
                  <a:pt x="439420" y="0"/>
                </a:moveTo>
                <a:lnTo>
                  <a:pt x="0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849107" y="4130803"/>
            <a:ext cx="41275" cy="506095"/>
          </a:xfrm>
          <a:custGeom>
            <a:avLst/>
            <a:gdLst/>
            <a:ahLst/>
            <a:cxnLst/>
            <a:rect l="l" t="t" r="r" b="b"/>
            <a:pathLst>
              <a:path w="41275" h="506095">
                <a:moveTo>
                  <a:pt x="0" y="0"/>
                </a:moveTo>
                <a:lnTo>
                  <a:pt x="41148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967979" y="4193285"/>
            <a:ext cx="349885" cy="444500"/>
          </a:xfrm>
          <a:custGeom>
            <a:avLst/>
            <a:gdLst/>
            <a:ahLst/>
            <a:cxnLst/>
            <a:rect l="l" t="t" r="r" b="b"/>
            <a:pathLst>
              <a:path w="349884" h="444500">
                <a:moveTo>
                  <a:pt x="0" y="0"/>
                </a:moveTo>
                <a:lnTo>
                  <a:pt x="349630" y="4439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085327" y="4130802"/>
            <a:ext cx="594995" cy="567690"/>
          </a:xfrm>
          <a:custGeom>
            <a:avLst/>
            <a:gdLst/>
            <a:ahLst/>
            <a:cxnLst/>
            <a:rect l="l" t="t" r="r" b="b"/>
            <a:pathLst>
              <a:path w="594995" h="567689">
                <a:moveTo>
                  <a:pt x="0" y="0"/>
                </a:moveTo>
                <a:lnTo>
                  <a:pt x="594868" y="56756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134093" y="3982974"/>
            <a:ext cx="1026794" cy="716915"/>
          </a:xfrm>
          <a:custGeom>
            <a:avLst/>
            <a:gdLst/>
            <a:ahLst/>
            <a:cxnLst/>
            <a:rect l="l" t="t" r="r" b="b"/>
            <a:pathLst>
              <a:path w="1026795" h="716914">
                <a:moveTo>
                  <a:pt x="0" y="0"/>
                </a:moveTo>
                <a:lnTo>
                  <a:pt x="1026795" y="71666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160524" y="1341120"/>
            <a:ext cx="368744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Bottom Level</a:t>
            </a:r>
            <a:r>
              <a:rPr sz="3000" spc="-3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Subtree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15905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45018" y="3711702"/>
            <a:ext cx="2438400" cy="151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5018" y="3711702"/>
            <a:ext cx="2438400" cy="1513840"/>
          </a:xfrm>
          <a:custGeom>
            <a:avLst/>
            <a:gdLst/>
            <a:ahLst/>
            <a:cxnLst/>
            <a:rect l="l" t="t" r="r" b="b"/>
            <a:pathLst>
              <a:path w="2438400" h="1513839">
                <a:moveTo>
                  <a:pt x="0" y="1513332"/>
                </a:moveTo>
                <a:lnTo>
                  <a:pt x="2438400" y="1513332"/>
                </a:lnTo>
                <a:lnTo>
                  <a:pt x="2438400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2210" y="2859785"/>
            <a:ext cx="3054095" cy="1513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2209" y="2859785"/>
            <a:ext cx="3054350" cy="1513840"/>
          </a:xfrm>
          <a:custGeom>
            <a:avLst/>
            <a:gdLst/>
            <a:ahLst/>
            <a:cxnLst/>
            <a:rect l="l" t="t" r="r" b="b"/>
            <a:pathLst>
              <a:path w="3054350" h="1513839">
                <a:moveTo>
                  <a:pt x="0" y="1513332"/>
                </a:moveTo>
                <a:lnTo>
                  <a:pt x="3054095" y="1513332"/>
                </a:lnTo>
                <a:lnTo>
                  <a:pt x="3054095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Bottom-Up</a:t>
            </a:r>
            <a:r>
              <a:rPr spc="-30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10" name="object 10"/>
          <p:cNvSpPr/>
          <p:nvPr/>
        </p:nvSpPr>
        <p:spPr>
          <a:xfrm>
            <a:off x="4318254" y="2210562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1750" y="3653791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40" h="421004">
                <a:moveTo>
                  <a:pt x="0" y="210312"/>
                </a:moveTo>
                <a:lnTo>
                  <a:pt x="5933" y="154384"/>
                </a:lnTo>
                <a:lnTo>
                  <a:pt x="22679" y="104139"/>
                </a:lnTo>
                <a:lnTo>
                  <a:pt x="48653" y="61579"/>
                </a:lnTo>
                <a:lnTo>
                  <a:pt x="82273" y="28701"/>
                </a:lnTo>
                <a:lnTo>
                  <a:pt x="121955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55" y="413115"/>
                </a:lnTo>
                <a:lnTo>
                  <a:pt x="82273" y="391922"/>
                </a:lnTo>
                <a:lnTo>
                  <a:pt x="48653" y="359044"/>
                </a:lnTo>
                <a:lnTo>
                  <a:pt x="22679" y="316484"/>
                </a:lnTo>
                <a:lnTo>
                  <a:pt x="5933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05534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41981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510789" y="4708398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61" y="154957"/>
                </a:lnTo>
                <a:lnTo>
                  <a:pt x="22783" y="104535"/>
                </a:lnTo>
                <a:lnTo>
                  <a:pt x="48877" y="61817"/>
                </a:lnTo>
                <a:lnTo>
                  <a:pt x="82651" y="28814"/>
                </a:lnTo>
                <a:lnTo>
                  <a:pt x="122515" y="7538"/>
                </a:lnTo>
                <a:lnTo>
                  <a:pt x="166878" y="0"/>
                </a:lnTo>
                <a:lnTo>
                  <a:pt x="211240" y="7538"/>
                </a:lnTo>
                <a:lnTo>
                  <a:pt x="251104" y="28814"/>
                </a:lnTo>
                <a:lnTo>
                  <a:pt x="284878" y="61817"/>
                </a:lnTo>
                <a:lnTo>
                  <a:pt x="310972" y="104535"/>
                </a:lnTo>
                <a:lnTo>
                  <a:pt x="327794" y="154957"/>
                </a:lnTo>
                <a:lnTo>
                  <a:pt x="333756" y="211074"/>
                </a:lnTo>
                <a:lnTo>
                  <a:pt x="327794" y="267190"/>
                </a:lnTo>
                <a:lnTo>
                  <a:pt x="310972" y="317612"/>
                </a:lnTo>
                <a:lnTo>
                  <a:pt x="284878" y="360330"/>
                </a:lnTo>
                <a:lnTo>
                  <a:pt x="251104" y="393333"/>
                </a:lnTo>
                <a:lnTo>
                  <a:pt x="211240" y="414609"/>
                </a:lnTo>
                <a:lnTo>
                  <a:pt x="166878" y="422147"/>
                </a:lnTo>
                <a:lnTo>
                  <a:pt x="122515" y="414609"/>
                </a:lnTo>
                <a:lnTo>
                  <a:pt x="82651" y="393333"/>
                </a:lnTo>
                <a:lnTo>
                  <a:pt x="48877" y="360330"/>
                </a:lnTo>
                <a:lnTo>
                  <a:pt x="22783" y="317612"/>
                </a:lnTo>
                <a:lnTo>
                  <a:pt x="5961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7738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6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95422" y="4665727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377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58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56710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09338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67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248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673345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5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50614" y="297561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878074" y="2963418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39"/>
                </a:lnTo>
                <a:lnTo>
                  <a:pt x="48672" y="61579"/>
                </a:lnTo>
                <a:lnTo>
                  <a:pt x="82295" y="28701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1"/>
                </a:lnTo>
                <a:lnTo>
                  <a:pt x="283559" y="61579"/>
                </a:lnTo>
                <a:lnTo>
                  <a:pt x="309541" y="104139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17997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40729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2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49646" y="3050286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39"/>
                </a:lnTo>
                <a:lnTo>
                  <a:pt x="48863" y="61579"/>
                </a:lnTo>
                <a:lnTo>
                  <a:pt x="82634" y="28701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1"/>
                </a:lnTo>
                <a:lnTo>
                  <a:pt x="284892" y="61579"/>
                </a:lnTo>
                <a:lnTo>
                  <a:pt x="310980" y="104139"/>
                </a:lnTo>
                <a:lnTo>
                  <a:pt x="327797" y="154384"/>
                </a:lnTo>
                <a:lnTo>
                  <a:pt x="333755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163306" y="297561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334505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965441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42682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00338" y="3771139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34505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85723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08341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760970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24407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2413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150857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3091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1097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173730" y="2420873"/>
            <a:ext cx="1146175" cy="628650"/>
          </a:xfrm>
          <a:custGeom>
            <a:avLst/>
            <a:gdLst/>
            <a:ahLst/>
            <a:cxnLst/>
            <a:rect l="l" t="t" r="r" b="b"/>
            <a:pathLst>
              <a:path w="1146175" h="628650">
                <a:moveTo>
                  <a:pt x="1145920" y="0"/>
                </a:moveTo>
                <a:lnTo>
                  <a:pt x="0" y="6281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316729" y="2632711"/>
            <a:ext cx="168910" cy="343535"/>
          </a:xfrm>
          <a:custGeom>
            <a:avLst/>
            <a:gdLst/>
            <a:ahLst/>
            <a:cxnLst/>
            <a:rect l="l" t="t" r="r" b="b"/>
            <a:pathLst>
              <a:path w="168910" h="343535">
                <a:moveTo>
                  <a:pt x="168782" y="0"/>
                </a:moveTo>
                <a:lnTo>
                  <a:pt x="0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03243" y="2570226"/>
            <a:ext cx="996315" cy="541020"/>
          </a:xfrm>
          <a:custGeom>
            <a:avLst/>
            <a:gdLst/>
            <a:ahLst/>
            <a:cxnLst/>
            <a:rect l="l" t="t" r="r" b="b"/>
            <a:pathLst>
              <a:path w="996314" h="541019">
                <a:moveTo>
                  <a:pt x="0" y="0"/>
                </a:moveTo>
                <a:lnTo>
                  <a:pt x="995807" y="5407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801874" y="3384041"/>
            <a:ext cx="166370" cy="269240"/>
          </a:xfrm>
          <a:custGeom>
            <a:avLst/>
            <a:gdLst/>
            <a:ahLst/>
            <a:cxnLst/>
            <a:rect l="l" t="t" r="r" b="b"/>
            <a:pathLst>
              <a:path w="166369" h="269239">
                <a:moveTo>
                  <a:pt x="166369" y="0"/>
                </a:moveTo>
                <a:lnTo>
                  <a:pt x="0" y="2688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044189" y="3384041"/>
            <a:ext cx="242570" cy="417830"/>
          </a:xfrm>
          <a:custGeom>
            <a:avLst/>
            <a:gdLst/>
            <a:ahLst/>
            <a:cxnLst/>
            <a:rect l="l" t="t" r="r" b="b"/>
            <a:pathLst>
              <a:path w="242569" h="417829">
                <a:moveTo>
                  <a:pt x="0" y="0"/>
                </a:moveTo>
                <a:lnTo>
                  <a:pt x="242061" y="4175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88997" y="3864102"/>
            <a:ext cx="683260" cy="906144"/>
          </a:xfrm>
          <a:custGeom>
            <a:avLst/>
            <a:gdLst/>
            <a:ahLst/>
            <a:cxnLst/>
            <a:rect l="l" t="t" r="r" b="b"/>
            <a:pathLst>
              <a:path w="683260" h="906145">
                <a:moveTo>
                  <a:pt x="682650" y="0"/>
                </a:moveTo>
                <a:lnTo>
                  <a:pt x="0" y="90563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334006" y="4013454"/>
            <a:ext cx="313055" cy="695325"/>
          </a:xfrm>
          <a:custGeom>
            <a:avLst/>
            <a:gdLst/>
            <a:ahLst/>
            <a:cxnLst/>
            <a:rect l="l" t="t" r="r" b="b"/>
            <a:pathLst>
              <a:path w="313055" h="695325">
                <a:moveTo>
                  <a:pt x="312775" y="0"/>
                </a:moveTo>
                <a:lnTo>
                  <a:pt x="0" y="69481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78430" y="4074415"/>
            <a:ext cx="60960" cy="633095"/>
          </a:xfrm>
          <a:custGeom>
            <a:avLst/>
            <a:gdLst/>
            <a:ahLst/>
            <a:cxnLst/>
            <a:rect l="l" t="t" r="r" b="b"/>
            <a:pathLst>
              <a:path w="60959" h="633095">
                <a:moveTo>
                  <a:pt x="60540" y="0"/>
                </a:moveTo>
                <a:lnTo>
                  <a:pt x="0" y="6329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163062" y="4100322"/>
            <a:ext cx="123825" cy="565785"/>
          </a:xfrm>
          <a:custGeom>
            <a:avLst/>
            <a:gdLst/>
            <a:ahLst/>
            <a:cxnLst/>
            <a:rect l="l" t="t" r="r" b="b"/>
            <a:pathLst>
              <a:path w="123825" h="565785">
                <a:moveTo>
                  <a:pt x="123570" y="0"/>
                </a:moveTo>
                <a:lnTo>
                  <a:pt x="0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403855" y="4161283"/>
            <a:ext cx="60325" cy="537845"/>
          </a:xfrm>
          <a:custGeom>
            <a:avLst/>
            <a:gdLst/>
            <a:ahLst/>
            <a:cxnLst/>
            <a:rect l="l" t="t" r="r" b="b"/>
            <a:pathLst>
              <a:path w="60325" h="537845">
                <a:moveTo>
                  <a:pt x="0" y="0"/>
                </a:moveTo>
                <a:lnTo>
                  <a:pt x="60325" y="53771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403854" y="4161283"/>
            <a:ext cx="403860" cy="565785"/>
          </a:xfrm>
          <a:custGeom>
            <a:avLst/>
            <a:gdLst/>
            <a:ahLst/>
            <a:cxnLst/>
            <a:rect l="l" t="t" r="r" b="b"/>
            <a:pathLst>
              <a:path w="403860" h="565785">
                <a:moveTo>
                  <a:pt x="0" y="0"/>
                </a:moveTo>
                <a:lnTo>
                  <a:pt x="403859" y="5656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21201" y="4100321"/>
            <a:ext cx="684530" cy="627380"/>
          </a:xfrm>
          <a:custGeom>
            <a:avLst/>
            <a:gdLst/>
            <a:ahLst/>
            <a:cxnLst/>
            <a:rect l="l" t="t" r="r" b="b"/>
            <a:pathLst>
              <a:path w="684530" h="627379">
                <a:moveTo>
                  <a:pt x="0" y="0"/>
                </a:moveTo>
                <a:lnTo>
                  <a:pt x="684022" y="6273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21202" y="4100322"/>
            <a:ext cx="1254125" cy="565785"/>
          </a:xfrm>
          <a:custGeom>
            <a:avLst/>
            <a:gdLst/>
            <a:ahLst/>
            <a:cxnLst/>
            <a:rect l="l" t="t" r="r" b="b"/>
            <a:pathLst>
              <a:path w="1254125" h="565785">
                <a:moveTo>
                  <a:pt x="0" y="0"/>
                </a:moveTo>
                <a:lnTo>
                  <a:pt x="1253871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034789" y="3335273"/>
            <a:ext cx="165100" cy="405130"/>
          </a:xfrm>
          <a:custGeom>
            <a:avLst/>
            <a:gdLst/>
            <a:ahLst/>
            <a:cxnLst/>
            <a:rect l="l" t="t" r="r" b="b"/>
            <a:pathLst>
              <a:path w="165100" h="405129">
                <a:moveTo>
                  <a:pt x="164719" y="0"/>
                </a:moveTo>
                <a:lnTo>
                  <a:pt x="0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316730" y="3397759"/>
            <a:ext cx="98425" cy="343535"/>
          </a:xfrm>
          <a:custGeom>
            <a:avLst/>
            <a:gdLst/>
            <a:ahLst/>
            <a:cxnLst/>
            <a:rect l="l" t="t" r="r" b="b"/>
            <a:pathLst>
              <a:path w="98425" h="343535">
                <a:moveTo>
                  <a:pt x="0" y="0"/>
                </a:moveTo>
                <a:lnTo>
                  <a:pt x="98425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34078" y="3335273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4" h="405129">
                <a:moveTo>
                  <a:pt x="0" y="0"/>
                </a:moveTo>
                <a:lnTo>
                  <a:pt x="405764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484115" y="3470909"/>
            <a:ext cx="233045" cy="269240"/>
          </a:xfrm>
          <a:custGeom>
            <a:avLst/>
            <a:gdLst/>
            <a:ahLst/>
            <a:cxnLst/>
            <a:rect l="l" t="t" r="r" b="b"/>
            <a:pathLst>
              <a:path w="233045" h="269239">
                <a:moveTo>
                  <a:pt x="232790" y="0"/>
                </a:moveTo>
                <a:lnTo>
                  <a:pt x="0" y="2688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787391" y="3435859"/>
            <a:ext cx="220979" cy="305435"/>
          </a:xfrm>
          <a:custGeom>
            <a:avLst/>
            <a:gdLst/>
            <a:ahLst/>
            <a:cxnLst/>
            <a:rect l="l" t="t" r="r" b="b"/>
            <a:pathLst>
              <a:path w="220979" h="305435">
                <a:moveTo>
                  <a:pt x="0" y="0"/>
                </a:moveTo>
                <a:lnTo>
                  <a:pt x="220472" y="3049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652011" y="2420873"/>
            <a:ext cx="3561079" cy="615950"/>
          </a:xfrm>
          <a:custGeom>
            <a:avLst/>
            <a:gdLst/>
            <a:ahLst/>
            <a:cxnLst/>
            <a:rect l="l" t="t" r="r" b="b"/>
            <a:pathLst>
              <a:path w="3561079" h="615950">
                <a:moveTo>
                  <a:pt x="0" y="0"/>
                </a:moveTo>
                <a:lnTo>
                  <a:pt x="3560825" y="61569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17970" y="3185922"/>
            <a:ext cx="1545590" cy="689610"/>
          </a:xfrm>
          <a:custGeom>
            <a:avLst/>
            <a:gdLst/>
            <a:ahLst/>
            <a:cxnLst/>
            <a:rect l="l" t="t" r="r" b="b"/>
            <a:pathLst>
              <a:path w="1545590" h="689610">
                <a:moveTo>
                  <a:pt x="1545335" y="0"/>
                </a:moveTo>
                <a:lnTo>
                  <a:pt x="0" y="68910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248905" y="3335274"/>
            <a:ext cx="963930" cy="540385"/>
          </a:xfrm>
          <a:custGeom>
            <a:avLst/>
            <a:gdLst/>
            <a:ahLst/>
            <a:cxnLst/>
            <a:rect l="l" t="t" r="r" b="b"/>
            <a:pathLst>
              <a:path w="963929" h="540385">
                <a:moveTo>
                  <a:pt x="963676" y="0"/>
                </a:moveTo>
                <a:lnTo>
                  <a:pt x="0" y="54000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500621" y="4024122"/>
            <a:ext cx="464184" cy="612775"/>
          </a:xfrm>
          <a:custGeom>
            <a:avLst/>
            <a:gdLst/>
            <a:ahLst/>
            <a:cxnLst/>
            <a:rect l="l" t="t" r="r" b="b"/>
            <a:pathLst>
              <a:path w="464185" h="612775">
                <a:moveTo>
                  <a:pt x="463930" y="0"/>
                </a:moveTo>
                <a:lnTo>
                  <a:pt x="0" y="6126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998714" y="3370326"/>
            <a:ext cx="358140" cy="459740"/>
          </a:xfrm>
          <a:custGeom>
            <a:avLst/>
            <a:gdLst/>
            <a:ahLst/>
            <a:cxnLst/>
            <a:rect l="l" t="t" r="r" b="b"/>
            <a:pathLst>
              <a:path w="358140" h="459739">
                <a:moveTo>
                  <a:pt x="358013" y="0"/>
                </a:moveTo>
                <a:lnTo>
                  <a:pt x="0" y="4593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7140702" y="4024122"/>
            <a:ext cx="601980" cy="675005"/>
          </a:xfrm>
          <a:custGeom>
            <a:avLst/>
            <a:gdLst/>
            <a:ahLst/>
            <a:cxnLst/>
            <a:rect l="l" t="t" r="r" b="b"/>
            <a:pathLst>
              <a:path w="601979" h="675004">
                <a:moveTo>
                  <a:pt x="601726" y="0"/>
                </a:moveTo>
                <a:lnTo>
                  <a:pt x="0" y="67449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93330" y="4173473"/>
            <a:ext cx="198755" cy="525780"/>
          </a:xfrm>
          <a:custGeom>
            <a:avLst/>
            <a:gdLst/>
            <a:ahLst/>
            <a:cxnLst/>
            <a:rect l="l" t="t" r="r" b="b"/>
            <a:pathLst>
              <a:path w="198754" h="525779">
                <a:moveTo>
                  <a:pt x="198247" y="0"/>
                </a:moveTo>
                <a:lnTo>
                  <a:pt x="0" y="525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920990" y="4229862"/>
            <a:ext cx="6350" cy="408305"/>
          </a:xfrm>
          <a:custGeom>
            <a:avLst/>
            <a:gdLst/>
            <a:ahLst/>
            <a:cxnLst/>
            <a:rect l="l" t="t" r="r" b="b"/>
            <a:pathLst>
              <a:path w="6350" h="408304">
                <a:moveTo>
                  <a:pt x="0" y="0"/>
                </a:moveTo>
                <a:lnTo>
                  <a:pt x="6350" y="40805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8497062" y="3185923"/>
            <a:ext cx="353695" cy="647065"/>
          </a:xfrm>
          <a:custGeom>
            <a:avLst/>
            <a:gdLst/>
            <a:ahLst/>
            <a:cxnLst/>
            <a:rect l="l" t="t" r="r" b="b"/>
            <a:pathLst>
              <a:path w="353695" h="647064">
                <a:moveTo>
                  <a:pt x="0" y="0"/>
                </a:moveTo>
                <a:lnTo>
                  <a:pt x="353187" y="6469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10193" y="4130803"/>
            <a:ext cx="439420" cy="506095"/>
          </a:xfrm>
          <a:custGeom>
            <a:avLst/>
            <a:gdLst/>
            <a:ahLst/>
            <a:cxnLst/>
            <a:rect l="l" t="t" r="r" b="b"/>
            <a:pathLst>
              <a:path w="439420" h="506095">
                <a:moveTo>
                  <a:pt x="439420" y="0"/>
                </a:moveTo>
                <a:lnTo>
                  <a:pt x="0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849107" y="4130803"/>
            <a:ext cx="41275" cy="506095"/>
          </a:xfrm>
          <a:custGeom>
            <a:avLst/>
            <a:gdLst/>
            <a:ahLst/>
            <a:cxnLst/>
            <a:rect l="l" t="t" r="r" b="b"/>
            <a:pathLst>
              <a:path w="41275" h="506095">
                <a:moveTo>
                  <a:pt x="0" y="0"/>
                </a:moveTo>
                <a:lnTo>
                  <a:pt x="41148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967979" y="4193285"/>
            <a:ext cx="349885" cy="444500"/>
          </a:xfrm>
          <a:custGeom>
            <a:avLst/>
            <a:gdLst/>
            <a:ahLst/>
            <a:cxnLst/>
            <a:rect l="l" t="t" r="r" b="b"/>
            <a:pathLst>
              <a:path w="349884" h="444500">
                <a:moveTo>
                  <a:pt x="0" y="0"/>
                </a:moveTo>
                <a:lnTo>
                  <a:pt x="349630" y="4439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9085327" y="4130802"/>
            <a:ext cx="594995" cy="567690"/>
          </a:xfrm>
          <a:custGeom>
            <a:avLst/>
            <a:gdLst/>
            <a:ahLst/>
            <a:cxnLst/>
            <a:rect l="l" t="t" r="r" b="b"/>
            <a:pathLst>
              <a:path w="594995" h="567689">
                <a:moveTo>
                  <a:pt x="0" y="0"/>
                </a:moveTo>
                <a:lnTo>
                  <a:pt x="594868" y="56756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9134093" y="3982974"/>
            <a:ext cx="1026794" cy="716915"/>
          </a:xfrm>
          <a:custGeom>
            <a:avLst/>
            <a:gdLst/>
            <a:ahLst/>
            <a:cxnLst/>
            <a:rect l="l" t="t" r="r" b="b"/>
            <a:pathLst>
              <a:path w="1026795" h="716914">
                <a:moveTo>
                  <a:pt x="0" y="0"/>
                </a:moveTo>
                <a:lnTo>
                  <a:pt x="1026795" y="71666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2160523" y="1341120"/>
            <a:ext cx="3769360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Second Level</a:t>
            </a:r>
            <a:r>
              <a:rPr sz="3000" spc="-5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Subtree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475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45018" y="3711702"/>
            <a:ext cx="2438400" cy="151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45018" y="3711702"/>
            <a:ext cx="2438400" cy="1513840"/>
          </a:xfrm>
          <a:custGeom>
            <a:avLst/>
            <a:gdLst/>
            <a:ahLst/>
            <a:cxnLst/>
            <a:rect l="l" t="t" r="r" b="b"/>
            <a:pathLst>
              <a:path w="2438400" h="1513839">
                <a:moveTo>
                  <a:pt x="0" y="1513332"/>
                </a:moveTo>
                <a:lnTo>
                  <a:pt x="2438400" y="1513332"/>
                </a:lnTo>
                <a:lnTo>
                  <a:pt x="2438400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52210" y="2859785"/>
            <a:ext cx="3054095" cy="1513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52209" y="2859785"/>
            <a:ext cx="3054350" cy="1513840"/>
          </a:xfrm>
          <a:custGeom>
            <a:avLst/>
            <a:gdLst/>
            <a:ahLst/>
            <a:cxnLst/>
            <a:rect l="l" t="t" r="r" b="b"/>
            <a:pathLst>
              <a:path w="3054350" h="1513839">
                <a:moveTo>
                  <a:pt x="0" y="1513332"/>
                </a:moveTo>
                <a:lnTo>
                  <a:pt x="3054095" y="1513332"/>
                </a:lnTo>
                <a:lnTo>
                  <a:pt x="3054095" y="0"/>
                </a:lnTo>
                <a:lnTo>
                  <a:pt x="0" y="0"/>
                </a:lnTo>
                <a:lnTo>
                  <a:pt x="0" y="151333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96718" y="2116074"/>
            <a:ext cx="6039611" cy="14584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6717" y="2116074"/>
            <a:ext cx="6040120" cy="1458595"/>
          </a:xfrm>
          <a:custGeom>
            <a:avLst/>
            <a:gdLst/>
            <a:ahLst/>
            <a:cxnLst/>
            <a:rect l="l" t="t" r="r" b="b"/>
            <a:pathLst>
              <a:path w="6040120" h="1458595">
                <a:moveTo>
                  <a:pt x="0" y="1458467"/>
                </a:moveTo>
                <a:lnTo>
                  <a:pt x="6039611" y="1458467"/>
                </a:lnTo>
                <a:lnTo>
                  <a:pt x="6039611" y="0"/>
                </a:lnTo>
                <a:lnTo>
                  <a:pt x="0" y="0"/>
                </a:lnTo>
                <a:lnTo>
                  <a:pt x="0" y="1458467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Bottom-Up</a:t>
            </a:r>
            <a:r>
              <a:rPr spc="-30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12" name="object 12"/>
          <p:cNvSpPr/>
          <p:nvPr/>
        </p:nvSpPr>
        <p:spPr>
          <a:xfrm>
            <a:off x="4318254" y="2210562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71750" y="3653791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40" h="421004">
                <a:moveTo>
                  <a:pt x="0" y="210312"/>
                </a:moveTo>
                <a:lnTo>
                  <a:pt x="5933" y="154384"/>
                </a:lnTo>
                <a:lnTo>
                  <a:pt x="22679" y="104139"/>
                </a:lnTo>
                <a:lnTo>
                  <a:pt x="48653" y="61579"/>
                </a:lnTo>
                <a:lnTo>
                  <a:pt x="82273" y="28701"/>
                </a:lnTo>
                <a:lnTo>
                  <a:pt x="121955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55" y="413115"/>
                </a:lnTo>
                <a:lnTo>
                  <a:pt x="82273" y="391922"/>
                </a:lnTo>
                <a:lnTo>
                  <a:pt x="48653" y="359044"/>
                </a:lnTo>
                <a:lnTo>
                  <a:pt x="22679" y="316484"/>
                </a:lnTo>
                <a:lnTo>
                  <a:pt x="5933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05534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41981" y="4708398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4"/>
                </a:moveTo>
                <a:lnTo>
                  <a:pt x="5933" y="154957"/>
                </a:lnTo>
                <a:lnTo>
                  <a:pt x="22679" y="104535"/>
                </a:lnTo>
                <a:lnTo>
                  <a:pt x="48653" y="61817"/>
                </a:lnTo>
                <a:lnTo>
                  <a:pt x="82273" y="28814"/>
                </a:lnTo>
                <a:lnTo>
                  <a:pt x="121955" y="7538"/>
                </a:lnTo>
                <a:lnTo>
                  <a:pt x="166116" y="0"/>
                </a:lnTo>
                <a:lnTo>
                  <a:pt x="210276" y="7538"/>
                </a:lnTo>
                <a:lnTo>
                  <a:pt x="249958" y="28814"/>
                </a:lnTo>
                <a:lnTo>
                  <a:pt x="283578" y="61817"/>
                </a:lnTo>
                <a:lnTo>
                  <a:pt x="309552" y="104535"/>
                </a:lnTo>
                <a:lnTo>
                  <a:pt x="326298" y="154957"/>
                </a:lnTo>
                <a:lnTo>
                  <a:pt x="332231" y="211074"/>
                </a:lnTo>
                <a:lnTo>
                  <a:pt x="326298" y="267190"/>
                </a:lnTo>
                <a:lnTo>
                  <a:pt x="309552" y="317612"/>
                </a:lnTo>
                <a:lnTo>
                  <a:pt x="283578" y="360330"/>
                </a:lnTo>
                <a:lnTo>
                  <a:pt x="249958" y="393333"/>
                </a:lnTo>
                <a:lnTo>
                  <a:pt x="210276" y="414609"/>
                </a:lnTo>
                <a:lnTo>
                  <a:pt x="166116" y="422147"/>
                </a:lnTo>
                <a:lnTo>
                  <a:pt x="121955" y="414609"/>
                </a:lnTo>
                <a:lnTo>
                  <a:pt x="82273" y="393333"/>
                </a:lnTo>
                <a:lnTo>
                  <a:pt x="48653" y="360330"/>
                </a:lnTo>
                <a:lnTo>
                  <a:pt x="22679" y="317612"/>
                </a:lnTo>
                <a:lnTo>
                  <a:pt x="5933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0789" y="4708398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61" y="154957"/>
                </a:lnTo>
                <a:lnTo>
                  <a:pt x="22783" y="104535"/>
                </a:lnTo>
                <a:lnTo>
                  <a:pt x="48877" y="61817"/>
                </a:lnTo>
                <a:lnTo>
                  <a:pt x="82651" y="28814"/>
                </a:lnTo>
                <a:lnTo>
                  <a:pt x="122515" y="7538"/>
                </a:lnTo>
                <a:lnTo>
                  <a:pt x="166878" y="0"/>
                </a:lnTo>
                <a:lnTo>
                  <a:pt x="211240" y="7538"/>
                </a:lnTo>
                <a:lnTo>
                  <a:pt x="251104" y="28814"/>
                </a:lnTo>
                <a:lnTo>
                  <a:pt x="284878" y="61817"/>
                </a:lnTo>
                <a:lnTo>
                  <a:pt x="310972" y="104535"/>
                </a:lnTo>
                <a:lnTo>
                  <a:pt x="327794" y="154957"/>
                </a:lnTo>
                <a:lnTo>
                  <a:pt x="333756" y="211074"/>
                </a:lnTo>
                <a:lnTo>
                  <a:pt x="327794" y="267190"/>
                </a:lnTo>
                <a:lnTo>
                  <a:pt x="310972" y="317612"/>
                </a:lnTo>
                <a:lnTo>
                  <a:pt x="284878" y="360330"/>
                </a:lnTo>
                <a:lnTo>
                  <a:pt x="251104" y="393333"/>
                </a:lnTo>
                <a:lnTo>
                  <a:pt x="211240" y="414609"/>
                </a:lnTo>
                <a:lnTo>
                  <a:pt x="166878" y="422147"/>
                </a:lnTo>
                <a:lnTo>
                  <a:pt x="122515" y="414609"/>
                </a:lnTo>
                <a:lnTo>
                  <a:pt x="82651" y="393333"/>
                </a:lnTo>
                <a:lnTo>
                  <a:pt x="48877" y="360330"/>
                </a:lnTo>
                <a:lnTo>
                  <a:pt x="22783" y="317612"/>
                </a:lnTo>
                <a:lnTo>
                  <a:pt x="5961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7738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6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995422" y="4665727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77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58945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56710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09338" y="4665727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8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67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48150" y="3740659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40"/>
                </a:lnTo>
                <a:lnTo>
                  <a:pt x="48863" y="61579"/>
                </a:lnTo>
                <a:lnTo>
                  <a:pt x="82634" y="28702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2"/>
                </a:lnTo>
                <a:lnTo>
                  <a:pt x="284892" y="61579"/>
                </a:lnTo>
                <a:lnTo>
                  <a:pt x="310980" y="104140"/>
                </a:lnTo>
                <a:lnTo>
                  <a:pt x="327797" y="154384"/>
                </a:lnTo>
                <a:lnTo>
                  <a:pt x="333756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73345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5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5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150614" y="297561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4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4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8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878074" y="2963418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39"/>
                </a:lnTo>
                <a:lnTo>
                  <a:pt x="48672" y="61579"/>
                </a:lnTo>
                <a:lnTo>
                  <a:pt x="82295" y="28701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1"/>
                </a:lnTo>
                <a:lnTo>
                  <a:pt x="283559" y="61579"/>
                </a:lnTo>
                <a:lnTo>
                  <a:pt x="309541" y="104139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317997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5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1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5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40729" y="3740659"/>
            <a:ext cx="332740" cy="421005"/>
          </a:xfrm>
          <a:custGeom>
            <a:avLst/>
            <a:gdLst/>
            <a:ahLst/>
            <a:cxnLst/>
            <a:rect l="l" t="t" r="r" b="b"/>
            <a:pathLst>
              <a:path w="332739" h="421004">
                <a:moveTo>
                  <a:pt x="0" y="210312"/>
                </a:moveTo>
                <a:lnTo>
                  <a:pt x="5937" y="154384"/>
                </a:lnTo>
                <a:lnTo>
                  <a:pt x="22690" y="104140"/>
                </a:lnTo>
                <a:lnTo>
                  <a:pt x="48672" y="61579"/>
                </a:lnTo>
                <a:lnTo>
                  <a:pt x="82295" y="28702"/>
                </a:lnTo>
                <a:lnTo>
                  <a:pt x="121972" y="7508"/>
                </a:lnTo>
                <a:lnTo>
                  <a:pt x="166116" y="0"/>
                </a:lnTo>
                <a:lnTo>
                  <a:pt x="210259" y="7508"/>
                </a:lnTo>
                <a:lnTo>
                  <a:pt x="249936" y="28702"/>
                </a:lnTo>
                <a:lnTo>
                  <a:pt x="283559" y="61579"/>
                </a:lnTo>
                <a:lnTo>
                  <a:pt x="309541" y="104140"/>
                </a:lnTo>
                <a:lnTo>
                  <a:pt x="326294" y="154384"/>
                </a:lnTo>
                <a:lnTo>
                  <a:pt x="332232" y="210312"/>
                </a:lnTo>
                <a:lnTo>
                  <a:pt x="326294" y="266239"/>
                </a:lnTo>
                <a:lnTo>
                  <a:pt x="309541" y="316484"/>
                </a:lnTo>
                <a:lnTo>
                  <a:pt x="283559" y="359044"/>
                </a:lnTo>
                <a:lnTo>
                  <a:pt x="249936" y="391922"/>
                </a:lnTo>
                <a:lnTo>
                  <a:pt x="210259" y="413115"/>
                </a:lnTo>
                <a:lnTo>
                  <a:pt x="166116" y="420624"/>
                </a:lnTo>
                <a:lnTo>
                  <a:pt x="121972" y="413115"/>
                </a:lnTo>
                <a:lnTo>
                  <a:pt x="82296" y="391922"/>
                </a:lnTo>
                <a:lnTo>
                  <a:pt x="48672" y="359044"/>
                </a:lnTo>
                <a:lnTo>
                  <a:pt x="22690" y="316484"/>
                </a:lnTo>
                <a:lnTo>
                  <a:pt x="5937" y="266239"/>
                </a:lnTo>
                <a:lnTo>
                  <a:pt x="0" y="210312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549646" y="3050286"/>
            <a:ext cx="334010" cy="421005"/>
          </a:xfrm>
          <a:custGeom>
            <a:avLst/>
            <a:gdLst/>
            <a:ahLst/>
            <a:cxnLst/>
            <a:rect l="l" t="t" r="r" b="b"/>
            <a:pathLst>
              <a:path w="334010" h="421004">
                <a:moveTo>
                  <a:pt x="0" y="210312"/>
                </a:moveTo>
                <a:lnTo>
                  <a:pt x="5958" y="154384"/>
                </a:lnTo>
                <a:lnTo>
                  <a:pt x="22775" y="104139"/>
                </a:lnTo>
                <a:lnTo>
                  <a:pt x="48863" y="61579"/>
                </a:lnTo>
                <a:lnTo>
                  <a:pt x="82634" y="28701"/>
                </a:lnTo>
                <a:lnTo>
                  <a:pt x="122502" y="7508"/>
                </a:lnTo>
                <a:lnTo>
                  <a:pt x="166877" y="0"/>
                </a:lnTo>
                <a:lnTo>
                  <a:pt x="211253" y="7508"/>
                </a:lnTo>
                <a:lnTo>
                  <a:pt x="251121" y="28701"/>
                </a:lnTo>
                <a:lnTo>
                  <a:pt x="284892" y="61579"/>
                </a:lnTo>
                <a:lnTo>
                  <a:pt x="310980" y="104139"/>
                </a:lnTo>
                <a:lnTo>
                  <a:pt x="327797" y="154384"/>
                </a:lnTo>
                <a:lnTo>
                  <a:pt x="333755" y="210312"/>
                </a:lnTo>
                <a:lnTo>
                  <a:pt x="327797" y="266239"/>
                </a:lnTo>
                <a:lnTo>
                  <a:pt x="310980" y="316484"/>
                </a:lnTo>
                <a:lnTo>
                  <a:pt x="284892" y="359044"/>
                </a:lnTo>
                <a:lnTo>
                  <a:pt x="251121" y="391922"/>
                </a:lnTo>
                <a:lnTo>
                  <a:pt x="211253" y="413115"/>
                </a:lnTo>
                <a:lnTo>
                  <a:pt x="166877" y="420624"/>
                </a:lnTo>
                <a:lnTo>
                  <a:pt x="122502" y="413115"/>
                </a:lnTo>
                <a:lnTo>
                  <a:pt x="82634" y="391922"/>
                </a:lnTo>
                <a:lnTo>
                  <a:pt x="48863" y="359044"/>
                </a:lnTo>
                <a:lnTo>
                  <a:pt x="22775" y="316484"/>
                </a:lnTo>
                <a:lnTo>
                  <a:pt x="5958" y="266239"/>
                </a:lnTo>
                <a:lnTo>
                  <a:pt x="0" y="210312"/>
                </a:lnTo>
                <a:close/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163306" y="297561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334505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965441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42682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800338" y="3771139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34505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5723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08341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760970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24407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2413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50857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63091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11097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73730" y="2420873"/>
            <a:ext cx="1146175" cy="628650"/>
          </a:xfrm>
          <a:custGeom>
            <a:avLst/>
            <a:gdLst/>
            <a:ahLst/>
            <a:cxnLst/>
            <a:rect l="l" t="t" r="r" b="b"/>
            <a:pathLst>
              <a:path w="1146175" h="628650">
                <a:moveTo>
                  <a:pt x="1145920" y="0"/>
                </a:moveTo>
                <a:lnTo>
                  <a:pt x="0" y="6281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316729" y="2632711"/>
            <a:ext cx="168910" cy="343535"/>
          </a:xfrm>
          <a:custGeom>
            <a:avLst/>
            <a:gdLst/>
            <a:ahLst/>
            <a:cxnLst/>
            <a:rect l="l" t="t" r="r" b="b"/>
            <a:pathLst>
              <a:path w="168910" h="343535">
                <a:moveTo>
                  <a:pt x="168782" y="0"/>
                </a:moveTo>
                <a:lnTo>
                  <a:pt x="0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03243" y="2570226"/>
            <a:ext cx="996315" cy="541020"/>
          </a:xfrm>
          <a:custGeom>
            <a:avLst/>
            <a:gdLst/>
            <a:ahLst/>
            <a:cxnLst/>
            <a:rect l="l" t="t" r="r" b="b"/>
            <a:pathLst>
              <a:path w="996314" h="541019">
                <a:moveTo>
                  <a:pt x="0" y="0"/>
                </a:moveTo>
                <a:lnTo>
                  <a:pt x="995807" y="54076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801874" y="3384041"/>
            <a:ext cx="166370" cy="269240"/>
          </a:xfrm>
          <a:custGeom>
            <a:avLst/>
            <a:gdLst/>
            <a:ahLst/>
            <a:cxnLst/>
            <a:rect l="l" t="t" r="r" b="b"/>
            <a:pathLst>
              <a:path w="166369" h="269239">
                <a:moveTo>
                  <a:pt x="166369" y="0"/>
                </a:moveTo>
                <a:lnTo>
                  <a:pt x="0" y="2688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4189" y="3384041"/>
            <a:ext cx="242570" cy="417830"/>
          </a:xfrm>
          <a:custGeom>
            <a:avLst/>
            <a:gdLst/>
            <a:ahLst/>
            <a:cxnLst/>
            <a:rect l="l" t="t" r="r" b="b"/>
            <a:pathLst>
              <a:path w="242569" h="417829">
                <a:moveTo>
                  <a:pt x="0" y="0"/>
                </a:moveTo>
                <a:lnTo>
                  <a:pt x="242061" y="41757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88997" y="3864102"/>
            <a:ext cx="683260" cy="906144"/>
          </a:xfrm>
          <a:custGeom>
            <a:avLst/>
            <a:gdLst/>
            <a:ahLst/>
            <a:cxnLst/>
            <a:rect l="l" t="t" r="r" b="b"/>
            <a:pathLst>
              <a:path w="683260" h="906145">
                <a:moveTo>
                  <a:pt x="682650" y="0"/>
                </a:moveTo>
                <a:lnTo>
                  <a:pt x="0" y="90563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334006" y="4013454"/>
            <a:ext cx="313055" cy="695325"/>
          </a:xfrm>
          <a:custGeom>
            <a:avLst/>
            <a:gdLst/>
            <a:ahLst/>
            <a:cxnLst/>
            <a:rect l="l" t="t" r="r" b="b"/>
            <a:pathLst>
              <a:path w="313055" h="695325">
                <a:moveTo>
                  <a:pt x="312775" y="0"/>
                </a:moveTo>
                <a:lnTo>
                  <a:pt x="0" y="69481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78430" y="4074415"/>
            <a:ext cx="60960" cy="633095"/>
          </a:xfrm>
          <a:custGeom>
            <a:avLst/>
            <a:gdLst/>
            <a:ahLst/>
            <a:cxnLst/>
            <a:rect l="l" t="t" r="r" b="b"/>
            <a:pathLst>
              <a:path w="60959" h="633095">
                <a:moveTo>
                  <a:pt x="60540" y="0"/>
                </a:moveTo>
                <a:lnTo>
                  <a:pt x="0" y="63296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163062" y="4100322"/>
            <a:ext cx="123825" cy="565785"/>
          </a:xfrm>
          <a:custGeom>
            <a:avLst/>
            <a:gdLst/>
            <a:ahLst/>
            <a:cxnLst/>
            <a:rect l="l" t="t" r="r" b="b"/>
            <a:pathLst>
              <a:path w="123825" h="565785">
                <a:moveTo>
                  <a:pt x="123570" y="0"/>
                </a:moveTo>
                <a:lnTo>
                  <a:pt x="0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03855" y="4161283"/>
            <a:ext cx="60325" cy="537845"/>
          </a:xfrm>
          <a:custGeom>
            <a:avLst/>
            <a:gdLst/>
            <a:ahLst/>
            <a:cxnLst/>
            <a:rect l="l" t="t" r="r" b="b"/>
            <a:pathLst>
              <a:path w="60325" h="537845">
                <a:moveTo>
                  <a:pt x="0" y="0"/>
                </a:moveTo>
                <a:lnTo>
                  <a:pt x="60325" y="53771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03854" y="4161283"/>
            <a:ext cx="403860" cy="565785"/>
          </a:xfrm>
          <a:custGeom>
            <a:avLst/>
            <a:gdLst/>
            <a:ahLst/>
            <a:cxnLst/>
            <a:rect l="l" t="t" r="r" b="b"/>
            <a:pathLst>
              <a:path w="403860" h="565785">
                <a:moveTo>
                  <a:pt x="0" y="0"/>
                </a:moveTo>
                <a:lnTo>
                  <a:pt x="403859" y="5656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521201" y="4100321"/>
            <a:ext cx="684530" cy="627380"/>
          </a:xfrm>
          <a:custGeom>
            <a:avLst/>
            <a:gdLst/>
            <a:ahLst/>
            <a:cxnLst/>
            <a:rect l="l" t="t" r="r" b="b"/>
            <a:pathLst>
              <a:path w="684530" h="627379">
                <a:moveTo>
                  <a:pt x="0" y="0"/>
                </a:moveTo>
                <a:lnTo>
                  <a:pt x="684022" y="62737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521202" y="4100322"/>
            <a:ext cx="1254125" cy="565785"/>
          </a:xfrm>
          <a:custGeom>
            <a:avLst/>
            <a:gdLst/>
            <a:ahLst/>
            <a:cxnLst/>
            <a:rect l="l" t="t" r="r" b="b"/>
            <a:pathLst>
              <a:path w="1254125" h="565785">
                <a:moveTo>
                  <a:pt x="0" y="0"/>
                </a:moveTo>
                <a:lnTo>
                  <a:pt x="1253871" y="56565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034789" y="3335273"/>
            <a:ext cx="165100" cy="405130"/>
          </a:xfrm>
          <a:custGeom>
            <a:avLst/>
            <a:gdLst/>
            <a:ahLst/>
            <a:cxnLst/>
            <a:rect l="l" t="t" r="r" b="b"/>
            <a:pathLst>
              <a:path w="165100" h="405129">
                <a:moveTo>
                  <a:pt x="164719" y="0"/>
                </a:moveTo>
                <a:lnTo>
                  <a:pt x="0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316730" y="3397759"/>
            <a:ext cx="98425" cy="343535"/>
          </a:xfrm>
          <a:custGeom>
            <a:avLst/>
            <a:gdLst/>
            <a:ahLst/>
            <a:cxnLst/>
            <a:rect l="l" t="t" r="r" b="b"/>
            <a:pathLst>
              <a:path w="98425" h="343535">
                <a:moveTo>
                  <a:pt x="0" y="0"/>
                </a:moveTo>
                <a:lnTo>
                  <a:pt x="98425" y="3430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434078" y="3335273"/>
            <a:ext cx="405765" cy="405130"/>
          </a:xfrm>
          <a:custGeom>
            <a:avLst/>
            <a:gdLst/>
            <a:ahLst/>
            <a:cxnLst/>
            <a:rect l="l" t="t" r="r" b="b"/>
            <a:pathLst>
              <a:path w="405764" h="405129">
                <a:moveTo>
                  <a:pt x="0" y="0"/>
                </a:moveTo>
                <a:lnTo>
                  <a:pt x="405764" y="404875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484115" y="3470909"/>
            <a:ext cx="233045" cy="269240"/>
          </a:xfrm>
          <a:custGeom>
            <a:avLst/>
            <a:gdLst/>
            <a:ahLst/>
            <a:cxnLst/>
            <a:rect l="l" t="t" r="r" b="b"/>
            <a:pathLst>
              <a:path w="233045" h="269239">
                <a:moveTo>
                  <a:pt x="232790" y="0"/>
                </a:moveTo>
                <a:lnTo>
                  <a:pt x="0" y="26885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787391" y="3435859"/>
            <a:ext cx="220979" cy="305435"/>
          </a:xfrm>
          <a:custGeom>
            <a:avLst/>
            <a:gdLst/>
            <a:ahLst/>
            <a:cxnLst/>
            <a:rect l="l" t="t" r="r" b="b"/>
            <a:pathLst>
              <a:path w="220979" h="305435">
                <a:moveTo>
                  <a:pt x="0" y="0"/>
                </a:moveTo>
                <a:lnTo>
                  <a:pt x="220472" y="30492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52011" y="2420873"/>
            <a:ext cx="3561079" cy="615950"/>
          </a:xfrm>
          <a:custGeom>
            <a:avLst/>
            <a:gdLst/>
            <a:ahLst/>
            <a:cxnLst/>
            <a:rect l="l" t="t" r="r" b="b"/>
            <a:pathLst>
              <a:path w="3561079" h="615950">
                <a:moveTo>
                  <a:pt x="0" y="0"/>
                </a:moveTo>
                <a:lnTo>
                  <a:pt x="3560825" y="615696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6617970" y="3185922"/>
            <a:ext cx="1545590" cy="689610"/>
          </a:xfrm>
          <a:custGeom>
            <a:avLst/>
            <a:gdLst/>
            <a:ahLst/>
            <a:cxnLst/>
            <a:rect l="l" t="t" r="r" b="b"/>
            <a:pathLst>
              <a:path w="1545590" h="689610">
                <a:moveTo>
                  <a:pt x="1545335" y="0"/>
                </a:moveTo>
                <a:lnTo>
                  <a:pt x="0" y="689101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248905" y="3335274"/>
            <a:ext cx="963930" cy="540385"/>
          </a:xfrm>
          <a:custGeom>
            <a:avLst/>
            <a:gdLst/>
            <a:ahLst/>
            <a:cxnLst/>
            <a:rect l="l" t="t" r="r" b="b"/>
            <a:pathLst>
              <a:path w="963929" h="540385">
                <a:moveTo>
                  <a:pt x="963676" y="0"/>
                </a:moveTo>
                <a:lnTo>
                  <a:pt x="0" y="54000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00621" y="4024122"/>
            <a:ext cx="464184" cy="612775"/>
          </a:xfrm>
          <a:custGeom>
            <a:avLst/>
            <a:gdLst/>
            <a:ahLst/>
            <a:cxnLst/>
            <a:rect l="l" t="t" r="r" b="b"/>
            <a:pathLst>
              <a:path w="464185" h="612775">
                <a:moveTo>
                  <a:pt x="463930" y="0"/>
                </a:moveTo>
                <a:lnTo>
                  <a:pt x="0" y="612647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98714" y="3370326"/>
            <a:ext cx="358140" cy="459740"/>
          </a:xfrm>
          <a:custGeom>
            <a:avLst/>
            <a:gdLst/>
            <a:ahLst/>
            <a:cxnLst/>
            <a:rect l="l" t="t" r="r" b="b"/>
            <a:pathLst>
              <a:path w="358140" h="459739">
                <a:moveTo>
                  <a:pt x="358013" y="0"/>
                </a:moveTo>
                <a:lnTo>
                  <a:pt x="0" y="459359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40702" y="4024122"/>
            <a:ext cx="601980" cy="675005"/>
          </a:xfrm>
          <a:custGeom>
            <a:avLst/>
            <a:gdLst/>
            <a:ahLst/>
            <a:cxnLst/>
            <a:rect l="l" t="t" r="r" b="b"/>
            <a:pathLst>
              <a:path w="601979" h="675004">
                <a:moveTo>
                  <a:pt x="601726" y="0"/>
                </a:moveTo>
                <a:lnTo>
                  <a:pt x="0" y="674496"/>
                </a:lnTo>
              </a:path>
            </a:pathLst>
          </a:custGeom>
          <a:ln w="259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593330" y="4173473"/>
            <a:ext cx="198755" cy="525780"/>
          </a:xfrm>
          <a:custGeom>
            <a:avLst/>
            <a:gdLst/>
            <a:ahLst/>
            <a:cxnLst/>
            <a:rect l="l" t="t" r="r" b="b"/>
            <a:pathLst>
              <a:path w="198754" h="525779">
                <a:moveTo>
                  <a:pt x="198247" y="0"/>
                </a:moveTo>
                <a:lnTo>
                  <a:pt x="0" y="52527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920990" y="4229862"/>
            <a:ext cx="6350" cy="408305"/>
          </a:xfrm>
          <a:custGeom>
            <a:avLst/>
            <a:gdLst/>
            <a:ahLst/>
            <a:cxnLst/>
            <a:rect l="l" t="t" r="r" b="b"/>
            <a:pathLst>
              <a:path w="6350" h="408304">
                <a:moveTo>
                  <a:pt x="0" y="0"/>
                </a:moveTo>
                <a:lnTo>
                  <a:pt x="6350" y="408050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497062" y="3185923"/>
            <a:ext cx="353695" cy="647065"/>
          </a:xfrm>
          <a:custGeom>
            <a:avLst/>
            <a:gdLst/>
            <a:ahLst/>
            <a:cxnLst/>
            <a:rect l="l" t="t" r="r" b="b"/>
            <a:pathLst>
              <a:path w="353695" h="647064">
                <a:moveTo>
                  <a:pt x="0" y="0"/>
                </a:moveTo>
                <a:lnTo>
                  <a:pt x="353187" y="646938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8410193" y="4130803"/>
            <a:ext cx="439420" cy="506095"/>
          </a:xfrm>
          <a:custGeom>
            <a:avLst/>
            <a:gdLst/>
            <a:ahLst/>
            <a:cxnLst/>
            <a:rect l="l" t="t" r="r" b="b"/>
            <a:pathLst>
              <a:path w="439420" h="506095">
                <a:moveTo>
                  <a:pt x="439420" y="0"/>
                </a:moveTo>
                <a:lnTo>
                  <a:pt x="0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8849107" y="4130803"/>
            <a:ext cx="41275" cy="506095"/>
          </a:xfrm>
          <a:custGeom>
            <a:avLst/>
            <a:gdLst/>
            <a:ahLst/>
            <a:cxnLst/>
            <a:rect l="l" t="t" r="r" b="b"/>
            <a:pathLst>
              <a:path w="41275" h="506095">
                <a:moveTo>
                  <a:pt x="0" y="0"/>
                </a:moveTo>
                <a:lnTo>
                  <a:pt x="41148" y="50584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8967979" y="4193285"/>
            <a:ext cx="349885" cy="444500"/>
          </a:xfrm>
          <a:custGeom>
            <a:avLst/>
            <a:gdLst/>
            <a:ahLst/>
            <a:cxnLst/>
            <a:rect l="l" t="t" r="r" b="b"/>
            <a:pathLst>
              <a:path w="349884" h="444500">
                <a:moveTo>
                  <a:pt x="0" y="0"/>
                </a:moveTo>
                <a:lnTo>
                  <a:pt x="349630" y="44399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085327" y="4130802"/>
            <a:ext cx="594995" cy="567690"/>
          </a:xfrm>
          <a:custGeom>
            <a:avLst/>
            <a:gdLst/>
            <a:ahLst/>
            <a:cxnLst/>
            <a:rect l="l" t="t" r="r" b="b"/>
            <a:pathLst>
              <a:path w="594995" h="567689">
                <a:moveTo>
                  <a:pt x="0" y="0"/>
                </a:moveTo>
                <a:lnTo>
                  <a:pt x="594868" y="567563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9134093" y="3982974"/>
            <a:ext cx="1026794" cy="716915"/>
          </a:xfrm>
          <a:custGeom>
            <a:avLst/>
            <a:gdLst/>
            <a:ahLst/>
            <a:cxnLst/>
            <a:rect l="l" t="t" r="r" b="b"/>
            <a:pathLst>
              <a:path w="1026795" h="716914">
                <a:moveTo>
                  <a:pt x="0" y="0"/>
                </a:moveTo>
                <a:lnTo>
                  <a:pt x="1026795" y="716661"/>
                </a:lnTo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 txBox="1"/>
          <p:nvPr/>
        </p:nvSpPr>
        <p:spPr>
          <a:xfrm>
            <a:off x="2160524" y="1341120"/>
            <a:ext cx="3094355" cy="466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114" dirty="0">
                <a:solidFill>
                  <a:srgbClr val="C00000"/>
                </a:solidFill>
                <a:latin typeface="Arial"/>
                <a:cs typeface="Arial"/>
              </a:rPr>
              <a:t>Top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Level</a:t>
            </a:r>
            <a:r>
              <a:rPr sz="3000" spc="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Subtree</a:t>
            </a:r>
            <a:endParaRPr sz="3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0348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2978" y="3259708"/>
            <a:ext cx="5680075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Sandwich</a:t>
            </a:r>
            <a:r>
              <a:rPr sz="4400" b="1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Integration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22779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0"/>
            <a:ext cx="10770141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5400" spc="-5" dirty="0"/>
              <a:t>Sandwich</a:t>
            </a:r>
            <a:r>
              <a:rPr sz="5400" dirty="0"/>
              <a:t> </a:t>
            </a:r>
            <a:r>
              <a:rPr sz="5400"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0" y="1483106"/>
            <a:ext cx="12191999" cy="28315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combination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top-down </a:t>
            </a:r>
            <a:r>
              <a:rPr sz="3200" spc="-5" dirty="0">
                <a:latin typeface="Arial"/>
                <a:cs typeface="Arial"/>
              </a:rPr>
              <a:t>and</a:t>
            </a:r>
            <a:r>
              <a:rPr sz="3200" spc="-200" dirty="0"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bottom-up  </a:t>
            </a:r>
            <a:r>
              <a:rPr sz="3200" dirty="0">
                <a:latin typeface="Arial"/>
                <a:cs typeface="Arial"/>
              </a:rPr>
              <a:t>integration</a:t>
            </a:r>
          </a:p>
          <a:p>
            <a:pPr>
              <a:spcBef>
                <a:spcPts val="37"/>
              </a:spcBef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Less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stub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drivers </a:t>
            </a:r>
            <a:r>
              <a:rPr sz="3200" spc="-5" dirty="0">
                <a:latin typeface="Arial"/>
                <a:cs typeface="Arial"/>
              </a:rPr>
              <a:t>development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effort</a:t>
            </a:r>
            <a:endParaRPr sz="3200" dirty="0">
              <a:latin typeface="Arial"/>
              <a:cs typeface="Arial"/>
            </a:endParaRPr>
          </a:p>
          <a:p>
            <a:pPr>
              <a:spcBef>
                <a:spcPts val="39"/>
              </a:spcBef>
              <a:buFont typeface="Wingdings"/>
              <a:buChar char=""/>
            </a:pPr>
            <a:endParaRPr sz="4400" dirty="0">
              <a:latin typeface="Times New Roman"/>
              <a:cs typeface="Times New Roman"/>
            </a:endParaRPr>
          </a:p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latin typeface="Arial"/>
                <a:cs typeface="Arial"/>
              </a:rPr>
              <a:t>Added </a:t>
            </a:r>
            <a:r>
              <a:rPr sz="3200" spc="-10" dirty="0">
                <a:solidFill>
                  <a:srgbClr val="C00000"/>
                </a:solidFill>
                <a:latin typeface="Arial"/>
                <a:cs typeface="Arial"/>
              </a:rPr>
              <a:t>difficulty </a:t>
            </a:r>
            <a:r>
              <a:rPr sz="3200" dirty="0">
                <a:latin typeface="Arial"/>
                <a:cs typeface="Arial"/>
              </a:rPr>
              <a:t>to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fault</a:t>
            </a:r>
            <a:r>
              <a:rPr sz="3200" spc="-7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isolation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25200" y="5982274"/>
            <a:ext cx="1066800" cy="87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6172200"/>
            <a:ext cx="9372600" cy="29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930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3559" y="3259708"/>
            <a:ext cx="7760970" cy="67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Call Graph-Based</a:t>
            </a:r>
            <a:r>
              <a:rPr sz="4400" b="1" spc="-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Integration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7750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Pair-Wise</a:t>
            </a:r>
            <a:r>
              <a:rPr spc="-15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257" y="1166843"/>
            <a:ext cx="11176811" cy="43165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12065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The idea behind </a:t>
            </a:r>
            <a:r>
              <a:rPr sz="3000" spc="-5" dirty="0">
                <a:latin typeface="Arial"/>
                <a:cs typeface="Arial"/>
              </a:rPr>
              <a:t>pair-wise integration is </a:t>
            </a:r>
            <a:r>
              <a:rPr sz="3000" dirty="0">
                <a:latin typeface="Arial"/>
                <a:cs typeface="Arial"/>
              </a:rPr>
              <a:t>to  </a:t>
            </a:r>
            <a:r>
              <a:rPr sz="3000" u="heavy" dirty="0">
                <a:solidFill>
                  <a:srgbClr val="C00000"/>
                </a:solidFill>
                <a:latin typeface="Arial"/>
                <a:cs typeface="Arial"/>
              </a:rPr>
              <a:t>eliminate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000" u="heavy" spc="-5" dirty="0">
                <a:solidFill>
                  <a:srgbClr val="C00000"/>
                </a:solidFill>
                <a:latin typeface="Arial"/>
                <a:cs typeface="Arial"/>
              </a:rPr>
              <a:t>stub/driver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development</a:t>
            </a:r>
            <a:r>
              <a:rPr sz="3000" spc="-10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effort</a:t>
            </a:r>
            <a:endParaRPr sz="3000" dirty="0">
              <a:latin typeface="Arial"/>
              <a:cs typeface="Arial"/>
            </a:endParaRPr>
          </a:p>
          <a:p>
            <a:pPr>
              <a:spcBef>
                <a:spcPts val="37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Similar to </a:t>
            </a:r>
            <a:r>
              <a:rPr sz="3000" spc="-5" dirty="0">
                <a:latin typeface="Arial"/>
                <a:cs typeface="Arial"/>
              </a:rPr>
              <a:t>top-down or bottom-up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integration</a:t>
            </a:r>
            <a:endParaRPr sz="3000" dirty="0">
              <a:latin typeface="Arial"/>
              <a:cs typeface="Arial"/>
            </a:endParaRPr>
          </a:p>
          <a:p>
            <a:pPr>
              <a:spcBef>
                <a:spcPts val="39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Uses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real code </a:t>
            </a:r>
            <a:r>
              <a:rPr sz="3000" spc="-5" dirty="0">
                <a:latin typeface="Arial"/>
                <a:cs typeface="Arial"/>
              </a:rPr>
              <a:t>instead </a:t>
            </a:r>
            <a:r>
              <a:rPr sz="3000" dirty="0">
                <a:latin typeface="Arial"/>
                <a:cs typeface="Arial"/>
              </a:rPr>
              <a:t>of stubs /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drivers</a:t>
            </a:r>
            <a:endParaRPr sz="3000" dirty="0">
              <a:latin typeface="Arial"/>
              <a:cs typeface="Arial"/>
            </a:endParaRPr>
          </a:p>
          <a:p>
            <a:pPr>
              <a:spcBef>
                <a:spcPts val="40"/>
              </a:spcBef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77216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Reduces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testing </a:t>
            </a:r>
            <a:r>
              <a:rPr sz="3000" spc="-15" dirty="0">
                <a:solidFill>
                  <a:srgbClr val="C00000"/>
                </a:solidFill>
                <a:latin typeface="Arial"/>
                <a:cs typeface="Arial"/>
              </a:rPr>
              <a:t>effort </a:t>
            </a:r>
            <a:r>
              <a:rPr sz="3000" spc="-5" dirty="0">
                <a:latin typeface="Arial"/>
                <a:cs typeface="Arial"/>
              </a:rPr>
              <a:t>(no need </a:t>
            </a:r>
            <a:r>
              <a:rPr sz="3000" dirty="0">
                <a:latin typeface="Arial"/>
                <a:cs typeface="Arial"/>
              </a:rPr>
              <a:t>to write  </a:t>
            </a:r>
            <a:r>
              <a:rPr sz="3000" spc="-5" dirty="0">
                <a:latin typeface="Arial"/>
                <a:cs typeface="Arial"/>
              </a:rPr>
              <a:t>stubs/drivers)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25200" y="5982274"/>
            <a:ext cx="1066800" cy="87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95400" y="6172200"/>
            <a:ext cx="9372600" cy="29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532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2317" y="3652265"/>
            <a:ext cx="1405509" cy="15634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2316" y="3652266"/>
            <a:ext cx="1405890" cy="1564005"/>
          </a:xfrm>
          <a:custGeom>
            <a:avLst/>
            <a:gdLst/>
            <a:ahLst/>
            <a:cxnLst/>
            <a:rect l="l" t="t" r="r" b="b"/>
            <a:pathLst>
              <a:path w="1405889" h="1564004">
                <a:moveTo>
                  <a:pt x="953135" y="0"/>
                </a:moveTo>
                <a:lnTo>
                  <a:pt x="1405509" y="357504"/>
                </a:lnTo>
                <a:lnTo>
                  <a:pt x="452374" y="1563496"/>
                </a:lnTo>
                <a:lnTo>
                  <a:pt x="0" y="1205864"/>
                </a:lnTo>
                <a:lnTo>
                  <a:pt x="953135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71366" y="2079498"/>
            <a:ext cx="583692" cy="151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071366" y="2079499"/>
            <a:ext cx="584200" cy="1511935"/>
          </a:xfrm>
          <a:custGeom>
            <a:avLst/>
            <a:gdLst/>
            <a:ahLst/>
            <a:cxnLst/>
            <a:rect l="l" t="t" r="r" b="b"/>
            <a:pathLst>
              <a:path w="584200" h="1511935">
                <a:moveTo>
                  <a:pt x="0" y="1511808"/>
                </a:moveTo>
                <a:lnTo>
                  <a:pt x="583692" y="1511808"/>
                </a:lnTo>
                <a:lnTo>
                  <a:pt x="583692" y="0"/>
                </a:lnTo>
                <a:lnTo>
                  <a:pt x="0" y="0"/>
                </a:lnTo>
                <a:lnTo>
                  <a:pt x="0" y="1511808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30801" y="2093595"/>
            <a:ext cx="1943608" cy="14646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30802" y="2093596"/>
            <a:ext cx="1943735" cy="1464945"/>
          </a:xfrm>
          <a:custGeom>
            <a:avLst/>
            <a:gdLst/>
            <a:ahLst/>
            <a:cxnLst/>
            <a:rect l="l" t="t" r="r" b="b"/>
            <a:pathLst>
              <a:path w="1943735" h="1464945">
                <a:moveTo>
                  <a:pt x="0" y="497713"/>
                </a:moveTo>
                <a:lnTo>
                  <a:pt x="291211" y="0"/>
                </a:lnTo>
                <a:lnTo>
                  <a:pt x="1943608" y="966977"/>
                </a:lnTo>
                <a:lnTo>
                  <a:pt x="1652397" y="1464690"/>
                </a:lnTo>
                <a:lnTo>
                  <a:pt x="0" y="497713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9747" y="2903855"/>
            <a:ext cx="1067562" cy="14819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9747" y="2903854"/>
            <a:ext cx="1068070" cy="1482090"/>
          </a:xfrm>
          <a:custGeom>
            <a:avLst/>
            <a:gdLst/>
            <a:ahLst/>
            <a:cxnLst/>
            <a:rect l="l" t="t" r="r" b="b"/>
            <a:pathLst>
              <a:path w="1068070" h="1482089">
                <a:moveTo>
                  <a:pt x="0" y="227075"/>
                </a:moveTo>
                <a:lnTo>
                  <a:pt x="529971" y="0"/>
                </a:lnTo>
                <a:lnTo>
                  <a:pt x="1067562" y="1254887"/>
                </a:lnTo>
                <a:lnTo>
                  <a:pt x="537590" y="1481963"/>
                </a:lnTo>
                <a:lnTo>
                  <a:pt x="0" y="227075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6303264"/>
            <a:ext cx="6929628" cy="975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Pair-Wise</a:t>
            </a:r>
            <a:r>
              <a:rPr spc="-15" dirty="0"/>
              <a:t> </a:t>
            </a:r>
            <a:r>
              <a:rPr spc="-5" dirty="0"/>
              <a:t>Integration</a:t>
            </a:r>
          </a:p>
        </p:txBody>
      </p:sp>
      <p:sp>
        <p:nvSpPr>
          <p:cNvPr id="14" name="object 14"/>
          <p:cNvSpPr/>
          <p:nvPr/>
        </p:nvSpPr>
        <p:spPr>
          <a:xfrm>
            <a:off x="1592580" y="2197608"/>
            <a:ext cx="4593336" cy="2945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63306" y="297561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34505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965441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2682" y="3813810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0338" y="3771139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4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4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8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34505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5723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39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08341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10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8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6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8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60970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5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5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24407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2413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150857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6" y="0"/>
                </a:lnTo>
                <a:lnTo>
                  <a:pt x="210259" y="7538"/>
                </a:lnTo>
                <a:lnTo>
                  <a:pt x="249936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2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6" y="393333"/>
                </a:lnTo>
                <a:lnTo>
                  <a:pt x="210259" y="414609"/>
                </a:lnTo>
                <a:lnTo>
                  <a:pt x="166116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30918" y="4636771"/>
            <a:ext cx="332740" cy="422275"/>
          </a:xfrm>
          <a:custGeom>
            <a:avLst/>
            <a:gdLst/>
            <a:ahLst/>
            <a:cxnLst/>
            <a:rect l="l" t="t" r="r" b="b"/>
            <a:pathLst>
              <a:path w="332740" h="422275">
                <a:moveTo>
                  <a:pt x="0" y="211073"/>
                </a:moveTo>
                <a:lnTo>
                  <a:pt x="5937" y="154957"/>
                </a:lnTo>
                <a:lnTo>
                  <a:pt x="22690" y="104535"/>
                </a:lnTo>
                <a:lnTo>
                  <a:pt x="48672" y="61817"/>
                </a:lnTo>
                <a:lnTo>
                  <a:pt x="82296" y="28814"/>
                </a:lnTo>
                <a:lnTo>
                  <a:pt x="121972" y="7538"/>
                </a:lnTo>
                <a:lnTo>
                  <a:pt x="166115" y="0"/>
                </a:lnTo>
                <a:lnTo>
                  <a:pt x="210259" y="7538"/>
                </a:lnTo>
                <a:lnTo>
                  <a:pt x="249935" y="28814"/>
                </a:lnTo>
                <a:lnTo>
                  <a:pt x="283559" y="61817"/>
                </a:lnTo>
                <a:lnTo>
                  <a:pt x="309541" y="104535"/>
                </a:lnTo>
                <a:lnTo>
                  <a:pt x="326294" y="154957"/>
                </a:lnTo>
                <a:lnTo>
                  <a:pt x="332231" y="211073"/>
                </a:lnTo>
                <a:lnTo>
                  <a:pt x="326294" y="267190"/>
                </a:lnTo>
                <a:lnTo>
                  <a:pt x="309541" y="317612"/>
                </a:lnTo>
                <a:lnTo>
                  <a:pt x="283559" y="360330"/>
                </a:lnTo>
                <a:lnTo>
                  <a:pt x="249935" y="393333"/>
                </a:lnTo>
                <a:lnTo>
                  <a:pt x="210259" y="414609"/>
                </a:lnTo>
                <a:lnTo>
                  <a:pt x="166115" y="422147"/>
                </a:lnTo>
                <a:lnTo>
                  <a:pt x="121972" y="414609"/>
                </a:lnTo>
                <a:lnTo>
                  <a:pt x="82296" y="393333"/>
                </a:lnTo>
                <a:lnTo>
                  <a:pt x="48672" y="360330"/>
                </a:lnTo>
                <a:lnTo>
                  <a:pt x="22690" y="317612"/>
                </a:lnTo>
                <a:lnTo>
                  <a:pt x="5937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110978" y="4636771"/>
            <a:ext cx="334010" cy="422275"/>
          </a:xfrm>
          <a:custGeom>
            <a:avLst/>
            <a:gdLst/>
            <a:ahLst/>
            <a:cxnLst/>
            <a:rect l="l" t="t" r="r" b="b"/>
            <a:pathLst>
              <a:path w="334009" h="422275">
                <a:moveTo>
                  <a:pt x="0" y="211073"/>
                </a:moveTo>
                <a:lnTo>
                  <a:pt x="5958" y="154957"/>
                </a:lnTo>
                <a:lnTo>
                  <a:pt x="22775" y="104535"/>
                </a:lnTo>
                <a:lnTo>
                  <a:pt x="48863" y="61817"/>
                </a:lnTo>
                <a:lnTo>
                  <a:pt x="82634" y="28814"/>
                </a:lnTo>
                <a:lnTo>
                  <a:pt x="122502" y="7538"/>
                </a:lnTo>
                <a:lnTo>
                  <a:pt x="166877" y="0"/>
                </a:lnTo>
                <a:lnTo>
                  <a:pt x="211253" y="7538"/>
                </a:lnTo>
                <a:lnTo>
                  <a:pt x="251121" y="28814"/>
                </a:lnTo>
                <a:lnTo>
                  <a:pt x="284892" y="61817"/>
                </a:lnTo>
                <a:lnTo>
                  <a:pt x="310980" y="104535"/>
                </a:lnTo>
                <a:lnTo>
                  <a:pt x="327797" y="154957"/>
                </a:lnTo>
                <a:lnTo>
                  <a:pt x="333755" y="211073"/>
                </a:lnTo>
                <a:lnTo>
                  <a:pt x="327797" y="267190"/>
                </a:lnTo>
                <a:lnTo>
                  <a:pt x="310980" y="317612"/>
                </a:lnTo>
                <a:lnTo>
                  <a:pt x="284892" y="360330"/>
                </a:lnTo>
                <a:lnTo>
                  <a:pt x="251121" y="393333"/>
                </a:lnTo>
                <a:lnTo>
                  <a:pt x="211253" y="414609"/>
                </a:lnTo>
                <a:lnTo>
                  <a:pt x="166877" y="422147"/>
                </a:lnTo>
                <a:lnTo>
                  <a:pt x="122502" y="414609"/>
                </a:lnTo>
                <a:lnTo>
                  <a:pt x="82634" y="393333"/>
                </a:lnTo>
                <a:lnTo>
                  <a:pt x="48863" y="360330"/>
                </a:lnTo>
                <a:lnTo>
                  <a:pt x="22775" y="317612"/>
                </a:lnTo>
                <a:lnTo>
                  <a:pt x="5958" y="267190"/>
                </a:lnTo>
                <a:lnTo>
                  <a:pt x="0" y="211073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49852" y="2408047"/>
            <a:ext cx="3562985" cy="670560"/>
          </a:xfrm>
          <a:custGeom>
            <a:avLst/>
            <a:gdLst/>
            <a:ahLst/>
            <a:cxnLst/>
            <a:rect l="l" t="t" r="r" b="b"/>
            <a:pathLst>
              <a:path w="3562984" h="670560">
                <a:moveTo>
                  <a:pt x="3474030" y="626271"/>
                </a:moveTo>
                <a:lnTo>
                  <a:pt x="3424301" y="670305"/>
                </a:lnTo>
                <a:lnTo>
                  <a:pt x="3562984" y="628523"/>
                </a:lnTo>
                <a:lnTo>
                  <a:pt x="3562294" y="628014"/>
                </a:lnTo>
                <a:lnTo>
                  <a:pt x="3484118" y="628014"/>
                </a:lnTo>
                <a:lnTo>
                  <a:pt x="3474030" y="626271"/>
                </a:lnTo>
                <a:close/>
              </a:path>
              <a:path w="3562984" h="670560">
                <a:moveTo>
                  <a:pt x="3486315" y="615393"/>
                </a:moveTo>
                <a:lnTo>
                  <a:pt x="3474030" y="626271"/>
                </a:lnTo>
                <a:lnTo>
                  <a:pt x="3484118" y="628014"/>
                </a:lnTo>
                <a:lnTo>
                  <a:pt x="3486315" y="615393"/>
                </a:lnTo>
                <a:close/>
              </a:path>
              <a:path w="3562984" h="670560">
                <a:moveTo>
                  <a:pt x="3446272" y="542670"/>
                </a:moveTo>
                <a:lnTo>
                  <a:pt x="3478341" y="600720"/>
                </a:lnTo>
                <a:lnTo>
                  <a:pt x="3488563" y="602488"/>
                </a:lnTo>
                <a:lnTo>
                  <a:pt x="3484118" y="628014"/>
                </a:lnTo>
                <a:lnTo>
                  <a:pt x="3562294" y="628014"/>
                </a:lnTo>
                <a:lnTo>
                  <a:pt x="3446272" y="542670"/>
                </a:lnTo>
                <a:close/>
              </a:path>
              <a:path w="3562984" h="670560">
                <a:moveTo>
                  <a:pt x="4318" y="0"/>
                </a:moveTo>
                <a:lnTo>
                  <a:pt x="0" y="25653"/>
                </a:lnTo>
                <a:lnTo>
                  <a:pt x="3474030" y="626271"/>
                </a:lnTo>
                <a:lnTo>
                  <a:pt x="3486315" y="615393"/>
                </a:lnTo>
                <a:lnTo>
                  <a:pt x="3486347" y="615212"/>
                </a:lnTo>
                <a:lnTo>
                  <a:pt x="3478341" y="600720"/>
                </a:lnTo>
                <a:lnTo>
                  <a:pt x="4318" y="0"/>
                </a:lnTo>
                <a:close/>
              </a:path>
              <a:path w="3562984" h="670560">
                <a:moveTo>
                  <a:pt x="3478341" y="600720"/>
                </a:moveTo>
                <a:lnTo>
                  <a:pt x="3486347" y="615212"/>
                </a:lnTo>
                <a:lnTo>
                  <a:pt x="3488563" y="602488"/>
                </a:lnTo>
                <a:lnTo>
                  <a:pt x="3478341" y="600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17970" y="3174110"/>
            <a:ext cx="1550670" cy="707390"/>
          </a:xfrm>
          <a:custGeom>
            <a:avLst/>
            <a:gdLst/>
            <a:ahLst/>
            <a:cxnLst/>
            <a:rect l="l" t="t" r="r" b="b"/>
            <a:pathLst>
              <a:path w="1550670" h="707389">
                <a:moveTo>
                  <a:pt x="91947" y="589026"/>
                </a:moveTo>
                <a:lnTo>
                  <a:pt x="0" y="700913"/>
                </a:lnTo>
                <a:lnTo>
                  <a:pt x="144652" y="707389"/>
                </a:lnTo>
                <a:lnTo>
                  <a:pt x="93827" y="681101"/>
                </a:lnTo>
                <a:lnTo>
                  <a:pt x="76200" y="681101"/>
                </a:lnTo>
                <a:lnTo>
                  <a:pt x="65658" y="657478"/>
                </a:lnTo>
                <a:lnTo>
                  <a:pt x="75185" y="653230"/>
                </a:lnTo>
                <a:lnTo>
                  <a:pt x="91947" y="589026"/>
                </a:lnTo>
                <a:close/>
              </a:path>
              <a:path w="1550670" h="707389">
                <a:moveTo>
                  <a:pt x="75185" y="653230"/>
                </a:moveTo>
                <a:lnTo>
                  <a:pt x="65658" y="657478"/>
                </a:lnTo>
                <a:lnTo>
                  <a:pt x="76200" y="681101"/>
                </a:lnTo>
                <a:lnTo>
                  <a:pt x="85666" y="676879"/>
                </a:lnTo>
                <a:lnTo>
                  <a:pt x="70992" y="669289"/>
                </a:lnTo>
                <a:lnTo>
                  <a:pt x="75185" y="653230"/>
                </a:lnTo>
                <a:close/>
              </a:path>
              <a:path w="1550670" h="707389">
                <a:moveTo>
                  <a:pt x="85666" y="676879"/>
                </a:moveTo>
                <a:lnTo>
                  <a:pt x="76200" y="681101"/>
                </a:lnTo>
                <a:lnTo>
                  <a:pt x="93827" y="681101"/>
                </a:lnTo>
                <a:lnTo>
                  <a:pt x="85666" y="676879"/>
                </a:lnTo>
                <a:close/>
              </a:path>
              <a:path w="1550670" h="707389">
                <a:moveTo>
                  <a:pt x="1540002" y="0"/>
                </a:moveTo>
                <a:lnTo>
                  <a:pt x="75185" y="653230"/>
                </a:lnTo>
                <a:lnTo>
                  <a:pt x="70992" y="669289"/>
                </a:lnTo>
                <a:lnTo>
                  <a:pt x="85666" y="676879"/>
                </a:lnTo>
                <a:lnTo>
                  <a:pt x="1550543" y="23622"/>
                </a:lnTo>
                <a:lnTo>
                  <a:pt x="15400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248905" y="3323972"/>
            <a:ext cx="970280" cy="551815"/>
          </a:xfrm>
          <a:custGeom>
            <a:avLst/>
            <a:gdLst/>
            <a:ahLst/>
            <a:cxnLst/>
            <a:rect l="l" t="t" r="r" b="b"/>
            <a:pathLst>
              <a:path w="970279" h="551814">
                <a:moveTo>
                  <a:pt x="81280" y="431545"/>
                </a:moveTo>
                <a:lnTo>
                  <a:pt x="0" y="551306"/>
                </a:lnTo>
                <a:lnTo>
                  <a:pt x="144653" y="544448"/>
                </a:lnTo>
                <a:lnTo>
                  <a:pt x="95729" y="524636"/>
                </a:lnTo>
                <a:lnTo>
                  <a:pt x="74168" y="524636"/>
                </a:lnTo>
                <a:lnTo>
                  <a:pt x="61468" y="502030"/>
                </a:lnTo>
                <a:lnTo>
                  <a:pt x="70512" y="496962"/>
                </a:lnTo>
                <a:lnTo>
                  <a:pt x="81280" y="431545"/>
                </a:lnTo>
                <a:close/>
              </a:path>
              <a:path w="970279" h="551814">
                <a:moveTo>
                  <a:pt x="67818" y="513333"/>
                </a:moveTo>
                <a:lnTo>
                  <a:pt x="74168" y="524636"/>
                </a:lnTo>
                <a:lnTo>
                  <a:pt x="83212" y="519568"/>
                </a:lnTo>
                <a:lnTo>
                  <a:pt x="67818" y="513333"/>
                </a:lnTo>
                <a:close/>
              </a:path>
              <a:path w="970279" h="551814">
                <a:moveTo>
                  <a:pt x="83212" y="519568"/>
                </a:moveTo>
                <a:lnTo>
                  <a:pt x="74168" y="524636"/>
                </a:lnTo>
                <a:lnTo>
                  <a:pt x="95729" y="524636"/>
                </a:lnTo>
                <a:lnTo>
                  <a:pt x="83212" y="519568"/>
                </a:lnTo>
                <a:close/>
              </a:path>
              <a:path w="970279" h="551814">
                <a:moveTo>
                  <a:pt x="957326" y="0"/>
                </a:moveTo>
                <a:lnTo>
                  <a:pt x="70512" y="496962"/>
                </a:lnTo>
                <a:lnTo>
                  <a:pt x="67818" y="513333"/>
                </a:lnTo>
                <a:lnTo>
                  <a:pt x="83212" y="519568"/>
                </a:lnTo>
                <a:lnTo>
                  <a:pt x="970026" y="22605"/>
                </a:lnTo>
                <a:lnTo>
                  <a:pt x="957326" y="0"/>
                </a:lnTo>
                <a:close/>
              </a:path>
              <a:path w="970279" h="551814">
                <a:moveTo>
                  <a:pt x="70512" y="496962"/>
                </a:moveTo>
                <a:lnTo>
                  <a:pt x="61468" y="502030"/>
                </a:lnTo>
                <a:lnTo>
                  <a:pt x="67818" y="513333"/>
                </a:lnTo>
                <a:lnTo>
                  <a:pt x="70512" y="496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500622" y="4016247"/>
            <a:ext cx="474345" cy="621030"/>
          </a:xfrm>
          <a:custGeom>
            <a:avLst/>
            <a:gdLst/>
            <a:ahLst/>
            <a:cxnLst/>
            <a:rect l="l" t="t" r="r" b="b"/>
            <a:pathLst>
              <a:path w="474345" h="621029">
                <a:moveTo>
                  <a:pt x="26542" y="478154"/>
                </a:moveTo>
                <a:lnTo>
                  <a:pt x="0" y="620521"/>
                </a:lnTo>
                <a:lnTo>
                  <a:pt x="109489" y="566419"/>
                </a:lnTo>
                <a:lnTo>
                  <a:pt x="57276" y="566419"/>
                </a:lnTo>
                <a:lnTo>
                  <a:pt x="36575" y="550799"/>
                </a:lnTo>
                <a:lnTo>
                  <a:pt x="42820" y="542552"/>
                </a:lnTo>
                <a:lnTo>
                  <a:pt x="26542" y="478154"/>
                </a:lnTo>
                <a:close/>
              </a:path>
              <a:path w="474345" h="621029">
                <a:moveTo>
                  <a:pt x="63570" y="558111"/>
                </a:moveTo>
                <a:lnTo>
                  <a:pt x="46862" y="558545"/>
                </a:lnTo>
                <a:lnTo>
                  <a:pt x="57276" y="566419"/>
                </a:lnTo>
                <a:lnTo>
                  <a:pt x="63570" y="558111"/>
                </a:lnTo>
                <a:close/>
              </a:path>
              <a:path w="474345" h="621029">
                <a:moveTo>
                  <a:pt x="129793" y="556387"/>
                </a:moveTo>
                <a:lnTo>
                  <a:pt x="63570" y="558111"/>
                </a:lnTo>
                <a:lnTo>
                  <a:pt x="57276" y="566419"/>
                </a:lnTo>
                <a:lnTo>
                  <a:pt x="109489" y="566419"/>
                </a:lnTo>
                <a:lnTo>
                  <a:pt x="129793" y="556387"/>
                </a:lnTo>
                <a:close/>
              </a:path>
              <a:path w="474345" h="621029">
                <a:moveTo>
                  <a:pt x="42820" y="542552"/>
                </a:moveTo>
                <a:lnTo>
                  <a:pt x="36575" y="550799"/>
                </a:lnTo>
                <a:lnTo>
                  <a:pt x="46842" y="558545"/>
                </a:lnTo>
                <a:lnTo>
                  <a:pt x="42820" y="542552"/>
                </a:lnTo>
                <a:close/>
              </a:path>
              <a:path w="474345" h="621029">
                <a:moveTo>
                  <a:pt x="453643" y="0"/>
                </a:moveTo>
                <a:lnTo>
                  <a:pt x="42820" y="542552"/>
                </a:lnTo>
                <a:lnTo>
                  <a:pt x="46862" y="558545"/>
                </a:lnTo>
                <a:lnTo>
                  <a:pt x="63570" y="558111"/>
                </a:lnTo>
                <a:lnTo>
                  <a:pt x="474344" y="15747"/>
                </a:lnTo>
                <a:lnTo>
                  <a:pt x="4536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998714" y="3362326"/>
            <a:ext cx="368300" cy="467359"/>
          </a:xfrm>
          <a:custGeom>
            <a:avLst/>
            <a:gdLst/>
            <a:ahLst/>
            <a:cxnLst/>
            <a:rect l="l" t="t" r="r" b="b"/>
            <a:pathLst>
              <a:path w="368300" h="467360">
                <a:moveTo>
                  <a:pt x="28575" y="325374"/>
                </a:moveTo>
                <a:lnTo>
                  <a:pt x="0" y="467360"/>
                </a:lnTo>
                <a:lnTo>
                  <a:pt x="111785" y="414019"/>
                </a:lnTo>
                <a:lnTo>
                  <a:pt x="58038" y="414019"/>
                </a:lnTo>
                <a:lnTo>
                  <a:pt x="47897" y="406145"/>
                </a:lnTo>
                <a:lnTo>
                  <a:pt x="47752" y="406145"/>
                </a:lnTo>
                <a:lnTo>
                  <a:pt x="47719" y="406007"/>
                </a:lnTo>
                <a:lnTo>
                  <a:pt x="37591" y="398144"/>
                </a:lnTo>
                <a:lnTo>
                  <a:pt x="43922" y="390017"/>
                </a:lnTo>
                <a:lnTo>
                  <a:pt x="28575" y="325374"/>
                </a:lnTo>
                <a:close/>
              </a:path>
              <a:path w="368300" h="467360">
                <a:moveTo>
                  <a:pt x="64352" y="405917"/>
                </a:moveTo>
                <a:lnTo>
                  <a:pt x="47894" y="406144"/>
                </a:lnTo>
                <a:lnTo>
                  <a:pt x="58038" y="414019"/>
                </a:lnTo>
                <a:lnTo>
                  <a:pt x="64352" y="405917"/>
                </a:lnTo>
                <a:close/>
              </a:path>
              <a:path w="368300" h="467360">
                <a:moveTo>
                  <a:pt x="130683" y="405002"/>
                </a:moveTo>
                <a:lnTo>
                  <a:pt x="64352" y="405917"/>
                </a:lnTo>
                <a:lnTo>
                  <a:pt x="58038" y="414019"/>
                </a:lnTo>
                <a:lnTo>
                  <a:pt x="111785" y="414019"/>
                </a:lnTo>
                <a:lnTo>
                  <a:pt x="130683" y="405002"/>
                </a:lnTo>
                <a:close/>
              </a:path>
              <a:path w="368300" h="467360">
                <a:moveTo>
                  <a:pt x="47894" y="406144"/>
                </a:moveTo>
                <a:lnTo>
                  <a:pt x="47752" y="406145"/>
                </a:lnTo>
                <a:lnTo>
                  <a:pt x="47897" y="406145"/>
                </a:lnTo>
                <a:close/>
              </a:path>
              <a:path w="368300" h="467360">
                <a:moveTo>
                  <a:pt x="347726" y="0"/>
                </a:moveTo>
                <a:lnTo>
                  <a:pt x="43922" y="390017"/>
                </a:lnTo>
                <a:lnTo>
                  <a:pt x="47719" y="406007"/>
                </a:lnTo>
                <a:lnTo>
                  <a:pt x="47894" y="406144"/>
                </a:lnTo>
                <a:lnTo>
                  <a:pt x="64352" y="405917"/>
                </a:lnTo>
                <a:lnTo>
                  <a:pt x="368172" y="16001"/>
                </a:lnTo>
                <a:lnTo>
                  <a:pt x="347726" y="0"/>
                </a:lnTo>
                <a:close/>
              </a:path>
              <a:path w="368300" h="467360">
                <a:moveTo>
                  <a:pt x="43922" y="390017"/>
                </a:moveTo>
                <a:lnTo>
                  <a:pt x="37591" y="398144"/>
                </a:lnTo>
                <a:lnTo>
                  <a:pt x="47719" y="406007"/>
                </a:lnTo>
                <a:lnTo>
                  <a:pt x="43922" y="3900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140703" y="4015485"/>
            <a:ext cx="611505" cy="683260"/>
          </a:xfrm>
          <a:custGeom>
            <a:avLst/>
            <a:gdLst/>
            <a:ahLst/>
            <a:cxnLst/>
            <a:rect l="l" t="t" r="r" b="b"/>
            <a:pathLst>
              <a:path w="611504" h="683260">
                <a:moveTo>
                  <a:pt x="37846" y="543306"/>
                </a:moveTo>
                <a:lnTo>
                  <a:pt x="0" y="683132"/>
                </a:lnTo>
                <a:lnTo>
                  <a:pt x="124092" y="633730"/>
                </a:lnTo>
                <a:lnTo>
                  <a:pt x="61468" y="633730"/>
                </a:lnTo>
                <a:lnTo>
                  <a:pt x="42037" y="616457"/>
                </a:lnTo>
                <a:lnTo>
                  <a:pt x="48921" y="608742"/>
                </a:lnTo>
                <a:lnTo>
                  <a:pt x="37846" y="543306"/>
                </a:lnTo>
                <a:close/>
              </a:path>
              <a:path w="611504" h="683260">
                <a:moveTo>
                  <a:pt x="51756" y="625097"/>
                </a:moveTo>
                <a:lnTo>
                  <a:pt x="61468" y="633730"/>
                </a:lnTo>
                <a:lnTo>
                  <a:pt x="68373" y="625988"/>
                </a:lnTo>
                <a:lnTo>
                  <a:pt x="51756" y="625097"/>
                </a:lnTo>
                <a:close/>
              </a:path>
              <a:path w="611504" h="683260">
                <a:moveTo>
                  <a:pt x="68373" y="625988"/>
                </a:moveTo>
                <a:lnTo>
                  <a:pt x="61468" y="633730"/>
                </a:lnTo>
                <a:lnTo>
                  <a:pt x="124092" y="633730"/>
                </a:lnTo>
                <a:lnTo>
                  <a:pt x="134620" y="629538"/>
                </a:lnTo>
                <a:lnTo>
                  <a:pt x="68373" y="625988"/>
                </a:lnTo>
                <a:close/>
              </a:path>
              <a:path w="611504" h="683260">
                <a:moveTo>
                  <a:pt x="592074" y="0"/>
                </a:moveTo>
                <a:lnTo>
                  <a:pt x="48921" y="608742"/>
                </a:lnTo>
                <a:lnTo>
                  <a:pt x="51677" y="625027"/>
                </a:lnTo>
                <a:lnTo>
                  <a:pt x="68373" y="625988"/>
                </a:lnTo>
                <a:lnTo>
                  <a:pt x="611377" y="17271"/>
                </a:lnTo>
                <a:lnTo>
                  <a:pt x="592074" y="0"/>
                </a:lnTo>
                <a:close/>
              </a:path>
              <a:path w="611504" h="683260">
                <a:moveTo>
                  <a:pt x="48921" y="608742"/>
                </a:moveTo>
                <a:lnTo>
                  <a:pt x="42037" y="616457"/>
                </a:lnTo>
                <a:lnTo>
                  <a:pt x="51677" y="625027"/>
                </a:lnTo>
                <a:lnTo>
                  <a:pt x="48921" y="6087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78472" y="4168903"/>
            <a:ext cx="225425" cy="530225"/>
          </a:xfrm>
          <a:custGeom>
            <a:avLst/>
            <a:gdLst/>
            <a:ahLst/>
            <a:cxnLst/>
            <a:rect l="l" t="t" r="r" b="b"/>
            <a:pathLst>
              <a:path w="225425" h="530225">
                <a:moveTo>
                  <a:pt x="0" y="385825"/>
                </a:moveTo>
                <a:lnTo>
                  <a:pt x="14858" y="529844"/>
                </a:lnTo>
                <a:lnTo>
                  <a:pt x="88471" y="461772"/>
                </a:lnTo>
                <a:lnTo>
                  <a:pt x="54482" y="461772"/>
                </a:lnTo>
                <a:lnTo>
                  <a:pt x="42354" y="457200"/>
                </a:lnTo>
                <a:lnTo>
                  <a:pt x="30225" y="452628"/>
                </a:lnTo>
                <a:lnTo>
                  <a:pt x="33866" y="442981"/>
                </a:lnTo>
                <a:lnTo>
                  <a:pt x="0" y="385825"/>
                </a:lnTo>
                <a:close/>
              </a:path>
              <a:path w="225425" h="530225">
                <a:moveTo>
                  <a:pt x="58155" y="452039"/>
                </a:moveTo>
                <a:lnTo>
                  <a:pt x="42385" y="457169"/>
                </a:lnTo>
                <a:lnTo>
                  <a:pt x="54482" y="461772"/>
                </a:lnTo>
                <a:lnTo>
                  <a:pt x="58155" y="452039"/>
                </a:lnTo>
                <a:close/>
              </a:path>
              <a:path w="225425" h="530225">
                <a:moveTo>
                  <a:pt x="121157" y="431546"/>
                </a:moveTo>
                <a:lnTo>
                  <a:pt x="58155" y="452039"/>
                </a:lnTo>
                <a:lnTo>
                  <a:pt x="54482" y="461772"/>
                </a:lnTo>
                <a:lnTo>
                  <a:pt x="88471" y="461772"/>
                </a:lnTo>
                <a:lnTo>
                  <a:pt x="121157" y="431546"/>
                </a:lnTo>
                <a:close/>
              </a:path>
              <a:path w="225425" h="530225">
                <a:moveTo>
                  <a:pt x="42325" y="457188"/>
                </a:moveTo>
                <a:close/>
              </a:path>
              <a:path w="225425" h="530225">
                <a:moveTo>
                  <a:pt x="201040" y="0"/>
                </a:moveTo>
                <a:lnTo>
                  <a:pt x="33866" y="442981"/>
                </a:lnTo>
                <a:lnTo>
                  <a:pt x="42272" y="457169"/>
                </a:lnTo>
                <a:lnTo>
                  <a:pt x="58155" y="452039"/>
                </a:lnTo>
                <a:lnTo>
                  <a:pt x="225298" y="9143"/>
                </a:lnTo>
                <a:lnTo>
                  <a:pt x="201040" y="0"/>
                </a:lnTo>
                <a:close/>
              </a:path>
              <a:path w="225425" h="530225">
                <a:moveTo>
                  <a:pt x="33866" y="442981"/>
                </a:moveTo>
                <a:lnTo>
                  <a:pt x="30225" y="452628"/>
                </a:lnTo>
                <a:lnTo>
                  <a:pt x="42272" y="457169"/>
                </a:lnTo>
                <a:lnTo>
                  <a:pt x="33866" y="4429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60539" y="4229609"/>
            <a:ext cx="129539" cy="408305"/>
          </a:xfrm>
          <a:custGeom>
            <a:avLst/>
            <a:gdLst/>
            <a:ahLst/>
            <a:cxnLst/>
            <a:rect l="l" t="t" r="r" b="b"/>
            <a:pathLst>
              <a:path w="129539" h="408304">
                <a:moveTo>
                  <a:pt x="0" y="279781"/>
                </a:moveTo>
                <a:lnTo>
                  <a:pt x="66801" y="408305"/>
                </a:lnTo>
                <a:lnTo>
                  <a:pt x="104090" y="330708"/>
                </a:lnTo>
                <a:lnTo>
                  <a:pt x="52704" y="330708"/>
                </a:lnTo>
                <a:lnTo>
                  <a:pt x="52542" y="320433"/>
                </a:lnTo>
                <a:lnTo>
                  <a:pt x="0" y="279781"/>
                </a:lnTo>
                <a:close/>
              </a:path>
              <a:path w="129539" h="408304">
                <a:moveTo>
                  <a:pt x="52542" y="320433"/>
                </a:moveTo>
                <a:lnTo>
                  <a:pt x="52704" y="330708"/>
                </a:lnTo>
                <a:lnTo>
                  <a:pt x="65578" y="330518"/>
                </a:lnTo>
                <a:lnTo>
                  <a:pt x="52542" y="320433"/>
                </a:lnTo>
                <a:close/>
              </a:path>
              <a:path w="129539" h="408304">
                <a:moveTo>
                  <a:pt x="65578" y="330518"/>
                </a:moveTo>
                <a:lnTo>
                  <a:pt x="52704" y="330708"/>
                </a:lnTo>
                <a:lnTo>
                  <a:pt x="104090" y="330708"/>
                </a:lnTo>
                <a:lnTo>
                  <a:pt x="104151" y="330581"/>
                </a:lnTo>
                <a:lnTo>
                  <a:pt x="65659" y="330581"/>
                </a:lnTo>
                <a:close/>
              </a:path>
              <a:path w="129539" h="408304">
                <a:moveTo>
                  <a:pt x="129539" y="277749"/>
                </a:moveTo>
                <a:lnTo>
                  <a:pt x="78450" y="320002"/>
                </a:lnTo>
                <a:lnTo>
                  <a:pt x="78612" y="330327"/>
                </a:lnTo>
                <a:lnTo>
                  <a:pt x="65737" y="330516"/>
                </a:lnTo>
                <a:lnTo>
                  <a:pt x="104151" y="330581"/>
                </a:lnTo>
                <a:lnTo>
                  <a:pt x="129539" y="277749"/>
                </a:lnTo>
                <a:close/>
              </a:path>
              <a:path w="129539" h="408304">
                <a:moveTo>
                  <a:pt x="73406" y="0"/>
                </a:moveTo>
                <a:lnTo>
                  <a:pt x="47498" y="508"/>
                </a:lnTo>
                <a:lnTo>
                  <a:pt x="52542" y="320433"/>
                </a:lnTo>
                <a:lnTo>
                  <a:pt x="65578" y="330518"/>
                </a:lnTo>
                <a:lnTo>
                  <a:pt x="65737" y="330516"/>
                </a:lnTo>
                <a:lnTo>
                  <a:pt x="78450" y="320002"/>
                </a:lnTo>
                <a:lnTo>
                  <a:pt x="73406" y="0"/>
                </a:lnTo>
                <a:close/>
              </a:path>
              <a:path w="129539" h="408304">
                <a:moveTo>
                  <a:pt x="78450" y="320002"/>
                </a:moveTo>
                <a:lnTo>
                  <a:pt x="65737" y="330516"/>
                </a:lnTo>
                <a:lnTo>
                  <a:pt x="78612" y="330327"/>
                </a:lnTo>
                <a:lnTo>
                  <a:pt x="78450" y="32000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85632" y="3179699"/>
            <a:ext cx="365125" cy="653415"/>
          </a:xfrm>
          <a:custGeom>
            <a:avLst/>
            <a:gdLst/>
            <a:ahLst/>
            <a:cxnLst/>
            <a:rect l="l" t="t" r="r" b="b"/>
            <a:pathLst>
              <a:path w="365125" h="653414">
                <a:moveTo>
                  <a:pt x="245745" y="570483"/>
                </a:moveTo>
                <a:lnTo>
                  <a:pt x="364617" y="653161"/>
                </a:lnTo>
                <a:lnTo>
                  <a:pt x="362383" y="591057"/>
                </a:lnTo>
                <a:lnTo>
                  <a:pt x="315975" y="591057"/>
                </a:lnTo>
                <a:lnTo>
                  <a:pt x="311064" y="582064"/>
                </a:lnTo>
                <a:lnTo>
                  <a:pt x="245745" y="570483"/>
                </a:lnTo>
                <a:close/>
              </a:path>
              <a:path w="365125" h="653414">
                <a:moveTo>
                  <a:pt x="311064" y="582064"/>
                </a:moveTo>
                <a:lnTo>
                  <a:pt x="315975" y="591057"/>
                </a:lnTo>
                <a:lnTo>
                  <a:pt x="327269" y="584937"/>
                </a:lnTo>
                <a:lnTo>
                  <a:pt x="311064" y="582064"/>
                </a:lnTo>
                <a:close/>
              </a:path>
              <a:path w="365125" h="653414">
                <a:moveTo>
                  <a:pt x="359410" y="508381"/>
                </a:moveTo>
                <a:lnTo>
                  <a:pt x="333780" y="569708"/>
                </a:lnTo>
                <a:lnTo>
                  <a:pt x="338709" y="578738"/>
                </a:lnTo>
                <a:lnTo>
                  <a:pt x="327458" y="584835"/>
                </a:lnTo>
                <a:lnTo>
                  <a:pt x="327225" y="584962"/>
                </a:lnTo>
                <a:lnTo>
                  <a:pt x="315975" y="591057"/>
                </a:lnTo>
                <a:lnTo>
                  <a:pt x="362383" y="591057"/>
                </a:lnTo>
                <a:lnTo>
                  <a:pt x="362164" y="584962"/>
                </a:lnTo>
                <a:lnTo>
                  <a:pt x="327406" y="584962"/>
                </a:lnTo>
                <a:lnTo>
                  <a:pt x="327269" y="584937"/>
                </a:lnTo>
                <a:lnTo>
                  <a:pt x="362163" y="584937"/>
                </a:lnTo>
                <a:lnTo>
                  <a:pt x="359410" y="508381"/>
                </a:lnTo>
                <a:close/>
              </a:path>
              <a:path w="365125" h="653414">
                <a:moveTo>
                  <a:pt x="22860" y="0"/>
                </a:moveTo>
                <a:lnTo>
                  <a:pt x="0" y="12446"/>
                </a:lnTo>
                <a:lnTo>
                  <a:pt x="311064" y="582064"/>
                </a:lnTo>
                <a:lnTo>
                  <a:pt x="327269" y="584937"/>
                </a:lnTo>
                <a:lnTo>
                  <a:pt x="327458" y="584835"/>
                </a:lnTo>
                <a:lnTo>
                  <a:pt x="333780" y="569708"/>
                </a:lnTo>
                <a:lnTo>
                  <a:pt x="22860" y="0"/>
                </a:lnTo>
                <a:close/>
              </a:path>
              <a:path w="365125" h="653414">
                <a:moveTo>
                  <a:pt x="333780" y="569708"/>
                </a:moveTo>
                <a:lnTo>
                  <a:pt x="327458" y="584835"/>
                </a:lnTo>
                <a:lnTo>
                  <a:pt x="338709" y="578738"/>
                </a:lnTo>
                <a:lnTo>
                  <a:pt x="333780" y="569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10193" y="4122292"/>
            <a:ext cx="449580" cy="514350"/>
          </a:xfrm>
          <a:custGeom>
            <a:avLst/>
            <a:gdLst/>
            <a:ahLst/>
            <a:cxnLst/>
            <a:rect l="l" t="t" r="r" b="b"/>
            <a:pathLst>
              <a:path w="449579" h="514350">
                <a:moveTo>
                  <a:pt x="36067" y="374014"/>
                </a:moveTo>
                <a:lnTo>
                  <a:pt x="0" y="514349"/>
                </a:lnTo>
                <a:lnTo>
                  <a:pt x="121270" y="464184"/>
                </a:lnTo>
                <a:lnTo>
                  <a:pt x="60705" y="464184"/>
                </a:lnTo>
                <a:lnTo>
                  <a:pt x="41148" y="447166"/>
                </a:lnTo>
                <a:lnTo>
                  <a:pt x="47953" y="439333"/>
                </a:lnTo>
                <a:lnTo>
                  <a:pt x="36067" y="374014"/>
                </a:lnTo>
                <a:close/>
              </a:path>
              <a:path w="449579" h="514350">
                <a:moveTo>
                  <a:pt x="50926" y="455675"/>
                </a:moveTo>
                <a:lnTo>
                  <a:pt x="60705" y="464184"/>
                </a:lnTo>
                <a:lnTo>
                  <a:pt x="67524" y="456336"/>
                </a:lnTo>
                <a:lnTo>
                  <a:pt x="50926" y="455675"/>
                </a:lnTo>
                <a:close/>
              </a:path>
              <a:path w="449579" h="514350">
                <a:moveTo>
                  <a:pt x="67524" y="456336"/>
                </a:moveTo>
                <a:lnTo>
                  <a:pt x="60705" y="464184"/>
                </a:lnTo>
                <a:lnTo>
                  <a:pt x="121270" y="464184"/>
                </a:lnTo>
                <a:lnTo>
                  <a:pt x="133857" y="458977"/>
                </a:lnTo>
                <a:lnTo>
                  <a:pt x="67524" y="456336"/>
                </a:lnTo>
                <a:close/>
              </a:path>
              <a:path w="449579" h="514350">
                <a:moveTo>
                  <a:pt x="429640" y="0"/>
                </a:moveTo>
                <a:lnTo>
                  <a:pt x="47953" y="439333"/>
                </a:lnTo>
                <a:lnTo>
                  <a:pt x="50926" y="455675"/>
                </a:lnTo>
                <a:lnTo>
                  <a:pt x="67524" y="456336"/>
                </a:lnTo>
                <a:lnTo>
                  <a:pt x="449199" y="17017"/>
                </a:lnTo>
                <a:lnTo>
                  <a:pt x="429640" y="0"/>
                </a:lnTo>
                <a:close/>
              </a:path>
              <a:path w="449579" h="514350">
                <a:moveTo>
                  <a:pt x="47953" y="439333"/>
                </a:moveTo>
                <a:lnTo>
                  <a:pt x="41148" y="447166"/>
                </a:lnTo>
                <a:lnTo>
                  <a:pt x="50926" y="455675"/>
                </a:lnTo>
                <a:lnTo>
                  <a:pt x="47953" y="4393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815197" y="4129786"/>
            <a:ext cx="129539" cy="507365"/>
          </a:xfrm>
          <a:custGeom>
            <a:avLst/>
            <a:gdLst/>
            <a:ahLst/>
            <a:cxnLst/>
            <a:rect l="l" t="t" r="r" b="b"/>
            <a:pathLst>
              <a:path w="129540" h="507364">
                <a:moveTo>
                  <a:pt x="0" y="382905"/>
                </a:moveTo>
                <a:lnTo>
                  <a:pt x="75056" y="506856"/>
                </a:lnTo>
                <a:lnTo>
                  <a:pt x="105768" y="430402"/>
                </a:lnTo>
                <a:lnTo>
                  <a:pt x="55879" y="430402"/>
                </a:lnTo>
                <a:lnTo>
                  <a:pt x="55043" y="420143"/>
                </a:lnTo>
                <a:lnTo>
                  <a:pt x="0" y="382905"/>
                </a:lnTo>
                <a:close/>
              </a:path>
              <a:path w="129540" h="507364">
                <a:moveTo>
                  <a:pt x="55043" y="420143"/>
                </a:moveTo>
                <a:lnTo>
                  <a:pt x="55879" y="430402"/>
                </a:lnTo>
                <a:lnTo>
                  <a:pt x="68630" y="429335"/>
                </a:lnTo>
                <a:lnTo>
                  <a:pt x="55043" y="420143"/>
                </a:lnTo>
                <a:close/>
              </a:path>
              <a:path w="129540" h="507364">
                <a:moveTo>
                  <a:pt x="68630" y="429335"/>
                </a:moveTo>
                <a:lnTo>
                  <a:pt x="55879" y="430402"/>
                </a:lnTo>
                <a:lnTo>
                  <a:pt x="105768" y="430402"/>
                </a:lnTo>
                <a:lnTo>
                  <a:pt x="106176" y="429387"/>
                </a:lnTo>
                <a:lnTo>
                  <a:pt x="68706" y="429387"/>
                </a:lnTo>
                <a:close/>
              </a:path>
              <a:path w="129540" h="507364">
                <a:moveTo>
                  <a:pt x="129031" y="372490"/>
                </a:moveTo>
                <a:lnTo>
                  <a:pt x="80825" y="417957"/>
                </a:lnTo>
                <a:lnTo>
                  <a:pt x="81660" y="428244"/>
                </a:lnTo>
                <a:lnTo>
                  <a:pt x="68774" y="429323"/>
                </a:lnTo>
                <a:lnTo>
                  <a:pt x="106176" y="429387"/>
                </a:lnTo>
                <a:lnTo>
                  <a:pt x="129031" y="372490"/>
                </a:lnTo>
                <a:close/>
              </a:path>
              <a:path w="129540" h="507364">
                <a:moveTo>
                  <a:pt x="46862" y="0"/>
                </a:moveTo>
                <a:lnTo>
                  <a:pt x="20954" y="2031"/>
                </a:lnTo>
                <a:lnTo>
                  <a:pt x="55043" y="420143"/>
                </a:lnTo>
                <a:lnTo>
                  <a:pt x="68630" y="429335"/>
                </a:lnTo>
                <a:lnTo>
                  <a:pt x="68774" y="429323"/>
                </a:lnTo>
                <a:lnTo>
                  <a:pt x="80825" y="417957"/>
                </a:lnTo>
                <a:lnTo>
                  <a:pt x="46862" y="0"/>
                </a:lnTo>
                <a:close/>
              </a:path>
              <a:path w="129540" h="507364">
                <a:moveTo>
                  <a:pt x="80825" y="417957"/>
                </a:moveTo>
                <a:lnTo>
                  <a:pt x="68774" y="429323"/>
                </a:lnTo>
                <a:lnTo>
                  <a:pt x="81660" y="428244"/>
                </a:lnTo>
                <a:lnTo>
                  <a:pt x="80825" y="41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8957819" y="4185284"/>
            <a:ext cx="360045" cy="452120"/>
          </a:xfrm>
          <a:custGeom>
            <a:avLst/>
            <a:gdLst/>
            <a:ahLst/>
            <a:cxnLst/>
            <a:rect l="l" t="t" r="r" b="b"/>
            <a:pathLst>
              <a:path w="360045" h="452120">
                <a:moveTo>
                  <a:pt x="228726" y="390270"/>
                </a:moveTo>
                <a:lnTo>
                  <a:pt x="359790" y="451992"/>
                </a:lnTo>
                <a:lnTo>
                  <a:pt x="348886" y="399033"/>
                </a:lnTo>
                <a:lnTo>
                  <a:pt x="301498" y="399033"/>
                </a:lnTo>
                <a:lnTo>
                  <a:pt x="295080" y="390880"/>
                </a:lnTo>
                <a:lnTo>
                  <a:pt x="228726" y="390270"/>
                </a:lnTo>
                <a:close/>
              </a:path>
              <a:path w="360045" h="452120">
                <a:moveTo>
                  <a:pt x="295080" y="390880"/>
                </a:moveTo>
                <a:lnTo>
                  <a:pt x="301498" y="399033"/>
                </a:lnTo>
                <a:lnTo>
                  <a:pt x="311578" y="391032"/>
                </a:lnTo>
                <a:lnTo>
                  <a:pt x="295080" y="390880"/>
                </a:lnTo>
                <a:close/>
              </a:path>
              <a:path w="360045" h="452120">
                <a:moveTo>
                  <a:pt x="330580" y="310133"/>
                </a:moveTo>
                <a:lnTo>
                  <a:pt x="315450" y="374818"/>
                </a:lnTo>
                <a:lnTo>
                  <a:pt x="321817" y="382904"/>
                </a:lnTo>
                <a:lnTo>
                  <a:pt x="311769" y="390880"/>
                </a:lnTo>
                <a:lnTo>
                  <a:pt x="311657" y="391032"/>
                </a:lnTo>
                <a:lnTo>
                  <a:pt x="301498" y="399033"/>
                </a:lnTo>
                <a:lnTo>
                  <a:pt x="348886" y="399033"/>
                </a:lnTo>
                <a:lnTo>
                  <a:pt x="330580" y="310133"/>
                </a:lnTo>
                <a:close/>
              </a:path>
              <a:path w="360045" h="452120">
                <a:moveTo>
                  <a:pt x="311578" y="391032"/>
                </a:moveTo>
                <a:close/>
              </a:path>
              <a:path w="360045" h="452120">
                <a:moveTo>
                  <a:pt x="20320" y="0"/>
                </a:moveTo>
                <a:lnTo>
                  <a:pt x="0" y="16001"/>
                </a:lnTo>
                <a:lnTo>
                  <a:pt x="295080" y="390880"/>
                </a:lnTo>
                <a:lnTo>
                  <a:pt x="311578" y="391032"/>
                </a:lnTo>
                <a:lnTo>
                  <a:pt x="311693" y="390880"/>
                </a:lnTo>
                <a:lnTo>
                  <a:pt x="315450" y="374818"/>
                </a:lnTo>
                <a:lnTo>
                  <a:pt x="20320" y="0"/>
                </a:lnTo>
                <a:close/>
              </a:path>
              <a:path w="360045" h="452120">
                <a:moveTo>
                  <a:pt x="315450" y="374818"/>
                </a:moveTo>
                <a:lnTo>
                  <a:pt x="311676" y="390955"/>
                </a:lnTo>
                <a:lnTo>
                  <a:pt x="321817" y="382904"/>
                </a:lnTo>
                <a:lnTo>
                  <a:pt x="315450" y="374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76436" y="4121404"/>
            <a:ext cx="603885" cy="577215"/>
          </a:xfrm>
          <a:custGeom>
            <a:avLst/>
            <a:gdLst/>
            <a:ahLst/>
            <a:cxnLst/>
            <a:rect l="l" t="t" r="r" b="b"/>
            <a:pathLst>
              <a:path w="603884" h="577214">
                <a:moveTo>
                  <a:pt x="531187" y="525560"/>
                </a:moveTo>
                <a:lnTo>
                  <a:pt x="465328" y="534416"/>
                </a:lnTo>
                <a:lnTo>
                  <a:pt x="603758" y="576961"/>
                </a:lnTo>
                <a:lnTo>
                  <a:pt x="587813" y="532638"/>
                </a:lnTo>
                <a:lnTo>
                  <a:pt x="538607" y="532638"/>
                </a:lnTo>
                <a:lnTo>
                  <a:pt x="531187" y="525560"/>
                </a:lnTo>
                <a:close/>
              </a:path>
              <a:path w="603884" h="577214">
                <a:moveTo>
                  <a:pt x="548951" y="506754"/>
                </a:moveTo>
                <a:lnTo>
                  <a:pt x="547497" y="523367"/>
                </a:lnTo>
                <a:lnTo>
                  <a:pt x="531187" y="525560"/>
                </a:lnTo>
                <a:lnTo>
                  <a:pt x="538607" y="532638"/>
                </a:lnTo>
                <a:lnTo>
                  <a:pt x="556514" y="513969"/>
                </a:lnTo>
                <a:lnTo>
                  <a:pt x="548951" y="506754"/>
                </a:lnTo>
                <a:close/>
              </a:path>
              <a:path w="603884" h="577214">
                <a:moveTo>
                  <a:pt x="554736" y="440690"/>
                </a:moveTo>
                <a:lnTo>
                  <a:pt x="548951" y="506754"/>
                </a:lnTo>
                <a:lnTo>
                  <a:pt x="556514" y="513969"/>
                </a:lnTo>
                <a:lnTo>
                  <a:pt x="538607" y="532638"/>
                </a:lnTo>
                <a:lnTo>
                  <a:pt x="587813" y="532638"/>
                </a:lnTo>
                <a:lnTo>
                  <a:pt x="554736" y="440690"/>
                </a:lnTo>
                <a:close/>
              </a:path>
              <a:path w="603884" h="577214">
                <a:moveTo>
                  <a:pt x="17780" y="0"/>
                </a:moveTo>
                <a:lnTo>
                  <a:pt x="0" y="18796"/>
                </a:lnTo>
                <a:lnTo>
                  <a:pt x="531187" y="525560"/>
                </a:lnTo>
                <a:lnTo>
                  <a:pt x="547497" y="523367"/>
                </a:lnTo>
                <a:lnTo>
                  <a:pt x="548951" y="506754"/>
                </a:lnTo>
                <a:lnTo>
                  <a:pt x="17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126729" y="3972305"/>
            <a:ext cx="1034415" cy="727710"/>
          </a:xfrm>
          <a:custGeom>
            <a:avLst/>
            <a:gdLst/>
            <a:ahLst/>
            <a:cxnLst/>
            <a:rect l="l" t="t" r="r" b="b"/>
            <a:pathLst>
              <a:path w="1034415" h="727710">
                <a:moveTo>
                  <a:pt x="954398" y="687602"/>
                </a:moveTo>
                <a:lnTo>
                  <a:pt x="890777" y="706374"/>
                </a:lnTo>
                <a:lnTo>
                  <a:pt x="1034161" y="727329"/>
                </a:lnTo>
                <a:lnTo>
                  <a:pt x="1015786" y="693547"/>
                </a:lnTo>
                <a:lnTo>
                  <a:pt x="962914" y="693547"/>
                </a:lnTo>
                <a:lnTo>
                  <a:pt x="954398" y="687602"/>
                </a:lnTo>
                <a:close/>
              </a:path>
              <a:path w="1034415" h="727710">
                <a:moveTo>
                  <a:pt x="970327" y="682902"/>
                </a:moveTo>
                <a:lnTo>
                  <a:pt x="954398" y="687602"/>
                </a:lnTo>
                <a:lnTo>
                  <a:pt x="962914" y="693547"/>
                </a:lnTo>
                <a:lnTo>
                  <a:pt x="970327" y="682902"/>
                </a:lnTo>
                <a:close/>
              </a:path>
              <a:path w="1034415" h="727710">
                <a:moveTo>
                  <a:pt x="964946" y="600075"/>
                </a:moveTo>
                <a:lnTo>
                  <a:pt x="969314" y="666306"/>
                </a:lnTo>
                <a:lnTo>
                  <a:pt x="977773" y="672211"/>
                </a:lnTo>
                <a:lnTo>
                  <a:pt x="962914" y="693547"/>
                </a:lnTo>
                <a:lnTo>
                  <a:pt x="1015786" y="693547"/>
                </a:lnTo>
                <a:lnTo>
                  <a:pt x="964946" y="600075"/>
                </a:lnTo>
                <a:close/>
              </a:path>
              <a:path w="1034415" h="727710">
                <a:moveTo>
                  <a:pt x="14731" y="0"/>
                </a:moveTo>
                <a:lnTo>
                  <a:pt x="0" y="21336"/>
                </a:lnTo>
                <a:lnTo>
                  <a:pt x="954398" y="687602"/>
                </a:lnTo>
                <a:lnTo>
                  <a:pt x="970327" y="682902"/>
                </a:lnTo>
                <a:lnTo>
                  <a:pt x="969314" y="666306"/>
                </a:lnTo>
                <a:lnTo>
                  <a:pt x="14731" y="0"/>
                </a:lnTo>
                <a:close/>
              </a:path>
              <a:path w="1034415" h="727710">
                <a:moveTo>
                  <a:pt x="969314" y="666306"/>
                </a:moveTo>
                <a:lnTo>
                  <a:pt x="970401" y="682795"/>
                </a:lnTo>
                <a:lnTo>
                  <a:pt x="977773" y="672211"/>
                </a:lnTo>
                <a:lnTo>
                  <a:pt x="969314" y="6663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Rectangle 44"/>
          <p:cNvSpPr/>
          <p:nvPr/>
        </p:nvSpPr>
        <p:spPr>
          <a:xfrm>
            <a:off x="11125200" y="5982274"/>
            <a:ext cx="1066800" cy="875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295400" y="6172200"/>
            <a:ext cx="9372600" cy="296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19200"/>
            <a:ext cx="12192000" cy="41472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buFont typeface="Wingdings"/>
              <a:buChar char=""/>
              <a:tabLst>
                <a:tab pos="355600" algn="l"/>
              </a:tabLst>
            </a:pPr>
            <a:r>
              <a:rPr sz="3600" dirty="0">
                <a:latin typeface="Arial"/>
                <a:cs typeface="Arial"/>
              </a:rPr>
              <a:t>Early </a:t>
            </a:r>
            <a:r>
              <a:rPr sz="3600" spc="-5" dirty="0">
                <a:latin typeface="Arial"/>
                <a:cs typeface="Arial"/>
              </a:rPr>
              <a:t>data flow </a:t>
            </a:r>
            <a:r>
              <a:rPr sz="3600" dirty="0">
                <a:latin typeface="Arial"/>
                <a:cs typeface="Arial"/>
              </a:rPr>
              <a:t>analysis </a:t>
            </a:r>
            <a:r>
              <a:rPr sz="3600" spc="-5" dirty="0">
                <a:latin typeface="Arial"/>
                <a:cs typeface="Arial"/>
              </a:rPr>
              <a:t>often </a:t>
            </a:r>
            <a:r>
              <a:rPr sz="3600" dirty="0">
                <a:latin typeface="Arial"/>
                <a:cs typeface="Arial"/>
              </a:rPr>
              <a:t>centered </a:t>
            </a:r>
            <a:r>
              <a:rPr sz="3600" spc="-5" dirty="0">
                <a:latin typeface="Arial"/>
                <a:cs typeface="Arial"/>
              </a:rPr>
              <a:t>on a  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set of faults </a:t>
            </a:r>
            <a:r>
              <a:rPr sz="3600" dirty="0">
                <a:latin typeface="Arial"/>
                <a:cs typeface="Arial"/>
              </a:rPr>
              <a:t>that </a:t>
            </a:r>
            <a:r>
              <a:rPr sz="3600" spc="-5" dirty="0">
                <a:latin typeface="Arial"/>
                <a:cs typeface="Arial"/>
              </a:rPr>
              <a:t>are </a:t>
            </a:r>
            <a:r>
              <a:rPr sz="3600" dirty="0">
                <a:latin typeface="Arial"/>
                <a:cs typeface="Arial"/>
              </a:rPr>
              <a:t>known </a:t>
            </a:r>
            <a:r>
              <a:rPr sz="3600" spc="-5" dirty="0">
                <a:latin typeface="Arial"/>
                <a:cs typeface="Arial"/>
              </a:rPr>
              <a:t>as  </a:t>
            </a:r>
            <a:r>
              <a:rPr sz="3600" b="1" dirty="0">
                <a:solidFill>
                  <a:srgbClr val="C00000"/>
                </a:solidFill>
                <a:latin typeface="Arial"/>
                <a:cs typeface="Arial"/>
              </a:rPr>
              <a:t>define/reference</a:t>
            </a:r>
            <a:r>
              <a:rPr sz="3600" b="1" spc="-11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b="1" spc="-5" dirty="0">
                <a:solidFill>
                  <a:srgbClr val="C00000"/>
                </a:solidFill>
                <a:latin typeface="Arial"/>
                <a:cs typeface="Arial"/>
              </a:rPr>
              <a:t>anomalies</a:t>
            </a:r>
            <a:endParaRPr sz="3600" b="1" dirty="0">
              <a:latin typeface="Arial"/>
              <a:cs typeface="Arial"/>
            </a:endParaRPr>
          </a:p>
          <a:p>
            <a:pPr marL="756285" lvl="1" indent="-286385" algn="just">
              <a:spcBef>
                <a:spcPts val="680"/>
              </a:spcBef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Arial"/>
                <a:cs typeface="Arial"/>
              </a:rPr>
              <a:t>A </a:t>
            </a:r>
            <a:r>
              <a:rPr sz="3600" dirty="0">
                <a:latin typeface="Arial"/>
                <a:cs typeface="Arial"/>
              </a:rPr>
              <a:t>variable that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defined 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but 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never</a:t>
            </a:r>
            <a:r>
              <a:rPr sz="3600" spc="-1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used</a:t>
            </a:r>
            <a:endParaRPr sz="3600" dirty="0">
              <a:latin typeface="Arial"/>
              <a:cs typeface="Arial"/>
            </a:endParaRPr>
          </a:p>
          <a:p>
            <a:pPr marL="756285" algn="just"/>
            <a:r>
              <a:rPr sz="3600" dirty="0">
                <a:latin typeface="Arial"/>
                <a:cs typeface="Arial"/>
              </a:rPr>
              <a:t>(referenced)</a:t>
            </a:r>
          </a:p>
          <a:p>
            <a:pPr marL="756285" lvl="1" indent="-286385" algn="just"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Arial"/>
                <a:cs typeface="Arial"/>
              </a:rPr>
              <a:t>A </a:t>
            </a:r>
            <a:r>
              <a:rPr sz="3600" dirty="0">
                <a:latin typeface="Arial"/>
                <a:cs typeface="Arial"/>
              </a:rPr>
              <a:t>variable that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used 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but 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never</a:t>
            </a:r>
            <a:r>
              <a:rPr sz="3600" spc="-1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defined</a:t>
            </a:r>
            <a:endParaRPr sz="3600" dirty="0">
              <a:latin typeface="Arial"/>
              <a:cs typeface="Arial"/>
            </a:endParaRPr>
          </a:p>
          <a:p>
            <a:pPr marL="756285" lvl="1" indent="-286385" algn="just">
              <a:spcBef>
                <a:spcPts val="670"/>
              </a:spcBef>
              <a:buFont typeface="Wingdings"/>
              <a:buChar char=""/>
              <a:tabLst>
                <a:tab pos="756920" algn="l"/>
              </a:tabLst>
            </a:pPr>
            <a:r>
              <a:rPr sz="3600" spc="-5" dirty="0">
                <a:latin typeface="Arial"/>
                <a:cs typeface="Arial"/>
              </a:rPr>
              <a:t>A </a:t>
            </a:r>
            <a:r>
              <a:rPr sz="3600" dirty="0">
                <a:latin typeface="Arial"/>
                <a:cs typeface="Arial"/>
              </a:rPr>
              <a:t>variable that </a:t>
            </a:r>
            <a:r>
              <a:rPr sz="3600" spc="-5" dirty="0">
                <a:latin typeface="Arial"/>
                <a:cs typeface="Arial"/>
              </a:rPr>
              <a:t>is 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defined twice </a:t>
            </a:r>
            <a:r>
              <a:rPr sz="3600" dirty="0">
                <a:solidFill>
                  <a:srgbClr val="C00000"/>
                </a:solidFill>
                <a:latin typeface="Arial"/>
                <a:cs typeface="Arial"/>
              </a:rPr>
              <a:t>before 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it</a:t>
            </a:r>
            <a:r>
              <a:rPr sz="3600" spc="-11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is</a:t>
            </a:r>
            <a:endParaRPr sz="3600" dirty="0">
              <a:latin typeface="Arial"/>
              <a:cs typeface="Arial"/>
            </a:endParaRPr>
          </a:p>
          <a:p>
            <a:pPr marL="756285" algn="just"/>
            <a:r>
              <a:rPr sz="3600" spc="-5" dirty="0">
                <a:solidFill>
                  <a:srgbClr val="C00000"/>
                </a:solidFill>
                <a:latin typeface="Arial"/>
                <a:cs typeface="Arial"/>
              </a:rPr>
              <a:t>used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Data Flow </a:t>
            </a:r>
            <a:r>
              <a:rPr spc="-65" dirty="0"/>
              <a:t>Testing </a:t>
            </a:r>
            <a:r>
              <a:rPr spc="-5" dirty="0"/>
              <a:t>- Static</a:t>
            </a:r>
            <a:r>
              <a:rPr spc="-25" dirty="0"/>
              <a:t> </a:t>
            </a:r>
            <a:r>
              <a:rPr spc="-40" dirty="0"/>
              <a:t>Variants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5</a:t>
            </a:fld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629400" y="5242295"/>
            <a:ext cx="37666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 and again kill</a:t>
            </a:r>
          </a:p>
        </p:txBody>
      </p:sp>
    </p:spTree>
    <p:extLst>
      <p:ext uri="{BB962C8B-B14F-4D97-AF65-F5344CB8AC3E}">
        <p14:creationId xmlns:p14="http://schemas.microsoft.com/office/powerpoint/2010/main" val="315944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" y="1090749"/>
            <a:ext cx="11887200" cy="34034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Basic </a:t>
            </a: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blocks </a:t>
            </a:r>
            <a:r>
              <a:rPr sz="3200" spc="-5" dirty="0">
                <a:latin typeface="Arial"/>
                <a:cs typeface="Arial"/>
              </a:rPr>
              <a:t>(segment </a:t>
            </a:r>
            <a:r>
              <a:rPr sz="3200" dirty="0">
                <a:latin typeface="Arial"/>
                <a:cs typeface="Arial"/>
              </a:rPr>
              <a:t>of </a:t>
            </a:r>
            <a:r>
              <a:rPr sz="3200" spc="-5" dirty="0">
                <a:latin typeface="Arial"/>
                <a:cs typeface="Arial"/>
              </a:rPr>
              <a:t>code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without  branching)</a:t>
            </a:r>
          </a:p>
          <a:p>
            <a:pPr marL="355600" indent="-342900">
              <a:spcBef>
                <a:spcPts val="72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all-use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72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c-use </a:t>
            </a:r>
            <a:r>
              <a:rPr sz="3200" spc="-5" dirty="0">
                <a:latin typeface="Arial"/>
                <a:cs typeface="Arial"/>
              </a:rPr>
              <a:t>(computation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use)</a:t>
            </a:r>
            <a:r>
              <a:rPr lang="en-IN" sz="3200" spc="-5" dirty="0">
                <a:latin typeface="Arial"/>
                <a:cs typeface="Arial"/>
              </a:rPr>
              <a:t> </a:t>
            </a:r>
            <a:r>
              <a:rPr lang="en-US" sz="2800" dirty="0" err="1"/>
              <a:t>e.g</a:t>
            </a:r>
            <a:r>
              <a:rPr lang="en-US" sz="2800" dirty="0"/>
              <a:t> a = a + b</a:t>
            </a:r>
          </a:p>
          <a:p>
            <a:pPr marL="355600" indent="-342900">
              <a:spcBef>
                <a:spcPts val="72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p-use </a:t>
            </a:r>
            <a:r>
              <a:rPr sz="3200" spc="-5" dirty="0">
                <a:latin typeface="Arial"/>
                <a:cs typeface="Arial"/>
              </a:rPr>
              <a:t>(predicate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use)</a:t>
            </a:r>
            <a:r>
              <a:rPr lang="en-IN" sz="3200" spc="-5" dirty="0">
                <a:latin typeface="Arial"/>
                <a:cs typeface="Arial"/>
              </a:rPr>
              <a:t> </a:t>
            </a:r>
            <a:r>
              <a:rPr lang="en-US" sz="2800" dirty="0" err="1"/>
              <a:t>e.g</a:t>
            </a:r>
            <a:r>
              <a:rPr lang="en-US" sz="2800" dirty="0"/>
              <a:t>: n!=0</a:t>
            </a:r>
            <a:endParaRPr dirty="0">
              <a:latin typeface="Arial"/>
              <a:cs typeface="Arial"/>
            </a:endParaRPr>
          </a:p>
          <a:p>
            <a:pPr marL="355600" indent="-342900">
              <a:spcBef>
                <a:spcPts val="72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dirty="0">
                <a:solidFill>
                  <a:srgbClr val="C00000"/>
                </a:solidFill>
                <a:latin typeface="Arial"/>
                <a:cs typeface="Arial"/>
              </a:rPr>
              <a:t>all-def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72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3200" spc="-5" dirty="0">
                <a:solidFill>
                  <a:srgbClr val="C00000"/>
                </a:solidFill>
                <a:latin typeface="Arial"/>
                <a:cs typeface="Arial"/>
              </a:rPr>
              <a:t>du-path</a:t>
            </a:r>
            <a:r>
              <a:rPr sz="32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(definition-use-path)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82598" y="139955"/>
            <a:ext cx="11874804" cy="5693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z="3700" spc="-5" dirty="0"/>
              <a:t>Main Categories Of Data Flow</a:t>
            </a:r>
            <a:r>
              <a:rPr sz="3700" spc="85" dirty="0"/>
              <a:t> </a:t>
            </a:r>
            <a:r>
              <a:rPr sz="3700" spc="-5" dirty="0"/>
              <a:t>Coverage</a:t>
            </a:r>
            <a:endParaRPr sz="370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053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054354"/>
            <a:ext cx="7620000" cy="4339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Identify the basic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blocks</a:t>
            </a:r>
          </a:p>
          <a:p>
            <a:pPr marL="355600" indent="-342900"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Identify all 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definitions</a:t>
            </a:r>
            <a:endParaRPr sz="2800" dirty="0">
              <a:latin typeface="Arial"/>
              <a:cs typeface="Arial"/>
            </a:endParaRPr>
          </a:p>
          <a:p>
            <a:pPr marL="756285" marR="654050" lvl="1" indent="-286385">
              <a:spcBef>
                <a:spcPts val="51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Where variables get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their  values</a:t>
            </a:r>
            <a:endParaRPr sz="2800" dirty="0">
              <a:latin typeface="Arial"/>
              <a:cs typeface="Arial"/>
            </a:endParaRPr>
          </a:p>
          <a:p>
            <a:pPr marL="355600" indent="-342900">
              <a:spcBef>
                <a:spcPts val="540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Identify all the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00000"/>
                </a:solidFill>
                <a:latin typeface="Arial"/>
                <a:cs typeface="Arial"/>
              </a:rPr>
              <a:t>uses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spcBef>
                <a:spcPts val="509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Where variables are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used</a:t>
            </a:r>
            <a:endParaRPr sz="2800" dirty="0">
              <a:latin typeface="Arial"/>
              <a:cs typeface="Arial"/>
            </a:endParaRPr>
          </a:p>
          <a:p>
            <a:pPr marL="756285" lvl="1" indent="-286385">
              <a:spcBef>
                <a:spcPts val="505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Indicate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p-uses </a:t>
            </a:r>
            <a:r>
              <a:rPr sz="2800" spc="-5" dirty="0">
                <a:latin typeface="Arial"/>
                <a:cs typeface="Arial"/>
              </a:rPr>
              <a:t>(in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predicates)</a:t>
            </a:r>
            <a:endParaRPr sz="2800" dirty="0">
              <a:latin typeface="Arial"/>
              <a:cs typeface="Arial"/>
            </a:endParaRPr>
          </a:p>
          <a:p>
            <a:pPr marL="756285" marR="1452245" lvl="1" indent="-286385">
              <a:spcBef>
                <a:spcPts val="500"/>
              </a:spcBef>
              <a:buFont typeface="Wingdings"/>
              <a:buChar char="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Indicate </a:t>
            </a: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c-uses</a:t>
            </a:r>
            <a:r>
              <a:rPr sz="28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(in  computations)</a:t>
            </a:r>
            <a:endParaRPr sz="2800" dirty="0">
              <a:latin typeface="Arial"/>
              <a:cs typeface="Arial"/>
            </a:endParaRPr>
          </a:p>
          <a:p>
            <a:pPr marL="355600" marR="5080" indent="-342900" algn="just">
              <a:spcBef>
                <a:spcPts val="540"/>
              </a:spcBef>
              <a:buFont typeface="Wingdings"/>
              <a:buChar char="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Draw path from each definition  to each use that might get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data  from that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definition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Basic </a:t>
            </a:r>
            <a:r>
              <a:rPr dirty="0"/>
              <a:t>blocks, </a:t>
            </a:r>
            <a:r>
              <a:rPr spc="-5" dirty="0"/>
              <a:t>defs and</a:t>
            </a:r>
            <a:r>
              <a:rPr spc="-60" dirty="0"/>
              <a:t> </a:t>
            </a:r>
            <a:r>
              <a:rPr dirty="0"/>
              <a:t>uses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7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7848600" y="1295400"/>
            <a:ext cx="3733800" cy="4526280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7630">
              <a:spcBef>
                <a:spcPts val="265"/>
              </a:spcBef>
              <a:tabLst>
                <a:tab pos="602615" algn="l"/>
              </a:tabLst>
            </a:pPr>
            <a:r>
              <a:rPr sz="2400" spc="-5" dirty="0">
                <a:latin typeface="Arial"/>
                <a:cs typeface="Arial"/>
              </a:rPr>
              <a:t>1.	</a:t>
            </a:r>
            <a:r>
              <a:rPr sz="2400" dirty="0">
                <a:latin typeface="Arial"/>
                <a:cs typeface="Arial"/>
              </a:rPr>
              <a:t>s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 dirty="0">
              <a:latin typeface="Arial"/>
              <a:cs typeface="Arial"/>
            </a:endParaRPr>
          </a:p>
          <a:p>
            <a:pPr marL="87630">
              <a:spcBef>
                <a:spcPts val="575"/>
              </a:spcBef>
              <a:tabLst>
                <a:tab pos="602615" algn="l"/>
              </a:tabLst>
            </a:pPr>
            <a:r>
              <a:rPr sz="2400" spc="-5" dirty="0">
                <a:latin typeface="Arial"/>
                <a:cs typeface="Arial"/>
              </a:rPr>
              <a:t>2.	</a:t>
            </a:r>
            <a:r>
              <a:rPr sz="2400" dirty="0">
                <a:latin typeface="Arial"/>
                <a:cs typeface="Arial"/>
              </a:rPr>
              <a:t>i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1;</a:t>
            </a:r>
          </a:p>
          <a:p>
            <a:pPr marL="87630">
              <a:spcBef>
                <a:spcPts val="580"/>
              </a:spcBef>
              <a:tabLst>
                <a:tab pos="602615" algn="l"/>
              </a:tabLst>
            </a:pPr>
            <a:r>
              <a:rPr sz="2400" spc="-5" dirty="0">
                <a:latin typeface="Arial"/>
                <a:cs typeface="Arial"/>
              </a:rPr>
              <a:t>3.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(i </a:t>
            </a:r>
            <a:r>
              <a:rPr sz="2400" dirty="0">
                <a:latin typeface="Arial"/>
                <a:cs typeface="Arial"/>
              </a:rPr>
              <a:t>&lt;=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n)</a:t>
            </a:r>
            <a:endParaRPr sz="2400" dirty="0">
              <a:latin typeface="Arial"/>
              <a:cs typeface="Arial"/>
            </a:endParaRPr>
          </a:p>
          <a:p>
            <a:pPr marR="2427605" algn="ctr"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</a:p>
          <a:p>
            <a:pPr marL="87630">
              <a:spcBef>
                <a:spcPts val="575"/>
              </a:spcBef>
              <a:tabLst>
                <a:tab pos="1002030" algn="l"/>
              </a:tabLst>
            </a:pPr>
            <a:r>
              <a:rPr sz="2400" spc="-5" dirty="0">
                <a:latin typeface="Arial"/>
                <a:cs typeface="Arial"/>
              </a:rPr>
              <a:t>4.	</a:t>
            </a:r>
            <a:r>
              <a:rPr sz="2400" dirty="0">
                <a:latin typeface="Arial"/>
                <a:cs typeface="Arial"/>
              </a:rPr>
              <a:t>s + 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</a:p>
          <a:p>
            <a:pPr marL="87630">
              <a:spcBef>
                <a:spcPts val="575"/>
              </a:spcBef>
              <a:tabLst>
                <a:tab pos="1002030" algn="l"/>
              </a:tabLst>
            </a:pPr>
            <a:r>
              <a:rPr sz="2400" spc="-5" dirty="0">
                <a:latin typeface="Arial"/>
                <a:cs typeface="Arial"/>
              </a:rPr>
              <a:t>5.	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++</a:t>
            </a:r>
          </a:p>
          <a:p>
            <a:pPr marR="2427605" algn="ctr"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  <a:p>
            <a:pPr marL="60261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60325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s;</a:t>
            </a:r>
          </a:p>
          <a:p>
            <a:pPr marL="60261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60325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i;</a:t>
            </a:r>
            <a:endParaRPr sz="2400" dirty="0">
              <a:latin typeface="Arial"/>
              <a:cs typeface="Arial"/>
            </a:endParaRPr>
          </a:p>
          <a:p>
            <a:pPr marL="60261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60325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n;</a:t>
            </a:r>
          </a:p>
        </p:txBody>
      </p:sp>
      <p:sp>
        <p:nvSpPr>
          <p:cNvPr id="3" name="Rectangle 2"/>
          <p:cNvSpPr/>
          <p:nvPr/>
        </p:nvSpPr>
        <p:spPr>
          <a:xfrm>
            <a:off x="11125200" y="60198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95400" y="6202680"/>
            <a:ext cx="944880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1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1332739"/>
            <a:ext cx="5633086" cy="781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latin typeface="Arial"/>
                <a:cs typeface="Arial"/>
              </a:rPr>
              <a:t>Identify the basic</a:t>
            </a:r>
            <a:r>
              <a:rPr sz="2300" spc="-10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blocks</a:t>
            </a:r>
          </a:p>
          <a:p>
            <a:pPr marL="355600" indent="-342900">
              <a:spcBef>
                <a:spcPts val="55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all the</a:t>
            </a:r>
            <a:r>
              <a:rPr sz="2300" spc="-7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definitions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0" y="2083307"/>
            <a:ext cx="6247257" cy="82779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38200" marR="462280" indent="-287020">
              <a:spcBef>
                <a:spcPts val="675"/>
              </a:spcBef>
              <a:tabLst>
                <a:tab pos="838200" algn="l"/>
              </a:tabLst>
            </a:pPr>
            <a:r>
              <a:rPr sz="2100" dirty="0">
                <a:latin typeface="Wingdings"/>
                <a:cs typeface="Wingdings"/>
              </a:rPr>
              <a:t></a:t>
            </a:r>
            <a:r>
              <a:rPr sz="2100" dirty="0">
                <a:latin typeface="Times New Roman"/>
                <a:cs typeface="Times New Roman"/>
              </a:rPr>
              <a:t>	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Where variables</a:t>
            </a:r>
            <a:r>
              <a:rPr sz="2100" spc="-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get</a:t>
            </a:r>
            <a:r>
              <a:rPr sz="2100" spc="-1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their </a:t>
            </a:r>
            <a:r>
              <a:rPr sz="210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values</a:t>
            </a:r>
            <a:endParaRPr sz="2100" dirty="0">
              <a:latin typeface="Arial"/>
              <a:cs typeface="Arial"/>
            </a:endParaRPr>
          </a:p>
          <a:p>
            <a:pPr marL="93980">
              <a:spcBef>
                <a:spcPts val="540"/>
              </a:spcBef>
              <a:tabLst>
                <a:tab pos="436880" algn="l"/>
              </a:tabLst>
            </a:pPr>
            <a:r>
              <a:rPr sz="2300" dirty="0">
                <a:latin typeface="Wingdings"/>
                <a:cs typeface="Wingdings"/>
              </a:rPr>
              <a:t></a:t>
            </a:r>
            <a:r>
              <a:rPr sz="2300" dirty="0">
                <a:latin typeface="Times New Roman"/>
                <a:cs typeface="Times New Roman"/>
              </a:rPr>
              <a:t>	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Identify all the</a:t>
            </a:r>
            <a:r>
              <a:rPr sz="23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uses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0" y="3293999"/>
            <a:ext cx="643890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6285" indent="-286385"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Where variables are</a:t>
            </a:r>
            <a:r>
              <a:rPr sz="21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used</a:t>
            </a:r>
            <a:endParaRPr sz="2100" dirty="0">
              <a:latin typeface="Arial"/>
              <a:cs typeface="Arial"/>
            </a:endParaRPr>
          </a:p>
          <a:p>
            <a:pPr marL="756285" indent="-286385">
              <a:spcBef>
                <a:spcPts val="505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Indicate p-uses (in predicates)</a:t>
            </a:r>
            <a:endParaRPr sz="2100" dirty="0">
              <a:latin typeface="Arial"/>
              <a:cs typeface="Arial"/>
            </a:endParaRPr>
          </a:p>
          <a:p>
            <a:pPr marL="756285" marR="1452880" indent="-286385">
              <a:spcBef>
                <a:spcPts val="500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Indicate c-uses</a:t>
            </a:r>
            <a:r>
              <a:rPr sz="2100" spc="-4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D9D9D9"/>
                </a:solidFill>
                <a:latin typeface="Arial"/>
                <a:cs typeface="Arial"/>
              </a:rPr>
              <a:t>(in  computations)</a:t>
            </a:r>
            <a:endParaRPr sz="2100" dirty="0">
              <a:latin typeface="Arial"/>
              <a:cs typeface="Arial"/>
            </a:endParaRPr>
          </a:p>
          <a:p>
            <a:pPr marL="355600" marR="5080" indent="-342900" algn="just">
              <a:spcBef>
                <a:spcPts val="54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Draw path from each definition  to each use that might get</a:t>
            </a:r>
            <a:r>
              <a:rPr sz="2300" spc="-1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data  from that</a:t>
            </a:r>
            <a:r>
              <a:rPr sz="2300" spc="-9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300" dirty="0">
                <a:solidFill>
                  <a:srgbClr val="D9D9D9"/>
                </a:solidFill>
                <a:latin typeface="Arial"/>
                <a:cs typeface="Arial"/>
              </a:rPr>
              <a:t>definition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Basic </a:t>
            </a:r>
            <a:r>
              <a:rPr dirty="0"/>
              <a:t>blocks, </a:t>
            </a:r>
            <a:r>
              <a:rPr spc="-5" dirty="0"/>
              <a:t>defs and</a:t>
            </a:r>
            <a:r>
              <a:rPr spc="-60" dirty="0"/>
              <a:t> </a:t>
            </a:r>
            <a:r>
              <a:rPr dirty="0"/>
              <a:t>uses</a:t>
            </a:r>
          </a:p>
        </p:txBody>
      </p:sp>
      <p:sp>
        <p:nvSpPr>
          <p:cNvPr id="9" name="object 9"/>
          <p:cNvSpPr/>
          <p:nvPr/>
        </p:nvSpPr>
        <p:spPr>
          <a:xfrm>
            <a:off x="6553200" y="1295400"/>
            <a:ext cx="3733800" cy="452628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553200" y="1295400"/>
            <a:ext cx="3733800" cy="452628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53200" y="1295400"/>
            <a:ext cx="3733800" cy="4526280"/>
          </a:xfrm>
          <a:prstGeom prst="rect">
            <a:avLst/>
          </a:prstGeom>
          <a:ln w="9144">
            <a:solidFill>
              <a:srgbClr val="7E7E7E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7630">
              <a:spcBef>
                <a:spcPts val="265"/>
              </a:spcBef>
              <a:tabLst>
                <a:tab pos="602615" algn="l"/>
              </a:tabLst>
            </a:pPr>
            <a:r>
              <a:rPr sz="2400" spc="-5" dirty="0">
                <a:latin typeface="Arial"/>
                <a:cs typeface="Arial"/>
              </a:rPr>
              <a:t>1.	</a:t>
            </a:r>
            <a:r>
              <a:rPr sz="2400" dirty="0">
                <a:latin typeface="Arial"/>
                <a:cs typeface="Arial"/>
              </a:rPr>
              <a:t>s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0;</a:t>
            </a:r>
            <a:endParaRPr sz="2400" dirty="0">
              <a:latin typeface="Arial"/>
              <a:cs typeface="Arial"/>
            </a:endParaRPr>
          </a:p>
          <a:p>
            <a:pPr marL="87630">
              <a:spcBef>
                <a:spcPts val="575"/>
              </a:spcBef>
              <a:tabLst>
                <a:tab pos="602615" algn="l"/>
              </a:tabLst>
            </a:pPr>
            <a:r>
              <a:rPr sz="2400" spc="-5" dirty="0">
                <a:latin typeface="Arial"/>
                <a:cs typeface="Arial"/>
              </a:rPr>
              <a:t>2.	</a:t>
            </a:r>
            <a:r>
              <a:rPr sz="2400" dirty="0">
                <a:latin typeface="Arial"/>
                <a:cs typeface="Arial"/>
              </a:rPr>
              <a:t>i =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1;</a:t>
            </a:r>
          </a:p>
          <a:p>
            <a:pPr marL="87630">
              <a:spcBef>
                <a:spcPts val="580"/>
              </a:spcBef>
              <a:tabLst>
                <a:tab pos="602615" algn="l"/>
              </a:tabLst>
            </a:pPr>
            <a:r>
              <a:rPr sz="2400" spc="-5" dirty="0">
                <a:latin typeface="Arial"/>
                <a:cs typeface="Arial"/>
              </a:rPr>
              <a:t>3.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(i </a:t>
            </a:r>
            <a:r>
              <a:rPr sz="2400" dirty="0">
                <a:latin typeface="Arial"/>
                <a:cs typeface="Arial"/>
              </a:rPr>
              <a:t>&lt;=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n)</a:t>
            </a:r>
            <a:endParaRPr sz="2400" dirty="0">
              <a:latin typeface="Arial"/>
              <a:cs typeface="Arial"/>
            </a:endParaRPr>
          </a:p>
          <a:p>
            <a:pPr marR="2427605" algn="ctr"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</a:p>
          <a:p>
            <a:pPr marL="87630">
              <a:spcBef>
                <a:spcPts val="575"/>
              </a:spcBef>
              <a:tabLst>
                <a:tab pos="1002030" algn="l"/>
              </a:tabLst>
            </a:pPr>
            <a:r>
              <a:rPr sz="2400" spc="-5" dirty="0">
                <a:latin typeface="Arial"/>
                <a:cs typeface="Arial"/>
              </a:rPr>
              <a:t>4.	</a:t>
            </a:r>
            <a:r>
              <a:rPr sz="2400" dirty="0">
                <a:latin typeface="Arial"/>
                <a:cs typeface="Arial"/>
              </a:rPr>
              <a:t>s + 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</a:p>
          <a:p>
            <a:pPr marL="87630">
              <a:spcBef>
                <a:spcPts val="575"/>
              </a:spcBef>
              <a:tabLst>
                <a:tab pos="1002030" algn="l"/>
              </a:tabLst>
            </a:pPr>
            <a:r>
              <a:rPr sz="2400" spc="-5" dirty="0">
                <a:latin typeface="Arial"/>
                <a:cs typeface="Arial"/>
              </a:rPr>
              <a:t>5.	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++</a:t>
            </a:r>
          </a:p>
          <a:p>
            <a:pPr marR="2427605" algn="ctr"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}</a:t>
            </a:r>
          </a:p>
          <a:p>
            <a:pPr marL="60261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60325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s;</a:t>
            </a:r>
          </a:p>
          <a:p>
            <a:pPr marL="60261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60325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i;</a:t>
            </a:r>
            <a:endParaRPr sz="2400" dirty="0">
              <a:latin typeface="Arial"/>
              <a:cs typeface="Arial"/>
            </a:endParaRPr>
          </a:p>
          <a:p>
            <a:pPr marL="60261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60325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n;</a:t>
            </a:r>
          </a:p>
        </p:txBody>
      </p:sp>
      <p:sp>
        <p:nvSpPr>
          <p:cNvPr id="12" name="object 12"/>
          <p:cNvSpPr/>
          <p:nvPr/>
        </p:nvSpPr>
        <p:spPr>
          <a:xfrm>
            <a:off x="6630161" y="1351025"/>
            <a:ext cx="3048000" cy="783590"/>
          </a:xfrm>
          <a:custGeom>
            <a:avLst/>
            <a:gdLst/>
            <a:ahLst/>
            <a:cxnLst/>
            <a:rect l="l" t="t" r="r" b="b"/>
            <a:pathLst>
              <a:path w="3048000" h="783589">
                <a:moveTo>
                  <a:pt x="0" y="783336"/>
                </a:moveTo>
                <a:lnTo>
                  <a:pt x="3047999" y="783336"/>
                </a:lnTo>
                <a:lnTo>
                  <a:pt x="3047999" y="0"/>
                </a:lnTo>
                <a:lnTo>
                  <a:pt x="0" y="0"/>
                </a:lnTo>
                <a:lnTo>
                  <a:pt x="0" y="78333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9305" y="2212085"/>
            <a:ext cx="3048000" cy="403860"/>
          </a:xfrm>
          <a:custGeom>
            <a:avLst/>
            <a:gdLst/>
            <a:ahLst/>
            <a:cxnLst/>
            <a:rect l="l" t="t" r="r" b="b"/>
            <a:pathLst>
              <a:path w="3048000" h="403860">
                <a:moveTo>
                  <a:pt x="0" y="403860"/>
                </a:moveTo>
                <a:lnTo>
                  <a:pt x="3048000" y="403860"/>
                </a:lnTo>
                <a:lnTo>
                  <a:pt x="3048000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39305" y="3137154"/>
            <a:ext cx="3048000" cy="739140"/>
          </a:xfrm>
          <a:custGeom>
            <a:avLst/>
            <a:gdLst/>
            <a:ahLst/>
            <a:cxnLst/>
            <a:rect l="l" t="t" r="r" b="b"/>
            <a:pathLst>
              <a:path w="3048000" h="739139">
                <a:moveTo>
                  <a:pt x="0" y="739140"/>
                </a:moveTo>
                <a:lnTo>
                  <a:pt x="3048000" y="739140"/>
                </a:lnTo>
                <a:lnTo>
                  <a:pt x="3048000" y="0"/>
                </a:lnTo>
                <a:lnTo>
                  <a:pt x="0" y="0"/>
                </a:lnTo>
                <a:lnTo>
                  <a:pt x="0" y="73914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39305" y="4473702"/>
            <a:ext cx="3048000" cy="1165860"/>
          </a:xfrm>
          <a:custGeom>
            <a:avLst/>
            <a:gdLst/>
            <a:ahLst/>
            <a:cxnLst/>
            <a:rect l="l" t="t" r="r" b="b"/>
            <a:pathLst>
              <a:path w="3048000" h="1165860">
                <a:moveTo>
                  <a:pt x="0" y="1165860"/>
                </a:moveTo>
                <a:lnTo>
                  <a:pt x="3048000" y="1165860"/>
                </a:lnTo>
                <a:lnTo>
                  <a:pt x="3048000" y="0"/>
                </a:lnTo>
                <a:lnTo>
                  <a:pt x="0" y="0"/>
                </a:lnTo>
                <a:lnTo>
                  <a:pt x="0" y="11658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0" y="2083308"/>
            <a:ext cx="6247257" cy="772647"/>
          </a:xfrm>
          <a:prstGeom prst="rect">
            <a:avLst/>
          </a:prstGeom>
          <a:solidFill>
            <a:srgbClr val="D9D9D9"/>
          </a:solidFill>
          <a:ln w="9144">
            <a:solidFill>
              <a:srgbClr val="0000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86995" marR="421640">
              <a:spcBef>
                <a:spcPts val="265"/>
              </a:spcBef>
            </a:pPr>
            <a:r>
              <a:rPr sz="2400" b="1" spc="-5" dirty="0">
                <a:solidFill>
                  <a:srgbClr val="C00000"/>
                </a:solidFill>
                <a:latin typeface="Arial"/>
                <a:cs typeface="Arial"/>
              </a:rPr>
              <a:t>Basic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block: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part </a:t>
            </a:r>
            <a:r>
              <a:rPr sz="2400" spc="-5" dirty="0">
                <a:latin typeface="Arial"/>
                <a:cs typeface="Arial"/>
              </a:rPr>
              <a:t>of code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executes without  </a:t>
            </a:r>
            <a:r>
              <a:rPr sz="2400" dirty="0">
                <a:latin typeface="Arial"/>
                <a:cs typeface="Arial"/>
              </a:rPr>
              <a:t>branching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8</a:t>
            </a:fld>
            <a:endParaRPr dirty="0"/>
          </a:p>
        </p:txBody>
      </p:sp>
      <p:sp>
        <p:nvSpPr>
          <p:cNvPr id="19" name="Rectangle 18"/>
          <p:cNvSpPr/>
          <p:nvPr/>
        </p:nvSpPr>
        <p:spPr>
          <a:xfrm>
            <a:off x="11125200" y="60198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95400" y="6202680"/>
            <a:ext cx="944880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4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332738"/>
            <a:ext cx="6438900" cy="41242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D9D9D9"/>
                </a:solidFill>
                <a:latin typeface="Arial"/>
                <a:cs typeface="Arial"/>
              </a:rPr>
              <a:t>Identify the basic</a:t>
            </a:r>
            <a:r>
              <a:rPr sz="2400" spc="-10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9D9D9"/>
                </a:solidFill>
                <a:latin typeface="Arial"/>
                <a:cs typeface="Arial"/>
              </a:rPr>
              <a:t>blocks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Identify all 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definitions</a:t>
            </a:r>
          </a:p>
          <a:p>
            <a:pPr marL="756285" marR="654050" lvl="1" indent="-286385">
              <a:spcBef>
                <a:spcPts val="515"/>
              </a:spcBef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Where variables get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their  values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54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D9D9D9"/>
                </a:solidFill>
                <a:latin typeface="Arial"/>
                <a:cs typeface="Arial"/>
              </a:rPr>
              <a:t>Identify all the</a:t>
            </a:r>
            <a:r>
              <a:rPr sz="2400" spc="-114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9D9D9"/>
                </a:solidFill>
                <a:latin typeface="Arial"/>
                <a:cs typeface="Arial"/>
              </a:rPr>
              <a:t>uses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509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solidFill>
                  <a:srgbClr val="D9D9D9"/>
                </a:solidFill>
                <a:latin typeface="Arial"/>
                <a:cs typeface="Arial"/>
              </a:rPr>
              <a:t>Where variables are</a:t>
            </a:r>
            <a:r>
              <a:rPr sz="2400" spc="-5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Arial"/>
                <a:cs typeface="Arial"/>
              </a:rPr>
              <a:t>used</a:t>
            </a:r>
            <a:endParaRPr sz="2400" dirty="0">
              <a:latin typeface="Arial"/>
              <a:cs typeface="Arial"/>
            </a:endParaRPr>
          </a:p>
          <a:p>
            <a:pPr marL="756285" lvl="1" indent="-286385">
              <a:spcBef>
                <a:spcPts val="505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solidFill>
                  <a:srgbClr val="D9D9D9"/>
                </a:solidFill>
                <a:latin typeface="Arial"/>
                <a:cs typeface="Arial"/>
              </a:rPr>
              <a:t>Indicate p-uses (in predicates)</a:t>
            </a:r>
            <a:endParaRPr sz="2400" dirty="0">
              <a:latin typeface="Arial"/>
              <a:cs typeface="Arial"/>
            </a:endParaRPr>
          </a:p>
          <a:p>
            <a:pPr marL="756285" marR="1452880" lvl="1" indent="-286385">
              <a:spcBef>
                <a:spcPts val="500"/>
              </a:spcBef>
              <a:buClr>
                <a:srgbClr val="000000"/>
              </a:buClr>
              <a:buFont typeface="Wingdings"/>
              <a:buChar char=""/>
              <a:tabLst>
                <a:tab pos="756920" algn="l"/>
              </a:tabLst>
            </a:pPr>
            <a:r>
              <a:rPr sz="2400" spc="-5" dirty="0">
                <a:solidFill>
                  <a:srgbClr val="D9D9D9"/>
                </a:solidFill>
                <a:latin typeface="Arial"/>
                <a:cs typeface="Arial"/>
              </a:rPr>
              <a:t>Indicate c-uses</a:t>
            </a:r>
            <a:r>
              <a:rPr sz="2400" spc="-4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D9D9D9"/>
                </a:solidFill>
                <a:latin typeface="Arial"/>
                <a:cs typeface="Arial"/>
              </a:rPr>
              <a:t>(in  computations)</a:t>
            </a:r>
            <a:endParaRPr sz="2400" dirty="0">
              <a:latin typeface="Arial"/>
              <a:cs typeface="Arial"/>
            </a:endParaRPr>
          </a:p>
          <a:p>
            <a:pPr marL="355600" marR="5080" indent="-342900" algn="just">
              <a:spcBef>
                <a:spcPts val="540"/>
              </a:spcBef>
              <a:buClr>
                <a:srgbClr val="000000"/>
              </a:buClr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solidFill>
                  <a:srgbClr val="D9D9D9"/>
                </a:solidFill>
                <a:latin typeface="Arial"/>
                <a:cs typeface="Arial"/>
              </a:rPr>
              <a:t>Draw path from each definition  to each use that might get</a:t>
            </a:r>
            <a:r>
              <a:rPr sz="2400" spc="-135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9D9D9"/>
                </a:solidFill>
                <a:latin typeface="Arial"/>
                <a:cs typeface="Arial"/>
              </a:rPr>
              <a:t>data  from that</a:t>
            </a:r>
            <a:r>
              <a:rPr sz="2400" spc="-90" dirty="0">
                <a:solidFill>
                  <a:srgbClr val="D9D9D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D9D9D9"/>
                </a:solidFill>
                <a:latin typeface="Arial"/>
                <a:cs typeface="Arial"/>
              </a:rPr>
              <a:t>definition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6720"/>
            <a:r>
              <a:rPr spc="-5" dirty="0"/>
              <a:t>Basic </a:t>
            </a:r>
            <a:r>
              <a:rPr dirty="0"/>
              <a:t>blocks, </a:t>
            </a:r>
            <a:r>
              <a:rPr spc="-5" dirty="0"/>
              <a:t>defs and</a:t>
            </a:r>
            <a:r>
              <a:rPr spc="-60" dirty="0"/>
              <a:t> </a:t>
            </a:r>
            <a:r>
              <a:rPr dirty="0"/>
              <a:t>uses</a:t>
            </a:r>
          </a:p>
        </p:txBody>
      </p:sp>
      <p:sp>
        <p:nvSpPr>
          <p:cNvPr id="7" name="object 7"/>
          <p:cNvSpPr/>
          <p:nvPr/>
        </p:nvSpPr>
        <p:spPr>
          <a:xfrm>
            <a:off x="6553200" y="1295400"/>
            <a:ext cx="3733800" cy="452628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53200" y="1295400"/>
            <a:ext cx="3733800" cy="4526280"/>
          </a:xfrm>
          <a:custGeom>
            <a:avLst/>
            <a:gdLst/>
            <a:ahLst/>
            <a:cxnLst/>
            <a:rect l="l" t="t" r="r" b="b"/>
            <a:pathLst>
              <a:path w="3733800" h="4526280">
                <a:moveTo>
                  <a:pt x="0" y="4526280"/>
                </a:moveTo>
                <a:lnTo>
                  <a:pt x="3733800" y="4526280"/>
                </a:lnTo>
                <a:lnTo>
                  <a:pt x="3733800" y="0"/>
                </a:lnTo>
                <a:lnTo>
                  <a:pt x="0" y="0"/>
                </a:lnTo>
                <a:lnTo>
                  <a:pt x="0" y="452628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32829" y="2211960"/>
            <a:ext cx="2286635" cy="814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27685" algn="l"/>
              </a:tabLst>
            </a:pPr>
            <a:r>
              <a:rPr sz="2400" spc="-5" dirty="0">
                <a:latin typeface="Arial"/>
                <a:cs typeface="Arial"/>
              </a:rPr>
              <a:t>3.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while </a:t>
            </a:r>
            <a:r>
              <a:rPr sz="2400" spc="-5" dirty="0">
                <a:latin typeface="Arial"/>
                <a:cs typeface="Arial"/>
              </a:rPr>
              <a:t>(i </a:t>
            </a:r>
            <a:r>
              <a:rPr sz="2400" dirty="0">
                <a:latin typeface="Arial"/>
                <a:cs typeface="Arial"/>
              </a:rPr>
              <a:t>&lt;=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n)</a:t>
            </a:r>
            <a:endParaRPr sz="2400">
              <a:latin typeface="Arial"/>
              <a:cs typeface="Arial"/>
            </a:endParaRPr>
          </a:p>
          <a:p>
            <a:pPr marL="518159"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5528" y="3089784"/>
            <a:ext cx="25400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4.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59928" y="3089784"/>
            <a:ext cx="91313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s + =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32828" y="3528695"/>
            <a:ext cx="27940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latin typeface="Arial"/>
                <a:cs typeface="Arial"/>
              </a:rPr>
              <a:t>5.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7228" y="3528695"/>
            <a:ext cx="534670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dirty="0">
                <a:latin typeface="Arial"/>
                <a:cs typeface="Arial"/>
              </a:rPr>
              <a:t>i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++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32829" y="3967860"/>
            <a:ext cx="1895475" cy="16929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18159"/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52768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5283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s;</a:t>
            </a:r>
            <a:endParaRPr sz="2400">
              <a:latin typeface="Arial"/>
              <a:cs typeface="Arial"/>
            </a:endParaRPr>
          </a:p>
          <a:p>
            <a:pPr marL="52768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528320" algn="l"/>
              </a:tabLst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i;</a:t>
            </a:r>
            <a:endParaRPr sz="2400">
              <a:latin typeface="Arial"/>
              <a:cs typeface="Arial"/>
            </a:endParaRPr>
          </a:p>
          <a:p>
            <a:pPr marL="527685" indent="-514984">
              <a:spcBef>
                <a:spcPts val="575"/>
              </a:spcBef>
              <a:buClr>
                <a:srgbClr val="000000"/>
              </a:buClr>
              <a:buAutoNum type="arabicPeriod" startAt="6"/>
              <a:tabLst>
                <a:tab pos="528320" algn="l"/>
              </a:tabLst>
            </a:pP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cout </a:t>
            </a:r>
            <a:r>
              <a:rPr sz="2400" dirty="0">
                <a:latin typeface="Arial"/>
                <a:cs typeface="Arial"/>
              </a:rPr>
              <a:t>&lt;&lt;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n;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39305" y="3108198"/>
            <a:ext cx="3048000" cy="350520"/>
          </a:xfrm>
          <a:custGeom>
            <a:avLst/>
            <a:gdLst/>
            <a:ahLst/>
            <a:cxnLst/>
            <a:rect l="l" t="t" r="r" b="b"/>
            <a:pathLst>
              <a:path w="3048000" h="350520">
                <a:moveTo>
                  <a:pt x="0" y="350520"/>
                </a:moveTo>
                <a:lnTo>
                  <a:pt x="3048000" y="350520"/>
                </a:lnTo>
                <a:lnTo>
                  <a:pt x="3048000" y="0"/>
                </a:lnTo>
                <a:lnTo>
                  <a:pt x="0" y="0"/>
                </a:lnTo>
                <a:lnTo>
                  <a:pt x="0" y="35052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639305" y="3560826"/>
            <a:ext cx="3048000" cy="302260"/>
          </a:xfrm>
          <a:custGeom>
            <a:avLst/>
            <a:gdLst/>
            <a:ahLst/>
            <a:cxnLst/>
            <a:rect l="l" t="t" r="r" b="b"/>
            <a:pathLst>
              <a:path w="3048000" h="302260">
                <a:moveTo>
                  <a:pt x="0" y="301751"/>
                </a:moveTo>
                <a:lnTo>
                  <a:pt x="3048000" y="301751"/>
                </a:lnTo>
                <a:lnTo>
                  <a:pt x="3048000" y="0"/>
                </a:lnTo>
                <a:lnTo>
                  <a:pt x="0" y="0"/>
                </a:lnTo>
                <a:lnTo>
                  <a:pt x="0" y="301751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23684" y="1385071"/>
            <a:ext cx="3048000" cy="320601"/>
          </a:xfrm>
          <a:prstGeom prst="rect">
            <a:avLst/>
          </a:prstGeom>
          <a:solidFill>
            <a:srgbClr val="F1F1F1"/>
          </a:solidFill>
          <a:ln w="25908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2470"/>
              </a:lnSpc>
              <a:tabLst>
                <a:tab pos="516890" algn="l"/>
                <a:tab pos="2211705" algn="l"/>
              </a:tabLst>
            </a:pPr>
            <a:r>
              <a:rPr sz="3600" spc="-7" baseline="-2314" dirty="0">
                <a:latin typeface="Arial"/>
                <a:cs typeface="Arial"/>
              </a:rPr>
              <a:t>1.	</a:t>
            </a:r>
            <a:r>
              <a:rPr sz="3600" baseline="-2314" dirty="0">
                <a:latin typeface="Arial"/>
                <a:cs typeface="Arial"/>
              </a:rPr>
              <a:t>s </a:t>
            </a:r>
            <a:r>
              <a:rPr sz="3600" spc="7" baseline="-2314" dirty="0">
                <a:latin typeface="Arial"/>
                <a:cs typeface="Arial"/>
              </a:rPr>
              <a:t> </a:t>
            </a:r>
            <a:r>
              <a:rPr sz="3600" baseline="-2314" dirty="0">
                <a:latin typeface="Arial"/>
                <a:cs typeface="Arial"/>
              </a:rPr>
              <a:t>= </a:t>
            </a:r>
            <a:r>
              <a:rPr sz="3600" spc="37" baseline="-2314" dirty="0">
                <a:latin typeface="Arial"/>
                <a:cs typeface="Arial"/>
              </a:rPr>
              <a:t> </a:t>
            </a:r>
            <a:r>
              <a:rPr sz="3600" spc="-7" baseline="-2314" dirty="0">
                <a:latin typeface="Arial"/>
                <a:cs typeface="Arial"/>
              </a:rPr>
              <a:t>0;	</a:t>
            </a: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Def(s)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920"/>
              </a:lnSpc>
            </a:pPr>
            <a:fld id="{81D60167-4931-47E6-BA6A-407CBD079E47}" type="slidenum">
              <a:rPr dirty="0"/>
              <a:pPr marL="25400">
                <a:lnSpc>
                  <a:spcPts val="1920"/>
                </a:lnSpc>
              </a:pPr>
              <a:t>9</a:t>
            </a:fld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6632828" y="1855988"/>
            <a:ext cx="3048000" cy="320601"/>
          </a:xfrm>
          <a:prstGeom prst="rect">
            <a:avLst/>
          </a:prstGeom>
          <a:solidFill>
            <a:srgbClr val="F1F1F1"/>
          </a:solidFill>
          <a:ln w="25908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50"/>
              </a:lnSpc>
              <a:tabLst>
                <a:tab pos="508000" algn="l"/>
                <a:tab pos="2234565" algn="l"/>
              </a:tabLst>
            </a:pPr>
            <a:r>
              <a:rPr sz="3600" spc="-7" baseline="1157" dirty="0">
                <a:latin typeface="Arial"/>
                <a:cs typeface="Arial"/>
              </a:rPr>
              <a:t>2.	</a:t>
            </a:r>
            <a:r>
              <a:rPr sz="3600" baseline="1157" dirty="0">
                <a:latin typeface="Arial"/>
                <a:cs typeface="Arial"/>
              </a:rPr>
              <a:t>i </a:t>
            </a:r>
            <a:r>
              <a:rPr sz="3600" spc="44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= </a:t>
            </a:r>
            <a:r>
              <a:rPr sz="3600" spc="7" baseline="1157" dirty="0">
                <a:latin typeface="Arial"/>
                <a:cs typeface="Arial"/>
              </a:rPr>
              <a:t> </a:t>
            </a:r>
            <a:r>
              <a:rPr sz="3600" baseline="1157" dirty="0">
                <a:latin typeface="Arial"/>
                <a:cs typeface="Arial"/>
              </a:rPr>
              <a:t>1;	</a:t>
            </a: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Def(i)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7332" y="3093974"/>
            <a:ext cx="6946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80"/>
              </a:lnSpc>
            </a:pP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De</a:t>
            </a:r>
            <a:r>
              <a:rPr sz="2000" spc="-5" dirty="0">
                <a:solidFill>
                  <a:srgbClr val="3A3792"/>
                </a:solidFill>
                <a:latin typeface="Arial"/>
                <a:cs typeface="Arial"/>
              </a:rPr>
              <a:t>f</a:t>
            </a:r>
            <a:r>
              <a:rPr sz="2000" dirty="0">
                <a:solidFill>
                  <a:srgbClr val="3A3792"/>
                </a:solidFill>
                <a:latin typeface="Arial"/>
                <a:cs typeface="Arial"/>
              </a:rPr>
              <a:t>(s)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06637" y="3553587"/>
            <a:ext cx="648335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5" dirty="0">
                <a:solidFill>
                  <a:srgbClr val="3A3792"/>
                </a:solidFill>
                <a:latin typeface="Arial"/>
                <a:cs typeface="Arial"/>
              </a:rPr>
              <a:t>Def(i)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125200" y="6019800"/>
            <a:ext cx="1066800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95400" y="6202680"/>
            <a:ext cx="9448800" cy="266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2508</Words>
  <Application>Microsoft Office PowerPoint</Application>
  <PresentationFormat>Widescreen</PresentationFormat>
  <Paragraphs>507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Baskerville Old Face</vt:lpstr>
      <vt:lpstr>Calibri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Data Flow Testing</vt:lpstr>
      <vt:lpstr>Data Flow Testing</vt:lpstr>
      <vt:lpstr>Data Flow Testing - Static Variants</vt:lpstr>
      <vt:lpstr>Main Categories Of Data Flow Coverage</vt:lpstr>
      <vt:lpstr>Basic blocks, defs and uses</vt:lpstr>
      <vt:lpstr>Basic blocks, defs and uses</vt:lpstr>
      <vt:lpstr>Basic blocks, defs and uses</vt:lpstr>
      <vt:lpstr>Basic blocks, defs and uses</vt:lpstr>
      <vt:lpstr>Basic blocks, defs and uses</vt:lpstr>
      <vt:lpstr>Basic blocks, defs and uses</vt:lpstr>
      <vt:lpstr>PowerPoint Presentation</vt:lpstr>
      <vt:lpstr>Data Flow Graph G(P) = (N, E)</vt:lpstr>
      <vt:lpstr>Notations / Symbols</vt:lpstr>
      <vt:lpstr>Notations / Symbols</vt:lpstr>
      <vt:lpstr>Notations / Symbols</vt:lpstr>
      <vt:lpstr>Possible Combinations For D, K And U</vt:lpstr>
      <vt:lpstr>Data Flow Graphs</vt:lpstr>
      <vt:lpstr>Data Flow Graphs</vt:lpstr>
      <vt:lpstr>Data Flow Graphs</vt:lpstr>
      <vt:lpstr>Slice-Based Testing</vt:lpstr>
      <vt:lpstr>Program slice on variable i</vt:lpstr>
      <vt:lpstr>Program slice on variable i</vt:lpstr>
      <vt:lpstr>Applicability and Limitations</vt:lpstr>
      <vt:lpstr>Task</vt:lpstr>
      <vt:lpstr>PowerPoint Presentation</vt:lpstr>
      <vt:lpstr>Unit &amp; Integration Testing</vt:lpstr>
      <vt:lpstr>Unit Testing</vt:lpstr>
      <vt:lpstr>Stubs and Drivers</vt:lpstr>
      <vt:lpstr>PowerPoint Presentation</vt:lpstr>
      <vt:lpstr>Purpose of Integration Testing</vt:lpstr>
      <vt:lpstr>Approaches to Integration Testing</vt:lpstr>
      <vt:lpstr>PowerPoint Presentation</vt:lpstr>
      <vt:lpstr>Decomposition-Based Integration</vt:lpstr>
      <vt:lpstr>Big Bang Integration</vt:lpstr>
      <vt:lpstr>PowerPoint Presentation</vt:lpstr>
      <vt:lpstr>Top-Down Integration</vt:lpstr>
      <vt:lpstr>Top-Down Integration</vt:lpstr>
      <vt:lpstr>Top-Down Integration</vt:lpstr>
      <vt:lpstr>PowerPoint Presentation</vt:lpstr>
      <vt:lpstr>Bottom-Up Integration</vt:lpstr>
      <vt:lpstr>Bottom-Up Integration</vt:lpstr>
      <vt:lpstr>Bottom-Up Integration</vt:lpstr>
      <vt:lpstr>PowerPoint Presentation</vt:lpstr>
      <vt:lpstr>Sandwich Integration</vt:lpstr>
      <vt:lpstr>PowerPoint Presentation</vt:lpstr>
      <vt:lpstr>Pair-Wise Integration</vt:lpstr>
      <vt:lpstr>Pair-Wise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Shahid</dc:creator>
  <cp:lastModifiedBy>Ms.Saba Naseem</cp:lastModifiedBy>
  <cp:revision>54</cp:revision>
  <dcterms:created xsi:type="dcterms:W3CDTF">2015-12-16T18:50:26Z</dcterms:created>
  <dcterms:modified xsi:type="dcterms:W3CDTF">2025-05-05T18:27:54Z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2015-12-16T00:00:00Z</vt:filetime>
  </property>
</Properties>
</file>