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9"/>
  </p:notesMasterIdLst>
  <p:sldIdLst>
    <p:sldId id="256" r:id="rId5"/>
    <p:sldId id="312" r:id="rId6"/>
    <p:sldId id="260" r:id="rId7"/>
    <p:sldId id="350" r:id="rId8"/>
    <p:sldId id="351" r:id="rId9"/>
    <p:sldId id="295" r:id="rId10"/>
    <p:sldId id="300" r:id="rId11"/>
    <p:sldId id="301" r:id="rId12"/>
    <p:sldId id="302" r:id="rId13"/>
    <p:sldId id="303" r:id="rId14"/>
    <p:sldId id="315" r:id="rId15"/>
    <p:sldId id="294" r:id="rId16"/>
    <p:sldId id="296" r:id="rId17"/>
    <p:sldId id="297" r:id="rId18"/>
    <p:sldId id="317" r:id="rId19"/>
    <p:sldId id="318" r:id="rId20"/>
    <p:sldId id="268" r:id="rId21"/>
    <p:sldId id="269" r:id="rId22"/>
    <p:sldId id="331" r:id="rId23"/>
    <p:sldId id="332" r:id="rId24"/>
    <p:sldId id="333" r:id="rId25"/>
    <p:sldId id="334" r:id="rId26"/>
    <p:sldId id="320" r:id="rId27"/>
    <p:sldId id="321" r:id="rId28"/>
    <p:sldId id="322" r:id="rId29"/>
    <p:sldId id="304" r:id="rId30"/>
    <p:sldId id="282" r:id="rId31"/>
    <p:sldId id="349" r:id="rId32"/>
    <p:sldId id="309" r:id="rId33"/>
    <p:sldId id="305" r:id="rId34"/>
    <p:sldId id="306" r:id="rId35"/>
    <p:sldId id="307" r:id="rId36"/>
    <p:sldId id="308" r:id="rId37"/>
    <p:sldId id="310" r:id="rId38"/>
    <p:sldId id="326" r:id="rId39"/>
    <p:sldId id="329" r:id="rId40"/>
    <p:sldId id="347" r:id="rId41"/>
    <p:sldId id="348" r:id="rId42"/>
    <p:sldId id="283" r:id="rId43"/>
    <p:sldId id="284" r:id="rId44"/>
    <p:sldId id="285" r:id="rId45"/>
    <p:sldId id="286" r:id="rId46"/>
    <p:sldId id="287" r:id="rId47"/>
    <p:sldId id="34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473" autoAdjust="0"/>
  </p:normalViewPr>
  <p:slideViewPr>
    <p:cSldViewPr snapToGrid="0">
      <p:cViewPr varScale="1">
        <p:scale>
          <a:sx n="53" d="100"/>
          <a:sy n="53" d="100"/>
        </p:scale>
        <p:origin x="11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3D7E84-B2A0-4598-B278-D5A072B5D8F3}"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ACDAAD4-4BC6-455E-9FDC-12FD7B0C0AED}">
      <dgm:prSet/>
      <dgm:spPr/>
      <dgm:t>
        <a:bodyPr/>
        <a:lstStyle/>
        <a:p>
          <a:pPr>
            <a:defRPr cap="all"/>
          </a:pPr>
          <a:r>
            <a:rPr lang="en-US"/>
            <a:t>Generic Products</a:t>
          </a:r>
        </a:p>
      </dgm:t>
    </dgm:pt>
    <dgm:pt modelId="{DAA31018-E0D8-40BF-BBDA-4B66DCDD612C}" type="parTrans" cxnId="{96B77C6F-ED1C-4D06-A4CB-AA9B6190DB94}">
      <dgm:prSet/>
      <dgm:spPr/>
      <dgm:t>
        <a:bodyPr/>
        <a:lstStyle/>
        <a:p>
          <a:endParaRPr lang="en-US"/>
        </a:p>
      </dgm:t>
    </dgm:pt>
    <dgm:pt modelId="{ED2DD87A-C76D-46F4-A174-08F0CC9C6761}" type="sibTrans" cxnId="{96B77C6F-ED1C-4D06-A4CB-AA9B6190DB94}">
      <dgm:prSet/>
      <dgm:spPr/>
      <dgm:t>
        <a:bodyPr/>
        <a:lstStyle/>
        <a:p>
          <a:endParaRPr lang="en-US"/>
        </a:p>
      </dgm:t>
    </dgm:pt>
    <dgm:pt modelId="{C4CD24CD-2134-4316-A8EE-BE30EA9A0A8B}">
      <dgm:prSet/>
      <dgm:spPr/>
      <dgm:t>
        <a:bodyPr/>
        <a:lstStyle/>
        <a:p>
          <a:pPr>
            <a:defRPr cap="all"/>
          </a:pPr>
          <a:r>
            <a:rPr lang="en-US"/>
            <a:t>Customized products</a:t>
          </a:r>
        </a:p>
      </dgm:t>
    </dgm:pt>
    <dgm:pt modelId="{76C3D14E-24A7-4D19-8191-67D2340BBD68}" type="parTrans" cxnId="{1098FC97-D6CA-4F2F-9ECF-0080A6D7DBF8}">
      <dgm:prSet/>
      <dgm:spPr/>
      <dgm:t>
        <a:bodyPr/>
        <a:lstStyle/>
        <a:p>
          <a:endParaRPr lang="en-US"/>
        </a:p>
      </dgm:t>
    </dgm:pt>
    <dgm:pt modelId="{B1812B42-2ABC-4CDD-813B-5FF8BED889BA}" type="sibTrans" cxnId="{1098FC97-D6CA-4F2F-9ECF-0080A6D7DBF8}">
      <dgm:prSet/>
      <dgm:spPr/>
      <dgm:t>
        <a:bodyPr/>
        <a:lstStyle/>
        <a:p>
          <a:endParaRPr lang="en-US"/>
        </a:p>
      </dgm:t>
    </dgm:pt>
    <dgm:pt modelId="{552FEA75-E673-4E1F-8057-E2AE0715B6C0}" type="pres">
      <dgm:prSet presAssocID="{3A3D7E84-B2A0-4598-B278-D5A072B5D8F3}" presName="root" presStyleCnt="0">
        <dgm:presLayoutVars>
          <dgm:dir/>
          <dgm:resizeHandles val="exact"/>
        </dgm:presLayoutVars>
      </dgm:prSet>
      <dgm:spPr/>
    </dgm:pt>
    <dgm:pt modelId="{73AC5F9F-3B4A-405E-B449-34B05D465A57}" type="pres">
      <dgm:prSet presAssocID="{8ACDAAD4-4BC6-455E-9FDC-12FD7B0C0AED}" presName="compNode" presStyleCnt="0"/>
      <dgm:spPr/>
    </dgm:pt>
    <dgm:pt modelId="{A5DE7234-3099-4FE4-A815-4F6F40DB5E52}" type="pres">
      <dgm:prSet presAssocID="{8ACDAAD4-4BC6-455E-9FDC-12FD7B0C0AED}" presName="iconBgRect" presStyleLbl="bgShp" presStyleIdx="0" presStyleCnt="2"/>
      <dgm:spPr/>
    </dgm:pt>
    <dgm:pt modelId="{94E8C362-3FA3-48A2-9B8B-B13ECD7E6DAE}" type="pres">
      <dgm:prSet presAssocID="{8ACDAAD4-4BC6-455E-9FDC-12FD7B0C0AE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rified Brand"/>
        </a:ext>
      </dgm:extLst>
    </dgm:pt>
    <dgm:pt modelId="{6560FE68-ED30-4D83-BBA4-A383EB63B5F5}" type="pres">
      <dgm:prSet presAssocID="{8ACDAAD4-4BC6-455E-9FDC-12FD7B0C0AED}" presName="spaceRect" presStyleCnt="0"/>
      <dgm:spPr/>
    </dgm:pt>
    <dgm:pt modelId="{68068AED-F15F-490C-B069-8F5553C73942}" type="pres">
      <dgm:prSet presAssocID="{8ACDAAD4-4BC6-455E-9FDC-12FD7B0C0AED}" presName="textRect" presStyleLbl="revTx" presStyleIdx="0" presStyleCnt="2">
        <dgm:presLayoutVars>
          <dgm:chMax val="1"/>
          <dgm:chPref val="1"/>
        </dgm:presLayoutVars>
      </dgm:prSet>
      <dgm:spPr/>
    </dgm:pt>
    <dgm:pt modelId="{3D9F37B2-92D4-4BB2-ADDB-76C264C916A8}" type="pres">
      <dgm:prSet presAssocID="{ED2DD87A-C76D-46F4-A174-08F0CC9C6761}" presName="sibTrans" presStyleCnt="0"/>
      <dgm:spPr/>
    </dgm:pt>
    <dgm:pt modelId="{127486D4-F7BE-48B9-A229-F92EDF433F8D}" type="pres">
      <dgm:prSet presAssocID="{C4CD24CD-2134-4316-A8EE-BE30EA9A0A8B}" presName="compNode" presStyleCnt="0"/>
      <dgm:spPr/>
    </dgm:pt>
    <dgm:pt modelId="{8420CF6F-33D1-44D7-A8AD-6D3074E211D0}" type="pres">
      <dgm:prSet presAssocID="{C4CD24CD-2134-4316-A8EE-BE30EA9A0A8B}" presName="iconBgRect" presStyleLbl="bgShp" presStyleIdx="1" presStyleCnt="2"/>
      <dgm:spPr/>
    </dgm:pt>
    <dgm:pt modelId="{348CAD44-A2CB-4A84-8282-78C46A67CDFA}" type="pres">
      <dgm:prSet presAssocID="{C4CD24CD-2134-4316-A8EE-BE30EA9A0A8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nufacturing"/>
        </a:ext>
      </dgm:extLst>
    </dgm:pt>
    <dgm:pt modelId="{B46EE841-ECBE-4D27-83FD-4A5C6F127264}" type="pres">
      <dgm:prSet presAssocID="{C4CD24CD-2134-4316-A8EE-BE30EA9A0A8B}" presName="spaceRect" presStyleCnt="0"/>
      <dgm:spPr/>
    </dgm:pt>
    <dgm:pt modelId="{90DD3448-1F1C-4256-81FD-E0B758495612}" type="pres">
      <dgm:prSet presAssocID="{C4CD24CD-2134-4316-A8EE-BE30EA9A0A8B}" presName="textRect" presStyleLbl="revTx" presStyleIdx="1" presStyleCnt="2">
        <dgm:presLayoutVars>
          <dgm:chMax val="1"/>
          <dgm:chPref val="1"/>
        </dgm:presLayoutVars>
      </dgm:prSet>
      <dgm:spPr/>
    </dgm:pt>
  </dgm:ptLst>
  <dgm:cxnLst>
    <dgm:cxn modelId="{944D4842-7A92-4783-8A49-69D5CE481D8B}" type="presOf" srcId="{C4CD24CD-2134-4316-A8EE-BE30EA9A0A8B}" destId="{90DD3448-1F1C-4256-81FD-E0B758495612}" srcOrd="0" destOrd="0" presId="urn:microsoft.com/office/officeart/2018/5/layout/IconCircleLabelList"/>
    <dgm:cxn modelId="{96B77C6F-ED1C-4D06-A4CB-AA9B6190DB94}" srcId="{3A3D7E84-B2A0-4598-B278-D5A072B5D8F3}" destId="{8ACDAAD4-4BC6-455E-9FDC-12FD7B0C0AED}" srcOrd="0" destOrd="0" parTransId="{DAA31018-E0D8-40BF-BBDA-4B66DCDD612C}" sibTransId="{ED2DD87A-C76D-46F4-A174-08F0CC9C6761}"/>
    <dgm:cxn modelId="{3607B650-16C7-40CB-8EF8-36F17327DBA2}" type="presOf" srcId="{8ACDAAD4-4BC6-455E-9FDC-12FD7B0C0AED}" destId="{68068AED-F15F-490C-B069-8F5553C73942}" srcOrd="0" destOrd="0" presId="urn:microsoft.com/office/officeart/2018/5/layout/IconCircleLabelList"/>
    <dgm:cxn modelId="{1098FC97-D6CA-4F2F-9ECF-0080A6D7DBF8}" srcId="{3A3D7E84-B2A0-4598-B278-D5A072B5D8F3}" destId="{C4CD24CD-2134-4316-A8EE-BE30EA9A0A8B}" srcOrd="1" destOrd="0" parTransId="{76C3D14E-24A7-4D19-8191-67D2340BBD68}" sibTransId="{B1812B42-2ABC-4CDD-813B-5FF8BED889BA}"/>
    <dgm:cxn modelId="{CA600CCF-CD04-4424-A729-67043B0343F5}" type="presOf" srcId="{3A3D7E84-B2A0-4598-B278-D5A072B5D8F3}" destId="{552FEA75-E673-4E1F-8057-E2AE0715B6C0}" srcOrd="0" destOrd="0" presId="urn:microsoft.com/office/officeart/2018/5/layout/IconCircleLabelList"/>
    <dgm:cxn modelId="{8B78E4DF-3878-4580-9E29-062E7D3CC70E}" type="presParOf" srcId="{552FEA75-E673-4E1F-8057-E2AE0715B6C0}" destId="{73AC5F9F-3B4A-405E-B449-34B05D465A57}" srcOrd="0" destOrd="0" presId="urn:microsoft.com/office/officeart/2018/5/layout/IconCircleLabelList"/>
    <dgm:cxn modelId="{333CB14B-F901-4226-A9D2-15D20542CD83}" type="presParOf" srcId="{73AC5F9F-3B4A-405E-B449-34B05D465A57}" destId="{A5DE7234-3099-4FE4-A815-4F6F40DB5E52}" srcOrd="0" destOrd="0" presId="urn:microsoft.com/office/officeart/2018/5/layout/IconCircleLabelList"/>
    <dgm:cxn modelId="{A46B2860-A314-4923-BC06-1EFEC1100C21}" type="presParOf" srcId="{73AC5F9F-3B4A-405E-B449-34B05D465A57}" destId="{94E8C362-3FA3-48A2-9B8B-B13ECD7E6DAE}" srcOrd="1" destOrd="0" presId="urn:microsoft.com/office/officeart/2018/5/layout/IconCircleLabelList"/>
    <dgm:cxn modelId="{46D1048C-FF91-49CE-BF2C-398771BCF697}" type="presParOf" srcId="{73AC5F9F-3B4A-405E-B449-34B05D465A57}" destId="{6560FE68-ED30-4D83-BBA4-A383EB63B5F5}" srcOrd="2" destOrd="0" presId="urn:microsoft.com/office/officeart/2018/5/layout/IconCircleLabelList"/>
    <dgm:cxn modelId="{3A4CE39B-0DCD-4324-97C6-A8120D89A98C}" type="presParOf" srcId="{73AC5F9F-3B4A-405E-B449-34B05D465A57}" destId="{68068AED-F15F-490C-B069-8F5553C73942}" srcOrd="3" destOrd="0" presId="urn:microsoft.com/office/officeart/2018/5/layout/IconCircleLabelList"/>
    <dgm:cxn modelId="{E9332F06-8561-4DED-B2AD-9718D16CCCCD}" type="presParOf" srcId="{552FEA75-E673-4E1F-8057-E2AE0715B6C0}" destId="{3D9F37B2-92D4-4BB2-ADDB-76C264C916A8}" srcOrd="1" destOrd="0" presId="urn:microsoft.com/office/officeart/2018/5/layout/IconCircleLabelList"/>
    <dgm:cxn modelId="{A4A0A878-1778-430F-8776-C2101E14B4F4}" type="presParOf" srcId="{552FEA75-E673-4E1F-8057-E2AE0715B6C0}" destId="{127486D4-F7BE-48B9-A229-F92EDF433F8D}" srcOrd="2" destOrd="0" presId="urn:microsoft.com/office/officeart/2018/5/layout/IconCircleLabelList"/>
    <dgm:cxn modelId="{F4EF2375-8524-416F-86A4-5EA96D8998DF}" type="presParOf" srcId="{127486D4-F7BE-48B9-A229-F92EDF433F8D}" destId="{8420CF6F-33D1-44D7-A8AD-6D3074E211D0}" srcOrd="0" destOrd="0" presId="urn:microsoft.com/office/officeart/2018/5/layout/IconCircleLabelList"/>
    <dgm:cxn modelId="{F2B75455-0D09-491F-A52F-654FD256378E}" type="presParOf" srcId="{127486D4-F7BE-48B9-A229-F92EDF433F8D}" destId="{348CAD44-A2CB-4A84-8282-78C46A67CDFA}" srcOrd="1" destOrd="0" presId="urn:microsoft.com/office/officeart/2018/5/layout/IconCircleLabelList"/>
    <dgm:cxn modelId="{41C551A3-5075-47DF-A80A-2214FDC535F1}" type="presParOf" srcId="{127486D4-F7BE-48B9-A229-F92EDF433F8D}" destId="{B46EE841-ECBE-4D27-83FD-4A5C6F127264}" srcOrd="2" destOrd="0" presId="urn:microsoft.com/office/officeart/2018/5/layout/IconCircleLabelList"/>
    <dgm:cxn modelId="{0CADA6F6-CEF5-48A5-B26A-BCC5DE4F62CB}" type="presParOf" srcId="{127486D4-F7BE-48B9-A229-F92EDF433F8D}" destId="{90DD3448-1F1C-4256-81FD-E0B75849561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96C3C4-B2EA-476A-BF44-AF525C32D855}"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5BC53530-A379-4E32-9A49-2E434271E29A}">
      <dgm:prSet/>
      <dgm:spPr/>
      <dgm:t>
        <a:bodyPr/>
        <a:lstStyle/>
        <a:p>
          <a:r>
            <a:rPr lang="en-US" dirty="0"/>
            <a:t>Specification</a:t>
          </a:r>
        </a:p>
      </dgm:t>
    </dgm:pt>
    <dgm:pt modelId="{F31E1042-938A-4BED-898E-CF73236922FA}" type="parTrans" cxnId="{48D2B463-AD91-4D06-91D0-B927ABA21C59}">
      <dgm:prSet/>
      <dgm:spPr/>
      <dgm:t>
        <a:bodyPr/>
        <a:lstStyle/>
        <a:p>
          <a:endParaRPr lang="en-US"/>
        </a:p>
      </dgm:t>
    </dgm:pt>
    <dgm:pt modelId="{19B03892-EC38-495B-9D65-BD9D8C7EC18B}" type="sibTrans" cxnId="{48D2B463-AD91-4D06-91D0-B927ABA21C59}">
      <dgm:prSet/>
      <dgm:spPr/>
      <dgm:t>
        <a:bodyPr/>
        <a:lstStyle/>
        <a:p>
          <a:endParaRPr lang="en-US"/>
        </a:p>
      </dgm:t>
    </dgm:pt>
    <dgm:pt modelId="{A8C0C4B1-3A30-4765-A958-3830EB8A73E5}">
      <dgm:prSet/>
      <dgm:spPr/>
      <dgm:t>
        <a:bodyPr/>
        <a:lstStyle/>
        <a:p>
          <a:r>
            <a:rPr lang="en-US"/>
            <a:t>Design and Implementation</a:t>
          </a:r>
        </a:p>
      </dgm:t>
    </dgm:pt>
    <dgm:pt modelId="{C5BE0F1F-EEEE-4BE5-9115-B28D7808139F}" type="parTrans" cxnId="{2AB0EFA3-425A-4191-96DE-24C67E2456F8}">
      <dgm:prSet/>
      <dgm:spPr/>
      <dgm:t>
        <a:bodyPr/>
        <a:lstStyle/>
        <a:p>
          <a:endParaRPr lang="en-US"/>
        </a:p>
      </dgm:t>
    </dgm:pt>
    <dgm:pt modelId="{D1488320-EC2B-4988-A0CE-E7795ED8878E}" type="sibTrans" cxnId="{2AB0EFA3-425A-4191-96DE-24C67E2456F8}">
      <dgm:prSet/>
      <dgm:spPr/>
      <dgm:t>
        <a:bodyPr/>
        <a:lstStyle/>
        <a:p>
          <a:endParaRPr lang="en-US"/>
        </a:p>
      </dgm:t>
    </dgm:pt>
    <dgm:pt modelId="{E862ADD8-D10B-41DC-9366-926700012AE3}">
      <dgm:prSet/>
      <dgm:spPr/>
      <dgm:t>
        <a:bodyPr/>
        <a:lstStyle/>
        <a:p>
          <a:r>
            <a:rPr lang="en-US" dirty="0"/>
            <a:t>Validation</a:t>
          </a:r>
        </a:p>
      </dgm:t>
    </dgm:pt>
    <dgm:pt modelId="{5DA2C49A-3534-411C-B006-43A1FB37678F}" type="parTrans" cxnId="{90E6D56C-0FA7-4B32-9D92-34C7BEEFC3F2}">
      <dgm:prSet/>
      <dgm:spPr/>
      <dgm:t>
        <a:bodyPr/>
        <a:lstStyle/>
        <a:p>
          <a:endParaRPr lang="en-US"/>
        </a:p>
      </dgm:t>
    </dgm:pt>
    <dgm:pt modelId="{098B1316-D08D-4879-8AD3-C15415DD11C0}" type="sibTrans" cxnId="{90E6D56C-0FA7-4B32-9D92-34C7BEEFC3F2}">
      <dgm:prSet/>
      <dgm:spPr/>
      <dgm:t>
        <a:bodyPr/>
        <a:lstStyle/>
        <a:p>
          <a:endParaRPr lang="en-US"/>
        </a:p>
      </dgm:t>
    </dgm:pt>
    <dgm:pt modelId="{23596DC7-2649-4C9D-8691-1C3C6ADBF86F}">
      <dgm:prSet/>
      <dgm:spPr/>
      <dgm:t>
        <a:bodyPr/>
        <a:lstStyle/>
        <a:p>
          <a:r>
            <a:rPr lang="en-US"/>
            <a:t>Evolution</a:t>
          </a:r>
        </a:p>
      </dgm:t>
    </dgm:pt>
    <dgm:pt modelId="{B5A7189C-587A-4B6D-BE58-D3D823B04FD8}" type="parTrans" cxnId="{C301DB0C-03B3-4AA1-8BE2-0B1839AA5C10}">
      <dgm:prSet/>
      <dgm:spPr/>
      <dgm:t>
        <a:bodyPr/>
        <a:lstStyle/>
        <a:p>
          <a:endParaRPr lang="en-US"/>
        </a:p>
      </dgm:t>
    </dgm:pt>
    <dgm:pt modelId="{5BAEC9D8-046E-4E9E-A274-9C3CF9FFCE41}" type="sibTrans" cxnId="{C301DB0C-03B3-4AA1-8BE2-0B1839AA5C10}">
      <dgm:prSet/>
      <dgm:spPr/>
      <dgm:t>
        <a:bodyPr/>
        <a:lstStyle/>
        <a:p>
          <a:endParaRPr lang="en-US"/>
        </a:p>
      </dgm:t>
    </dgm:pt>
    <dgm:pt modelId="{8EC2D0F2-F613-43F5-9CFE-FEE0C24AED28}" type="pres">
      <dgm:prSet presAssocID="{5796C3C4-B2EA-476A-BF44-AF525C32D855}" presName="Name0" presStyleCnt="0">
        <dgm:presLayoutVars>
          <dgm:dir/>
          <dgm:resizeHandles val="exact"/>
        </dgm:presLayoutVars>
      </dgm:prSet>
      <dgm:spPr/>
    </dgm:pt>
    <dgm:pt modelId="{32294583-B06B-419D-99D4-ACEB5281DD12}" type="pres">
      <dgm:prSet presAssocID="{5BC53530-A379-4E32-9A49-2E434271E29A}" presName="node" presStyleLbl="node1" presStyleIdx="0" presStyleCnt="4">
        <dgm:presLayoutVars>
          <dgm:bulletEnabled val="1"/>
        </dgm:presLayoutVars>
      </dgm:prSet>
      <dgm:spPr/>
    </dgm:pt>
    <dgm:pt modelId="{8E8B390E-F0C0-48C9-A12D-C98967ADCA57}" type="pres">
      <dgm:prSet presAssocID="{19B03892-EC38-495B-9D65-BD9D8C7EC18B}" presName="sibTrans" presStyleLbl="sibTrans1D1" presStyleIdx="0" presStyleCnt="3"/>
      <dgm:spPr/>
    </dgm:pt>
    <dgm:pt modelId="{0AD9AFF2-F792-4293-BD31-6674CE21C6F1}" type="pres">
      <dgm:prSet presAssocID="{19B03892-EC38-495B-9D65-BD9D8C7EC18B}" presName="connectorText" presStyleLbl="sibTrans1D1" presStyleIdx="0" presStyleCnt="3"/>
      <dgm:spPr/>
    </dgm:pt>
    <dgm:pt modelId="{BACB9614-D203-4CF9-9FD8-4512BED4BCCE}" type="pres">
      <dgm:prSet presAssocID="{A8C0C4B1-3A30-4765-A958-3830EB8A73E5}" presName="node" presStyleLbl="node1" presStyleIdx="1" presStyleCnt="4">
        <dgm:presLayoutVars>
          <dgm:bulletEnabled val="1"/>
        </dgm:presLayoutVars>
      </dgm:prSet>
      <dgm:spPr/>
    </dgm:pt>
    <dgm:pt modelId="{182AAC88-4C4B-4C0E-B387-143CF38D47E8}" type="pres">
      <dgm:prSet presAssocID="{D1488320-EC2B-4988-A0CE-E7795ED8878E}" presName="sibTrans" presStyleLbl="sibTrans1D1" presStyleIdx="1" presStyleCnt="3"/>
      <dgm:spPr/>
    </dgm:pt>
    <dgm:pt modelId="{6ADFEA80-5C5B-4288-8D95-50BBD580243E}" type="pres">
      <dgm:prSet presAssocID="{D1488320-EC2B-4988-A0CE-E7795ED8878E}" presName="connectorText" presStyleLbl="sibTrans1D1" presStyleIdx="1" presStyleCnt="3"/>
      <dgm:spPr/>
    </dgm:pt>
    <dgm:pt modelId="{2EA66008-5FE2-4FC7-96F0-898BAB4C6730}" type="pres">
      <dgm:prSet presAssocID="{E862ADD8-D10B-41DC-9366-926700012AE3}" presName="node" presStyleLbl="node1" presStyleIdx="2" presStyleCnt="4">
        <dgm:presLayoutVars>
          <dgm:bulletEnabled val="1"/>
        </dgm:presLayoutVars>
      </dgm:prSet>
      <dgm:spPr/>
    </dgm:pt>
    <dgm:pt modelId="{124B0280-98F0-4DA8-9924-9549A2945901}" type="pres">
      <dgm:prSet presAssocID="{098B1316-D08D-4879-8AD3-C15415DD11C0}" presName="sibTrans" presStyleLbl="sibTrans1D1" presStyleIdx="2" presStyleCnt="3"/>
      <dgm:spPr/>
    </dgm:pt>
    <dgm:pt modelId="{198D512B-7639-4D77-9886-270C9F5EB1B0}" type="pres">
      <dgm:prSet presAssocID="{098B1316-D08D-4879-8AD3-C15415DD11C0}" presName="connectorText" presStyleLbl="sibTrans1D1" presStyleIdx="2" presStyleCnt="3"/>
      <dgm:spPr/>
    </dgm:pt>
    <dgm:pt modelId="{4E85DE99-6777-4A3F-A644-C4C02C004287}" type="pres">
      <dgm:prSet presAssocID="{23596DC7-2649-4C9D-8691-1C3C6ADBF86F}" presName="node" presStyleLbl="node1" presStyleIdx="3" presStyleCnt="4">
        <dgm:presLayoutVars>
          <dgm:bulletEnabled val="1"/>
        </dgm:presLayoutVars>
      </dgm:prSet>
      <dgm:spPr/>
    </dgm:pt>
  </dgm:ptLst>
  <dgm:cxnLst>
    <dgm:cxn modelId="{A5FAB802-04D2-4B3E-9267-E2310E7755F1}" type="presOf" srcId="{A8C0C4B1-3A30-4765-A958-3830EB8A73E5}" destId="{BACB9614-D203-4CF9-9FD8-4512BED4BCCE}" srcOrd="0" destOrd="0" presId="urn:microsoft.com/office/officeart/2016/7/layout/RepeatingBendingProcessNew"/>
    <dgm:cxn modelId="{92382A03-D4E5-4EF5-9C13-803F76FC2B3B}" type="presOf" srcId="{5796C3C4-B2EA-476A-BF44-AF525C32D855}" destId="{8EC2D0F2-F613-43F5-9CFE-FEE0C24AED28}" srcOrd="0" destOrd="0" presId="urn:microsoft.com/office/officeart/2016/7/layout/RepeatingBendingProcessNew"/>
    <dgm:cxn modelId="{C301DB0C-03B3-4AA1-8BE2-0B1839AA5C10}" srcId="{5796C3C4-B2EA-476A-BF44-AF525C32D855}" destId="{23596DC7-2649-4C9D-8691-1C3C6ADBF86F}" srcOrd="3" destOrd="0" parTransId="{B5A7189C-587A-4B6D-BE58-D3D823B04FD8}" sibTransId="{5BAEC9D8-046E-4E9E-A274-9C3CF9FFCE41}"/>
    <dgm:cxn modelId="{C4CA4B13-7BD0-481D-840D-013CD92CAC76}" type="presOf" srcId="{19B03892-EC38-495B-9D65-BD9D8C7EC18B}" destId="{8E8B390E-F0C0-48C9-A12D-C98967ADCA57}" srcOrd="0" destOrd="0" presId="urn:microsoft.com/office/officeart/2016/7/layout/RepeatingBendingProcessNew"/>
    <dgm:cxn modelId="{81A8AD22-84D5-409E-975C-258AC2CEC871}" type="presOf" srcId="{5BC53530-A379-4E32-9A49-2E434271E29A}" destId="{32294583-B06B-419D-99D4-ACEB5281DD12}" srcOrd="0" destOrd="0" presId="urn:microsoft.com/office/officeart/2016/7/layout/RepeatingBendingProcessNew"/>
    <dgm:cxn modelId="{48D2B463-AD91-4D06-91D0-B927ABA21C59}" srcId="{5796C3C4-B2EA-476A-BF44-AF525C32D855}" destId="{5BC53530-A379-4E32-9A49-2E434271E29A}" srcOrd="0" destOrd="0" parTransId="{F31E1042-938A-4BED-898E-CF73236922FA}" sibTransId="{19B03892-EC38-495B-9D65-BD9D8C7EC18B}"/>
    <dgm:cxn modelId="{C9296F65-67DE-4D2B-8134-64D0FEE0C942}" type="presOf" srcId="{19B03892-EC38-495B-9D65-BD9D8C7EC18B}" destId="{0AD9AFF2-F792-4293-BD31-6674CE21C6F1}" srcOrd="1" destOrd="0" presId="urn:microsoft.com/office/officeart/2016/7/layout/RepeatingBendingProcessNew"/>
    <dgm:cxn modelId="{90E6D56C-0FA7-4B32-9D92-34C7BEEFC3F2}" srcId="{5796C3C4-B2EA-476A-BF44-AF525C32D855}" destId="{E862ADD8-D10B-41DC-9366-926700012AE3}" srcOrd="2" destOrd="0" parTransId="{5DA2C49A-3534-411C-B006-43A1FB37678F}" sibTransId="{098B1316-D08D-4879-8AD3-C15415DD11C0}"/>
    <dgm:cxn modelId="{DBE60E4F-2DAA-4FB5-A394-1D8B1CEE6DCD}" type="presOf" srcId="{D1488320-EC2B-4988-A0CE-E7795ED8878E}" destId="{6ADFEA80-5C5B-4288-8D95-50BBD580243E}" srcOrd="1" destOrd="0" presId="urn:microsoft.com/office/officeart/2016/7/layout/RepeatingBendingProcessNew"/>
    <dgm:cxn modelId="{AE391B9C-8BEB-4D09-8F7B-FB841041C578}" type="presOf" srcId="{23596DC7-2649-4C9D-8691-1C3C6ADBF86F}" destId="{4E85DE99-6777-4A3F-A644-C4C02C004287}" srcOrd="0" destOrd="0" presId="urn:microsoft.com/office/officeart/2016/7/layout/RepeatingBendingProcessNew"/>
    <dgm:cxn modelId="{2AB0EFA3-425A-4191-96DE-24C67E2456F8}" srcId="{5796C3C4-B2EA-476A-BF44-AF525C32D855}" destId="{A8C0C4B1-3A30-4765-A958-3830EB8A73E5}" srcOrd="1" destOrd="0" parTransId="{C5BE0F1F-EEEE-4BE5-9115-B28D7808139F}" sibTransId="{D1488320-EC2B-4988-A0CE-E7795ED8878E}"/>
    <dgm:cxn modelId="{30C330AF-E624-4702-AC05-54592458974C}" type="presOf" srcId="{D1488320-EC2B-4988-A0CE-E7795ED8878E}" destId="{182AAC88-4C4B-4C0E-B387-143CF38D47E8}" srcOrd="0" destOrd="0" presId="urn:microsoft.com/office/officeart/2016/7/layout/RepeatingBendingProcessNew"/>
    <dgm:cxn modelId="{AD45D5C1-8280-4668-9569-1EA56CD93C11}" type="presOf" srcId="{E862ADD8-D10B-41DC-9366-926700012AE3}" destId="{2EA66008-5FE2-4FC7-96F0-898BAB4C6730}" srcOrd="0" destOrd="0" presId="urn:microsoft.com/office/officeart/2016/7/layout/RepeatingBendingProcessNew"/>
    <dgm:cxn modelId="{78A938D1-1798-4D92-8D4C-E13294F44C64}" type="presOf" srcId="{098B1316-D08D-4879-8AD3-C15415DD11C0}" destId="{198D512B-7639-4D77-9886-270C9F5EB1B0}" srcOrd="1" destOrd="0" presId="urn:microsoft.com/office/officeart/2016/7/layout/RepeatingBendingProcessNew"/>
    <dgm:cxn modelId="{E5F128FF-2BA3-4FC7-9084-C144194B5A5B}" type="presOf" srcId="{098B1316-D08D-4879-8AD3-C15415DD11C0}" destId="{124B0280-98F0-4DA8-9924-9549A2945901}" srcOrd="0" destOrd="0" presId="urn:microsoft.com/office/officeart/2016/7/layout/RepeatingBendingProcessNew"/>
    <dgm:cxn modelId="{2ABAD41F-F35F-426F-BB94-42868EAC7A8E}" type="presParOf" srcId="{8EC2D0F2-F613-43F5-9CFE-FEE0C24AED28}" destId="{32294583-B06B-419D-99D4-ACEB5281DD12}" srcOrd="0" destOrd="0" presId="urn:microsoft.com/office/officeart/2016/7/layout/RepeatingBendingProcessNew"/>
    <dgm:cxn modelId="{8DE2EB2A-D14E-4067-8215-9A18EBA6A29C}" type="presParOf" srcId="{8EC2D0F2-F613-43F5-9CFE-FEE0C24AED28}" destId="{8E8B390E-F0C0-48C9-A12D-C98967ADCA57}" srcOrd="1" destOrd="0" presId="urn:microsoft.com/office/officeart/2016/7/layout/RepeatingBendingProcessNew"/>
    <dgm:cxn modelId="{BBACA2E9-AE43-4D57-B367-3215A92CEA73}" type="presParOf" srcId="{8E8B390E-F0C0-48C9-A12D-C98967ADCA57}" destId="{0AD9AFF2-F792-4293-BD31-6674CE21C6F1}" srcOrd="0" destOrd="0" presId="urn:microsoft.com/office/officeart/2016/7/layout/RepeatingBendingProcessNew"/>
    <dgm:cxn modelId="{C1E26A75-EE4F-46E2-B428-F5EC8283050F}" type="presParOf" srcId="{8EC2D0F2-F613-43F5-9CFE-FEE0C24AED28}" destId="{BACB9614-D203-4CF9-9FD8-4512BED4BCCE}" srcOrd="2" destOrd="0" presId="urn:microsoft.com/office/officeart/2016/7/layout/RepeatingBendingProcessNew"/>
    <dgm:cxn modelId="{52A9A334-6065-4528-AFD7-A55EF276513B}" type="presParOf" srcId="{8EC2D0F2-F613-43F5-9CFE-FEE0C24AED28}" destId="{182AAC88-4C4B-4C0E-B387-143CF38D47E8}" srcOrd="3" destOrd="0" presId="urn:microsoft.com/office/officeart/2016/7/layout/RepeatingBendingProcessNew"/>
    <dgm:cxn modelId="{0C355550-1C96-48C2-84C6-BE2E1C07F77C}" type="presParOf" srcId="{182AAC88-4C4B-4C0E-B387-143CF38D47E8}" destId="{6ADFEA80-5C5B-4288-8D95-50BBD580243E}" srcOrd="0" destOrd="0" presId="urn:microsoft.com/office/officeart/2016/7/layout/RepeatingBendingProcessNew"/>
    <dgm:cxn modelId="{437763B9-3C96-4681-9603-23C6EE43698E}" type="presParOf" srcId="{8EC2D0F2-F613-43F5-9CFE-FEE0C24AED28}" destId="{2EA66008-5FE2-4FC7-96F0-898BAB4C6730}" srcOrd="4" destOrd="0" presId="urn:microsoft.com/office/officeart/2016/7/layout/RepeatingBendingProcessNew"/>
    <dgm:cxn modelId="{F2150769-22E2-4D47-A825-FECE468DDB64}" type="presParOf" srcId="{8EC2D0F2-F613-43F5-9CFE-FEE0C24AED28}" destId="{124B0280-98F0-4DA8-9924-9549A2945901}" srcOrd="5" destOrd="0" presId="urn:microsoft.com/office/officeart/2016/7/layout/RepeatingBendingProcessNew"/>
    <dgm:cxn modelId="{DA312925-FA42-4F52-9D28-EFF09D80EEFF}" type="presParOf" srcId="{124B0280-98F0-4DA8-9924-9549A2945901}" destId="{198D512B-7639-4D77-9886-270C9F5EB1B0}" srcOrd="0" destOrd="0" presId="urn:microsoft.com/office/officeart/2016/7/layout/RepeatingBendingProcessNew"/>
    <dgm:cxn modelId="{9578F8B4-0FBC-42F4-969E-138E55A7F470}" type="presParOf" srcId="{8EC2D0F2-F613-43F5-9CFE-FEE0C24AED28}" destId="{4E85DE99-6777-4A3F-A644-C4C02C004287}" srcOrd="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E7234-3099-4FE4-A815-4F6F40DB5E52}">
      <dsp:nvSpPr>
        <dsp:cNvPr id="0" name=""/>
        <dsp:cNvSpPr/>
      </dsp:nvSpPr>
      <dsp:spPr>
        <a:xfrm>
          <a:off x="1816199" y="93039"/>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E8C362-3FA3-48A2-9B8B-B13ECD7E6DAE}">
      <dsp:nvSpPr>
        <dsp:cNvPr id="0" name=""/>
        <dsp:cNvSpPr/>
      </dsp:nvSpPr>
      <dsp:spPr>
        <a:xfrm>
          <a:off x="2284199" y="56103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068AED-F15F-490C-B069-8F5553C73942}">
      <dsp:nvSpPr>
        <dsp:cNvPr id="0" name=""/>
        <dsp:cNvSpPr/>
      </dsp:nvSpPr>
      <dsp:spPr>
        <a:xfrm>
          <a:off x="111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Generic Products</a:t>
          </a:r>
        </a:p>
      </dsp:txBody>
      <dsp:txXfrm>
        <a:off x="1114199" y="2973040"/>
        <a:ext cx="3600000" cy="720000"/>
      </dsp:txXfrm>
    </dsp:sp>
    <dsp:sp modelId="{8420CF6F-33D1-44D7-A8AD-6D3074E211D0}">
      <dsp:nvSpPr>
        <dsp:cNvPr id="0" name=""/>
        <dsp:cNvSpPr/>
      </dsp:nvSpPr>
      <dsp:spPr>
        <a:xfrm>
          <a:off x="6046199" y="93039"/>
          <a:ext cx="2196000" cy="2196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8CAD44-A2CB-4A84-8282-78C46A67CDFA}">
      <dsp:nvSpPr>
        <dsp:cNvPr id="0" name=""/>
        <dsp:cNvSpPr/>
      </dsp:nvSpPr>
      <dsp:spPr>
        <a:xfrm>
          <a:off x="6514199" y="56103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DD3448-1F1C-4256-81FD-E0B758495612}">
      <dsp:nvSpPr>
        <dsp:cNvPr id="0" name=""/>
        <dsp:cNvSpPr/>
      </dsp:nvSpPr>
      <dsp:spPr>
        <a:xfrm>
          <a:off x="534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Customized products</a:t>
          </a:r>
        </a:p>
      </dsp:txBody>
      <dsp:txXfrm>
        <a:off x="5344199" y="2973040"/>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B390E-F0C0-48C9-A12D-C98967ADCA57}">
      <dsp:nvSpPr>
        <dsp:cNvPr id="0" name=""/>
        <dsp:cNvSpPr/>
      </dsp:nvSpPr>
      <dsp:spPr>
        <a:xfrm>
          <a:off x="2143996" y="1098274"/>
          <a:ext cx="462472" cy="91440"/>
        </a:xfrm>
        <a:custGeom>
          <a:avLst/>
          <a:gdLst/>
          <a:ahLst/>
          <a:cxnLst/>
          <a:rect l="0" t="0" r="0" b="0"/>
          <a:pathLst>
            <a:path>
              <a:moveTo>
                <a:pt x="0" y="45720"/>
              </a:moveTo>
              <a:lnTo>
                <a:pt x="46247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62905" y="1141528"/>
        <a:ext cx="24653" cy="4930"/>
      </dsp:txXfrm>
    </dsp:sp>
    <dsp:sp modelId="{32294583-B06B-419D-99D4-ACEB5281DD12}">
      <dsp:nvSpPr>
        <dsp:cNvPr id="0" name=""/>
        <dsp:cNvSpPr/>
      </dsp:nvSpPr>
      <dsp:spPr>
        <a:xfrm>
          <a:off x="2001" y="500855"/>
          <a:ext cx="2143794" cy="12862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1022350">
            <a:lnSpc>
              <a:spcPct val="90000"/>
            </a:lnSpc>
            <a:spcBef>
              <a:spcPct val="0"/>
            </a:spcBef>
            <a:spcAft>
              <a:spcPct val="35000"/>
            </a:spcAft>
            <a:buNone/>
          </a:pPr>
          <a:r>
            <a:rPr lang="en-US" sz="2300" kern="1200" dirty="0"/>
            <a:t>Specification</a:t>
          </a:r>
        </a:p>
      </dsp:txBody>
      <dsp:txXfrm>
        <a:off x="2001" y="500855"/>
        <a:ext cx="2143794" cy="1286276"/>
      </dsp:txXfrm>
    </dsp:sp>
    <dsp:sp modelId="{182AAC88-4C4B-4C0E-B387-143CF38D47E8}">
      <dsp:nvSpPr>
        <dsp:cNvPr id="0" name=""/>
        <dsp:cNvSpPr/>
      </dsp:nvSpPr>
      <dsp:spPr>
        <a:xfrm>
          <a:off x="4780863" y="1098274"/>
          <a:ext cx="462472" cy="91440"/>
        </a:xfrm>
        <a:custGeom>
          <a:avLst/>
          <a:gdLst/>
          <a:ahLst/>
          <a:cxnLst/>
          <a:rect l="0" t="0" r="0" b="0"/>
          <a:pathLst>
            <a:path>
              <a:moveTo>
                <a:pt x="0" y="45720"/>
              </a:moveTo>
              <a:lnTo>
                <a:pt x="462472" y="45720"/>
              </a:lnTo>
            </a:path>
          </a:pathLst>
        </a:custGeom>
        <a:noFill/>
        <a:ln w="6350" cap="flat" cmpd="sng" algn="ctr">
          <a:solidFill>
            <a:schemeClr val="accent2">
              <a:hueOff val="-727682"/>
              <a:satOff val="-41964"/>
              <a:lumOff val="431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99773" y="1141528"/>
        <a:ext cx="24653" cy="4930"/>
      </dsp:txXfrm>
    </dsp:sp>
    <dsp:sp modelId="{BACB9614-D203-4CF9-9FD8-4512BED4BCCE}">
      <dsp:nvSpPr>
        <dsp:cNvPr id="0" name=""/>
        <dsp:cNvSpPr/>
      </dsp:nvSpPr>
      <dsp:spPr>
        <a:xfrm>
          <a:off x="2638868" y="500855"/>
          <a:ext cx="2143794" cy="1286276"/>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1022350">
            <a:lnSpc>
              <a:spcPct val="90000"/>
            </a:lnSpc>
            <a:spcBef>
              <a:spcPct val="0"/>
            </a:spcBef>
            <a:spcAft>
              <a:spcPct val="35000"/>
            </a:spcAft>
            <a:buNone/>
          </a:pPr>
          <a:r>
            <a:rPr lang="en-US" sz="2300" kern="1200"/>
            <a:t>Design and Implementation</a:t>
          </a:r>
        </a:p>
      </dsp:txBody>
      <dsp:txXfrm>
        <a:off x="2638868" y="500855"/>
        <a:ext cx="2143794" cy="1286276"/>
      </dsp:txXfrm>
    </dsp:sp>
    <dsp:sp modelId="{124B0280-98F0-4DA8-9924-9549A2945901}">
      <dsp:nvSpPr>
        <dsp:cNvPr id="0" name=""/>
        <dsp:cNvSpPr/>
      </dsp:nvSpPr>
      <dsp:spPr>
        <a:xfrm>
          <a:off x="7417731" y="1098274"/>
          <a:ext cx="462472" cy="91440"/>
        </a:xfrm>
        <a:custGeom>
          <a:avLst/>
          <a:gdLst/>
          <a:ahLst/>
          <a:cxnLst/>
          <a:rect l="0" t="0" r="0" b="0"/>
          <a:pathLst>
            <a:path>
              <a:moveTo>
                <a:pt x="0" y="45720"/>
              </a:moveTo>
              <a:lnTo>
                <a:pt x="462472"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36640" y="1141528"/>
        <a:ext cx="24653" cy="4930"/>
      </dsp:txXfrm>
    </dsp:sp>
    <dsp:sp modelId="{2EA66008-5FE2-4FC7-96F0-898BAB4C6730}">
      <dsp:nvSpPr>
        <dsp:cNvPr id="0" name=""/>
        <dsp:cNvSpPr/>
      </dsp:nvSpPr>
      <dsp:spPr>
        <a:xfrm>
          <a:off x="5275736" y="500855"/>
          <a:ext cx="2143794" cy="1286276"/>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1022350">
            <a:lnSpc>
              <a:spcPct val="90000"/>
            </a:lnSpc>
            <a:spcBef>
              <a:spcPct val="0"/>
            </a:spcBef>
            <a:spcAft>
              <a:spcPct val="35000"/>
            </a:spcAft>
            <a:buNone/>
          </a:pPr>
          <a:r>
            <a:rPr lang="en-US" sz="2300" kern="1200" dirty="0"/>
            <a:t>Validation</a:t>
          </a:r>
        </a:p>
      </dsp:txBody>
      <dsp:txXfrm>
        <a:off x="5275736" y="500855"/>
        <a:ext cx="2143794" cy="1286276"/>
      </dsp:txXfrm>
    </dsp:sp>
    <dsp:sp modelId="{4E85DE99-6777-4A3F-A644-C4C02C004287}">
      <dsp:nvSpPr>
        <dsp:cNvPr id="0" name=""/>
        <dsp:cNvSpPr/>
      </dsp:nvSpPr>
      <dsp:spPr>
        <a:xfrm>
          <a:off x="7912603" y="500855"/>
          <a:ext cx="2143794" cy="1286276"/>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048" tIns="110266" rIns="105048" bIns="110266" numCol="1" spcCol="1270" anchor="ctr" anchorCtr="0">
          <a:noAutofit/>
        </a:bodyPr>
        <a:lstStyle/>
        <a:p>
          <a:pPr marL="0" lvl="0" indent="0" algn="ctr" defTabSz="1022350">
            <a:lnSpc>
              <a:spcPct val="90000"/>
            </a:lnSpc>
            <a:spcBef>
              <a:spcPct val="0"/>
            </a:spcBef>
            <a:spcAft>
              <a:spcPct val="35000"/>
            </a:spcAft>
            <a:buNone/>
          </a:pPr>
          <a:r>
            <a:rPr lang="en-US" sz="2300" kern="1200"/>
            <a:t>Evolution</a:t>
          </a:r>
        </a:p>
      </dsp:txBody>
      <dsp:txXfrm>
        <a:off x="7912603" y="500855"/>
        <a:ext cx="2143794" cy="1286276"/>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2FA11-E4E4-4821-98A7-46453B4B9CDD}" type="datetimeFigureOut">
              <a:rPr lang="en-US" smtClean="0"/>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7DC97-2101-4784-AF8A-73A29AACFEA4}" type="slidenum">
              <a:rPr lang="en-US" smtClean="0"/>
              <a:t>‹#›</a:t>
            </a:fld>
            <a:endParaRPr lang="en-US"/>
          </a:p>
        </p:txBody>
      </p:sp>
    </p:spTree>
    <p:extLst>
      <p:ext uri="{BB962C8B-B14F-4D97-AF65-F5344CB8AC3E}">
        <p14:creationId xmlns:p14="http://schemas.microsoft.com/office/powerpoint/2010/main" val="74720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the process of creating software in a </a:t>
            </a:r>
            <a:r>
              <a:rPr lang="en-US" b="1" dirty="0"/>
              <a:t>systematic</a:t>
            </a:r>
            <a:r>
              <a:rPr lang="en-US" dirty="0"/>
              <a:t>, </a:t>
            </a:r>
            <a:r>
              <a:rPr lang="en-US" b="1" dirty="0"/>
              <a:t>organized</a:t>
            </a:r>
            <a:r>
              <a:rPr lang="en-US" dirty="0"/>
              <a:t>, and </a:t>
            </a:r>
            <a:r>
              <a:rPr lang="en-US" b="1" dirty="0"/>
              <a:t>measurable</a:t>
            </a:r>
            <a:r>
              <a:rPr lang="en-US" dirty="0"/>
              <a:t> way. This ensures the software is reliable and meets the users' needs.</a:t>
            </a:r>
          </a:p>
          <a:p>
            <a:r>
              <a:rPr lang="en-US" b="1" dirty="0"/>
              <a:t>Systematic</a:t>
            </a:r>
            <a:r>
              <a:rPr lang="en-US" dirty="0"/>
              <a:t>: Following a well-planned and structured approach.</a:t>
            </a:r>
          </a:p>
          <a:p>
            <a:r>
              <a:rPr lang="en-US" b="1" dirty="0"/>
              <a:t>Disciplined</a:t>
            </a:r>
            <a:r>
              <a:rPr lang="en-US" dirty="0"/>
              <a:t>: Using established methods and rules to avoid errors.</a:t>
            </a:r>
          </a:p>
          <a:p>
            <a:r>
              <a:rPr lang="en-US" b="1" dirty="0"/>
              <a:t>Quantifiable</a:t>
            </a:r>
            <a:r>
              <a:rPr lang="en-US" dirty="0"/>
              <a:t>: Measuring progress and quality at each step.</a:t>
            </a:r>
          </a:p>
        </p:txBody>
      </p:sp>
      <p:sp>
        <p:nvSpPr>
          <p:cNvPr id="4" name="Slide Number Placeholder 3"/>
          <p:cNvSpPr>
            <a:spLocks noGrp="1"/>
          </p:cNvSpPr>
          <p:nvPr>
            <p:ph type="sldNum" sz="quarter" idx="5"/>
          </p:nvPr>
        </p:nvSpPr>
        <p:spPr/>
        <p:txBody>
          <a:bodyPr/>
          <a:lstStyle/>
          <a:p>
            <a:fld id="{2547DC97-2101-4784-AF8A-73A29AACFEA4}" type="slidenum">
              <a:rPr lang="en-US" smtClean="0"/>
              <a:t>9</a:t>
            </a:fld>
            <a:endParaRPr lang="en-US"/>
          </a:p>
        </p:txBody>
      </p:sp>
    </p:spTree>
    <p:extLst>
      <p:ext uri="{BB962C8B-B14F-4D97-AF65-F5344CB8AC3E}">
        <p14:creationId xmlns:p14="http://schemas.microsoft.com/office/powerpoint/2010/main" val="2185844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D017A8-190B-4870-B6A5-53C189EFD1A6}" type="slidenum">
              <a:rPr lang="en-US" smtClean="0"/>
              <a:t>20</a:t>
            </a:fld>
            <a:endParaRPr lang="en-US"/>
          </a:p>
        </p:txBody>
      </p:sp>
    </p:spTree>
    <p:extLst>
      <p:ext uri="{BB962C8B-B14F-4D97-AF65-F5344CB8AC3E}">
        <p14:creationId xmlns:p14="http://schemas.microsoft.com/office/powerpoint/2010/main" val="330674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CE3A81-332A-4CC4-9A1F-17EE94464997}" type="slidenum">
              <a:rPr lang="en-US" smtClean="0"/>
              <a:t>35</a:t>
            </a:fld>
            <a:endParaRPr lang="en-US"/>
          </a:p>
        </p:txBody>
      </p:sp>
    </p:spTree>
    <p:extLst>
      <p:ext uri="{BB962C8B-B14F-4D97-AF65-F5344CB8AC3E}">
        <p14:creationId xmlns:p14="http://schemas.microsoft.com/office/powerpoint/2010/main" val="296957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CE3A81-332A-4CC4-9A1F-17EE94464997}" type="slidenum">
              <a:rPr lang="en-US" smtClean="0"/>
              <a:t>36</a:t>
            </a:fld>
            <a:endParaRPr lang="en-US"/>
          </a:p>
        </p:txBody>
      </p:sp>
    </p:spTree>
    <p:extLst>
      <p:ext uri="{BB962C8B-B14F-4D97-AF65-F5344CB8AC3E}">
        <p14:creationId xmlns:p14="http://schemas.microsoft.com/office/powerpoint/2010/main" val="3466090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BE0FEE2-F80B-432E-B855-32578519B3B6}"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3729292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E0FEE2-F80B-432E-B855-32578519B3B6}"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1847429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E0FEE2-F80B-432E-B855-32578519B3B6}"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307434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E0FEE2-F80B-432E-B855-32578519B3B6}"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325672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E0FEE2-F80B-432E-B855-32578519B3B6}"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370558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E0FEE2-F80B-432E-B855-32578519B3B6}"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1436271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E0FEE2-F80B-432E-B855-32578519B3B6}"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378044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Date Placeholder 2"/>
          <p:cNvSpPr>
            <a:spLocks noGrp="1"/>
          </p:cNvSpPr>
          <p:nvPr>
            <p:ph type="dt" sz="half" idx="10"/>
          </p:nvPr>
        </p:nvSpPr>
        <p:spPr/>
        <p:txBody>
          <a:bodyPr/>
          <a:lstStyle/>
          <a:p>
            <a:fld id="{FBE0FEE2-F80B-432E-B855-32578519B3B6}"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296318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0FEE2-F80B-432E-B855-32578519B3B6}" type="datetimeFigureOut">
              <a:rPr lang="en-US" smtClean="0"/>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250470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E0FEE2-F80B-432E-B855-32578519B3B6}"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2212045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E0FEE2-F80B-432E-B855-32578519B3B6}"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618DCC-6EB1-4B7D-8B5A-0129D556AD49}" type="slidenum">
              <a:rPr lang="en-US" smtClean="0"/>
              <a:t>‹#›</a:t>
            </a:fld>
            <a:endParaRPr lang="en-US"/>
          </a:p>
        </p:txBody>
      </p:sp>
    </p:spTree>
    <p:extLst>
      <p:ext uri="{BB962C8B-B14F-4D97-AF65-F5344CB8AC3E}">
        <p14:creationId xmlns:p14="http://schemas.microsoft.com/office/powerpoint/2010/main" val="1351612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E0FEE2-F80B-432E-B855-32578519B3B6}" type="datetimeFigureOut">
              <a:rPr lang="en-US" smtClean="0"/>
              <a:t>1/27/2025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18DCC-6EB1-4B7D-8B5A-0129D556AD49}" type="slidenum">
              <a:rPr lang="en-US" smtClean="0"/>
              <a:t>‹#›</a:t>
            </a:fld>
            <a:endParaRPr lang="en-US"/>
          </a:p>
        </p:txBody>
      </p:sp>
    </p:spTree>
    <p:extLst>
      <p:ext uri="{BB962C8B-B14F-4D97-AF65-F5344CB8AC3E}">
        <p14:creationId xmlns:p14="http://schemas.microsoft.com/office/powerpoint/2010/main" val="2263400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5.in.tum.de/~huckle/bugse.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1227" y="4340135"/>
            <a:ext cx="10685173" cy="1922779"/>
          </a:xfrm>
        </p:spPr>
        <p:txBody>
          <a:bodyPr>
            <a:normAutofit fontScale="77500" lnSpcReduction="20000"/>
          </a:bodyPr>
          <a:lstStyle/>
          <a:p>
            <a:r>
              <a:rPr lang="en-US" sz="4300" b="1" spc="-10" dirty="0">
                <a:solidFill>
                  <a:srgbClr val="FF0000"/>
                </a:solidFill>
                <a:cs typeface="Calibri"/>
              </a:rPr>
              <a:t>CS3009 - S</a:t>
            </a:r>
            <a:r>
              <a:rPr lang="en-US" sz="3900" b="1" spc="-10" dirty="0">
                <a:solidFill>
                  <a:srgbClr val="002060"/>
                </a:solidFill>
                <a:cs typeface="Calibri"/>
              </a:rPr>
              <a:t>oftware</a:t>
            </a:r>
            <a:r>
              <a:rPr lang="en-US" sz="3900" b="1" spc="-55" dirty="0">
                <a:solidFill>
                  <a:srgbClr val="002060"/>
                </a:solidFill>
                <a:cs typeface="Calibri"/>
              </a:rPr>
              <a:t> </a:t>
            </a:r>
            <a:r>
              <a:rPr lang="en-US" sz="4300" b="1" dirty="0">
                <a:solidFill>
                  <a:srgbClr val="FF0000"/>
                </a:solidFill>
                <a:cs typeface="Calibri"/>
              </a:rPr>
              <a:t>E</a:t>
            </a:r>
            <a:r>
              <a:rPr lang="en-US" sz="3900" b="1" dirty="0">
                <a:solidFill>
                  <a:srgbClr val="002060"/>
                </a:solidFill>
                <a:cs typeface="Calibri"/>
              </a:rPr>
              <a:t>ngineering (Spring’25)</a:t>
            </a:r>
          </a:p>
          <a:p>
            <a:endParaRPr lang="en-US" b="1" u="heavy" dirty="0">
              <a:solidFill>
                <a:srgbClr val="002060"/>
              </a:solidFill>
              <a:cs typeface="Calibri"/>
            </a:endParaRPr>
          </a:p>
          <a:p>
            <a:endParaRPr lang="en-US" b="1" u="heavy" dirty="0">
              <a:solidFill>
                <a:srgbClr val="002060"/>
              </a:solidFill>
              <a:cs typeface="Calibri"/>
            </a:endParaRPr>
          </a:p>
          <a:p>
            <a:r>
              <a:rPr lang="en-US" b="1" dirty="0">
                <a:solidFill>
                  <a:srgbClr val="002060"/>
                </a:solidFill>
                <a:cs typeface="Calibri"/>
              </a:rPr>
              <a:t>				</a:t>
            </a:r>
            <a:r>
              <a:rPr lang="en-US" sz="3200" b="1" dirty="0">
                <a:solidFill>
                  <a:srgbClr val="002060"/>
                </a:solidFill>
                <a:cs typeface="Calibri"/>
              </a:rPr>
              <a:t>            				 </a:t>
            </a:r>
            <a:r>
              <a:rPr lang="en-US" sz="2600" b="1" dirty="0">
                <a:solidFill>
                  <a:srgbClr val="002060"/>
                </a:solidFill>
                <a:cs typeface="Calibri"/>
              </a:rPr>
              <a:t>Saba Naseem</a:t>
            </a:r>
          </a:p>
          <a:p>
            <a:pPr algn="r"/>
            <a:r>
              <a:rPr lang="en-US" sz="2600" b="1" dirty="0">
                <a:solidFill>
                  <a:srgbClr val="002060"/>
                </a:solidFill>
                <a:cs typeface="Calibri"/>
              </a:rPr>
              <a:t>saba.naseem@nu.edu.pk</a:t>
            </a:r>
          </a:p>
          <a:p>
            <a:endParaRPr lang="en-US" sz="2600" b="1" dirty="0">
              <a:solidFill>
                <a:srgbClr val="002060"/>
              </a:solidFill>
              <a:cs typeface="Calibri"/>
            </a:endParaRPr>
          </a:p>
          <a:p>
            <a:endParaRPr lang="en-US" b="1" dirty="0">
              <a:solidFill>
                <a:srgbClr val="002060"/>
              </a:solidFill>
              <a:cs typeface="Calibri"/>
            </a:endParaRPr>
          </a:p>
          <a:p>
            <a:endParaRPr lang="en-US" dirty="0">
              <a:solidFill>
                <a:srgbClr val="002060"/>
              </a:solidFill>
              <a:cs typeface="Calibri"/>
            </a:endParaRPr>
          </a:p>
          <a:p>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7913" y="97612"/>
            <a:ext cx="7150211" cy="2565490"/>
          </a:xfrm>
          <a:prstGeom prst="rect">
            <a:avLst/>
          </a:prstGeom>
        </p:spPr>
      </p:pic>
      <p:sp>
        <p:nvSpPr>
          <p:cNvPr id="7" name="object 2"/>
          <p:cNvSpPr txBox="1">
            <a:spLocks/>
          </p:cNvSpPr>
          <p:nvPr/>
        </p:nvSpPr>
        <p:spPr>
          <a:xfrm>
            <a:off x="3177986" y="2953063"/>
            <a:ext cx="5836026" cy="923330"/>
          </a:xfrm>
          <a:prstGeom prst="rect">
            <a:avLst/>
          </a:prstGeom>
        </p:spPr>
        <p:txBody>
          <a:bodyPr vert="horz" wrap="square" lIns="0" tIns="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3335">
              <a:lnSpc>
                <a:spcPct val="100000"/>
              </a:lnSpc>
            </a:pPr>
            <a:r>
              <a:rPr lang="en-US" spc="-25" dirty="0">
                <a:solidFill>
                  <a:srgbClr val="002060"/>
                </a:solidFill>
                <a:latin typeface="Times New Roman" panose="02020603050405020304" pitchFamily="18" charset="0"/>
                <a:cs typeface="Times New Roman" panose="02020603050405020304" pitchFamily="18" charset="0"/>
              </a:rPr>
              <a:t>Week#1</a:t>
            </a:r>
            <a:endParaRPr lang="en-US" dirty="0">
              <a:solidFill>
                <a:srgbClr val="002060"/>
              </a:solidFill>
              <a:latin typeface="Wingdings"/>
              <a:cs typeface="Wingdings"/>
            </a:endParaRPr>
          </a:p>
        </p:txBody>
      </p:sp>
    </p:spTree>
    <p:extLst>
      <p:ext uri="{BB962C8B-B14F-4D97-AF65-F5344CB8AC3E}">
        <p14:creationId xmlns:p14="http://schemas.microsoft.com/office/powerpoint/2010/main" val="852367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0920" y="1973960"/>
            <a:ext cx="11958222" cy="1120820"/>
          </a:xfrm>
          <a:prstGeom prst="rect">
            <a:avLst/>
          </a:prstGeom>
        </p:spPr>
        <p:txBody>
          <a:bodyPr vert="horz" wrap="square" lIns="0" tIns="12700" rIns="0" bIns="0" rtlCol="0">
            <a:spAutoFit/>
          </a:bodyPr>
          <a:lstStyle/>
          <a:p>
            <a:pPr marL="12700" marR="5080">
              <a:spcBef>
                <a:spcPts val="100"/>
              </a:spcBef>
            </a:pPr>
            <a:r>
              <a:rPr sz="3000" i="1" dirty="0">
                <a:solidFill>
                  <a:srgbClr val="001F5F"/>
                </a:solidFill>
                <a:latin typeface="Arial"/>
                <a:cs typeface="Arial"/>
              </a:rPr>
              <a:t>“ This </a:t>
            </a:r>
            <a:r>
              <a:rPr sz="3000" i="1" spc="-5" dirty="0">
                <a:solidFill>
                  <a:srgbClr val="001F5F"/>
                </a:solidFill>
                <a:latin typeface="Arial"/>
                <a:cs typeface="Arial"/>
              </a:rPr>
              <a:t>is the process </a:t>
            </a:r>
            <a:r>
              <a:rPr sz="3000" i="1" spc="-10" dirty="0">
                <a:solidFill>
                  <a:srgbClr val="001F5F"/>
                </a:solidFill>
                <a:latin typeface="Arial"/>
                <a:cs typeface="Arial"/>
              </a:rPr>
              <a:t>of </a:t>
            </a:r>
            <a:r>
              <a:rPr sz="3600" b="1" i="1" dirty="0">
                <a:solidFill>
                  <a:srgbClr val="FF0000"/>
                </a:solidFill>
                <a:latin typeface="Arial"/>
                <a:cs typeface="Arial"/>
              </a:rPr>
              <a:t>utilizing</a:t>
            </a:r>
            <a:r>
              <a:rPr sz="3000" i="1" dirty="0">
                <a:solidFill>
                  <a:srgbClr val="001F5F"/>
                </a:solidFill>
                <a:latin typeface="Arial"/>
                <a:cs typeface="Arial"/>
              </a:rPr>
              <a:t> </a:t>
            </a:r>
            <a:r>
              <a:rPr sz="3000" i="1" spc="-5" dirty="0">
                <a:solidFill>
                  <a:srgbClr val="001F5F"/>
                </a:solidFill>
                <a:latin typeface="Arial"/>
                <a:cs typeface="Arial"/>
              </a:rPr>
              <a:t>our knowledge  of </a:t>
            </a:r>
            <a:r>
              <a:rPr sz="3600" b="1" i="1" spc="-5" dirty="0">
                <a:solidFill>
                  <a:srgbClr val="FF0000"/>
                </a:solidFill>
                <a:latin typeface="Arial"/>
                <a:cs typeface="Arial"/>
              </a:rPr>
              <a:t>computer </a:t>
            </a:r>
            <a:r>
              <a:rPr sz="3600" b="1" i="1" dirty="0">
                <a:solidFill>
                  <a:srgbClr val="FF0000"/>
                </a:solidFill>
                <a:latin typeface="Arial"/>
                <a:cs typeface="Arial"/>
              </a:rPr>
              <a:t>science </a:t>
            </a:r>
            <a:r>
              <a:rPr sz="3000" i="1" spc="-5" dirty="0">
                <a:solidFill>
                  <a:srgbClr val="001F5F"/>
                </a:solidFill>
                <a:latin typeface="Arial"/>
                <a:cs typeface="Arial"/>
              </a:rPr>
              <a:t>in effective production of  software</a:t>
            </a:r>
            <a:r>
              <a:rPr sz="3000" i="1" spc="-10" dirty="0">
                <a:solidFill>
                  <a:srgbClr val="001F5F"/>
                </a:solidFill>
                <a:latin typeface="Arial"/>
                <a:cs typeface="Arial"/>
              </a:rPr>
              <a:t> </a:t>
            </a:r>
            <a:r>
              <a:rPr sz="3000" i="1" dirty="0">
                <a:solidFill>
                  <a:srgbClr val="001F5F"/>
                </a:solidFill>
                <a:latin typeface="Arial"/>
                <a:cs typeface="Arial"/>
              </a:rPr>
              <a:t>systems.”</a:t>
            </a:r>
            <a:endParaRPr sz="3000" dirty="0">
              <a:latin typeface="Arial"/>
              <a:cs typeface="Arial"/>
            </a:endParaRPr>
          </a:p>
        </p:txBody>
      </p:sp>
      <p:sp>
        <p:nvSpPr>
          <p:cNvPr id="8" name="object 8"/>
          <p:cNvSpPr txBox="1"/>
          <p:nvPr/>
        </p:nvSpPr>
        <p:spPr>
          <a:xfrm>
            <a:off x="1983741" y="125679"/>
            <a:ext cx="7107555" cy="635000"/>
          </a:xfrm>
          <a:prstGeom prst="rect">
            <a:avLst/>
          </a:prstGeom>
        </p:spPr>
        <p:txBody>
          <a:bodyPr vert="horz" wrap="square" lIns="0" tIns="12065" rIns="0" bIns="0" rtlCol="0">
            <a:spAutoFit/>
          </a:bodyPr>
          <a:lstStyle/>
          <a:p>
            <a:pPr marL="12700">
              <a:spcBef>
                <a:spcPts val="95"/>
              </a:spcBef>
            </a:pPr>
            <a:r>
              <a:rPr sz="4000" spc="-10" dirty="0">
                <a:solidFill>
                  <a:srgbClr val="FFFFFF"/>
                </a:solidFill>
                <a:latin typeface="Arial"/>
                <a:cs typeface="Arial"/>
              </a:rPr>
              <a:t>Difference </a:t>
            </a:r>
            <a:r>
              <a:rPr sz="4000" spc="-5" dirty="0">
                <a:solidFill>
                  <a:srgbClr val="FFFFFF"/>
                </a:solidFill>
                <a:latin typeface="Arial"/>
                <a:cs typeface="Arial"/>
              </a:rPr>
              <a:t>Between CS and</a:t>
            </a:r>
            <a:r>
              <a:rPr sz="4000" spc="30" dirty="0">
                <a:solidFill>
                  <a:srgbClr val="FFFFFF"/>
                </a:solidFill>
                <a:latin typeface="Arial"/>
                <a:cs typeface="Arial"/>
              </a:rPr>
              <a:t> </a:t>
            </a:r>
            <a:r>
              <a:rPr sz="4000" spc="-5" dirty="0">
                <a:solidFill>
                  <a:srgbClr val="FFFFFF"/>
                </a:solidFill>
                <a:latin typeface="Arial"/>
                <a:cs typeface="Arial"/>
              </a:rPr>
              <a:t>SE</a:t>
            </a:r>
            <a:endParaRPr sz="4000">
              <a:latin typeface="Arial"/>
              <a:cs typeface="Arial"/>
            </a:endParaRPr>
          </a:p>
        </p:txBody>
      </p:sp>
      <p:sp>
        <p:nvSpPr>
          <p:cNvPr id="11" name="TextBox 10">
            <a:extLst>
              <a:ext uri="{FF2B5EF4-FFF2-40B4-BE49-F238E27FC236}">
                <a16:creationId xmlns:a16="http://schemas.microsoft.com/office/drawing/2014/main" id="{006F22B7-8094-4A37-9817-08BB85A2116F}"/>
              </a:ext>
            </a:extLst>
          </p:cNvPr>
          <p:cNvSpPr txBox="1"/>
          <p:nvPr/>
        </p:nvSpPr>
        <p:spPr>
          <a:xfrm>
            <a:off x="71022" y="387112"/>
            <a:ext cx="6178858"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D</a:t>
            </a:r>
            <a:r>
              <a:rPr lang="en-US" sz="3600" dirty="0">
                <a:latin typeface="Times New Roman" panose="02020603050405020304" pitchFamily="18" charset="0"/>
                <a:cs typeface="Times New Roman" panose="02020603050405020304" pitchFamily="18" charset="0"/>
              </a:rPr>
              <a:t>ifference b/w </a:t>
            </a:r>
            <a:r>
              <a:rPr lang="en-US" sz="3600" dirty="0">
                <a:solidFill>
                  <a:srgbClr val="FF0000"/>
                </a:solidFill>
                <a:latin typeface="Times New Roman" panose="02020603050405020304" pitchFamily="18" charset="0"/>
                <a:cs typeface="Times New Roman" panose="02020603050405020304" pitchFamily="18" charset="0"/>
              </a:rPr>
              <a:t>CS</a:t>
            </a:r>
            <a:r>
              <a:rPr lang="en-US" sz="3600" dirty="0">
                <a:latin typeface="Times New Roman" panose="02020603050405020304" pitchFamily="18" charset="0"/>
                <a:cs typeface="Times New Roman" panose="02020603050405020304" pitchFamily="18" charset="0"/>
              </a:rPr>
              <a:t> and </a:t>
            </a:r>
            <a:r>
              <a:rPr lang="en-US" sz="3600" dirty="0">
                <a:solidFill>
                  <a:srgbClr val="FF0000"/>
                </a:solidFill>
                <a:latin typeface="Times New Roman" panose="02020603050405020304" pitchFamily="18" charset="0"/>
                <a:cs typeface="Times New Roman" panose="02020603050405020304" pitchFamily="18" charset="0"/>
              </a:rPr>
              <a:t>SE</a:t>
            </a:r>
          </a:p>
        </p:txBody>
      </p:sp>
    </p:spTree>
    <p:extLst>
      <p:ext uri="{BB962C8B-B14F-4D97-AF65-F5344CB8AC3E}">
        <p14:creationId xmlns:p14="http://schemas.microsoft.com/office/powerpoint/2010/main" val="276025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1DCBBC-1113-4A27-9F11-9B70A978D3F2}"/>
              </a:ext>
            </a:extLst>
          </p:cNvPr>
          <p:cNvPicPr>
            <a:picLocks noChangeAspect="1"/>
          </p:cNvPicPr>
          <p:nvPr/>
        </p:nvPicPr>
        <p:blipFill>
          <a:blip r:embed="rId2"/>
          <a:stretch>
            <a:fillRect/>
          </a:stretch>
        </p:blipFill>
        <p:spPr>
          <a:xfrm>
            <a:off x="2749378" y="230164"/>
            <a:ext cx="6693244" cy="901746"/>
          </a:xfrm>
          <a:prstGeom prst="rect">
            <a:avLst/>
          </a:prstGeom>
        </p:spPr>
      </p:pic>
      <p:pic>
        <p:nvPicPr>
          <p:cNvPr id="7" name="Picture 6">
            <a:extLst>
              <a:ext uri="{FF2B5EF4-FFF2-40B4-BE49-F238E27FC236}">
                <a16:creationId xmlns:a16="http://schemas.microsoft.com/office/drawing/2014/main" id="{16F8F7E0-ACE9-442A-A73D-A1CEDAB4EBFC}"/>
              </a:ext>
            </a:extLst>
          </p:cNvPr>
          <p:cNvPicPr>
            <a:picLocks noChangeAspect="1"/>
          </p:cNvPicPr>
          <p:nvPr/>
        </p:nvPicPr>
        <p:blipFill>
          <a:blip r:embed="rId3"/>
          <a:stretch>
            <a:fillRect/>
          </a:stretch>
        </p:blipFill>
        <p:spPr>
          <a:xfrm>
            <a:off x="1083365" y="1131910"/>
            <a:ext cx="10267121" cy="5539586"/>
          </a:xfrm>
          <a:prstGeom prst="rect">
            <a:avLst/>
          </a:prstGeom>
        </p:spPr>
      </p:pic>
    </p:spTree>
    <p:extLst>
      <p:ext uri="{BB962C8B-B14F-4D97-AF65-F5344CB8AC3E}">
        <p14:creationId xmlns:p14="http://schemas.microsoft.com/office/powerpoint/2010/main" val="356681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Challenges</a:t>
            </a:r>
          </a:p>
        </p:txBody>
      </p:sp>
      <p:sp>
        <p:nvSpPr>
          <p:cNvPr id="3" name="Content Placeholder 2"/>
          <p:cNvSpPr>
            <a:spLocks noGrp="1"/>
          </p:cNvSpPr>
          <p:nvPr>
            <p:ph idx="1"/>
          </p:nvPr>
        </p:nvSpPr>
        <p:spPr/>
        <p:txBody>
          <a:bodyPr/>
          <a:lstStyle/>
          <a:p>
            <a:pPr algn="just"/>
            <a:r>
              <a:rPr lang="en-US" sz="2200" dirty="0">
                <a:cs typeface="Times New Roman" pitchFamily="18" charset="0"/>
              </a:rPr>
              <a:t>“Software is like a werewolf, it looks normal until the moon comes out and it turns into a monster”</a:t>
            </a:r>
          </a:p>
          <a:p>
            <a:pPr lvl="1" algn="just"/>
            <a:r>
              <a:rPr lang="en-US" sz="2200" dirty="0">
                <a:solidFill>
                  <a:srgbClr val="002060"/>
                </a:solidFill>
                <a:cs typeface="Times New Roman" pitchFamily="18" charset="0"/>
              </a:rPr>
              <a:t>Missed deadlines</a:t>
            </a:r>
          </a:p>
          <a:p>
            <a:pPr lvl="1" algn="just"/>
            <a:r>
              <a:rPr lang="en-US" sz="2200" dirty="0">
                <a:solidFill>
                  <a:srgbClr val="002060"/>
                </a:solidFill>
                <a:cs typeface="Times New Roman" pitchFamily="18" charset="0"/>
              </a:rPr>
              <a:t>Over budget</a:t>
            </a:r>
          </a:p>
          <a:p>
            <a:pPr lvl="1" algn="just"/>
            <a:r>
              <a:rPr lang="en-US" sz="2200" dirty="0">
                <a:solidFill>
                  <a:srgbClr val="002060"/>
                </a:solidFill>
                <a:cs typeface="Times New Roman" pitchFamily="18" charset="0"/>
              </a:rPr>
              <a:t>Buggy software</a:t>
            </a:r>
          </a:p>
          <a:p>
            <a:pPr lvl="1" algn="just"/>
            <a:endParaRPr lang="en-US" sz="2200" dirty="0">
              <a:solidFill>
                <a:srgbClr val="002060"/>
              </a:solidFill>
              <a:cs typeface="Times New Roman" pitchFamily="18" charset="0"/>
            </a:endParaRPr>
          </a:p>
          <a:p>
            <a:pPr marL="201168" lvl="1" indent="0" algn="just">
              <a:buNone/>
            </a:pPr>
            <a:r>
              <a:rPr lang="en-US" sz="2200" dirty="0">
                <a:cs typeface="Times New Roman" pitchFamily="18" charset="0"/>
              </a:rPr>
              <a:t>Unfortunately </a:t>
            </a:r>
            <a:r>
              <a:rPr lang="en-US" sz="2200" dirty="0">
                <a:solidFill>
                  <a:srgbClr val="FF0000"/>
                </a:solidFill>
                <a:cs typeface="Times New Roman" pitchFamily="18" charset="0"/>
              </a:rPr>
              <a:t>“No Silver Bullet” is there to hunt this “Monster”</a:t>
            </a:r>
          </a:p>
          <a:p>
            <a:pPr lvl="1" algn="just"/>
            <a:r>
              <a:rPr lang="en-US" sz="2200" dirty="0">
                <a:solidFill>
                  <a:srgbClr val="002060"/>
                </a:solidFill>
                <a:cs typeface="Times New Roman" pitchFamily="18" charset="0"/>
              </a:rPr>
              <a:t>Visit </a:t>
            </a:r>
            <a:r>
              <a:rPr lang="en-US" sz="2200" dirty="0">
                <a:solidFill>
                  <a:srgbClr val="002060"/>
                </a:solidFill>
                <a:cs typeface="Times New Roman" pitchFamily="18" charset="0"/>
                <a:hlinkClick r:id="rId2"/>
              </a:rPr>
              <a:t>http://www5.in.tum.de/~huckle/bugse.html</a:t>
            </a:r>
            <a:r>
              <a:rPr lang="en-US" sz="2200" dirty="0">
                <a:solidFill>
                  <a:srgbClr val="002060"/>
                </a:solidFill>
                <a:cs typeface="Times New Roman" pitchFamily="18" charset="0"/>
              </a:rPr>
              <a:t> and see the bugs collection.</a:t>
            </a:r>
          </a:p>
          <a:p>
            <a:endParaRPr lang="en-US" dirty="0"/>
          </a:p>
        </p:txBody>
      </p:sp>
      <p:sp>
        <p:nvSpPr>
          <p:cNvPr id="7" name="Slide Number Placeholder 6"/>
          <p:cNvSpPr>
            <a:spLocks noGrp="1"/>
          </p:cNvSpPr>
          <p:nvPr>
            <p:ph type="sldNum" sz="quarter" idx="12"/>
          </p:nvPr>
        </p:nvSpPr>
        <p:spPr/>
        <p:txBody>
          <a:bodyPr/>
          <a:lstStyle/>
          <a:p>
            <a:fld id="{0C08B359-C979-44E9-84B3-009A55B868ED}" type="slidenum">
              <a:rPr lang="en-US" smtClean="0"/>
              <a:t>12</a:t>
            </a:fld>
            <a:endParaRPr lang="en-US"/>
          </a:p>
        </p:txBody>
      </p:sp>
    </p:spTree>
    <p:extLst>
      <p:ext uri="{BB962C8B-B14F-4D97-AF65-F5344CB8AC3E}">
        <p14:creationId xmlns:p14="http://schemas.microsoft.com/office/powerpoint/2010/main" val="129832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Software Projects </a:t>
            </a:r>
          </a:p>
        </p:txBody>
      </p:sp>
      <p:sp>
        <p:nvSpPr>
          <p:cNvPr id="3" name="Content Placeholder 2"/>
          <p:cNvSpPr>
            <a:spLocks noGrp="1"/>
          </p:cNvSpPr>
          <p:nvPr>
            <p:ph idx="1"/>
          </p:nvPr>
        </p:nvSpPr>
        <p:spPr/>
        <p:txBody>
          <a:bodyPr>
            <a:normAutofit/>
          </a:bodyPr>
          <a:lstStyle/>
          <a:p>
            <a:pPr marL="201168" lvl="1" indent="0" algn="just">
              <a:buNone/>
            </a:pPr>
            <a:r>
              <a:rPr lang="en-US" sz="2200" dirty="0">
                <a:solidFill>
                  <a:srgbClr val="002060"/>
                </a:solidFill>
              </a:rPr>
              <a:t>Only  29% of software projects were successful, 52% challenged (cost, budget overruns or content deficiencies) and 19% cancelled</a:t>
            </a:r>
          </a:p>
          <a:p>
            <a:pPr algn="just"/>
            <a:r>
              <a:rPr lang="en-US" sz="2200" dirty="0"/>
              <a:t>There is still work to be done around achieving successful outcomes</a:t>
            </a:r>
          </a:p>
          <a:p>
            <a:endParaRPr lang="en-US" sz="2200" dirty="0"/>
          </a:p>
        </p:txBody>
      </p:sp>
      <p:pic>
        <p:nvPicPr>
          <p:cNvPr id="5" name="Picture 2"/>
          <p:cNvPicPr>
            <a:picLocks noChangeAspect="1" noChangeArrowheads="1"/>
          </p:cNvPicPr>
          <p:nvPr/>
        </p:nvPicPr>
        <p:blipFill>
          <a:blip r:embed="rId2" cstate="print"/>
          <a:srcRect l="21083" t="55208" r="24451" b="16667"/>
          <a:stretch>
            <a:fillRect/>
          </a:stretch>
        </p:blipFill>
        <p:spPr bwMode="auto">
          <a:xfrm>
            <a:off x="1478280" y="3342704"/>
            <a:ext cx="8503920" cy="182880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0C08B359-C979-44E9-84B3-009A55B868ED}" type="slidenum">
              <a:rPr lang="en-US" smtClean="0"/>
              <a:t>13</a:t>
            </a:fld>
            <a:endParaRPr lang="en-US"/>
          </a:p>
        </p:txBody>
      </p:sp>
    </p:spTree>
    <p:extLst>
      <p:ext uri="{BB962C8B-B14F-4D97-AF65-F5344CB8AC3E}">
        <p14:creationId xmlns:p14="http://schemas.microsoft.com/office/powerpoint/2010/main" val="1005659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Software Projects </a:t>
            </a:r>
          </a:p>
        </p:txBody>
      </p:sp>
      <p:pic>
        <p:nvPicPr>
          <p:cNvPr id="4" name="Picture 2" descr="outcome-of-projects"/>
          <p:cNvPicPr>
            <a:picLocks noGrp="1" noChangeAspect="1" noChangeArrowheads="1"/>
          </p:cNvPicPr>
          <p:nvPr>
            <p:ph idx="1"/>
          </p:nvPr>
        </p:nvPicPr>
        <p:blipFill>
          <a:blip r:embed="rId2"/>
          <a:srcRect/>
          <a:stretch>
            <a:fillRect/>
          </a:stretch>
        </p:blipFill>
        <p:spPr bwMode="auto">
          <a:xfrm>
            <a:off x="2438401" y="1846263"/>
            <a:ext cx="7518399" cy="4499119"/>
          </a:xfrm>
          <a:prstGeom prst="rect">
            <a:avLst/>
          </a:prstGeom>
          <a:noFill/>
        </p:spPr>
      </p:pic>
      <p:sp>
        <p:nvSpPr>
          <p:cNvPr id="3" name="Footer Placeholder 2"/>
          <p:cNvSpPr>
            <a:spLocks noGrp="1"/>
          </p:cNvSpPr>
          <p:nvPr>
            <p:ph type="ftr" sz="quarter" idx="11"/>
          </p:nvPr>
        </p:nvSpPr>
        <p:spPr/>
        <p:txBody>
          <a:bodyPr/>
          <a:lstStyle/>
          <a:p>
            <a:r>
              <a:rPr lang="en-US"/>
              <a:t>CS3009 - Software Engineering</a:t>
            </a:r>
          </a:p>
        </p:txBody>
      </p:sp>
      <p:sp>
        <p:nvSpPr>
          <p:cNvPr id="7" name="Slide Number Placeholder 6"/>
          <p:cNvSpPr>
            <a:spLocks noGrp="1"/>
          </p:cNvSpPr>
          <p:nvPr>
            <p:ph type="sldNum" sz="quarter" idx="12"/>
          </p:nvPr>
        </p:nvSpPr>
        <p:spPr/>
        <p:txBody>
          <a:bodyPr/>
          <a:lstStyle/>
          <a:p>
            <a:fld id="{0C08B359-C979-44E9-84B3-009A55B868ED}" type="slidenum">
              <a:rPr lang="en-US" smtClean="0"/>
              <a:t>14</a:t>
            </a:fld>
            <a:endParaRPr lang="en-US"/>
          </a:p>
        </p:txBody>
      </p:sp>
    </p:spTree>
    <p:extLst>
      <p:ext uri="{BB962C8B-B14F-4D97-AF65-F5344CB8AC3E}">
        <p14:creationId xmlns:p14="http://schemas.microsoft.com/office/powerpoint/2010/main" val="2794349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B4E2BF-7891-43A6-845E-921338D54439}"/>
              </a:ext>
            </a:extLst>
          </p:cNvPr>
          <p:cNvPicPr>
            <a:picLocks noChangeAspect="1"/>
          </p:cNvPicPr>
          <p:nvPr/>
        </p:nvPicPr>
        <p:blipFill>
          <a:blip r:embed="rId2"/>
          <a:stretch>
            <a:fillRect/>
          </a:stretch>
        </p:blipFill>
        <p:spPr>
          <a:xfrm>
            <a:off x="874643" y="487017"/>
            <a:ext cx="10206182" cy="6272456"/>
          </a:xfrm>
          <a:prstGeom prst="rect">
            <a:avLst/>
          </a:prstGeom>
        </p:spPr>
      </p:pic>
      <p:sp>
        <p:nvSpPr>
          <p:cNvPr id="4" name="TextBox 3">
            <a:extLst>
              <a:ext uri="{FF2B5EF4-FFF2-40B4-BE49-F238E27FC236}">
                <a16:creationId xmlns:a16="http://schemas.microsoft.com/office/drawing/2014/main" id="{96B1C39C-1B16-405C-A9F5-8CEAAA76AEB1}"/>
              </a:ext>
            </a:extLst>
          </p:cNvPr>
          <p:cNvSpPr txBox="1"/>
          <p:nvPr/>
        </p:nvSpPr>
        <p:spPr>
          <a:xfrm>
            <a:off x="10048240" y="98527"/>
            <a:ext cx="1032585" cy="927633"/>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408392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B127F8-CBB4-4A82-9521-195FAAC7380B}"/>
              </a:ext>
            </a:extLst>
          </p:cNvPr>
          <p:cNvPicPr>
            <a:picLocks noChangeAspect="1"/>
          </p:cNvPicPr>
          <p:nvPr/>
        </p:nvPicPr>
        <p:blipFill>
          <a:blip r:embed="rId2"/>
          <a:stretch>
            <a:fillRect/>
          </a:stretch>
        </p:blipFill>
        <p:spPr>
          <a:xfrm>
            <a:off x="957438" y="171153"/>
            <a:ext cx="10396362" cy="6515694"/>
          </a:xfrm>
          <a:prstGeom prst="rect">
            <a:avLst/>
          </a:prstGeom>
        </p:spPr>
      </p:pic>
      <p:sp>
        <p:nvSpPr>
          <p:cNvPr id="4" name="TextBox 3">
            <a:extLst>
              <a:ext uri="{FF2B5EF4-FFF2-40B4-BE49-F238E27FC236}">
                <a16:creationId xmlns:a16="http://schemas.microsoft.com/office/drawing/2014/main" id="{23B151A6-2AE7-4454-80D3-68F090815E00}"/>
              </a:ext>
            </a:extLst>
          </p:cNvPr>
          <p:cNvSpPr txBox="1"/>
          <p:nvPr/>
        </p:nvSpPr>
        <p:spPr>
          <a:xfrm>
            <a:off x="10840720" y="171153"/>
            <a:ext cx="513080" cy="997247"/>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995089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8229600" cy="1292996"/>
          </a:xfrm>
        </p:spPr>
        <p:txBody>
          <a:bodyPr>
            <a:normAutofit/>
          </a:bodyPr>
          <a:lstStyle/>
          <a:p>
            <a:pPr eaLnBrk="1" hangingPunct="1"/>
            <a:r>
              <a:rPr lang="en-US" altLang="en-US" sz="8000" dirty="0"/>
              <a:t>P</a:t>
            </a:r>
            <a:r>
              <a:rPr lang="en-US" altLang="en-US" dirty="0"/>
              <a:t>roblems in software development</a:t>
            </a:r>
          </a:p>
        </p:txBody>
      </p:sp>
      <p:sp>
        <p:nvSpPr>
          <p:cNvPr id="15363" name="Rectangle 3"/>
          <p:cNvSpPr>
            <a:spLocks noGrp="1" noChangeArrowheads="1"/>
          </p:cNvSpPr>
          <p:nvPr>
            <p:ph idx="1"/>
          </p:nvPr>
        </p:nvSpPr>
        <p:spPr>
          <a:xfrm>
            <a:off x="0" y="2186301"/>
            <a:ext cx="11856579" cy="4525962"/>
          </a:xfrm>
        </p:spPr>
        <p:txBody>
          <a:bodyPr/>
          <a:lstStyle/>
          <a:p>
            <a:pPr eaLnBrk="1" hangingPunct="1"/>
            <a:r>
              <a:rPr lang="en-US" altLang="en-US" sz="4000" dirty="0"/>
              <a:t>Common issues</a:t>
            </a:r>
          </a:p>
          <a:p>
            <a:pPr lvl="1" eaLnBrk="1" hangingPunct="1"/>
            <a:r>
              <a:rPr lang="en-US" altLang="en-US" sz="3200" dirty="0"/>
              <a:t>The final software does not fulfill the needs of the customer</a:t>
            </a:r>
          </a:p>
          <a:p>
            <a:pPr lvl="1" eaLnBrk="1" hangingPunct="1"/>
            <a:r>
              <a:rPr lang="en-US" altLang="en-US" sz="3200" dirty="0"/>
              <a:t>Hard to </a:t>
            </a:r>
            <a:r>
              <a:rPr lang="en-US" altLang="en-US" sz="3200" b="1" dirty="0">
                <a:solidFill>
                  <a:srgbClr val="FF0000"/>
                </a:solidFill>
              </a:rPr>
              <a:t>extend and improve</a:t>
            </a:r>
            <a:r>
              <a:rPr lang="en-US" altLang="en-US" sz="3200" dirty="0"/>
              <a:t>: if you want to add a functionality later its </a:t>
            </a:r>
            <a:r>
              <a:rPr lang="en-US" altLang="en-US" sz="3200" u="sng" dirty="0">
                <a:solidFill>
                  <a:srgbClr val="FF0000"/>
                </a:solidFill>
              </a:rPr>
              <a:t>mission impossible</a:t>
            </a:r>
          </a:p>
          <a:p>
            <a:pPr lvl="1" eaLnBrk="1" hangingPunct="1"/>
            <a:r>
              <a:rPr lang="en-US" altLang="en-US" sz="3200" dirty="0"/>
              <a:t>Bad </a:t>
            </a:r>
            <a:r>
              <a:rPr lang="en-US" altLang="en-US" sz="3200" b="1" dirty="0">
                <a:solidFill>
                  <a:srgbClr val="FF0000"/>
                </a:solidFill>
              </a:rPr>
              <a:t>documentation</a:t>
            </a:r>
          </a:p>
          <a:p>
            <a:pPr lvl="1" eaLnBrk="1" hangingPunct="1"/>
            <a:r>
              <a:rPr lang="en-US" altLang="en-US" sz="3200" dirty="0"/>
              <a:t>Bad quality: </a:t>
            </a:r>
            <a:r>
              <a:rPr lang="en-US" altLang="en-US" sz="3200" b="1" dirty="0">
                <a:solidFill>
                  <a:srgbClr val="FF0000"/>
                </a:solidFill>
              </a:rPr>
              <a:t>frequent errors</a:t>
            </a:r>
            <a:r>
              <a:rPr lang="en-US" altLang="en-US" sz="3200" dirty="0"/>
              <a:t>, hard to use, ... </a:t>
            </a:r>
          </a:p>
          <a:p>
            <a:pPr lvl="1" eaLnBrk="1" hangingPunct="1"/>
            <a:r>
              <a:rPr lang="en-US" altLang="en-US" sz="3200" dirty="0"/>
              <a:t>More time and costs than expected </a:t>
            </a:r>
          </a:p>
        </p:txBody>
      </p:sp>
    </p:spTree>
    <p:extLst>
      <p:ext uri="{BB962C8B-B14F-4D97-AF65-F5344CB8AC3E}">
        <p14:creationId xmlns:p14="http://schemas.microsoft.com/office/powerpoint/2010/main" val="128260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anim calcmode="lin" valueType="num">
                                      <p:cBhvr additive="base">
                                        <p:cTn id="11"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 calcmode="lin" valueType="num">
                                      <p:cBhvr additive="base">
                                        <p:cTn id="17"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363">
                                            <p:txEl>
                                              <p:pRg st="3" end="3"/>
                                            </p:txEl>
                                          </p:spTgt>
                                        </p:tgtEl>
                                        <p:attrNameLst>
                                          <p:attrName>style.visibility</p:attrName>
                                        </p:attrNameLst>
                                      </p:cBhvr>
                                      <p:to>
                                        <p:strVal val="visible"/>
                                      </p:to>
                                    </p:set>
                                    <p:anim calcmode="lin" valueType="num">
                                      <p:cBhvr additive="base">
                                        <p:cTn id="23"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363">
                                            <p:txEl>
                                              <p:pRg st="4" end="4"/>
                                            </p:txEl>
                                          </p:spTgt>
                                        </p:tgtEl>
                                        <p:attrNameLst>
                                          <p:attrName>style.visibility</p:attrName>
                                        </p:attrNameLst>
                                      </p:cBhvr>
                                      <p:to>
                                        <p:strVal val="visible"/>
                                      </p:to>
                                    </p:set>
                                    <p:anim calcmode="lin" valueType="num">
                                      <p:cBhvr additive="base">
                                        <p:cTn id="29"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363">
                                            <p:txEl>
                                              <p:pRg st="5" end="5"/>
                                            </p:txEl>
                                          </p:spTgt>
                                        </p:tgtEl>
                                        <p:attrNameLst>
                                          <p:attrName>style.visibility</p:attrName>
                                        </p:attrNameLst>
                                      </p:cBhvr>
                                      <p:to>
                                        <p:strVal val="visible"/>
                                      </p:to>
                                    </p:set>
                                    <p:anim calcmode="lin" valueType="num">
                                      <p:cBhvr additive="base">
                                        <p:cTn id="35"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3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79"/>
            <a:ext cx="2369713" cy="323768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4106" y="12879"/>
            <a:ext cx="2369713" cy="324637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4522" y="57057"/>
            <a:ext cx="2369713" cy="325924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0955" y="31743"/>
            <a:ext cx="2369713" cy="3193066"/>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5063" y="18864"/>
            <a:ext cx="2369713" cy="321793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439643"/>
            <a:ext cx="2337556" cy="2997924"/>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34106" y="3439643"/>
            <a:ext cx="2363313" cy="2997924"/>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93969" y="3439643"/>
            <a:ext cx="2369713" cy="2997924"/>
          </a:xfrm>
          <a:prstGeom prst="rect">
            <a:avLst/>
          </a:prstGeom>
        </p:spPr>
      </p:pic>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60232" y="3439643"/>
            <a:ext cx="2350436" cy="2997924"/>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807218" y="3439643"/>
            <a:ext cx="2337558" cy="2997924"/>
          </a:xfrm>
          <a:prstGeom prst="rect">
            <a:avLst/>
          </a:prstGeom>
        </p:spPr>
      </p:pic>
    </p:spTree>
    <p:extLst>
      <p:ext uri="{BB962C8B-B14F-4D97-AF65-F5344CB8AC3E}">
        <p14:creationId xmlns:p14="http://schemas.microsoft.com/office/powerpoint/2010/main" val="226878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heel(1)">
                                      <p:cBhvr>
                                        <p:cTn id="6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of Software </a:t>
            </a:r>
          </a:p>
        </p:txBody>
      </p:sp>
      <p:sp>
        <p:nvSpPr>
          <p:cNvPr id="3" name="Content Placeholder 2"/>
          <p:cNvSpPr>
            <a:spLocks noGrp="1"/>
          </p:cNvSpPr>
          <p:nvPr>
            <p:ph idx="1"/>
          </p:nvPr>
        </p:nvSpPr>
        <p:spPr>
          <a:xfrm>
            <a:off x="838200" y="1546072"/>
            <a:ext cx="10368280" cy="3630833"/>
          </a:xfrm>
        </p:spPr>
        <p:txBody>
          <a:bodyPr>
            <a:normAutofit/>
          </a:bodyPr>
          <a:lstStyle/>
          <a:p>
            <a:pPr algn="just"/>
            <a:r>
              <a:rPr lang="en-US" dirty="0"/>
              <a:t>Society is becoming increasingly dependent on software components e.g. </a:t>
            </a:r>
          </a:p>
          <a:p>
            <a:pPr lvl="1" algn="just"/>
            <a:r>
              <a:rPr lang="en-US" dirty="0"/>
              <a:t>electronic devices (microwave oven, washing machine etc.), </a:t>
            </a:r>
          </a:p>
          <a:p>
            <a:pPr lvl="1" algn="just"/>
            <a:r>
              <a:rPr lang="en-US" dirty="0"/>
              <a:t>vehicles (cars, buses etc.), </a:t>
            </a:r>
          </a:p>
          <a:p>
            <a:pPr lvl="1" algn="just"/>
            <a:r>
              <a:rPr lang="en-US" dirty="0"/>
              <a:t>mission critical systems (missiles, aircrafts etc.), </a:t>
            </a:r>
          </a:p>
          <a:p>
            <a:pPr lvl="1" algn="just"/>
            <a:r>
              <a:rPr lang="en-US" dirty="0"/>
              <a:t>medical machines </a:t>
            </a:r>
            <a:r>
              <a:rPr lang="en-US" b="1" dirty="0">
                <a:solidFill>
                  <a:srgbClr val="FF0000"/>
                </a:solidFill>
                <a:sym typeface="Wingdings" pitchFamily="2" charset="2"/>
              </a:rPr>
              <a:t></a:t>
            </a:r>
            <a:r>
              <a:rPr lang="en-US" dirty="0">
                <a:sym typeface="Wingdings" pitchFamily="2" charset="2"/>
              </a:rPr>
              <a:t> increased complexity because of </a:t>
            </a:r>
            <a:r>
              <a:rPr lang="en-US" dirty="0"/>
              <a:t>embedded software. </a:t>
            </a:r>
          </a:p>
          <a:p>
            <a:r>
              <a:rPr lang="en-US" dirty="0"/>
              <a:t>Maintaining reliability in software-intensive </a:t>
            </a:r>
            <a:br>
              <a:rPr lang="en-US" dirty="0"/>
            </a:br>
            <a:r>
              <a:rPr lang="en-US" dirty="0"/>
              <a:t>systems is very difficult.</a:t>
            </a:r>
          </a:p>
          <a:p>
            <a:endParaRPr lang="en-US" dirty="0"/>
          </a:p>
        </p:txBody>
      </p:sp>
      <p:grpSp>
        <p:nvGrpSpPr>
          <p:cNvPr id="5" name="Group 4"/>
          <p:cNvGrpSpPr/>
          <p:nvPr/>
        </p:nvGrpSpPr>
        <p:grpSpPr>
          <a:xfrm>
            <a:off x="8214742" y="4059539"/>
            <a:ext cx="3377818" cy="2433336"/>
            <a:chOff x="2325138" y="3693548"/>
            <a:chExt cx="2526669" cy="1850819"/>
          </a:xfrm>
        </p:grpSpPr>
        <p:cxnSp>
          <p:nvCxnSpPr>
            <p:cNvPr id="6" name="Straight Connector 5"/>
            <p:cNvCxnSpPr/>
            <p:nvPr/>
          </p:nvCxnSpPr>
          <p:spPr>
            <a:xfrm>
              <a:off x="2640401" y="3699301"/>
              <a:ext cx="0" cy="1727072"/>
            </a:xfrm>
            <a:prstGeom prst="line">
              <a:avLst/>
            </a:prstGeom>
            <a:ln w="28575">
              <a:solidFill>
                <a:srgbClr val="FFC000"/>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457450" y="5219700"/>
              <a:ext cx="2394357" cy="2193"/>
            </a:xfrm>
            <a:prstGeom prst="line">
              <a:avLst/>
            </a:prstGeom>
            <a:ln w="28575">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2640402" y="3881887"/>
              <a:ext cx="1914346" cy="1213810"/>
            </a:xfrm>
            <a:custGeom>
              <a:avLst/>
              <a:gdLst>
                <a:gd name="connsiteX0" fmla="*/ 0 w 3695700"/>
                <a:gd name="connsiteY0" fmla="*/ 2133600 h 2133600"/>
                <a:gd name="connsiteX1" fmla="*/ 1028700 w 3695700"/>
                <a:gd name="connsiteY1" fmla="*/ 1905000 h 2133600"/>
                <a:gd name="connsiteX2" fmla="*/ 2019300 w 3695700"/>
                <a:gd name="connsiteY2" fmla="*/ 1695450 h 2133600"/>
                <a:gd name="connsiteX3" fmla="*/ 3143250 w 3695700"/>
                <a:gd name="connsiteY3" fmla="*/ 990600 h 2133600"/>
                <a:gd name="connsiteX4" fmla="*/ 3695700 w 3695700"/>
                <a:gd name="connsiteY4" fmla="*/ 0 h 2133600"/>
                <a:gd name="connsiteX0" fmla="*/ 0 w 3695700"/>
                <a:gd name="connsiteY0" fmla="*/ 2133600 h 2133600"/>
                <a:gd name="connsiteX1" fmla="*/ 1066800 w 3695700"/>
                <a:gd name="connsiteY1" fmla="*/ 2019300 h 2133600"/>
                <a:gd name="connsiteX2" fmla="*/ 2019300 w 3695700"/>
                <a:gd name="connsiteY2" fmla="*/ 1695450 h 2133600"/>
                <a:gd name="connsiteX3" fmla="*/ 3143250 w 3695700"/>
                <a:gd name="connsiteY3" fmla="*/ 990600 h 2133600"/>
                <a:gd name="connsiteX4" fmla="*/ 3695700 w 3695700"/>
                <a:gd name="connsiteY4" fmla="*/ 0 h 2133600"/>
                <a:gd name="connsiteX0" fmla="*/ 0 w 3695700"/>
                <a:gd name="connsiteY0" fmla="*/ 2133600 h 2133600"/>
                <a:gd name="connsiteX1" fmla="*/ 1066800 w 3695700"/>
                <a:gd name="connsiteY1" fmla="*/ 2000250 h 2133600"/>
                <a:gd name="connsiteX2" fmla="*/ 2019300 w 3695700"/>
                <a:gd name="connsiteY2" fmla="*/ 1695450 h 2133600"/>
                <a:gd name="connsiteX3" fmla="*/ 3143250 w 3695700"/>
                <a:gd name="connsiteY3" fmla="*/ 990600 h 2133600"/>
                <a:gd name="connsiteX4" fmla="*/ 3695700 w 3695700"/>
                <a:gd name="connsiteY4" fmla="*/ 0 h 2133600"/>
                <a:gd name="connsiteX0" fmla="*/ 0 w 3695700"/>
                <a:gd name="connsiteY0" fmla="*/ 2133600 h 2133600"/>
                <a:gd name="connsiteX1" fmla="*/ 1066800 w 3695700"/>
                <a:gd name="connsiteY1" fmla="*/ 2000250 h 2133600"/>
                <a:gd name="connsiteX2" fmla="*/ 2133600 w 3695700"/>
                <a:gd name="connsiteY2" fmla="*/ 1695450 h 2133600"/>
                <a:gd name="connsiteX3" fmla="*/ 3143250 w 3695700"/>
                <a:gd name="connsiteY3" fmla="*/ 990600 h 2133600"/>
                <a:gd name="connsiteX4" fmla="*/ 3695700 w 3695700"/>
                <a:gd name="connsiteY4" fmla="*/ 0 h 2133600"/>
                <a:gd name="connsiteX0" fmla="*/ 0 w 3695700"/>
                <a:gd name="connsiteY0" fmla="*/ 2133600 h 2133600"/>
                <a:gd name="connsiteX1" fmla="*/ 1066800 w 3695700"/>
                <a:gd name="connsiteY1" fmla="*/ 2000250 h 2133600"/>
                <a:gd name="connsiteX2" fmla="*/ 2202611 w 3695700"/>
                <a:gd name="connsiteY2" fmla="*/ 1695450 h 2133600"/>
                <a:gd name="connsiteX3" fmla="*/ 3143250 w 3695700"/>
                <a:gd name="connsiteY3" fmla="*/ 990600 h 2133600"/>
                <a:gd name="connsiteX4" fmla="*/ 3695700 w 3695700"/>
                <a:gd name="connsiteY4" fmla="*/ 0 h 213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5700" h="2133600">
                  <a:moveTo>
                    <a:pt x="0" y="2133600"/>
                  </a:moveTo>
                  <a:cubicBezTo>
                    <a:pt x="355600" y="2089150"/>
                    <a:pt x="699698" y="2073275"/>
                    <a:pt x="1066800" y="2000250"/>
                  </a:cubicBezTo>
                  <a:cubicBezTo>
                    <a:pt x="1433902" y="1927225"/>
                    <a:pt x="1856536" y="1863725"/>
                    <a:pt x="2202611" y="1695450"/>
                  </a:cubicBezTo>
                  <a:cubicBezTo>
                    <a:pt x="2548686" y="1527175"/>
                    <a:pt x="2894402" y="1273175"/>
                    <a:pt x="3143250" y="990600"/>
                  </a:cubicBezTo>
                  <a:cubicBezTo>
                    <a:pt x="3392098" y="708025"/>
                    <a:pt x="3559175" y="354012"/>
                    <a:pt x="3695700" y="0"/>
                  </a:cubicBezTo>
                </a:path>
              </a:pathLst>
            </a:custGeom>
            <a:noFill/>
            <a:ln w="31750">
              <a:solidFill>
                <a:srgbClr val="FFC000"/>
              </a:solidFill>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rgbClr val="FFC000"/>
                </a:solidFill>
              </a:endParaRPr>
            </a:p>
          </p:txBody>
        </p:sp>
        <p:sp>
          <p:nvSpPr>
            <p:cNvPr id="9" name="TextBox 8"/>
            <p:cNvSpPr txBox="1"/>
            <p:nvPr/>
          </p:nvSpPr>
          <p:spPr>
            <a:xfrm>
              <a:off x="3209026" y="5236590"/>
              <a:ext cx="546945" cy="307777"/>
            </a:xfrm>
            <a:prstGeom prst="rect">
              <a:avLst/>
            </a:prstGeom>
            <a:noFill/>
          </p:spPr>
          <p:txBody>
            <a:bodyPr wrap="none" rtlCol="0">
              <a:spAutoFit/>
            </a:bodyPr>
            <a:lstStyle/>
            <a:p>
              <a:r>
                <a:rPr lang="en-US" sz="1600" dirty="0">
                  <a:solidFill>
                    <a:srgbClr val="FFC000"/>
                  </a:solidFill>
                </a:rPr>
                <a:t>Time</a:t>
              </a:r>
            </a:p>
          </p:txBody>
        </p:sp>
        <p:sp>
          <p:nvSpPr>
            <p:cNvPr id="10" name="TextBox 9"/>
            <p:cNvSpPr txBox="1"/>
            <p:nvPr/>
          </p:nvSpPr>
          <p:spPr>
            <a:xfrm rot="16200000">
              <a:off x="1701829" y="4316857"/>
              <a:ext cx="1555981" cy="309363"/>
            </a:xfrm>
            <a:prstGeom prst="rect">
              <a:avLst/>
            </a:prstGeom>
            <a:noFill/>
          </p:spPr>
          <p:txBody>
            <a:bodyPr wrap="none" rtlCol="0">
              <a:spAutoFit/>
            </a:bodyPr>
            <a:lstStyle/>
            <a:p>
              <a:r>
                <a:rPr lang="en-US" sz="1600" dirty="0">
                  <a:solidFill>
                    <a:srgbClr val="FFC000"/>
                  </a:solidFill>
                </a:rPr>
                <a:t>System Complexity</a:t>
              </a:r>
            </a:p>
          </p:txBody>
        </p:sp>
      </p:grpSp>
    </p:spTree>
    <p:extLst>
      <p:ext uri="{BB962C8B-B14F-4D97-AF65-F5344CB8AC3E}">
        <p14:creationId xmlns:p14="http://schemas.microsoft.com/office/powerpoint/2010/main" val="309495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05E1-AB07-4E81-8B1C-8AF248A80A64}"/>
              </a:ext>
            </a:extLst>
          </p:cNvPr>
          <p:cNvSpPr>
            <a:spLocks noGrp="1"/>
          </p:cNvSpPr>
          <p:nvPr>
            <p:ph type="title"/>
          </p:nvPr>
        </p:nvSpPr>
        <p:spPr/>
        <p:txBody>
          <a:bodyPr/>
          <a:lstStyle/>
          <a:p>
            <a:r>
              <a:rPr lang="en-US" dirty="0"/>
              <a:t>Reference Books</a:t>
            </a:r>
          </a:p>
        </p:txBody>
      </p:sp>
      <p:sp>
        <p:nvSpPr>
          <p:cNvPr id="3" name="Content Placeholder 2">
            <a:extLst>
              <a:ext uri="{FF2B5EF4-FFF2-40B4-BE49-F238E27FC236}">
                <a16:creationId xmlns:a16="http://schemas.microsoft.com/office/drawing/2014/main" id="{9C8EA14C-8FBF-4158-AA25-6A7C7F9AB500}"/>
              </a:ext>
            </a:extLst>
          </p:cNvPr>
          <p:cNvSpPr>
            <a:spLocks noGrp="1"/>
          </p:cNvSpPr>
          <p:nvPr>
            <p:ph idx="1"/>
          </p:nvPr>
        </p:nvSpPr>
        <p:spPr/>
        <p:txBody>
          <a:bodyPr>
            <a:normAutofit/>
          </a:bodyPr>
          <a:lstStyle/>
          <a:p>
            <a:pPr algn="just"/>
            <a:r>
              <a:rPr lang="en-US" dirty="0"/>
              <a:t>I. Sommerville, Software Engineering, 9th Edition, Pearson Education, 2011.</a:t>
            </a:r>
          </a:p>
          <a:p>
            <a:pPr algn="just"/>
            <a:endParaRPr lang="en-US" dirty="0"/>
          </a:p>
          <a:p>
            <a:pPr algn="just"/>
            <a:r>
              <a:rPr lang="en-US" dirty="0"/>
              <a:t>Software Engineering, A Practitioner’s Approach, Pressman R. S.&amp; Maxim B. R., 8th Edition, McGraw-Hill, 2015</a:t>
            </a:r>
          </a:p>
        </p:txBody>
      </p:sp>
    </p:spTree>
    <p:extLst>
      <p:ext uri="{BB962C8B-B14F-4D97-AF65-F5344CB8AC3E}">
        <p14:creationId xmlns:p14="http://schemas.microsoft.com/office/powerpoint/2010/main" val="4047704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Bugs</a:t>
            </a:r>
          </a:p>
        </p:txBody>
      </p:sp>
      <p:sp>
        <p:nvSpPr>
          <p:cNvPr id="3" name="Content Placeholder 2"/>
          <p:cNvSpPr>
            <a:spLocks noGrp="1"/>
          </p:cNvSpPr>
          <p:nvPr>
            <p:ph idx="1"/>
          </p:nvPr>
        </p:nvSpPr>
        <p:spPr/>
        <p:txBody>
          <a:bodyPr>
            <a:normAutofit/>
          </a:bodyPr>
          <a:lstStyle/>
          <a:p>
            <a:pPr marL="0" indent="0" algn="ctr">
              <a:buNone/>
            </a:pPr>
            <a:r>
              <a:rPr lang="en-US" b="1" u="sng" dirty="0">
                <a:solidFill>
                  <a:srgbClr val="FF0000"/>
                </a:solidFill>
              </a:rPr>
              <a:t>History of software bugs</a:t>
            </a:r>
          </a:p>
          <a:p>
            <a:r>
              <a:rPr lang="en-US" dirty="0" err="1"/>
              <a:t>Softwares</a:t>
            </a:r>
            <a:r>
              <a:rPr lang="en-US" dirty="0"/>
              <a:t> encountered notorious bugs that were the cause of </a:t>
            </a:r>
            <a:r>
              <a:rPr lang="en-US" b="1" u="sng" dirty="0">
                <a:solidFill>
                  <a:srgbClr val="FFC000"/>
                </a:solidFill>
              </a:rPr>
              <a:t>financial lose</a:t>
            </a:r>
            <a:r>
              <a:rPr lang="en-US" dirty="0"/>
              <a:t> and </a:t>
            </a:r>
            <a:r>
              <a:rPr lang="en-US" b="1" u="sng" dirty="0">
                <a:solidFill>
                  <a:srgbClr val="FFC000"/>
                </a:solidFill>
              </a:rPr>
              <a:t>deaths of many people</a:t>
            </a:r>
            <a:r>
              <a:rPr lang="en-US" dirty="0"/>
              <a:t>.</a:t>
            </a:r>
          </a:p>
          <a:p>
            <a:pPr marL="0" indent="0" algn="ctr">
              <a:buNone/>
            </a:pPr>
            <a:r>
              <a:rPr lang="en-US" sz="3500" b="1" u="sng" dirty="0">
                <a:solidFill>
                  <a:srgbClr val="FF0000"/>
                </a:solidFill>
              </a:rPr>
              <a:t>Famous bugs </a:t>
            </a:r>
          </a:p>
          <a:p>
            <a:r>
              <a:rPr lang="en-US" b="1" u="sng" dirty="0">
                <a:solidFill>
                  <a:srgbClr val="FFC000"/>
                </a:solidFill>
              </a:rPr>
              <a:t>Therac-25 (1985-1987)</a:t>
            </a:r>
          </a:p>
          <a:p>
            <a:pPr lvl="1"/>
            <a:r>
              <a:rPr lang="en-US" dirty="0"/>
              <a:t>A bug in the code controlling the Therac-25 radiation therapy machine was directly responsible for at least five patient’s death in the 1980s when it administered excessive quantities of X-rays. </a:t>
            </a:r>
          </a:p>
          <a:p>
            <a:pPr lvl="1"/>
            <a:r>
              <a:rPr lang="en-US" b="1" dirty="0">
                <a:solidFill>
                  <a:srgbClr val="FF0000"/>
                </a:solidFill>
              </a:rPr>
              <a:t>Reading</a:t>
            </a:r>
            <a:r>
              <a:rPr lang="en-US" dirty="0">
                <a:solidFill>
                  <a:srgbClr val="FF0000"/>
                </a:solidFill>
              </a:rPr>
              <a:t> </a:t>
            </a:r>
            <a:r>
              <a:rPr lang="en-US" dirty="0"/>
              <a:t>http://sunnyday.mit.edu/papers/therac.pdf</a:t>
            </a:r>
          </a:p>
        </p:txBody>
      </p:sp>
    </p:spTree>
    <p:extLst>
      <p:ext uri="{BB962C8B-B14F-4D97-AF65-F5344CB8AC3E}">
        <p14:creationId xmlns:p14="http://schemas.microsoft.com/office/powerpoint/2010/main" val="294869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Bugs</a:t>
            </a:r>
          </a:p>
        </p:txBody>
      </p:sp>
      <p:sp>
        <p:nvSpPr>
          <p:cNvPr id="3" name="Content Placeholder 2"/>
          <p:cNvSpPr>
            <a:spLocks noGrp="1"/>
          </p:cNvSpPr>
          <p:nvPr>
            <p:ph idx="1"/>
          </p:nvPr>
        </p:nvSpPr>
        <p:spPr>
          <a:xfrm>
            <a:off x="762000" y="1406940"/>
            <a:ext cx="10789920" cy="4983700"/>
          </a:xfrm>
        </p:spPr>
        <p:txBody>
          <a:bodyPr>
            <a:normAutofit/>
          </a:bodyPr>
          <a:lstStyle/>
          <a:p>
            <a:pPr>
              <a:lnSpc>
                <a:spcPct val="100000"/>
              </a:lnSpc>
            </a:pPr>
            <a:r>
              <a:rPr lang="en-US" b="1" u="sng" dirty="0">
                <a:solidFill>
                  <a:srgbClr val="FFC000"/>
                </a:solidFill>
              </a:rPr>
              <a:t>Ariane 501 </a:t>
            </a:r>
          </a:p>
          <a:p>
            <a:pPr lvl="1">
              <a:lnSpc>
                <a:spcPct val="100000"/>
              </a:lnSpc>
            </a:pPr>
            <a:r>
              <a:rPr lang="en-US" dirty="0"/>
              <a:t>On 4 June 1996, the Ariane 501 satellite launch failed terribly 40 seconds after initiation of the flight sequence, incurring a direct cost of approximately $370 million.</a:t>
            </a:r>
          </a:p>
          <a:p>
            <a:pPr lvl="1">
              <a:lnSpc>
                <a:spcPct val="100000"/>
              </a:lnSpc>
            </a:pPr>
            <a:r>
              <a:rPr lang="en-US" b="1" dirty="0">
                <a:solidFill>
                  <a:srgbClr val="FF0000"/>
                </a:solidFill>
              </a:rPr>
              <a:t>Reason:</a:t>
            </a:r>
            <a:r>
              <a:rPr lang="en-US" dirty="0"/>
              <a:t> Specification and design errors in the software.</a:t>
            </a:r>
          </a:p>
          <a:p>
            <a:pPr lvl="1">
              <a:lnSpc>
                <a:spcPct val="100000"/>
              </a:lnSpc>
            </a:pPr>
            <a:endParaRPr lang="en-US" dirty="0"/>
          </a:p>
          <a:p>
            <a:pPr lvl="1">
              <a:lnSpc>
                <a:spcPct val="100000"/>
              </a:lnSpc>
            </a:pPr>
            <a:r>
              <a:rPr lang="en-US" b="1" dirty="0">
                <a:solidFill>
                  <a:srgbClr val="FF0000"/>
                </a:solidFill>
              </a:rPr>
              <a:t>Reading:</a:t>
            </a:r>
            <a:r>
              <a:rPr lang="en-US" dirty="0">
                <a:solidFill>
                  <a:srgbClr val="FF0000"/>
                </a:solidFill>
              </a:rPr>
              <a:t> </a:t>
            </a:r>
            <a:r>
              <a:rPr lang="en-US" dirty="0"/>
              <a:t>The ARIANE 5 Software Failure, Mark Dowson, Software Engineering Notes, vol. 22 no. 2, pp. 84.</a:t>
            </a:r>
            <a:br>
              <a:rPr lang="en-US" dirty="0"/>
            </a:br>
            <a:r>
              <a:rPr lang="en-US" dirty="0"/>
              <a:t>&amp;</a:t>
            </a:r>
            <a:br>
              <a:rPr lang="en-US" dirty="0"/>
            </a:br>
            <a:r>
              <a:rPr lang="en-US" dirty="0"/>
              <a:t>http://sunnyday.mit.edu/accidents/Ariane5accidentreport.html</a:t>
            </a:r>
          </a:p>
          <a:p>
            <a:pPr>
              <a:lnSpc>
                <a:spcPct val="100000"/>
              </a:lnSpc>
            </a:pPr>
            <a:endParaRPr lang="en-US" dirty="0"/>
          </a:p>
        </p:txBody>
      </p:sp>
    </p:spTree>
    <p:extLst>
      <p:ext uri="{BB962C8B-B14F-4D97-AF65-F5344CB8AC3E}">
        <p14:creationId xmlns:p14="http://schemas.microsoft.com/office/powerpoint/2010/main" val="3722332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Bugs</a:t>
            </a:r>
          </a:p>
        </p:txBody>
      </p:sp>
      <p:sp>
        <p:nvSpPr>
          <p:cNvPr id="3" name="Content Placeholder 2"/>
          <p:cNvSpPr>
            <a:spLocks noGrp="1"/>
          </p:cNvSpPr>
          <p:nvPr>
            <p:ph idx="1"/>
          </p:nvPr>
        </p:nvSpPr>
        <p:spPr>
          <a:xfrm>
            <a:off x="838200" y="1457740"/>
            <a:ext cx="10515600" cy="5035135"/>
          </a:xfrm>
        </p:spPr>
        <p:txBody>
          <a:bodyPr>
            <a:normAutofit/>
          </a:bodyPr>
          <a:lstStyle/>
          <a:p>
            <a:pPr>
              <a:lnSpc>
                <a:spcPct val="150000"/>
              </a:lnSpc>
            </a:pPr>
            <a:r>
              <a:rPr lang="en-US" b="1" u="sng" dirty="0">
                <a:solidFill>
                  <a:srgbClr val="FFC000"/>
                </a:solidFill>
              </a:rPr>
              <a:t>The Millennium Bug, or Y2K</a:t>
            </a:r>
          </a:p>
          <a:p>
            <a:pPr lvl="1">
              <a:lnSpc>
                <a:spcPct val="150000"/>
              </a:lnSpc>
            </a:pPr>
            <a:r>
              <a:rPr lang="en-US" b="1" dirty="0">
                <a:solidFill>
                  <a:srgbClr val="FF0000"/>
                </a:solidFill>
              </a:rPr>
              <a:t>Two digits </a:t>
            </a:r>
            <a:r>
              <a:rPr lang="en-US" dirty="0"/>
              <a:t>were used to show the date, e.g., 98 instead of 1998, the year 2000 could only be represented as ’00′, which might confuse computers into thinking it meant the year 1900.</a:t>
            </a:r>
          </a:p>
          <a:p>
            <a:pPr marL="285750" lvl="1">
              <a:lnSpc>
                <a:spcPct val="150000"/>
              </a:lnSpc>
              <a:buFont typeface="Wingdings" panose="05000000000000000000" pitchFamily="2" charset="2"/>
              <a:buChar char="§"/>
            </a:pPr>
            <a:r>
              <a:rPr lang="en-US" sz="2800" b="1" u="sng" dirty="0">
                <a:solidFill>
                  <a:srgbClr val="FFC000"/>
                </a:solidFill>
              </a:rPr>
              <a:t>Pentium bug</a:t>
            </a:r>
          </a:p>
          <a:p>
            <a:pPr lvl="1">
              <a:lnSpc>
                <a:spcPct val="150000"/>
              </a:lnSpc>
            </a:pPr>
            <a:r>
              <a:rPr lang="en-US" dirty="0"/>
              <a:t>Software error in </a:t>
            </a:r>
            <a:r>
              <a:rPr lang="en-US" b="1" dirty="0">
                <a:solidFill>
                  <a:srgbClr val="FF0000"/>
                </a:solidFill>
              </a:rPr>
              <a:t>microcode of Pentium microprocessor</a:t>
            </a:r>
            <a:r>
              <a:rPr lang="en-US" dirty="0"/>
              <a:t>, which resulted in error of floating-point calculations problems.</a:t>
            </a:r>
          </a:p>
          <a:p>
            <a:pPr lvl="1">
              <a:lnSpc>
                <a:spcPct val="150000"/>
              </a:lnSpc>
            </a:pPr>
            <a:r>
              <a:rPr lang="en-US" b="1" dirty="0">
                <a:solidFill>
                  <a:srgbClr val="FFC000"/>
                </a:solidFill>
              </a:rPr>
              <a:t>Intel</a:t>
            </a:r>
            <a:r>
              <a:rPr lang="en-US" dirty="0"/>
              <a:t> had to take back all the Pentiums, and it caused huge loss of dollars.</a:t>
            </a:r>
          </a:p>
        </p:txBody>
      </p:sp>
    </p:spTree>
    <p:extLst>
      <p:ext uri="{BB962C8B-B14F-4D97-AF65-F5344CB8AC3E}">
        <p14:creationId xmlns:p14="http://schemas.microsoft.com/office/powerpoint/2010/main" val="290806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C72E2-580C-4F8D-BD18-3ADEBE63E1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7B8B21-485D-48BB-B142-42CF37219C8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71FC3B9-632C-4372-AFCA-01239BFAC4FA}"/>
              </a:ext>
            </a:extLst>
          </p:cNvPr>
          <p:cNvPicPr>
            <a:picLocks noChangeAspect="1"/>
          </p:cNvPicPr>
          <p:nvPr/>
        </p:nvPicPr>
        <p:blipFill>
          <a:blip r:embed="rId2"/>
          <a:stretch>
            <a:fillRect/>
          </a:stretch>
        </p:blipFill>
        <p:spPr>
          <a:xfrm>
            <a:off x="708367" y="118378"/>
            <a:ext cx="10112034" cy="6621243"/>
          </a:xfrm>
          <a:prstGeom prst="rect">
            <a:avLst/>
          </a:prstGeom>
        </p:spPr>
      </p:pic>
      <p:sp>
        <p:nvSpPr>
          <p:cNvPr id="4" name="TextBox 3">
            <a:extLst>
              <a:ext uri="{FF2B5EF4-FFF2-40B4-BE49-F238E27FC236}">
                <a16:creationId xmlns:a16="http://schemas.microsoft.com/office/drawing/2014/main" id="{A15A252A-8C9C-4000-B3B7-CB1CF1F480E8}"/>
              </a:ext>
            </a:extLst>
          </p:cNvPr>
          <p:cNvSpPr txBox="1"/>
          <p:nvPr/>
        </p:nvSpPr>
        <p:spPr>
          <a:xfrm>
            <a:off x="10200640" y="118378"/>
            <a:ext cx="619761" cy="93826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342232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ED95-F987-4D9E-B834-5CEB355D5C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85FB8D-4DDA-456B-B60B-5DEBAB9268E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1699714-9484-4212-B7E3-3F5D94453358}"/>
              </a:ext>
            </a:extLst>
          </p:cNvPr>
          <p:cNvPicPr>
            <a:picLocks noChangeAspect="1"/>
          </p:cNvPicPr>
          <p:nvPr/>
        </p:nvPicPr>
        <p:blipFill>
          <a:blip r:embed="rId2"/>
          <a:stretch>
            <a:fillRect/>
          </a:stretch>
        </p:blipFill>
        <p:spPr>
          <a:xfrm>
            <a:off x="551553" y="365125"/>
            <a:ext cx="11088894" cy="6127750"/>
          </a:xfrm>
          <a:prstGeom prst="rect">
            <a:avLst/>
          </a:prstGeom>
        </p:spPr>
      </p:pic>
      <p:sp>
        <p:nvSpPr>
          <p:cNvPr id="4" name="TextBox 3">
            <a:extLst>
              <a:ext uri="{FF2B5EF4-FFF2-40B4-BE49-F238E27FC236}">
                <a16:creationId xmlns:a16="http://schemas.microsoft.com/office/drawing/2014/main" id="{E9407580-B99A-4CC1-B3BE-36BA2630DE8A}"/>
              </a:ext>
            </a:extLst>
          </p:cNvPr>
          <p:cNvSpPr txBox="1"/>
          <p:nvPr/>
        </p:nvSpPr>
        <p:spPr>
          <a:xfrm>
            <a:off x="10871200" y="447040"/>
            <a:ext cx="782320" cy="904240"/>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63E08C8C-6406-48A7-81C6-AD1A1C416BA5}"/>
              </a:ext>
            </a:extLst>
          </p:cNvPr>
          <p:cNvSpPr txBox="1"/>
          <p:nvPr/>
        </p:nvSpPr>
        <p:spPr>
          <a:xfrm>
            <a:off x="10871200" y="365125"/>
            <a:ext cx="769247"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283467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DB2EA-54CB-4C65-BB35-5A13695F0B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A76F0D-1739-40A4-B7E1-BE5B9EBD1D5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355EEE3-0A2A-4C58-912A-8726DF467418}"/>
              </a:ext>
            </a:extLst>
          </p:cNvPr>
          <p:cNvPicPr>
            <a:picLocks noChangeAspect="1"/>
          </p:cNvPicPr>
          <p:nvPr/>
        </p:nvPicPr>
        <p:blipFill>
          <a:blip r:embed="rId2"/>
          <a:stretch>
            <a:fillRect/>
          </a:stretch>
        </p:blipFill>
        <p:spPr>
          <a:xfrm>
            <a:off x="688824" y="365124"/>
            <a:ext cx="10664975" cy="6313109"/>
          </a:xfrm>
          <a:prstGeom prst="rect">
            <a:avLst/>
          </a:prstGeom>
        </p:spPr>
      </p:pic>
      <p:sp>
        <p:nvSpPr>
          <p:cNvPr id="4" name="TextBox 3">
            <a:extLst>
              <a:ext uri="{FF2B5EF4-FFF2-40B4-BE49-F238E27FC236}">
                <a16:creationId xmlns:a16="http://schemas.microsoft.com/office/drawing/2014/main" id="{441ED9BD-6F1F-43CD-9BFB-43D895953F5B}"/>
              </a:ext>
            </a:extLst>
          </p:cNvPr>
          <p:cNvSpPr txBox="1"/>
          <p:nvPr/>
        </p:nvSpPr>
        <p:spPr>
          <a:xfrm>
            <a:off x="10444479" y="279716"/>
            <a:ext cx="909319" cy="969963"/>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64321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97" y="121285"/>
            <a:ext cx="10515600" cy="1325563"/>
          </a:xfrm>
        </p:spPr>
        <p:txBody>
          <a:bodyPr/>
          <a:lstStyle/>
          <a:p>
            <a:r>
              <a:rPr lang="en-US" dirty="0"/>
              <a:t>Well-Engineered Software</a:t>
            </a:r>
          </a:p>
        </p:txBody>
      </p:sp>
      <p:sp>
        <p:nvSpPr>
          <p:cNvPr id="3" name="Content Placeholder 2"/>
          <p:cNvSpPr>
            <a:spLocks noGrp="1"/>
          </p:cNvSpPr>
          <p:nvPr>
            <p:ph idx="1"/>
          </p:nvPr>
        </p:nvSpPr>
        <p:spPr>
          <a:xfrm>
            <a:off x="124097" y="1520825"/>
            <a:ext cx="10515600" cy="4351338"/>
          </a:xfrm>
        </p:spPr>
        <p:txBody>
          <a:bodyPr>
            <a:normAutofit/>
          </a:bodyPr>
          <a:lstStyle/>
          <a:p>
            <a:r>
              <a:rPr lang="en-US" sz="3200" dirty="0"/>
              <a:t>Reliable</a:t>
            </a:r>
          </a:p>
          <a:p>
            <a:r>
              <a:rPr lang="en-US" sz="3200" dirty="0"/>
              <a:t>Good User Interface</a:t>
            </a:r>
          </a:p>
          <a:p>
            <a:r>
              <a:rPr lang="en-US" sz="3200" dirty="0"/>
              <a:t>Acceptable Performance</a:t>
            </a:r>
          </a:p>
          <a:p>
            <a:r>
              <a:rPr lang="en-US" sz="3200" dirty="0"/>
              <a:t>Good Quality</a:t>
            </a:r>
          </a:p>
          <a:p>
            <a:r>
              <a:rPr lang="en-US" sz="3200" dirty="0"/>
              <a:t>Cost Effective</a:t>
            </a:r>
          </a:p>
        </p:txBody>
      </p:sp>
    </p:spTree>
    <p:extLst>
      <p:ext uri="{BB962C8B-B14F-4D97-AF65-F5344CB8AC3E}">
        <p14:creationId xmlns:p14="http://schemas.microsoft.com/office/powerpoint/2010/main" val="1127566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9322646" cy="677108"/>
          </a:xfrm>
          <a:prstGeom prst="rect">
            <a:avLst/>
          </a:prstGeom>
        </p:spPr>
        <p:txBody>
          <a:bodyPr vert="horz" wrap="square" lIns="0" tIns="0" rIns="0" bIns="0" rtlCol="0" anchor="ctr">
            <a:spAutoFit/>
          </a:bodyPr>
          <a:lstStyle/>
          <a:p>
            <a:pPr marL="12700">
              <a:lnSpc>
                <a:spcPct val="100000"/>
              </a:lnSpc>
            </a:pPr>
            <a:r>
              <a:rPr b="1" dirty="0"/>
              <a:t>Goals of </a:t>
            </a:r>
            <a:r>
              <a:rPr b="1" spc="-15" dirty="0"/>
              <a:t>Software</a:t>
            </a:r>
            <a:r>
              <a:rPr b="1" spc="-30" dirty="0"/>
              <a:t> </a:t>
            </a:r>
            <a:r>
              <a:rPr b="1" spc="-5" dirty="0"/>
              <a:t>Engineering</a:t>
            </a:r>
          </a:p>
        </p:txBody>
      </p:sp>
      <p:sp>
        <p:nvSpPr>
          <p:cNvPr id="3" name="object 3"/>
          <p:cNvSpPr txBox="1"/>
          <p:nvPr/>
        </p:nvSpPr>
        <p:spPr>
          <a:xfrm>
            <a:off x="217714" y="1530951"/>
            <a:ext cx="11824033" cy="4783361"/>
          </a:xfrm>
          <a:prstGeom prst="rect">
            <a:avLst/>
          </a:prstGeom>
        </p:spPr>
        <p:txBody>
          <a:bodyPr vert="horz" wrap="square" lIns="0" tIns="0" rIns="0" bIns="0" rtlCol="0">
            <a:spAutoFit/>
          </a:bodyPr>
          <a:lstStyle/>
          <a:p>
            <a:pPr marL="12700" algn="just">
              <a:lnSpc>
                <a:spcPts val="2014"/>
              </a:lnSpc>
            </a:pPr>
            <a:r>
              <a:rPr sz="2800" b="1" spc="-5" dirty="0">
                <a:solidFill>
                  <a:srgbClr val="FF0000"/>
                </a:solidFill>
                <a:latin typeface="Calibri"/>
                <a:cs typeface="Calibri"/>
              </a:rPr>
              <a:t>Constructing</a:t>
            </a:r>
            <a:r>
              <a:rPr sz="2800" spc="-5" dirty="0">
                <a:latin typeface="Calibri"/>
                <a:cs typeface="Calibri"/>
              </a:rPr>
              <a:t> </a:t>
            </a:r>
            <a:r>
              <a:rPr sz="2800" spc="-10" dirty="0">
                <a:latin typeface="Calibri"/>
                <a:cs typeface="Calibri"/>
              </a:rPr>
              <a:t>software </a:t>
            </a:r>
            <a:r>
              <a:rPr sz="2800" dirty="0">
                <a:latin typeface="Calibri"/>
                <a:cs typeface="Calibri"/>
              </a:rPr>
              <a:t>is a challenging </a:t>
            </a:r>
            <a:r>
              <a:rPr sz="2800" spc="-5" dirty="0">
                <a:latin typeface="Calibri"/>
                <a:cs typeface="Calibri"/>
              </a:rPr>
              <a:t>task, essentially</a:t>
            </a:r>
            <a:r>
              <a:rPr sz="2800" spc="-140" dirty="0">
                <a:latin typeface="Calibri"/>
                <a:cs typeface="Calibri"/>
              </a:rPr>
              <a:t> </a:t>
            </a:r>
            <a:r>
              <a:rPr sz="2800" spc="-5" dirty="0">
                <a:latin typeface="Calibri"/>
                <a:cs typeface="Calibri"/>
              </a:rPr>
              <a:t>because</a:t>
            </a:r>
            <a:r>
              <a:rPr lang="en-US" sz="2800" spc="-5" dirty="0">
                <a:latin typeface="Calibri"/>
                <a:cs typeface="Calibri"/>
              </a:rPr>
              <a:t> </a:t>
            </a:r>
            <a:r>
              <a:rPr sz="2800" b="1" spc="-15" dirty="0">
                <a:latin typeface="Calibri"/>
                <a:cs typeface="Calibri"/>
              </a:rPr>
              <a:t>software </a:t>
            </a:r>
            <a:r>
              <a:rPr sz="2800" b="1" dirty="0">
                <a:latin typeface="Calibri"/>
                <a:cs typeface="Calibri"/>
              </a:rPr>
              <a:t>is </a:t>
            </a:r>
            <a:r>
              <a:rPr sz="2800" b="1" spc="-10" dirty="0">
                <a:latin typeface="Calibri"/>
                <a:cs typeface="Calibri"/>
              </a:rPr>
              <a:t>complex</a:t>
            </a:r>
            <a:r>
              <a:rPr sz="2800" spc="-10" dirty="0">
                <a:latin typeface="Calibri"/>
                <a:cs typeface="Calibri"/>
              </a:rPr>
              <a:t>. </a:t>
            </a:r>
            <a:endParaRPr lang="en-US" sz="2800" spc="-10" dirty="0">
              <a:latin typeface="Calibri"/>
              <a:cs typeface="Calibri"/>
            </a:endParaRPr>
          </a:p>
          <a:p>
            <a:pPr marL="12700" algn="just">
              <a:lnSpc>
                <a:spcPts val="2014"/>
              </a:lnSpc>
            </a:pPr>
            <a:endParaRPr lang="en-US" sz="2800" spc="-10" dirty="0">
              <a:latin typeface="Calibri"/>
              <a:cs typeface="Calibri"/>
            </a:endParaRPr>
          </a:p>
          <a:p>
            <a:pPr marL="12700" algn="just">
              <a:lnSpc>
                <a:spcPts val="2014"/>
              </a:lnSpc>
            </a:pPr>
            <a:r>
              <a:rPr sz="2800" spc="-5" dirty="0">
                <a:latin typeface="Calibri"/>
                <a:cs typeface="Calibri"/>
              </a:rPr>
              <a:t>The </a:t>
            </a:r>
            <a:r>
              <a:rPr sz="2800" spc="-10" dirty="0">
                <a:latin typeface="Calibri"/>
                <a:cs typeface="Calibri"/>
              </a:rPr>
              <a:t>perceived problems </a:t>
            </a:r>
            <a:r>
              <a:rPr sz="2800" dirty="0">
                <a:latin typeface="Calibri"/>
                <a:cs typeface="Calibri"/>
              </a:rPr>
              <a:t>in </a:t>
            </a:r>
            <a:r>
              <a:rPr sz="2800" spc="-15" dirty="0">
                <a:latin typeface="Calibri"/>
                <a:cs typeface="Calibri"/>
              </a:rPr>
              <a:t>software  </a:t>
            </a:r>
            <a:r>
              <a:rPr sz="2800" spc="-10" dirty="0">
                <a:latin typeface="Calibri"/>
                <a:cs typeface="Calibri"/>
              </a:rPr>
              <a:t>development </a:t>
            </a:r>
            <a:r>
              <a:rPr sz="2800" dirty="0">
                <a:latin typeface="Calibri"/>
                <a:cs typeface="Calibri"/>
              </a:rPr>
              <a:t>and the </a:t>
            </a:r>
            <a:r>
              <a:rPr sz="2800" spc="-10" dirty="0">
                <a:latin typeface="Calibri"/>
                <a:cs typeface="Calibri"/>
              </a:rPr>
              <a:t>goals that </a:t>
            </a:r>
            <a:r>
              <a:rPr sz="2800" spc="-15" dirty="0">
                <a:latin typeface="Calibri"/>
                <a:cs typeface="Calibri"/>
              </a:rPr>
              <a:t>software </a:t>
            </a:r>
            <a:r>
              <a:rPr sz="2800" spc="-10" dirty="0">
                <a:latin typeface="Calibri"/>
                <a:cs typeface="Calibri"/>
              </a:rPr>
              <a:t>development seeks </a:t>
            </a:r>
            <a:r>
              <a:rPr sz="2800" spc="-15" dirty="0">
                <a:latin typeface="Calibri"/>
                <a:cs typeface="Calibri"/>
              </a:rPr>
              <a:t>to  </a:t>
            </a:r>
            <a:r>
              <a:rPr sz="2800" spc="-10" dirty="0">
                <a:latin typeface="Calibri"/>
                <a:cs typeface="Calibri"/>
              </a:rPr>
              <a:t>achieve</a:t>
            </a:r>
            <a:r>
              <a:rPr sz="2800" spc="-60" dirty="0">
                <a:latin typeface="Calibri"/>
                <a:cs typeface="Calibri"/>
              </a:rPr>
              <a:t> </a:t>
            </a:r>
            <a:r>
              <a:rPr sz="2800" spc="-10" dirty="0">
                <a:latin typeface="Calibri"/>
                <a:cs typeface="Calibri"/>
              </a:rPr>
              <a:t>are:</a:t>
            </a:r>
            <a:endParaRPr sz="2800" dirty="0">
              <a:latin typeface="Calibri"/>
              <a:cs typeface="Calibri"/>
            </a:endParaRPr>
          </a:p>
          <a:p>
            <a:pPr>
              <a:lnSpc>
                <a:spcPct val="100000"/>
              </a:lnSpc>
            </a:pPr>
            <a:endParaRPr sz="2950" dirty="0">
              <a:latin typeface="Times New Roman"/>
              <a:cs typeface="Times New Roman"/>
            </a:endParaRPr>
          </a:p>
          <a:p>
            <a:pPr marL="355600" indent="-342900">
              <a:buFont typeface="Arial" panose="020B0604020202020204" pitchFamily="34" charset="0"/>
              <a:buChar char="•"/>
              <a:tabLst>
                <a:tab pos="756285" algn="l"/>
                <a:tab pos="756920" algn="l"/>
              </a:tabLst>
            </a:pPr>
            <a:r>
              <a:rPr sz="2400" dirty="0">
                <a:latin typeface="Calibri"/>
                <a:cs typeface="Calibri"/>
              </a:rPr>
              <a:t>Meeting </a:t>
            </a:r>
            <a:r>
              <a:rPr sz="2400" spc="-10" dirty="0">
                <a:latin typeface="Calibri"/>
                <a:cs typeface="Calibri"/>
              </a:rPr>
              <a:t>users’</a:t>
            </a:r>
            <a:r>
              <a:rPr sz="2400" spc="-95" dirty="0">
                <a:latin typeface="Calibri"/>
                <a:cs typeface="Calibri"/>
              </a:rPr>
              <a:t> </a:t>
            </a:r>
            <a:r>
              <a:rPr sz="2400" spc="-5" dirty="0">
                <a:latin typeface="Calibri"/>
                <a:cs typeface="Calibri"/>
              </a:rPr>
              <a:t>needs</a:t>
            </a:r>
            <a:endParaRPr sz="2400" dirty="0">
              <a:latin typeface="Calibri"/>
              <a:cs typeface="Calibri"/>
            </a:endParaRPr>
          </a:p>
          <a:p>
            <a:pPr marL="355600" indent="-342900">
              <a:spcBef>
                <a:spcPts val="575"/>
              </a:spcBef>
              <a:buFont typeface="Arial" panose="020B0604020202020204" pitchFamily="34" charset="0"/>
              <a:buChar char="•"/>
              <a:tabLst>
                <a:tab pos="756285" algn="l"/>
                <a:tab pos="756920" algn="l"/>
              </a:tabLst>
            </a:pPr>
            <a:r>
              <a:rPr sz="2400" spc="-10" dirty="0">
                <a:latin typeface="Calibri"/>
                <a:cs typeface="Calibri"/>
              </a:rPr>
              <a:t>Low </a:t>
            </a:r>
            <a:r>
              <a:rPr sz="2400" spc="-15" dirty="0">
                <a:latin typeface="Calibri"/>
                <a:cs typeface="Calibri"/>
              </a:rPr>
              <a:t>cost </a:t>
            </a:r>
            <a:r>
              <a:rPr sz="2400" spc="-5" dirty="0">
                <a:latin typeface="Calibri"/>
                <a:cs typeface="Calibri"/>
              </a:rPr>
              <a:t>of</a:t>
            </a:r>
            <a:r>
              <a:rPr sz="2400" spc="-55" dirty="0">
                <a:latin typeface="Calibri"/>
                <a:cs typeface="Calibri"/>
              </a:rPr>
              <a:t> </a:t>
            </a:r>
            <a:r>
              <a:rPr sz="2400" spc="-10" dirty="0">
                <a:latin typeface="Calibri"/>
                <a:cs typeface="Calibri"/>
              </a:rPr>
              <a:t>production</a:t>
            </a:r>
            <a:endParaRPr sz="2400" dirty="0">
              <a:latin typeface="Calibri"/>
              <a:cs typeface="Calibri"/>
            </a:endParaRPr>
          </a:p>
          <a:p>
            <a:pPr marL="355600" indent="-342900">
              <a:spcBef>
                <a:spcPts val="575"/>
              </a:spcBef>
              <a:buFont typeface="Arial" panose="020B0604020202020204" pitchFamily="34" charset="0"/>
              <a:buChar char="•"/>
              <a:tabLst>
                <a:tab pos="756285" algn="l"/>
                <a:tab pos="756920" algn="l"/>
              </a:tabLst>
            </a:pPr>
            <a:r>
              <a:rPr sz="2400" dirty="0">
                <a:latin typeface="Calibri"/>
                <a:cs typeface="Calibri"/>
              </a:rPr>
              <a:t>High</a:t>
            </a:r>
            <a:r>
              <a:rPr sz="2400" spc="-75" dirty="0">
                <a:latin typeface="Calibri"/>
                <a:cs typeface="Calibri"/>
              </a:rPr>
              <a:t> </a:t>
            </a:r>
            <a:r>
              <a:rPr sz="2400" spc="-10" dirty="0">
                <a:latin typeface="Calibri"/>
                <a:cs typeface="Calibri"/>
              </a:rPr>
              <a:t>performance</a:t>
            </a:r>
            <a:endParaRPr sz="2400" dirty="0">
              <a:latin typeface="Calibri"/>
              <a:cs typeface="Calibri"/>
            </a:endParaRPr>
          </a:p>
          <a:p>
            <a:pPr marL="355600" indent="-342900">
              <a:spcBef>
                <a:spcPts val="575"/>
              </a:spcBef>
              <a:buFont typeface="Arial" panose="020B0604020202020204" pitchFamily="34" charset="0"/>
              <a:buChar char="•"/>
              <a:tabLst>
                <a:tab pos="756285" algn="l"/>
                <a:tab pos="756920" algn="l"/>
              </a:tabLst>
            </a:pPr>
            <a:r>
              <a:rPr sz="2400" spc="-10" dirty="0">
                <a:latin typeface="Calibri"/>
                <a:cs typeface="Calibri"/>
              </a:rPr>
              <a:t>Portability</a:t>
            </a:r>
            <a:endParaRPr sz="2400" dirty="0">
              <a:latin typeface="Calibri"/>
              <a:cs typeface="Calibri"/>
            </a:endParaRPr>
          </a:p>
          <a:p>
            <a:pPr marL="355600" indent="-342900">
              <a:spcBef>
                <a:spcPts val="580"/>
              </a:spcBef>
              <a:buFont typeface="Arial" panose="020B0604020202020204" pitchFamily="34" charset="0"/>
              <a:buChar char="•"/>
              <a:tabLst>
                <a:tab pos="756285" algn="l"/>
                <a:tab pos="756920" algn="l"/>
              </a:tabLst>
            </a:pPr>
            <a:r>
              <a:rPr sz="2400" spc="-10" dirty="0">
                <a:latin typeface="Calibri"/>
                <a:cs typeface="Calibri"/>
              </a:rPr>
              <a:t>Low </a:t>
            </a:r>
            <a:r>
              <a:rPr sz="2400" spc="-15" dirty="0">
                <a:latin typeface="Calibri"/>
                <a:cs typeface="Calibri"/>
              </a:rPr>
              <a:t>cost </a:t>
            </a:r>
            <a:r>
              <a:rPr sz="2400" spc="-10" dirty="0">
                <a:latin typeface="Calibri"/>
                <a:cs typeface="Calibri"/>
              </a:rPr>
              <a:t>of</a:t>
            </a:r>
            <a:r>
              <a:rPr sz="2400" spc="-50" dirty="0">
                <a:latin typeface="Calibri"/>
                <a:cs typeface="Calibri"/>
              </a:rPr>
              <a:t> </a:t>
            </a:r>
            <a:r>
              <a:rPr sz="2400" spc="-5" dirty="0">
                <a:latin typeface="Calibri"/>
                <a:cs typeface="Calibri"/>
              </a:rPr>
              <a:t>maintenance</a:t>
            </a:r>
            <a:endParaRPr sz="2400" dirty="0">
              <a:latin typeface="Calibri"/>
              <a:cs typeface="Calibri"/>
            </a:endParaRPr>
          </a:p>
          <a:p>
            <a:pPr marL="355600" indent="-342900">
              <a:spcBef>
                <a:spcPts val="575"/>
              </a:spcBef>
              <a:buFont typeface="Arial" panose="020B0604020202020204" pitchFamily="34" charset="0"/>
              <a:buChar char="•"/>
              <a:tabLst>
                <a:tab pos="756285" algn="l"/>
                <a:tab pos="756920" algn="l"/>
              </a:tabLst>
            </a:pPr>
            <a:r>
              <a:rPr sz="2400" dirty="0">
                <a:latin typeface="Calibri"/>
                <a:cs typeface="Calibri"/>
              </a:rPr>
              <a:t>High</a:t>
            </a:r>
            <a:r>
              <a:rPr sz="2400" spc="-60" dirty="0">
                <a:latin typeface="Calibri"/>
                <a:cs typeface="Calibri"/>
              </a:rPr>
              <a:t> </a:t>
            </a:r>
            <a:r>
              <a:rPr sz="2400" spc="-10" dirty="0">
                <a:latin typeface="Calibri"/>
                <a:cs typeface="Calibri"/>
              </a:rPr>
              <a:t>reliability</a:t>
            </a:r>
            <a:endParaRPr sz="2400" dirty="0">
              <a:latin typeface="Calibri"/>
              <a:cs typeface="Calibri"/>
            </a:endParaRPr>
          </a:p>
          <a:p>
            <a:pPr marL="355600" indent="-342900">
              <a:spcBef>
                <a:spcPts val="575"/>
              </a:spcBef>
              <a:buFont typeface="Arial" panose="020B0604020202020204" pitchFamily="34" charset="0"/>
              <a:buChar char="•"/>
              <a:tabLst>
                <a:tab pos="756285" algn="l"/>
                <a:tab pos="756920" algn="l"/>
              </a:tabLst>
            </a:pPr>
            <a:r>
              <a:rPr sz="2400" spc="-5" dirty="0">
                <a:latin typeface="Calibri"/>
                <a:cs typeface="Calibri"/>
              </a:rPr>
              <a:t>Deliver on</a:t>
            </a:r>
            <a:r>
              <a:rPr sz="2400" spc="-70" dirty="0">
                <a:latin typeface="Calibri"/>
                <a:cs typeface="Calibri"/>
              </a:rPr>
              <a:t> </a:t>
            </a:r>
            <a:r>
              <a:rPr sz="2400" dirty="0">
                <a:latin typeface="Calibri"/>
                <a:cs typeface="Calibri"/>
              </a:rPr>
              <a:t>time</a:t>
            </a:r>
          </a:p>
        </p:txBody>
      </p:sp>
    </p:spTree>
    <p:extLst>
      <p:ext uri="{BB962C8B-B14F-4D97-AF65-F5344CB8AC3E}">
        <p14:creationId xmlns:p14="http://schemas.microsoft.com/office/powerpoint/2010/main" val="3830605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2072-F837-4A14-80FD-FD8C8BD9FD4A}"/>
              </a:ext>
            </a:extLst>
          </p:cNvPr>
          <p:cNvSpPr>
            <a:spLocks noGrp="1"/>
          </p:cNvSpPr>
          <p:nvPr>
            <p:ph type="title"/>
          </p:nvPr>
        </p:nvSpPr>
        <p:spPr/>
        <p:txBody>
          <a:bodyPr/>
          <a:lstStyle/>
          <a:p>
            <a:r>
              <a:rPr lang="en-IN" dirty="0"/>
              <a:t>Software Engineering Diversity</a:t>
            </a:r>
            <a:endParaRPr lang="en-PK" dirty="0"/>
          </a:p>
        </p:txBody>
      </p:sp>
      <p:sp>
        <p:nvSpPr>
          <p:cNvPr id="3" name="Content Placeholder 2">
            <a:extLst>
              <a:ext uri="{FF2B5EF4-FFF2-40B4-BE49-F238E27FC236}">
                <a16:creationId xmlns:a16="http://schemas.microsoft.com/office/drawing/2014/main" id="{E18C5DEA-3E00-4F0A-98B7-94E0BFF842A9}"/>
              </a:ext>
            </a:extLst>
          </p:cNvPr>
          <p:cNvSpPr>
            <a:spLocks noGrp="1"/>
          </p:cNvSpPr>
          <p:nvPr>
            <p:ph idx="1"/>
          </p:nvPr>
        </p:nvSpPr>
        <p:spPr/>
        <p:txBody>
          <a:bodyPr/>
          <a:lstStyle/>
          <a:p>
            <a:r>
              <a:rPr lang="en-US" dirty="0"/>
              <a:t>Stand-alone applications</a:t>
            </a:r>
          </a:p>
          <a:p>
            <a:r>
              <a:rPr lang="en-US" dirty="0"/>
              <a:t>Interactive transaction-based applications</a:t>
            </a:r>
          </a:p>
          <a:p>
            <a:r>
              <a:rPr lang="en-US" dirty="0"/>
              <a:t>Embedded control systems</a:t>
            </a:r>
          </a:p>
          <a:p>
            <a:r>
              <a:rPr lang="en-US" dirty="0"/>
              <a:t>Batch processing systems</a:t>
            </a:r>
          </a:p>
          <a:p>
            <a:r>
              <a:rPr lang="en-US" dirty="0"/>
              <a:t>Entertainment systems</a:t>
            </a:r>
          </a:p>
          <a:p>
            <a:r>
              <a:rPr lang="en-US" dirty="0"/>
              <a:t>Systems for modeling and simulation</a:t>
            </a:r>
          </a:p>
          <a:p>
            <a:endParaRPr lang="en-US" dirty="0"/>
          </a:p>
          <a:p>
            <a:endParaRPr lang="en-US" dirty="0"/>
          </a:p>
          <a:p>
            <a:endParaRPr lang="en-US" dirty="0"/>
          </a:p>
          <a:p>
            <a:endParaRPr lang="en-PK" dirty="0"/>
          </a:p>
        </p:txBody>
      </p:sp>
    </p:spTree>
    <p:extLst>
      <p:ext uri="{BB962C8B-B14F-4D97-AF65-F5344CB8AC3E}">
        <p14:creationId xmlns:p14="http://schemas.microsoft.com/office/powerpoint/2010/main" val="53674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 y="86451"/>
            <a:ext cx="10515600" cy="1325563"/>
          </a:xfrm>
        </p:spPr>
        <p:txBody>
          <a:bodyPr/>
          <a:lstStyle/>
          <a:p>
            <a:r>
              <a:rPr lang="en-US" dirty="0"/>
              <a:t>Software Engineering Diversity</a:t>
            </a:r>
          </a:p>
        </p:txBody>
      </p:sp>
      <p:sp>
        <p:nvSpPr>
          <p:cNvPr id="3" name="Content Placeholder 2"/>
          <p:cNvSpPr>
            <a:spLocks noGrp="1"/>
          </p:cNvSpPr>
          <p:nvPr>
            <p:ph idx="1"/>
          </p:nvPr>
        </p:nvSpPr>
        <p:spPr>
          <a:xfrm>
            <a:off x="106680" y="1851750"/>
            <a:ext cx="10515600" cy="4351338"/>
          </a:xfrm>
        </p:spPr>
        <p:txBody>
          <a:bodyPr/>
          <a:lstStyle/>
          <a:p>
            <a:r>
              <a:rPr lang="en-US" sz="3600" b="1" dirty="0"/>
              <a:t>Stand-alone applications:</a:t>
            </a:r>
            <a:endParaRPr lang="en-US" sz="3600" dirty="0"/>
          </a:p>
          <a:p>
            <a:r>
              <a:rPr lang="en-US" dirty="0"/>
              <a:t>Application systems that run on a local computer, such as a PC</a:t>
            </a:r>
          </a:p>
          <a:p>
            <a:r>
              <a:rPr lang="en-US" dirty="0"/>
              <a:t>Include all necessary functionality and do not need to be connected to a network</a:t>
            </a:r>
          </a:p>
          <a:p>
            <a:r>
              <a:rPr lang="en-US" dirty="0"/>
              <a:t>Examples are Office on a PC, CAD programs, photo manipulation software, </a:t>
            </a:r>
            <a:r>
              <a:rPr lang="en-IN" dirty="0"/>
              <a:t>Notepad, Calculator</a:t>
            </a:r>
            <a:r>
              <a:rPr lang="en-US" dirty="0"/>
              <a:t> etc.</a:t>
            </a:r>
          </a:p>
          <a:p>
            <a:endParaRPr lang="en-US" dirty="0"/>
          </a:p>
        </p:txBody>
      </p:sp>
    </p:spTree>
    <p:extLst>
      <p:ext uri="{BB962C8B-B14F-4D97-AF65-F5344CB8AC3E}">
        <p14:creationId xmlns:p14="http://schemas.microsoft.com/office/powerpoint/2010/main" val="290549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0515600" cy="950517"/>
          </a:xfrm>
          <a:prstGeom prst="rect">
            <a:avLst/>
          </a:prstGeom>
        </p:spPr>
        <p:txBody>
          <a:bodyPr vert="horz" wrap="square" lIns="0" tIns="270764" rIns="0" bIns="0" rtlCol="0" anchor="ctr">
            <a:spAutoFit/>
          </a:bodyPr>
          <a:lstStyle/>
          <a:p>
            <a:pPr marL="1448435">
              <a:lnSpc>
                <a:spcPct val="100000"/>
              </a:lnSpc>
            </a:pPr>
            <a:r>
              <a:rPr lang="en-US" spc="-15" dirty="0"/>
              <a:t>			</a:t>
            </a:r>
            <a:r>
              <a:rPr spc="-15" dirty="0"/>
              <a:t>Course</a:t>
            </a:r>
            <a:r>
              <a:rPr spc="-75" dirty="0"/>
              <a:t> </a:t>
            </a:r>
            <a:r>
              <a:rPr spc="-5" dirty="0"/>
              <a:t>Objective</a:t>
            </a:r>
          </a:p>
        </p:txBody>
      </p:sp>
      <p:sp>
        <p:nvSpPr>
          <p:cNvPr id="3" name="object 3"/>
          <p:cNvSpPr txBox="1"/>
          <p:nvPr/>
        </p:nvSpPr>
        <p:spPr>
          <a:xfrm>
            <a:off x="166746" y="1174077"/>
            <a:ext cx="11656060" cy="4852610"/>
          </a:xfrm>
          <a:prstGeom prst="rect">
            <a:avLst/>
          </a:prstGeom>
        </p:spPr>
        <p:txBody>
          <a:bodyPr vert="horz" wrap="square" lIns="0" tIns="0" rIns="0" bIns="0" rtlCol="0">
            <a:spAutoFit/>
          </a:bodyPr>
          <a:lstStyle/>
          <a:p>
            <a:pPr marL="355600" marR="163830" indent="-342900" algn="just">
              <a:lnSpc>
                <a:spcPct val="90000"/>
              </a:lnSpc>
              <a:buFont typeface="Arial"/>
              <a:buChar char="•"/>
              <a:tabLst>
                <a:tab pos="356235" algn="l"/>
              </a:tabLst>
            </a:pPr>
            <a:r>
              <a:rPr sz="2800" dirty="0">
                <a:solidFill>
                  <a:srgbClr val="4F81BC"/>
                </a:solidFill>
                <a:latin typeface="Calibri"/>
                <a:cs typeface="Calibri"/>
              </a:rPr>
              <a:t>Upon </a:t>
            </a:r>
            <a:r>
              <a:rPr sz="2800" spc="-10" dirty="0">
                <a:solidFill>
                  <a:srgbClr val="4F81BC"/>
                </a:solidFill>
                <a:latin typeface="Calibri"/>
                <a:cs typeface="Calibri"/>
              </a:rPr>
              <a:t>successful completion </a:t>
            </a:r>
            <a:r>
              <a:rPr sz="2800" spc="-5" dirty="0">
                <a:solidFill>
                  <a:srgbClr val="4F81BC"/>
                </a:solidFill>
                <a:latin typeface="Calibri"/>
                <a:cs typeface="Calibri"/>
              </a:rPr>
              <a:t>of </a:t>
            </a:r>
            <a:r>
              <a:rPr sz="2800" dirty="0">
                <a:solidFill>
                  <a:srgbClr val="4F81BC"/>
                </a:solidFill>
                <a:latin typeface="Calibri"/>
                <a:cs typeface="Calibri"/>
              </a:rPr>
              <a:t>this </a:t>
            </a:r>
            <a:r>
              <a:rPr sz="2800" spc="-20" dirty="0">
                <a:solidFill>
                  <a:srgbClr val="4F81BC"/>
                </a:solidFill>
                <a:latin typeface="Calibri"/>
                <a:cs typeface="Calibri"/>
              </a:rPr>
              <a:t>course </a:t>
            </a:r>
            <a:r>
              <a:rPr sz="2800" dirty="0">
                <a:latin typeface="Calibri"/>
                <a:cs typeface="Calibri"/>
              </a:rPr>
              <a:t>the </a:t>
            </a:r>
            <a:r>
              <a:rPr sz="2800" spc="-15" dirty="0">
                <a:latin typeface="Calibri"/>
                <a:cs typeface="Calibri"/>
              </a:rPr>
              <a:t>student  </a:t>
            </a:r>
            <a:r>
              <a:rPr sz="2800" dirty="0">
                <a:latin typeface="Calibri"/>
                <a:cs typeface="Calibri"/>
              </a:rPr>
              <a:t>will </a:t>
            </a:r>
            <a:r>
              <a:rPr sz="2800" spc="-5" dirty="0">
                <a:latin typeface="Calibri"/>
                <a:cs typeface="Calibri"/>
              </a:rPr>
              <a:t>be </a:t>
            </a:r>
            <a:r>
              <a:rPr sz="2800" dirty="0">
                <a:latin typeface="Calibri"/>
                <a:cs typeface="Calibri"/>
              </a:rPr>
              <a:t>able </a:t>
            </a:r>
            <a:r>
              <a:rPr sz="2800" spc="-15" dirty="0">
                <a:latin typeface="Calibri"/>
                <a:cs typeface="Calibri"/>
              </a:rPr>
              <a:t>to </a:t>
            </a:r>
            <a:r>
              <a:rPr sz="2800" spc="-5" dirty="0">
                <a:latin typeface="Calibri"/>
                <a:cs typeface="Calibri"/>
              </a:rPr>
              <a:t>apply </a:t>
            </a:r>
            <a:r>
              <a:rPr sz="2800" spc="-15" dirty="0">
                <a:latin typeface="Calibri"/>
                <a:cs typeface="Calibri"/>
              </a:rPr>
              <a:t>software </a:t>
            </a:r>
            <a:r>
              <a:rPr sz="2800" spc="-5" dirty="0">
                <a:latin typeface="Calibri"/>
                <a:cs typeface="Calibri"/>
              </a:rPr>
              <a:t>engineering techniques  </a:t>
            </a:r>
            <a:r>
              <a:rPr sz="2800" spc="-15" dirty="0">
                <a:latin typeface="Calibri"/>
                <a:cs typeface="Calibri"/>
              </a:rPr>
              <a:t>effectively to produce </a:t>
            </a:r>
            <a:r>
              <a:rPr sz="2800" dirty="0">
                <a:latin typeface="Calibri"/>
                <a:cs typeface="Calibri"/>
              </a:rPr>
              <a:t>a </a:t>
            </a:r>
            <a:r>
              <a:rPr sz="2800" spc="-10" dirty="0">
                <a:latin typeface="Calibri"/>
                <a:cs typeface="Calibri"/>
              </a:rPr>
              <a:t>successful </a:t>
            </a:r>
            <a:r>
              <a:rPr sz="2800" spc="-15" dirty="0">
                <a:latin typeface="Calibri"/>
                <a:cs typeface="Calibri"/>
              </a:rPr>
              <a:t>software product.</a:t>
            </a:r>
            <a:endParaRPr sz="2800" dirty="0">
              <a:latin typeface="Calibri"/>
              <a:cs typeface="Calibri"/>
            </a:endParaRPr>
          </a:p>
          <a:p>
            <a:pPr algn="just">
              <a:spcBef>
                <a:spcPts val="10"/>
              </a:spcBef>
              <a:buChar char="•"/>
            </a:pPr>
            <a:endParaRPr sz="4000" dirty="0">
              <a:latin typeface="Times New Roman"/>
              <a:cs typeface="Times New Roman"/>
            </a:endParaRPr>
          </a:p>
          <a:p>
            <a:pPr marL="355600" marR="198755" indent="-342900" algn="just">
              <a:lnSpc>
                <a:spcPct val="90000"/>
              </a:lnSpc>
              <a:spcBef>
                <a:spcPts val="5"/>
              </a:spcBef>
              <a:buFont typeface="Arial"/>
              <a:buChar char="•"/>
              <a:tabLst>
                <a:tab pos="355600" algn="l"/>
                <a:tab pos="356235" algn="l"/>
              </a:tabLst>
            </a:pPr>
            <a:r>
              <a:rPr sz="2800" spc="-5" dirty="0">
                <a:latin typeface="Calibri"/>
                <a:cs typeface="Calibri"/>
              </a:rPr>
              <a:t>They </a:t>
            </a:r>
            <a:r>
              <a:rPr sz="2800" dirty="0">
                <a:latin typeface="Calibri"/>
                <a:cs typeface="Calibri"/>
              </a:rPr>
              <a:t>will </a:t>
            </a:r>
            <a:r>
              <a:rPr sz="2800" spc="-5" dirty="0">
                <a:latin typeface="Calibri"/>
                <a:cs typeface="Calibri"/>
              </a:rPr>
              <a:t>be </a:t>
            </a:r>
            <a:r>
              <a:rPr sz="2800" dirty="0">
                <a:latin typeface="Calibri"/>
                <a:cs typeface="Calibri"/>
              </a:rPr>
              <a:t>able </a:t>
            </a:r>
            <a:r>
              <a:rPr sz="2800" spc="-20" dirty="0">
                <a:latin typeface="Calibri"/>
                <a:cs typeface="Calibri"/>
              </a:rPr>
              <a:t>to </a:t>
            </a:r>
            <a:r>
              <a:rPr sz="2800" spc="-15" dirty="0">
                <a:latin typeface="Calibri"/>
                <a:cs typeface="Calibri"/>
              </a:rPr>
              <a:t>structure </a:t>
            </a:r>
            <a:r>
              <a:rPr sz="2800" dirty="0">
                <a:latin typeface="Calibri"/>
                <a:cs typeface="Calibri"/>
              </a:rPr>
              <a:t>the </a:t>
            </a:r>
            <a:r>
              <a:rPr sz="2800" spc="-15" dirty="0">
                <a:latin typeface="Calibri"/>
                <a:cs typeface="Calibri"/>
              </a:rPr>
              <a:t>software production  process, </a:t>
            </a:r>
            <a:r>
              <a:rPr sz="2800" b="1" spc="-15" dirty="0">
                <a:solidFill>
                  <a:srgbClr val="002060"/>
                </a:solidFill>
                <a:latin typeface="Calibri"/>
                <a:cs typeface="Calibri"/>
              </a:rPr>
              <a:t>analyze </a:t>
            </a:r>
            <a:r>
              <a:rPr sz="2800" b="1" dirty="0">
                <a:solidFill>
                  <a:srgbClr val="002060"/>
                </a:solidFill>
                <a:latin typeface="Calibri"/>
                <a:cs typeface="Calibri"/>
              </a:rPr>
              <a:t>the </a:t>
            </a:r>
            <a:r>
              <a:rPr sz="2800" b="1" spc="-15" dirty="0">
                <a:solidFill>
                  <a:srgbClr val="002060"/>
                </a:solidFill>
                <a:latin typeface="Calibri"/>
                <a:cs typeface="Calibri"/>
              </a:rPr>
              <a:t>requirements</a:t>
            </a:r>
            <a:r>
              <a:rPr sz="2800" spc="-15" dirty="0">
                <a:latin typeface="Calibri"/>
                <a:cs typeface="Calibri"/>
              </a:rPr>
              <a:t> </a:t>
            </a:r>
            <a:r>
              <a:rPr sz="2800" spc="-25" dirty="0">
                <a:latin typeface="Calibri"/>
                <a:cs typeface="Calibri"/>
              </a:rPr>
              <a:t>for </a:t>
            </a:r>
            <a:r>
              <a:rPr sz="2800" dirty="0">
                <a:latin typeface="Calibri"/>
                <a:cs typeface="Calibri"/>
              </a:rPr>
              <a:t>a </a:t>
            </a:r>
            <a:r>
              <a:rPr sz="2800" spc="-15" dirty="0">
                <a:latin typeface="Calibri"/>
                <a:cs typeface="Calibri"/>
              </a:rPr>
              <a:t>software  </a:t>
            </a:r>
            <a:r>
              <a:rPr sz="2800" spc="-25" dirty="0">
                <a:latin typeface="Calibri"/>
                <a:cs typeface="Calibri"/>
              </a:rPr>
              <a:t>system, </a:t>
            </a:r>
            <a:r>
              <a:rPr sz="2800" spc="-15" dirty="0">
                <a:latin typeface="Calibri"/>
                <a:cs typeface="Calibri"/>
              </a:rPr>
              <a:t>produce </a:t>
            </a:r>
            <a:r>
              <a:rPr sz="2800" dirty="0">
                <a:latin typeface="Calibri"/>
                <a:cs typeface="Calibri"/>
              </a:rPr>
              <a:t>a </a:t>
            </a:r>
            <a:r>
              <a:rPr sz="2800" b="1" spc="-15" dirty="0">
                <a:solidFill>
                  <a:srgbClr val="002060"/>
                </a:solidFill>
                <a:latin typeface="Calibri"/>
                <a:cs typeface="Calibri"/>
              </a:rPr>
              <a:t>software </a:t>
            </a:r>
            <a:r>
              <a:rPr sz="2800" b="1" spc="-5" dirty="0">
                <a:solidFill>
                  <a:srgbClr val="002060"/>
                </a:solidFill>
                <a:latin typeface="Calibri"/>
                <a:cs typeface="Calibri"/>
              </a:rPr>
              <a:t>design </a:t>
            </a:r>
            <a:r>
              <a:rPr sz="2800" dirty="0">
                <a:latin typeface="Calibri"/>
                <a:cs typeface="Calibri"/>
              </a:rPr>
              <a:t>and </a:t>
            </a:r>
            <a:r>
              <a:rPr sz="2800" b="1" spc="-15" dirty="0">
                <a:solidFill>
                  <a:srgbClr val="002060"/>
                </a:solidFill>
                <a:latin typeface="Calibri"/>
                <a:cs typeface="Calibri"/>
              </a:rPr>
              <a:t>architecture</a:t>
            </a:r>
            <a:r>
              <a:rPr sz="2800" spc="-15" dirty="0">
                <a:latin typeface="Calibri"/>
                <a:cs typeface="Calibri"/>
              </a:rPr>
              <a:t>  from</a:t>
            </a:r>
            <a:r>
              <a:rPr sz="2800" spc="-90" dirty="0">
                <a:latin typeface="Calibri"/>
                <a:cs typeface="Calibri"/>
              </a:rPr>
              <a:t> </a:t>
            </a:r>
            <a:r>
              <a:rPr sz="4000" spc="-10" dirty="0">
                <a:latin typeface="Calibri"/>
                <a:cs typeface="Calibri"/>
              </a:rPr>
              <a:t>requirements</a:t>
            </a:r>
            <a:r>
              <a:rPr sz="2800" spc="-10" dirty="0">
                <a:latin typeface="Calibri"/>
                <a:cs typeface="Calibri"/>
              </a:rPr>
              <a:t>.</a:t>
            </a:r>
            <a:endParaRPr sz="2800" dirty="0">
              <a:latin typeface="Calibri"/>
              <a:cs typeface="Calibri"/>
            </a:endParaRPr>
          </a:p>
          <a:p>
            <a:pPr algn="just">
              <a:spcBef>
                <a:spcPts val="55"/>
              </a:spcBef>
              <a:buChar char="•"/>
            </a:pPr>
            <a:endParaRPr sz="4000" dirty="0">
              <a:latin typeface="Times New Roman"/>
              <a:cs typeface="Times New Roman"/>
            </a:endParaRPr>
          </a:p>
          <a:p>
            <a:pPr marL="355600" marR="5080" indent="-342900" algn="just">
              <a:lnSpc>
                <a:spcPts val="2920"/>
              </a:lnSpc>
              <a:buFont typeface="Arial"/>
              <a:buChar char="•"/>
              <a:tabLst>
                <a:tab pos="355600" algn="l"/>
                <a:tab pos="356235" algn="l"/>
              </a:tabLst>
            </a:pPr>
            <a:r>
              <a:rPr sz="2800" spc="-5" dirty="0">
                <a:latin typeface="Calibri"/>
                <a:cs typeface="Calibri"/>
              </a:rPr>
              <a:t>The </a:t>
            </a:r>
            <a:r>
              <a:rPr sz="2800" spc="-20" dirty="0">
                <a:latin typeface="Calibri"/>
                <a:cs typeface="Calibri"/>
              </a:rPr>
              <a:t>course </a:t>
            </a:r>
            <a:r>
              <a:rPr sz="2800" spc="-5" dirty="0">
                <a:latin typeface="Calibri"/>
                <a:cs typeface="Calibri"/>
              </a:rPr>
              <a:t>should </a:t>
            </a:r>
            <a:r>
              <a:rPr sz="2800" dirty="0">
                <a:latin typeface="Calibri"/>
                <a:cs typeface="Calibri"/>
              </a:rPr>
              <a:t>also </a:t>
            </a:r>
            <a:r>
              <a:rPr sz="2800" spc="-15" dirty="0">
                <a:latin typeface="Calibri"/>
                <a:cs typeface="Calibri"/>
              </a:rPr>
              <a:t>introduce </a:t>
            </a:r>
            <a:r>
              <a:rPr sz="2800" dirty="0">
                <a:latin typeface="Calibri"/>
                <a:cs typeface="Calibri"/>
              </a:rPr>
              <a:t>the </a:t>
            </a:r>
            <a:r>
              <a:rPr sz="2800" spc="-10" dirty="0">
                <a:latin typeface="Calibri"/>
                <a:cs typeface="Calibri"/>
              </a:rPr>
              <a:t>students </a:t>
            </a:r>
            <a:r>
              <a:rPr sz="2800" spc="-15" dirty="0">
                <a:latin typeface="Calibri"/>
                <a:cs typeface="Calibri"/>
              </a:rPr>
              <a:t>to  software </a:t>
            </a:r>
            <a:r>
              <a:rPr sz="2800" b="1" spc="-15" dirty="0">
                <a:solidFill>
                  <a:srgbClr val="002060"/>
                </a:solidFill>
                <a:latin typeface="Calibri"/>
                <a:cs typeface="Calibri"/>
              </a:rPr>
              <a:t>project </a:t>
            </a:r>
            <a:r>
              <a:rPr sz="2800" b="1" spc="-5" dirty="0">
                <a:solidFill>
                  <a:srgbClr val="002060"/>
                </a:solidFill>
                <a:latin typeface="Calibri"/>
                <a:cs typeface="Calibri"/>
              </a:rPr>
              <a:t>management</a:t>
            </a:r>
            <a:r>
              <a:rPr sz="2800" spc="-5" dirty="0">
                <a:latin typeface="Calibri"/>
                <a:cs typeface="Calibri"/>
              </a:rPr>
              <a:t> </a:t>
            </a:r>
            <a:r>
              <a:rPr sz="2800" dirty="0">
                <a:latin typeface="Calibri"/>
                <a:cs typeface="Calibri"/>
              </a:rPr>
              <a:t>and </a:t>
            </a:r>
            <a:r>
              <a:rPr sz="2800" spc="-5" dirty="0">
                <a:latin typeface="Calibri"/>
                <a:cs typeface="Calibri"/>
              </a:rPr>
              <a:t>planning </a:t>
            </a:r>
            <a:r>
              <a:rPr sz="2800" dirty="0">
                <a:latin typeface="Calibri"/>
                <a:cs typeface="Calibri"/>
              </a:rPr>
              <a:t>issues and  </a:t>
            </a:r>
            <a:r>
              <a:rPr sz="2800" spc="-5" dirty="0">
                <a:latin typeface="Calibri"/>
                <a:cs typeface="Calibri"/>
              </a:rPr>
              <a:t>various </a:t>
            </a:r>
            <a:r>
              <a:rPr sz="2800" spc="-15" dirty="0">
                <a:latin typeface="Calibri"/>
                <a:cs typeface="Calibri"/>
              </a:rPr>
              <a:t>software </a:t>
            </a:r>
            <a:r>
              <a:rPr sz="3200" b="1" spc="-10" dirty="0">
                <a:solidFill>
                  <a:srgbClr val="002060"/>
                </a:solidFill>
                <a:latin typeface="Calibri"/>
                <a:cs typeface="Calibri"/>
              </a:rPr>
              <a:t>validation</a:t>
            </a:r>
            <a:r>
              <a:rPr sz="2800" spc="-10" dirty="0">
                <a:latin typeface="Calibri"/>
                <a:cs typeface="Calibri"/>
              </a:rPr>
              <a:t> </a:t>
            </a:r>
            <a:r>
              <a:rPr sz="2800" dirty="0">
                <a:latin typeface="Calibri"/>
                <a:cs typeface="Calibri"/>
              </a:rPr>
              <a:t>and </a:t>
            </a:r>
            <a:r>
              <a:rPr sz="2800" b="1" spc="-10" dirty="0">
                <a:solidFill>
                  <a:srgbClr val="002060"/>
                </a:solidFill>
                <a:latin typeface="Calibri"/>
                <a:cs typeface="Calibri"/>
              </a:rPr>
              <a:t>verification</a:t>
            </a:r>
            <a:r>
              <a:rPr sz="2800" spc="-10" dirty="0">
                <a:latin typeface="Calibri"/>
                <a:cs typeface="Calibri"/>
              </a:rPr>
              <a:t> techniques.</a:t>
            </a:r>
            <a:endParaRPr sz="2800" dirty="0">
              <a:latin typeface="Calibri"/>
              <a:cs typeface="Calibri"/>
            </a:endParaRPr>
          </a:p>
        </p:txBody>
      </p:sp>
    </p:spTree>
    <p:extLst>
      <p:ext uri="{BB962C8B-B14F-4D97-AF65-F5344CB8AC3E}">
        <p14:creationId xmlns:p14="http://schemas.microsoft.com/office/powerpoint/2010/main" val="2959168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 y="86451"/>
            <a:ext cx="10515600" cy="1325563"/>
          </a:xfrm>
        </p:spPr>
        <p:txBody>
          <a:bodyPr/>
          <a:lstStyle/>
          <a:p>
            <a:r>
              <a:rPr lang="en-US" dirty="0"/>
              <a:t>Software Engineering Diversity</a:t>
            </a:r>
          </a:p>
        </p:txBody>
      </p:sp>
      <p:sp>
        <p:nvSpPr>
          <p:cNvPr id="3" name="Content Placeholder 2"/>
          <p:cNvSpPr>
            <a:spLocks noGrp="1"/>
          </p:cNvSpPr>
          <p:nvPr>
            <p:ph idx="1"/>
          </p:nvPr>
        </p:nvSpPr>
        <p:spPr>
          <a:xfrm>
            <a:off x="106680" y="1851750"/>
            <a:ext cx="10515600" cy="4351338"/>
          </a:xfrm>
        </p:spPr>
        <p:txBody>
          <a:bodyPr/>
          <a:lstStyle/>
          <a:p>
            <a:r>
              <a:rPr lang="en-US" b="1" dirty="0"/>
              <a:t>Interactive transaction-based applications</a:t>
            </a:r>
            <a:endParaRPr lang="en-US" dirty="0"/>
          </a:p>
          <a:p>
            <a:r>
              <a:rPr lang="en-US" dirty="0"/>
              <a:t>Applications that execute on a remote computer and that are accessed by users from their own PCs</a:t>
            </a:r>
          </a:p>
          <a:p>
            <a:r>
              <a:rPr lang="en-US" dirty="0"/>
              <a:t>Include web applications such as e-commerce applications</a:t>
            </a:r>
          </a:p>
          <a:p>
            <a:r>
              <a:rPr lang="en-US" dirty="0"/>
              <a:t>This class of application also includes business systems, where a business provides access to its systems through a web browser or special-purpose client program and cloud-based services, such as mail and photo sharing</a:t>
            </a:r>
          </a:p>
        </p:txBody>
      </p:sp>
      <p:pic>
        <p:nvPicPr>
          <p:cNvPr id="4" name="Picture 3"/>
          <p:cNvPicPr>
            <a:picLocks noChangeAspect="1"/>
          </p:cNvPicPr>
          <p:nvPr/>
        </p:nvPicPr>
        <p:blipFill>
          <a:blip r:embed="rId2"/>
          <a:stretch>
            <a:fillRect/>
          </a:stretch>
        </p:blipFill>
        <p:spPr>
          <a:xfrm>
            <a:off x="9402943" y="0"/>
            <a:ext cx="2690949" cy="2386149"/>
          </a:xfrm>
          <a:prstGeom prst="rect">
            <a:avLst/>
          </a:prstGeom>
        </p:spPr>
      </p:pic>
    </p:spTree>
    <p:extLst>
      <p:ext uri="{BB962C8B-B14F-4D97-AF65-F5344CB8AC3E}">
        <p14:creationId xmlns:p14="http://schemas.microsoft.com/office/powerpoint/2010/main" val="3139339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 y="86451"/>
            <a:ext cx="10515600" cy="1325563"/>
          </a:xfrm>
        </p:spPr>
        <p:txBody>
          <a:bodyPr/>
          <a:lstStyle/>
          <a:p>
            <a:r>
              <a:rPr lang="en-US" dirty="0"/>
              <a:t>Software Engineering Diversity</a:t>
            </a:r>
          </a:p>
        </p:txBody>
      </p:sp>
      <p:sp>
        <p:nvSpPr>
          <p:cNvPr id="3" name="Content Placeholder 2"/>
          <p:cNvSpPr>
            <a:spLocks noGrp="1"/>
          </p:cNvSpPr>
          <p:nvPr>
            <p:ph idx="1"/>
          </p:nvPr>
        </p:nvSpPr>
        <p:spPr>
          <a:xfrm>
            <a:off x="0" y="2541496"/>
            <a:ext cx="10515600" cy="4351338"/>
          </a:xfrm>
        </p:spPr>
        <p:txBody>
          <a:bodyPr/>
          <a:lstStyle/>
          <a:p>
            <a:r>
              <a:rPr lang="en-US" sz="3200" b="1" dirty="0"/>
              <a:t>Embedded control systems</a:t>
            </a:r>
            <a:endParaRPr lang="en-US" sz="3200" dirty="0"/>
          </a:p>
          <a:p>
            <a:r>
              <a:rPr lang="en-US" dirty="0"/>
              <a:t>Software control systems that control and manage hardware devices</a:t>
            </a:r>
          </a:p>
          <a:p>
            <a:r>
              <a:rPr lang="en-US" dirty="0"/>
              <a:t>More embedded systems than any other type of system</a:t>
            </a:r>
          </a:p>
          <a:p>
            <a:r>
              <a:rPr lang="en-US" dirty="0"/>
              <a:t>Examples of embedded systems include</a:t>
            </a:r>
          </a:p>
          <a:p>
            <a:r>
              <a:rPr lang="en-US" dirty="0"/>
              <a:t>Software in a mobile (cell) phone</a:t>
            </a:r>
          </a:p>
          <a:p>
            <a:r>
              <a:rPr lang="en-US" dirty="0"/>
              <a:t>Software that controls anti-lock braking in a car</a:t>
            </a:r>
          </a:p>
          <a:p>
            <a:r>
              <a:rPr lang="en-US" dirty="0"/>
              <a:t>Software in a microwave oven to control the cooking process</a:t>
            </a:r>
          </a:p>
          <a:p>
            <a:endParaRPr lang="en-US" dirty="0"/>
          </a:p>
        </p:txBody>
      </p:sp>
      <p:pic>
        <p:nvPicPr>
          <p:cNvPr id="4098" name="Picture 2" descr="Security for Embedded Control Systems | EuroSTAR Hudd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19949" y="86451"/>
            <a:ext cx="4617589" cy="273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637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 y="86451"/>
            <a:ext cx="10515600" cy="1325563"/>
          </a:xfrm>
        </p:spPr>
        <p:txBody>
          <a:bodyPr/>
          <a:lstStyle/>
          <a:p>
            <a:r>
              <a:rPr lang="en-US" dirty="0"/>
              <a:t>Software Engineering Diversity</a:t>
            </a:r>
          </a:p>
        </p:txBody>
      </p:sp>
      <p:sp>
        <p:nvSpPr>
          <p:cNvPr id="3" name="Content Placeholder 2"/>
          <p:cNvSpPr>
            <a:spLocks noGrp="1"/>
          </p:cNvSpPr>
          <p:nvPr>
            <p:ph idx="1"/>
          </p:nvPr>
        </p:nvSpPr>
        <p:spPr>
          <a:xfrm>
            <a:off x="106680" y="2506662"/>
            <a:ext cx="10515600" cy="3249704"/>
          </a:xfrm>
        </p:spPr>
        <p:txBody>
          <a:bodyPr/>
          <a:lstStyle/>
          <a:p>
            <a:r>
              <a:rPr lang="en-US" dirty="0"/>
              <a:t>Business systems that are designed to process data in large batches</a:t>
            </a:r>
          </a:p>
          <a:p>
            <a:r>
              <a:rPr lang="en-US" dirty="0"/>
              <a:t>Process large numbers of individual inputs to create corresponding outputs</a:t>
            </a:r>
          </a:p>
          <a:p>
            <a:r>
              <a:rPr lang="en-US" dirty="0"/>
              <a:t>Examples of batch systems include</a:t>
            </a:r>
          </a:p>
          <a:p>
            <a:r>
              <a:rPr lang="en-US" dirty="0"/>
              <a:t>Billing systems</a:t>
            </a:r>
          </a:p>
          <a:p>
            <a:r>
              <a:rPr lang="en-US" dirty="0"/>
              <a:t>Salary payment systems.</a:t>
            </a:r>
          </a:p>
        </p:txBody>
      </p:sp>
      <p:pic>
        <p:nvPicPr>
          <p:cNvPr id="4" name="Picture 3"/>
          <p:cNvPicPr>
            <a:picLocks noChangeAspect="1"/>
          </p:cNvPicPr>
          <p:nvPr/>
        </p:nvPicPr>
        <p:blipFill>
          <a:blip r:embed="rId2"/>
          <a:stretch>
            <a:fillRect/>
          </a:stretch>
        </p:blipFill>
        <p:spPr>
          <a:xfrm>
            <a:off x="8990585" y="-1"/>
            <a:ext cx="3201415" cy="2394857"/>
          </a:xfrm>
          <a:prstGeom prst="rect">
            <a:avLst/>
          </a:prstGeom>
        </p:spPr>
      </p:pic>
      <p:sp>
        <p:nvSpPr>
          <p:cNvPr id="5" name="Rectangle 4"/>
          <p:cNvSpPr/>
          <p:nvPr/>
        </p:nvSpPr>
        <p:spPr>
          <a:xfrm>
            <a:off x="170026" y="1774672"/>
            <a:ext cx="7484808" cy="523220"/>
          </a:xfrm>
          <a:prstGeom prst="rect">
            <a:avLst/>
          </a:prstGeom>
        </p:spPr>
        <p:txBody>
          <a:bodyPr wrap="square">
            <a:spAutoFit/>
          </a:bodyPr>
          <a:lstStyle/>
          <a:p>
            <a:r>
              <a:rPr lang="en-US" sz="2800" b="1" dirty="0">
                <a:solidFill>
                  <a:srgbClr val="000000"/>
                </a:solidFill>
                <a:latin typeface="Arial" panose="020B0604020202020204" pitchFamily="34" charset="0"/>
              </a:rPr>
              <a:t>Batch processing systems</a:t>
            </a:r>
            <a:endParaRPr lang="en-US" sz="2800" dirty="0"/>
          </a:p>
        </p:txBody>
      </p:sp>
    </p:spTree>
    <p:extLst>
      <p:ext uri="{BB962C8B-B14F-4D97-AF65-F5344CB8AC3E}">
        <p14:creationId xmlns:p14="http://schemas.microsoft.com/office/powerpoint/2010/main" val="1504727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 y="86451"/>
            <a:ext cx="10515600" cy="1325563"/>
          </a:xfrm>
        </p:spPr>
        <p:txBody>
          <a:bodyPr/>
          <a:lstStyle/>
          <a:p>
            <a:r>
              <a:rPr lang="en-US" dirty="0"/>
              <a:t>Software Engineering Diversity</a:t>
            </a:r>
          </a:p>
        </p:txBody>
      </p:sp>
      <p:sp>
        <p:nvSpPr>
          <p:cNvPr id="3" name="Content Placeholder 2"/>
          <p:cNvSpPr>
            <a:spLocks noGrp="1"/>
          </p:cNvSpPr>
          <p:nvPr>
            <p:ph idx="1"/>
          </p:nvPr>
        </p:nvSpPr>
        <p:spPr>
          <a:xfrm>
            <a:off x="0" y="3187336"/>
            <a:ext cx="10515600" cy="3670663"/>
          </a:xfrm>
        </p:spPr>
        <p:txBody>
          <a:bodyPr/>
          <a:lstStyle/>
          <a:p>
            <a:r>
              <a:rPr lang="en-US" sz="3200" b="1" dirty="0"/>
              <a:t>Entertainment systems</a:t>
            </a:r>
          </a:p>
          <a:p>
            <a:r>
              <a:rPr lang="en-US" dirty="0"/>
              <a:t>Systems that are primarily for personal use and which are intended to entertain the user</a:t>
            </a:r>
          </a:p>
          <a:p>
            <a:r>
              <a:rPr lang="en-US" dirty="0"/>
              <a:t>Most of these systems are games of one kind or another</a:t>
            </a:r>
          </a:p>
          <a:p>
            <a:r>
              <a:rPr lang="en-US" dirty="0"/>
              <a:t>The quality of the user interaction offered is the most important distinguishing characteristic of entertainment systems</a:t>
            </a:r>
          </a:p>
        </p:txBody>
      </p:sp>
      <p:pic>
        <p:nvPicPr>
          <p:cNvPr id="5122" name="Picture 2" descr="Home - BAOSPACE | Home theater setup, Home cinema room, Home theater roo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2617" y="-1"/>
            <a:ext cx="4859383" cy="364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857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2" descr="Top 7 Use Cases for Electric Vehicle Simulation - MATLAB &amp;amp; Simu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2456" y="3265714"/>
            <a:ext cx="6139544" cy="34534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10515600" cy="1325563"/>
          </a:xfrm>
        </p:spPr>
        <p:txBody>
          <a:bodyPr/>
          <a:lstStyle/>
          <a:p>
            <a:r>
              <a:rPr lang="en-US" dirty="0"/>
              <a:t>Software Engineering Diversity</a:t>
            </a:r>
          </a:p>
        </p:txBody>
      </p:sp>
      <p:sp>
        <p:nvSpPr>
          <p:cNvPr id="3" name="Content Placeholder 2"/>
          <p:cNvSpPr>
            <a:spLocks noGrp="1"/>
          </p:cNvSpPr>
          <p:nvPr>
            <p:ph idx="1"/>
          </p:nvPr>
        </p:nvSpPr>
        <p:spPr>
          <a:xfrm>
            <a:off x="0" y="1325563"/>
            <a:ext cx="10515600" cy="2545489"/>
          </a:xfrm>
        </p:spPr>
        <p:txBody>
          <a:bodyPr/>
          <a:lstStyle/>
          <a:p>
            <a:r>
              <a:rPr lang="en-US" sz="3200" b="1" dirty="0"/>
              <a:t>Systems for modeling and simulation</a:t>
            </a:r>
          </a:p>
          <a:p>
            <a:r>
              <a:rPr lang="en-US" dirty="0"/>
              <a:t>Systems that are developed by scientists and engineers to model physical processes or situations</a:t>
            </a:r>
          </a:p>
          <a:p>
            <a:r>
              <a:rPr lang="en-US" dirty="0"/>
              <a:t>Are often computationally intensive and require high-performance parallel systems for execution</a:t>
            </a:r>
          </a:p>
        </p:txBody>
      </p:sp>
    </p:spTree>
    <p:extLst>
      <p:ext uri="{BB962C8B-B14F-4D97-AF65-F5344CB8AC3E}">
        <p14:creationId xmlns:p14="http://schemas.microsoft.com/office/powerpoint/2010/main" val="2022761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40E6-05EC-425D-BF17-9D5C3AEE3C75}"/>
              </a:ext>
            </a:extLst>
          </p:cNvPr>
          <p:cNvSpPr>
            <a:spLocks noGrp="1"/>
          </p:cNvSpPr>
          <p:nvPr>
            <p:ph type="title"/>
          </p:nvPr>
        </p:nvSpPr>
        <p:spPr>
          <a:xfrm>
            <a:off x="1097280" y="286603"/>
            <a:ext cx="10058400" cy="1450757"/>
          </a:xfrm>
        </p:spPr>
        <p:txBody>
          <a:bodyPr>
            <a:normAutofit/>
          </a:bodyPr>
          <a:lstStyle/>
          <a:p>
            <a:r>
              <a:rPr lang="en-US" dirty="0"/>
              <a:t>Software Products</a:t>
            </a:r>
          </a:p>
        </p:txBody>
      </p:sp>
      <p:graphicFrame>
        <p:nvGraphicFramePr>
          <p:cNvPr id="6" name="Content Placeholder 2">
            <a:extLst>
              <a:ext uri="{FF2B5EF4-FFF2-40B4-BE49-F238E27FC236}">
                <a16:creationId xmlns:a16="http://schemas.microsoft.com/office/drawing/2014/main" id="{C713DAB0-BE8B-4F47-8204-2FB0975DFBD3}"/>
              </a:ext>
            </a:extLst>
          </p:cNvPr>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0949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F8E1-AE62-4A0D-92F1-182EA8C9AE98}"/>
              </a:ext>
            </a:extLst>
          </p:cNvPr>
          <p:cNvSpPr>
            <a:spLocks noGrp="1"/>
          </p:cNvSpPr>
          <p:nvPr>
            <p:ph type="title"/>
          </p:nvPr>
        </p:nvSpPr>
        <p:spPr>
          <a:xfrm>
            <a:off x="1097280" y="286603"/>
            <a:ext cx="10058400" cy="1450757"/>
          </a:xfrm>
        </p:spPr>
        <p:txBody>
          <a:bodyPr>
            <a:normAutofit/>
          </a:bodyPr>
          <a:lstStyle/>
          <a:p>
            <a:r>
              <a:rPr lang="en-US" dirty="0"/>
              <a:t>Software Process</a:t>
            </a:r>
          </a:p>
        </p:txBody>
      </p:sp>
      <p:graphicFrame>
        <p:nvGraphicFramePr>
          <p:cNvPr id="6" name="Content Placeholder 2">
            <a:extLst>
              <a:ext uri="{FF2B5EF4-FFF2-40B4-BE49-F238E27FC236}">
                <a16:creationId xmlns:a16="http://schemas.microsoft.com/office/drawing/2014/main" id="{80F6836B-9FF4-4414-8736-C90512B4BAFC}"/>
              </a:ext>
            </a:extLst>
          </p:cNvPr>
          <p:cNvGraphicFramePr>
            <a:graphicFrameLocks noGrp="1"/>
          </p:cNvGraphicFramePr>
          <p:nvPr>
            <p:ph idx="1"/>
            <p:extLst>
              <p:ext uri="{D42A27DB-BD31-4B8C-83A1-F6EECF244321}">
                <p14:modId xmlns:p14="http://schemas.microsoft.com/office/powerpoint/2010/main" val="438012046"/>
              </p:ext>
            </p:extLst>
          </p:nvPr>
        </p:nvGraphicFramePr>
        <p:xfrm>
          <a:off x="1199156" y="3864334"/>
          <a:ext cx="10058400" cy="2287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ED87CC67-16BE-48A0-B5D5-342682B8A6C2}"/>
              </a:ext>
            </a:extLst>
          </p:cNvPr>
          <p:cNvSpPr txBox="1"/>
          <p:nvPr/>
        </p:nvSpPr>
        <p:spPr>
          <a:xfrm>
            <a:off x="1289602" y="1853527"/>
            <a:ext cx="8401050" cy="2195473"/>
          </a:xfrm>
          <a:prstGeom prst="rect">
            <a:avLst/>
          </a:prstGeom>
          <a:noFill/>
        </p:spPr>
        <p:txBody>
          <a:bodyPr wrap="square">
            <a:spAutoFit/>
          </a:bodyPr>
          <a:lstStyle/>
          <a:p>
            <a:pPr marL="9525" algn="just">
              <a:spcBef>
                <a:spcPts val="581"/>
              </a:spcBef>
            </a:pPr>
            <a:r>
              <a:rPr lang="en-US" sz="2400" spc="-4" dirty="0">
                <a:cs typeface="Calibri"/>
              </a:rPr>
              <a:t>A </a:t>
            </a:r>
            <a:r>
              <a:rPr lang="en-US" sz="2400" spc="-11" dirty="0">
                <a:cs typeface="Calibri"/>
              </a:rPr>
              <a:t>structured </a:t>
            </a:r>
            <a:r>
              <a:rPr lang="en-US" sz="2400" spc="-8" dirty="0">
                <a:cs typeface="Calibri"/>
              </a:rPr>
              <a:t>set </a:t>
            </a:r>
            <a:r>
              <a:rPr lang="en-US" sz="2400" spc="-4" dirty="0">
                <a:cs typeface="Calibri"/>
              </a:rPr>
              <a:t>of activities </a:t>
            </a:r>
            <a:r>
              <a:rPr lang="en-US" sz="2400" spc="-11" dirty="0">
                <a:cs typeface="Calibri"/>
              </a:rPr>
              <a:t>required </a:t>
            </a:r>
            <a:r>
              <a:rPr lang="en-US" sz="2400" spc="-15" dirty="0">
                <a:cs typeface="Calibri"/>
              </a:rPr>
              <a:t>to </a:t>
            </a:r>
            <a:r>
              <a:rPr lang="en-US" sz="2400" spc="-11" dirty="0">
                <a:cs typeface="Calibri"/>
              </a:rPr>
              <a:t>develop </a:t>
            </a:r>
            <a:r>
              <a:rPr lang="en-US" sz="2400" spc="-4" dirty="0">
                <a:cs typeface="Calibri"/>
              </a:rPr>
              <a:t>a </a:t>
            </a:r>
            <a:r>
              <a:rPr lang="en-US" sz="2400" spc="-11" dirty="0">
                <a:cs typeface="Calibri"/>
              </a:rPr>
              <a:t>software</a:t>
            </a:r>
            <a:r>
              <a:rPr lang="en-US" sz="2400" spc="146" dirty="0">
                <a:cs typeface="Calibri"/>
              </a:rPr>
              <a:t> </a:t>
            </a:r>
            <a:r>
              <a:rPr lang="en-US" sz="2400" spc="-23" dirty="0">
                <a:cs typeface="Calibri"/>
              </a:rPr>
              <a:t>system</a:t>
            </a:r>
            <a:endParaRPr lang="en-US" sz="2400" dirty="0">
              <a:cs typeface="Calibri"/>
            </a:endParaRPr>
          </a:p>
          <a:p>
            <a:pPr marL="180975" indent="-171450" algn="just">
              <a:spcBef>
                <a:spcPts val="506"/>
              </a:spcBef>
              <a:buFont typeface="Arial"/>
              <a:buChar char="•"/>
              <a:tabLst>
                <a:tab pos="180975" algn="l"/>
              </a:tabLst>
            </a:pPr>
            <a:r>
              <a:rPr lang="en-US" sz="2400" spc="-8" dirty="0">
                <a:solidFill>
                  <a:srgbClr val="002060"/>
                </a:solidFill>
                <a:cs typeface="Calibri"/>
              </a:rPr>
              <a:t>Specification</a:t>
            </a:r>
            <a:endParaRPr lang="en-US" sz="2400" dirty="0">
              <a:solidFill>
                <a:srgbClr val="002060"/>
              </a:solidFill>
              <a:cs typeface="Calibri"/>
            </a:endParaRPr>
          </a:p>
          <a:p>
            <a:pPr marL="180975" indent="-171450" algn="just">
              <a:spcBef>
                <a:spcPts val="495"/>
              </a:spcBef>
              <a:buFont typeface="Arial"/>
              <a:buChar char="•"/>
              <a:tabLst>
                <a:tab pos="180975" algn="l"/>
              </a:tabLst>
            </a:pPr>
            <a:r>
              <a:rPr lang="en-US" sz="2400" spc="-8" dirty="0">
                <a:solidFill>
                  <a:srgbClr val="002060"/>
                </a:solidFill>
                <a:cs typeface="Calibri"/>
              </a:rPr>
              <a:t>Design and Implementation</a:t>
            </a:r>
            <a:endParaRPr lang="en-US" sz="2400" dirty="0">
              <a:solidFill>
                <a:srgbClr val="002060"/>
              </a:solidFill>
              <a:cs typeface="Calibri"/>
            </a:endParaRPr>
          </a:p>
          <a:p>
            <a:pPr marL="180975" indent="-171450" algn="just">
              <a:spcBef>
                <a:spcPts val="499"/>
              </a:spcBef>
              <a:buFont typeface="Arial"/>
              <a:buChar char="•"/>
              <a:tabLst>
                <a:tab pos="180975" algn="l"/>
              </a:tabLst>
            </a:pPr>
            <a:r>
              <a:rPr lang="en-US" sz="2400" spc="-19" dirty="0">
                <a:solidFill>
                  <a:srgbClr val="002060"/>
                </a:solidFill>
                <a:cs typeface="Calibri"/>
              </a:rPr>
              <a:t>Verification &amp; Validation</a:t>
            </a:r>
            <a:endParaRPr lang="en-US" sz="2400" dirty="0">
              <a:solidFill>
                <a:srgbClr val="002060"/>
              </a:solidFill>
              <a:cs typeface="Calibri"/>
            </a:endParaRPr>
          </a:p>
          <a:p>
            <a:pPr marL="180975" indent="-171450" algn="just">
              <a:spcBef>
                <a:spcPts val="503"/>
              </a:spcBef>
              <a:buFont typeface="Arial"/>
              <a:buChar char="•"/>
              <a:tabLst>
                <a:tab pos="180975" algn="l"/>
              </a:tabLst>
            </a:pPr>
            <a:r>
              <a:rPr lang="en-US" sz="2400" spc="-11" dirty="0">
                <a:solidFill>
                  <a:srgbClr val="002060"/>
                </a:solidFill>
                <a:cs typeface="Calibri"/>
              </a:rPr>
              <a:t>Evolution</a:t>
            </a:r>
            <a:endParaRPr lang="en-US" sz="2400" dirty="0">
              <a:solidFill>
                <a:srgbClr val="002060"/>
              </a:solidFill>
              <a:cs typeface="Calibri"/>
            </a:endParaRPr>
          </a:p>
        </p:txBody>
      </p:sp>
    </p:spTree>
    <p:extLst>
      <p:ext uri="{BB962C8B-B14F-4D97-AF65-F5344CB8AC3E}">
        <p14:creationId xmlns:p14="http://schemas.microsoft.com/office/powerpoint/2010/main" val="88332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9417" y="522578"/>
            <a:ext cx="10913166" cy="546336"/>
          </a:xfrm>
          <a:prstGeom prst="rect">
            <a:avLst/>
          </a:prstGeom>
        </p:spPr>
        <p:txBody>
          <a:bodyPr vert="horz" wrap="square" lIns="0" tIns="67151" rIns="0" bIns="0" rtlCol="0" anchor="b">
            <a:spAutoFit/>
          </a:bodyPr>
          <a:lstStyle/>
          <a:p>
            <a:pPr marL="9525" marR="3810">
              <a:lnSpc>
                <a:spcPts val="3563"/>
              </a:lnSpc>
              <a:spcBef>
                <a:spcPts val="529"/>
              </a:spcBef>
            </a:pPr>
            <a:r>
              <a:rPr spc="-11" dirty="0"/>
              <a:t>Four </a:t>
            </a:r>
            <a:r>
              <a:rPr spc="-8" dirty="0"/>
              <a:t>fundamental </a:t>
            </a:r>
            <a:r>
              <a:rPr dirty="0"/>
              <a:t>activities of </a:t>
            </a:r>
            <a:r>
              <a:rPr spc="-11" dirty="0"/>
              <a:t>software  </a:t>
            </a:r>
            <a:r>
              <a:rPr spc="-19" dirty="0"/>
              <a:t>Process</a:t>
            </a:r>
            <a:endParaRPr dirty="0"/>
          </a:p>
        </p:txBody>
      </p:sp>
      <p:sp>
        <p:nvSpPr>
          <p:cNvPr id="3" name="object 3"/>
          <p:cNvSpPr txBox="1"/>
          <p:nvPr/>
        </p:nvSpPr>
        <p:spPr>
          <a:xfrm>
            <a:off x="983975" y="1851739"/>
            <a:ext cx="10078277" cy="4024018"/>
          </a:xfrm>
          <a:prstGeom prst="rect">
            <a:avLst/>
          </a:prstGeom>
        </p:spPr>
        <p:txBody>
          <a:bodyPr vert="horz" wrap="square" lIns="0" tIns="10001" rIns="0" bIns="0" rtlCol="0">
            <a:spAutoFit/>
          </a:bodyPr>
          <a:lstStyle/>
          <a:p>
            <a:pPr marL="9525" algn="just">
              <a:spcBef>
                <a:spcPts val="79"/>
              </a:spcBef>
              <a:tabLst>
                <a:tab pos="180975" algn="l"/>
              </a:tabLst>
            </a:pPr>
            <a:r>
              <a:rPr sz="2600" spc="-11" dirty="0">
                <a:cs typeface="Calibri"/>
              </a:rPr>
              <a:t>Any </a:t>
            </a:r>
            <a:r>
              <a:rPr sz="2600" spc="-8" dirty="0">
                <a:cs typeface="Calibri"/>
              </a:rPr>
              <a:t>software process </a:t>
            </a:r>
            <a:r>
              <a:rPr sz="2600" spc="-4" dirty="0">
                <a:cs typeface="Calibri"/>
              </a:rPr>
              <a:t>must </a:t>
            </a:r>
            <a:r>
              <a:rPr sz="2600" dirty="0">
                <a:cs typeface="Calibri"/>
              </a:rPr>
              <a:t>include the </a:t>
            </a:r>
            <a:r>
              <a:rPr sz="2600" spc="-8" dirty="0">
                <a:cs typeface="Calibri"/>
              </a:rPr>
              <a:t>following </a:t>
            </a:r>
            <a:r>
              <a:rPr sz="2600" spc="-15" dirty="0">
                <a:cs typeface="Calibri"/>
              </a:rPr>
              <a:t>four</a:t>
            </a:r>
            <a:r>
              <a:rPr sz="2600" spc="-41" dirty="0">
                <a:cs typeface="Calibri"/>
              </a:rPr>
              <a:t> </a:t>
            </a:r>
            <a:r>
              <a:rPr sz="2600" dirty="0">
                <a:cs typeface="Calibri"/>
              </a:rPr>
              <a:t>activities:</a:t>
            </a:r>
            <a:endParaRPr lang="en-IN" sz="2600" dirty="0">
              <a:cs typeface="Calibri"/>
            </a:endParaRPr>
          </a:p>
          <a:p>
            <a:pPr marL="180975" indent="-171450" algn="just">
              <a:spcBef>
                <a:spcPts val="79"/>
              </a:spcBef>
              <a:buFont typeface="Arial"/>
              <a:buChar char="•"/>
              <a:tabLst>
                <a:tab pos="180975" algn="l"/>
              </a:tabLst>
            </a:pPr>
            <a:endParaRPr sz="2600" dirty="0">
              <a:cs typeface="Calibri"/>
            </a:endParaRPr>
          </a:p>
          <a:p>
            <a:pPr marL="180975" indent="-171450" algn="just">
              <a:spcBef>
                <a:spcPts val="49"/>
              </a:spcBef>
              <a:buFont typeface="Arial"/>
              <a:buChar char="•"/>
              <a:tabLst>
                <a:tab pos="180975" algn="l"/>
              </a:tabLst>
            </a:pPr>
            <a:r>
              <a:rPr sz="2600" b="1" spc="-4" dirty="0">
                <a:solidFill>
                  <a:srgbClr val="002060"/>
                </a:solidFill>
                <a:cs typeface="Calibri"/>
              </a:rPr>
              <a:t>Software specification (or </a:t>
            </a:r>
            <a:r>
              <a:rPr sz="2600" b="1" spc="-8" dirty="0">
                <a:solidFill>
                  <a:srgbClr val="002060"/>
                </a:solidFill>
                <a:cs typeface="Calibri"/>
              </a:rPr>
              <a:t>requirements </a:t>
            </a:r>
            <a:r>
              <a:rPr sz="2600" b="1" dirty="0">
                <a:solidFill>
                  <a:srgbClr val="002060"/>
                </a:solidFill>
                <a:cs typeface="Calibri"/>
              </a:rPr>
              <a:t>engineering): </a:t>
            </a:r>
            <a:endParaRPr lang="en-IN" sz="2600" b="1" dirty="0">
              <a:solidFill>
                <a:srgbClr val="002060"/>
              </a:solidFill>
              <a:cs typeface="Calibri"/>
            </a:endParaRPr>
          </a:p>
          <a:p>
            <a:pPr marL="466725" lvl="1" algn="just">
              <a:spcBef>
                <a:spcPts val="49"/>
              </a:spcBef>
              <a:tabLst>
                <a:tab pos="180975" algn="l"/>
              </a:tabLst>
            </a:pPr>
            <a:r>
              <a:rPr sz="2600" spc="-4" dirty="0">
                <a:cs typeface="Calibri"/>
              </a:rPr>
              <a:t>Defining </a:t>
            </a:r>
            <a:r>
              <a:rPr sz="2600" spc="-4" dirty="0">
                <a:solidFill>
                  <a:srgbClr val="FF0000"/>
                </a:solidFill>
                <a:cs typeface="Calibri"/>
              </a:rPr>
              <a:t>what</a:t>
            </a:r>
            <a:r>
              <a:rPr sz="2600" spc="-101" dirty="0">
                <a:solidFill>
                  <a:srgbClr val="FF0000"/>
                </a:solidFill>
                <a:cs typeface="Calibri"/>
              </a:rPr>
              <a:t> </a:t>
            </a:r>
            <a:r>
              <a:rPr sz="2600" dirty="0">
                <a:solidFill>
                  <a:srgbClr val="FF0000"/>
                </a:solidFill>
                <a:cs typeface="Calibri"/>
              </a:rPr>
              <a:t>the</a:t>
            </a:r>
            <a:r>
              <a:rPr lang="en-IN" sz="2600" dirty="0">
                <a:cs typeface="Calibri"/>
              </a:rPr>
              <a:t> </a:t>
            </a:r>
            <a:r>
              <a:rPr sz="2600" spc="-8" dirty="0">
                <a:solidFill>
                  <a:srgbClr val="FF0000"/>
                </a:solidFill>
                <a:cs typeface="Calibri"/>
              </a:rPr>
              <a:t>software </a:t>
            </a:r>
            <a:r>
              <a:rPr sz="2600" spc="-4" dirty="0">
                <a:solidFill>
                  <a:srgbClr val="FF0000"/>
                </a:solidFill>
                <a:cs typeface="Calibri"/>
              </a:rPr>
              <a:t>should </a:t>
            </a:r>
            <a:r>
              <a:rPr sz="2600" spc="-8" dirty="0">
                <a:solidFill>
                  <a:srgbClr val="FF0000"/>
                </a:solidFill>
                <a:cs typeface="Calibri"/>
              </a:rPr>
              <a:t>do</a:t>
            </a:r>
            <a:r>
              <a:rPr sz="2600" spc="-8" dirty="0">
                <a:cs typeface="Calibri"/>
              </a:rPr>
              <a:t>. </a:t>
            </a:r>
            <a:r>
              <a:rPr sz="2600" dirty="0">
                <a:cs typeface="Calibri"/>
              </a:rPr>
              <a:t>Main functionalities </a:t>
            </a:r>
            <a:r>
              <a:rPr sz="2600" spc="-4" dirty="0">
                <a:cs typeface="Calibri"/>
              </a:rPr>
              <a:t>of </a:t>
            </a:r>
            <a:r>
              <a:rPr sz="2600" dirty="0">
                <a:cs typeface="Calibri"/>
              </a:rPr>
              <a:t>the </a:t>
            </a:r>
            <a:r>
              <a:rPr sz="2600" spc="-8" dirty="0">
                <a:cs typeface="Calibri"/>
              </a:rPr>
              <a:t>software </a:t>
            </a:r>
            <a:r>
              <a:rPr sz="2600" dirty="0">
                <a:cs typeface="Calibri"/>
              </a:rPr>
              <a:t>and the </a:t>
            </a:r>
            <a:r>
              <a:rPr sz="2600" spc="-8" dirty="0">
                <a:cs typeface="Calibri"/>
              </a:rPr>
              <a:t>constrains  around </a:t>
            </a:r>
            <a:r>
              <a:rPr sz="2600" dirty="0">
                <a:cs typeface="Calibri"/>
              </a:rPr>
              <a:t>them </a:t>
            </a:r>
            <a:r>
              <a:rPr sz="2600" spc="-8" dirty="0">
                <a:cs typeface="Calibri"/>
              </a:rPr>
              <a:t>are</a:t>
            </a:r>
            <a:r>
              <a:rPr sz="2600" spc="-23" dirty="0">
                <a:cs typeface="Calibri"/>
              </a:rPr>
              <a:t> </a:t>
            </a:r>
            <a:r>
              <a:rPr sz="2600" dirty="0">
                <a:cs typeface="Calibri"/>
              </a:rPr>
              <a:t>specified.</a:t>
            </a:r>
            <a:endParaRPr lang="en-IN" sz="2600" dirty="0">
              <a:cs typeface="Calibri"/>
            </a:endParaRPr>
          </a:p>
          <a:p>
            <a:pPr marL="180975" indent="-171450" algn="just">
              <a:spcBef>
                <a:spcPts val="49"/>
              </a:spcBef>
              <a:buFont typeface="Arial"/>
              <a:buChar char="•"/>
              <a:tabLst>
                <a:tab pos="180975" algn="l"/>
              </a:tabLst>
            </a:pPr>
            <a:endParaRPr lang="en-IN" sz="2600" dirty="0">
              <a:cs typeface="Calibri"/>
            </a:endParaRPr>
          </a:p>
          <a:p>
            <a:pPr marL="180975" indent="-171450" algn="just">
              <a:spcBef>
                <a:spcPts val="49"/>
              </a:spcBef>
              <a:buFont typeface="Arial"/>
              <a:buChar char="•"/>
              <a:tabLst>
                <a:tab pos="180975" algn="l"/>
              </a:tabLst>
            </a:pPr>
            <a:endParaRPr sz="2600" dirty="0">
              <a:cs typeface="Calibri"/>
            </a:endParaRPr>
          </a:p>
          <a:p>
            <a:pPr marL="180975" indent="-171450" algn="just">
              <a:spcBef>
                <a:spcPts val="45"/>
              </a:spcBef>
              <a:buFont typeface="Arial"/>
              <a:buChar char="•"/>
              <a:tabLst>
                <a:tab pos="180975" algn="l"/>
              </a:tabLst>
            </a:pPr>
            <a:r>
              <a:rPr sz="2600" b="1" spc="-4" dirty="0">
                <a:solidFill>
                  <a:srgbClr val="002060"/>
                </a:solidFill>
                <a:cs typeface="Calibri"/>
              </a:rPr>
              <a:t>Software </a:t>
            </a:r>
            <a:r>
              <a:rPr sz="2600" b="1" dirty="0">
                <a:solidFill>
                  <a:srgbClr val="002060"/>
                </a:solidFill>
                <a:cs typeface="Calibri"/>
              </a:rPr>
              <a:t>design and </a:t>
            </a:r>
            <a:r>
              <a:rPr sz="2600" b="1" spc="-8" dirty="0">
                <a:solidFill>
                  <a:srgbClr val="002060"/>
                </a:solidFill>
                <a:cs typeface="Calibri"/>
              </a:rPr>
              <a:t>implementation</a:t>
            </a:r>
            <a:r>
              <a:rPr sz="2600" spc="-8" dirty="0">
                <a:solidFill>
                  <a:srgbClr val="002060"/>
                </a:solidFill>
                <a:cs typeface="Calibri"/>
              </a:rPr>
              <a:t>: </a:t>
            </a:r>
            <a:endParaRPr lang="en-IN" sz="2600" spc="-8" dirty="0">
              <a:solidFill>
                <a:srgbClr val="002060"/>
              </a:solidFill>
              <a:cs typeface="Calibri"/>
            </a:endParaRPr>
          </a:p>
          <a:p>
            <a:pPr marL="466725" lvl="1" algn="just">
              <a:spcBef>
                <a:spcPts val="45"/>
              </a:spcBef>
              <a:tabLst>
                <a:tab pos="180975" algn="l"/>
              </a:tabLst>
            </a:pPr>
            <a:r>
              <a:rPr sz="2600" spc="-4" dirty="0">
                <a:cs typeface="Calibri"/>
              </a:rPr>
              <a:t>Defining </a:t>
            </a:r>
            <a:r>
              <a:rPr sz="2600" dirty="0">
                <a:cs typeface="Calibri"/>
              </a:rPr>
              <a:t>the </a:t>
            </a:r>
            <a:r>
              <a:rPr sz="2600" spc="-8" dirty="0">
                <a:cs typeface="Calibri"/>
              </a:rPr>
              <a:t>software </a:t>
            </a:r>
            <a:r>
              <a:rPr sz="2600" dirty="0">
                <a:cs typeface="Calibri"/>
              </a:rPr>
              <a:t>and</a:t>
            </a:r>
            <a:r>
              <a:rPr sz="2600" spc="-41" dirty="0">
                <a:cs typeface="Calibri"/>
              </a:rPr>
              <a:t> </a:t>
            </a:r>
            <a:r>
              <a:rPr sz="2600" spc="-11" dirty="0">
                <a:cs typeface="Calibri"/>
              </a:rPr>
              <a:t>data</a:t>
            </a:r>
            <a:r>
              <a:rPr lang="en-IN" sz="2600" dirty="0">
                <a:cs typeface="Calibri"/>
              </a:rPr>
              <a:t> </a:t>
            </a:r>
            <a:r>
              <a:rPr sz="2600" spc="-11" dirty="0">
                <a:cs typeface="Calibri"/>
              </a:rPr>
              <a:t>organization </a:t>
            </a:r>
            <a:r>
              <a:rPr sz="2600" dirty="0">
                <a:cs typeface="Calibri"/>
              </a:rPr>
              <a:t>and implementing the </a:t>
            </a:r>
            <a:r>
              <a:rPr sz="2600" spc="-15" dirty="0">
                <a:cs typeface="Calibri"/>
              </a:rPr>
              <a:t>system. </a:t>
            </a:r>
            <a:r>
              <a:rPr sz="2600" spc="-4" dirty="0">
                <a:cs typeface="Calibri"/>
              </a:rPr>
              <a:t>The </a:t>
            </a:r>
            <a:r>
              <a:rPr sz="2600" spc="-8" dirty="0">
                <a:cs typeface="Calibri"/>
              </a:rPr>
              <a:t>software </a:t>
            </a:r>
            <a:r>
              <a:rPr sz="2600" dirty="0">
                <a:cs typeface="Calibri"/>
              </a:rPr>
              <a:t>is </a:t>
            </a:r>
            <a:r>
              <a:rPr sz="2600" spc="-11" dirty="0">
                <a:cs typeface="Calibri"/>
              </a:rPr>
              <a:t>to </a:t>
            </a:r>
            <a:r>
              <a:rPr sz="2600" spc="-4" dirty="0">
                <a:cs typeface="Calibri"/>
              </a:rPr>
              <a:t>be </a:t>
            </a:r>
            <a:r>
              <a:rPr sz="2600" spc="-4" dirty="0">
                <a:solidFill>
                  <a:srgbClr val="FF0000"/>
                </a:solidFill>
                <a:cs typeface="Calibri"/>
              </a:rPr>
              <a:t>designed  </a:t>
            </a:r>
            <a:r>
              <a:rPr sz="2600" dirty="0">
                <a:solidFill>
                  <a:srgbClr val="FF0000"/>
                </a:solidFill>
                <a:cs typeface="Calibri"/>
              </a:rPr>
              <a:t>and </a:t>
            </a:r>
            <a:r>
              <a:rPr sz="2600" spc="-8" dirty="0">
                <a:solidFill>
                  <a:srgbClr val="FF0000"/>
                </a:solidFill>
                <a:cs typeface="Calibri"/>
              </a:rPr>
              <a:t>programmed </a:t>
            </a:r>
            <a:r>
              <a:rPr sz="2600" dirty="0">
                <a:cs typeface="Calibri"/>
              </a:rPr>
              <a:t>in this</a:t>
            </a:r>
            <a:r>
              <a:rPr sz="2600" spc="-34" dirty="0">
                <a:cs typeface="Calibri"/>
              </a:rPr>
              <a:t> </a:t>
            </a:r>
            <a:r>
              <a:rPr sz="2600" spc="-15" dirty="0">
                <a:cs typeface="Calibri"/>
              </a:rPr>
              <a:t>activity.</a:t>
            </a:r>
            <a:endParaRPr sz="2600" dirty="0">
              <a:cs typeface="Calibri"/>
            </a:endParaRPr>
          </a:p>
        </p:txBody>
      </p:sp>
      <p:sp>
        <p:nvSpPr>
          <p:cNvPr id="4" name="Footer Placeholder 3"/>
          <p:cNvSpPr>
            <a:spLocks noGrp="1"/>
          </p:cNvSpPr>
          <p:nvPr>
            <p:ph type="ftr" sz="quarter" idx="11"/>
          </p:nvPr>
        </p:nvSpPr>
        <p:spPr/>
        <p:txBody>
          <a:bodyPr/>
          <a:lstStyle/>
          <a:p>
            <a:r>
              <a:rPr lang="en-US"/>
              <a:t>CS3009 - Software Engineering</a:t>
            </a:r>
          </a:p>
        </p:txBody>
      </p:sp>
      <p:sp>
        <p:nvSpPr>
          <p:cNvPr id="5" name="Slide Number Placeholder 4"/>
          <p:cNvSpPr>
            <a:spLocks noGrp="1"/>
          </p:cNvSpPr>
          <p:nvPr>
            <p:ph type="sldNum" sz="quarter" idx="12"/>
          </p:nvPr>
        </p:nvSpPr>
        <p:spPr/>
        <p:txBody>
          <a:bodyPr/>
          <a:lstStyle/>
          <a:p>
            <a:fld id="{0C08B359-C979-44E9-84B3-009A55B868ED}" type="slidenum">
              <a:rPr lang="en-US" smtClean="0"/>
              <a:t>37</a:t>
            </a:fld>
            <a:endParaRPr lang="en-US"/>
          </a:p>
        </p:txBody>
      </p:sp>
    </p:spTree>
    <p:extLst>
      <p:ext uri="{BB962C8B-B14F-4D97-AF65-F5344CB8AC3E}">
        <p14:creationId xmlns:p14="http://schemas.microsoft.com/office/powerpoint/2010/main" val="3538714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7079" y="627641"/>
            <a:ext cx="10797208" cy="546336"/>
          </a:xfrm>
          <a:prstGeom prst="rect">
            <a:avLst/>
          </a:prstGeom>
        </p:spPr>
        <p:txBody>
          <a:bodyPr vert="horz" wrap="square" lIns="0" tIns="67151" rIns="0" bIns="0" rtlCol="0" anchor="b">
            <a:spAutoFit/>
          </a:bodyPr>
          <a:lstStyle/>
          <a:p>
            <a:pPr marL="9525" marR="3810">
              <a:lnSpc>
                <a:spcPts val="3563"/>
              </a:lnSpc>
              <a:spcBef>
                <a:spcPts val="529"/>
              </a:spcBef>
            </a:pPr>
            <a:r>
              <a:rPr spc="-11" dirty="0"/>
              <a:t>Four </a:t>
            </a:r>
            <a:r>
              <a:rPr spc="-8" dirty="0"/>
              <a:t>fundamental </a:t>
            </a:r>
            <a:r>
              <a:rPr dirty="0"/>
              <a:t>activities of </a:t>
            </a:r>
            <a:r>
              <a:rPr spc="-11" dirty="0"/>
              <a:t>software  </a:t>
            </a:r>
            <a:r>
              <a:rPr spc="-19" dirty="0"/>
              <a:t>Process</a:t>
            </a:r>
            <a:endParaRPr dirty="0"/>
          </a:p>
        </p:txBody>
      </p:sp>
      <p:sp>
        <p:nvSpPr>
          <p:cNvPr id="3" name="object 3"/>
          <p:cNvSpPr txBox="1"/>
          <p:nvPr/>
        </p:nvSpPr>
        <p:spPr>
          <a:xfrm>
            <a:off x="904461" y="1940385"/>
            <a:ext cx="10369826" cy="3649557"/>
          </a:xfrm>
          <a:prstGeom prst="rect">
            <a:avLst/>
          </a:prstGeom>
        </p:spPr>
        <p:txBody>
          <a:bodyPr vert="horz" wrap="square" lIns="0" tIns="10001" rIns="0" bIns="0" rtlCol="0">
            <a:spAutoFit/>
          </a:bodyPr>
          <a:lstStyle/>
          <a:p>
            <a:pPr marL="180975" indent="-171450" algn="just">
              <a:spcBef>
                <a:spcPts val="53"/>
              </a:spcBef>
              <a:buFont typeface="Arial"/>
              <a:buChar char="•"/>
              <a:tabLst>
                <a:tab pos="180975" algn="l"/>
              </a:tabLst>
            </a:pPr>
            <a:r>
              <a:rPr sz="2600" b="1" spc="-4" dirty="0">
                <a:solidFill>
                  <a:srgbClr val="002060"/>
                </a:solidFill>
                <a:cs typeface="Calibri"/>
              </a:rPr>
              <a:t>Software </a:t>
            </a:r>
            <a:r>
              <a:rPr sz="2600" b="1" spc="-8" dirty="0">
                <a:solidFill>
                  <a:srgbClr val="002060"/>
                </a:solidFill>
                <a:cs typeface="Calibri"/>
              </a:rPr>
              <a:t>verification </a:t>
            </a:r>
            <a:r>
              <a:rPr sz="2600" b="1" dirty="0">
                <a:solidFill>
                  <a:srgbClr val="002060"/>
                </a:solidFill>
                <a:cs typeface="Calibri"/>
              </a:rPr>
              <a:t>and </a:t>
            </a:r>
            <a:r>
              <a:rPr sz="2600" b="1" spc="-8" dirty="0">
                <a:solidFill>
                  <a:srgbClr val="002060"/>
                </a:solidFill>
                <a:cs typeface="Calibri"/>
              </a:rPr>
              <a:t>validation: </a:t>
            </a:r>
            <a:endParaRPr lang="en-IN" sz="2600" b="1" spc="-8" dirty="0">
              <a:solidFill>
                <a:srgbClr val="002060"/>
              </a:solidFill>
              <a:cs typeface="Calibri"/>
            </a:endParaRPr>
          </a:p>
          <a:p>
            <a:pPr marL="466725" lvl="1" algn="just">
              <a:spcBef>
                <a:spcPts val="53"/>
              </a:spcBef>
              <a:tabLst>
                <a:tab pos="180975" algn="l"/>
              </a:tabLst>
            </a:pPr>
            <a:r>
              <a:rPr sz="2600" spc="-26" dirty="0">
                <a:solidFill>
                  <a:srgbClr val="FF0000"/>
                </a:solidFill>
                <a:cs typeface="Calibri"/>
              </a:rPr>
              <a:t>Testing </a:t>
            </a:r>
            <a:r>
              <a:rPr sz="2600" dirty="0">
                <a:solidFill>
                  <a:srgbClr val="FF0000"/>
                </a:solidFill>
                <a:cs typeface="Calibri"/>
              </a:rPr>
              <a:t>the </a:t>
            </a:r>
            <a:r>
              <a:rPr sz="2600" spc="-15" dirty="0">
                <a:solidFill>
                  <a:srgbClr val="FF0000"/>
                </a:solidFill>
                <a:cs typeface="Calibri"/>
              </a:rPr>
              <a:t>system </a:t>
            </a:r>
            <a:r>
              <a:rPr sz="2600" spc="-19" dirty="0">
                <a:solidFill>
                  <a:srgbClr val="FF0000"/>
                </a:solidFill>
                <a:cs typeface="Calibri"/>
              </a:rPr>
              <a:t>for </a:t>
            </a:r>
            <a:r>
              <a:rPr sz="2600" spc="-4" dirty="0">
                <a:solidFill>
                  <a:srgbClr val="FF0000"/>
                </a:solidFill>
                <a:cs typeface="Calibri"/>
              </a:rPr>
              <a:t>bugs</a:t>
            </a:r>
            <a:r>
              <a:rPr sz="2600" spc="-8" dirty="0">
                <a:solidFill>
                  <a:srgbClr val="FF0000"/>
                </a:solidFill>
                <a:cs typeface="Calibri"/>
              </a:rPr>
              <a:t> </a:t>
            </a:r>
            <a:r>
              <a:rPr sz="2600" dirty="0">
                <a:cs typeface="Calibri"/>
              </a:rPr>
              <a:t>and</a:t>
            </a:r>
            <a:r>
              <a:rPr lang="en-IN" sz="2600" dirty="0">
                <a:cs typeface="Calibri"/>
              </a:rPr>
              <a:t> </a:t>
            </a:r>
            <a:r>
              <a:rPr sz="2600" spc="-8" dirty="0">
                <a:cs typeface="Calibri"/>
              </a:rPr>
              <a:t>conformance to </a:t>
            </a:r>
            <a:r>
              <a:rPr sz="2600" spc="-8" dirty="0">
                <a:solidFill>
                  <a:srgbClr val="FF0000"/>
                </a:solidFill>
                <a:cs typeface="Calibri"/>
              </a:rPr>
              <a:t>requirements. </a:t>
            </a:r>
            <a:r>
              <a:rPr sz="2600" spc="-4" dirty="0">
                <a:cs typeface="Calibri"/>
              </a:rPr>
              <a:t>The</a:t>
            </a:r>
            <a:r>
              <a:rPr sz="2600" spc="-4" dirty="0">
                <a:solidFill>
                  <a:srgbClr val="FF0000"/>
                </a:solidFill>
                <a:cs typeface="Calibri"/>
              </a:rPr>
              <a:t> </a:t>
            </a:r>
            <a:r>
              <a:rPr sz="2600" spc="-8" dirty="0">
                <a:cs typeface="Calibri"/>
              </a:rPr>
              <a:t>software must </a:t>
            </a:r>
            <a:r>
              <a:rPr sz="2600" spc="-11" dirty="0">
                <a:cs typeface="Calibri"/>
              </a:rPr>
              <a:t>conforms </a:t>
            </a:r>
            <a:r>
              <a:rPr sz="2600" spc="-8" dirty="0">
                <a:cs typeface="Calibri"/>
              </a:rPr>
              <a:t>to</a:t>
            </a:r>
            <a:r>
              <a:rPr sz="2600" spc="-45" dirty="0">
                <a:cs typeface="Calibri"/>
              </a:rPr>
              <a:t> </a:t>
            </a:r>
            <a:r>
              <a:rPr sz="2600" spc="-15" dirty="0">
                <a:cs typeface="Calibri"/>
              </a:rPr>
              <a:t>it’s</a:t>
            </a:r>
            <a:r>
              <a:rPr lang="en-IN" sz="2600" dirty="0">
                <a:cs typeface="Calibri"/>
              </a:rPr>
              <a:t> </a:t>
            </a:r>
            <a:r>
              <a:rPr sz="2600" spc="-4" dirty="0">
                <a:cs typeface="Calibri"/>
              </a:rPr>
              <a:t>specification </a:t>
            </a:r>
            <a:r>
              <a:rPr sz="2600" dirty="0">
                <a:cs typeface="Calibri"/>
              </a:rPr>
              <a:t>and </a:t>
            </a:r>
            <a:r>
              <a:rPr sz="2600" spc="-4" dirty="0">
                <a:cs typeface="Calibri"/>
              </a:rPr>
              <a:t>meets </a:t>
            </a:r>
            <a:r>
              <a:rPr sz="2600" dirty="0">
                <a:cs typeface="Calibri"/>
              </a:rPr>
              <a:t>the </a:t>
            </a:r>
            <a:r>
              <a:rPr sz="2600" spc="-8" dirty="0">
                <a:cs typeface="Calibri"/>
              </a:rPr>
              <a:t>customer</a:t>
            </a:r>
            <a:r>
              <a:rPr sz="2600" spc="-60" dirty="0">
                <a:cs typeface="Calibri"/>
              </a:rPr>
              <a:t> </a:t>
            </a:r>
            <a:r>
              <a:rPr sz="2600" spc="-4" dirty="0">
                <a:cs typeface="Calibri"/>
              </a:rPr>
              <a:t>needs.</a:t>
            </a:r>
            <a:endParaRPr lang="en-IN" sz="2600" spc="-4" dirty="0">
              <a:cs typeface="Calibri"/>
            </a:endParaRPr>
          </a:p>
          <a:p>
            <a:pPr marL="9525" algn="just">
              <a:spcBef>
                <a:spcPts val="53"/>
              </a:spcBef>
              <a:tabLst>
                <a:tab pos="180975" algn="l"/>
              </a:tabLst>
            </a:pPr>
            <a:endParaRPr lang="en-IN" sz="2600" dirty="0">
              <a:cs typeface="Calibri"/>
            </a:endParaRPr>
          </a:p>
          <a:p>
            <a:pPr marL="180975" indent="-171450" algn="just">
              <a:spcBef>
                <a:spcPts val="53"/>
              </a:spcBef>
              <a:buFont typeface="Arial"/>
              <a:buChar char="•"/>
              <a:tabLst>
                <a:tab pos="180975" algn="l"/>
              </a:tabLst>
            </a:pPr>
            <a:endParaRPr sz="2600" dirty="0">
              <a:cs typeface="Calibri"/>
            </a:endParaRPr>
          </a:p>
          <a:p>
            <a:pPr marL="180975" indent="-171450" algn="just">
              <a:spcBef>
                <a:spcPts val="45"/>
              </a:spcBef>
              <a:buFont typeface="Arial"/>
              <a:buChar char="•"/>
              <a:tabLst>
                <a:tab pos="180975" algn="l"/>
              </a:tabLst>
            </a:pPr>
            <a:r>
              <a:rPr sz="2600" b="1" spc="-4" dirty="0">
                <a:solidFill>
                  <a:srgbClr val="002060"/>
                </a:solidFill>
                <a:cs typeface="Calibri"/>
              </a:rPr>
              <a:t>Software evolution </a:t>
            </a:r>
            <a:r>
              <a:rPr sz="2600" b="1" spc="-8" dirty="0">
                <a:solidFill>
                  <a:srgbClr val="002060"/>
                </a:solidFill>
                <a:cs typeface="Calibri"/>
              </a:rPr>
              <a:t>(software </a:t>
            </a:r>
            <a:r>
              <a:rPr sz="2600" b="1" spc="-4" dirty="0">
                <a:solidFill>
                  <a:srgbClr val="002060"/>
                </a:solidFill>
                <a:cs typeface="Calibri"/>
              </a:rPr>
              <a:t>maintenance): </a:t>
            </a:r>
            <a:endParaRPr lang="en-IN" sz="2600" b="1" spc="-4" dirty="0">
              <a:solidFill>
                <a:srgbClr val="002060"/>
              </a:solidFill>
              <a:cs typeface="Calibri"/>
            </a:endParaRPr>
          </a:p>
          <a:p>
            <a:pPr marL="466725" lvl="1" algn="just">
              <a:spcBef>
                <a:spcPts val="45"/>
              </a:spcBef>
              <a:tabLst>
                <a:tab pos="180975" algn="l"/>
              </a:tabLst>
            </a:pPr>
            <a:r>
              <a:rPr sz="2600" spc="-4" dirty="0">
                <a:solidFill>
                  <a:srgbClr val="FF0000"/>
                </a:solidFill>
                <a:cs typeface="Calibri"/>
              </a:rPr>
              <a:t>Changing </a:t>
            </a:r>
            <a:r>
              <a:rPr sz="2600" dirty="0">
                <a:solidFill>
                  <a:srgbClr val="FF0000"/>
                </a:solidFill>
                <a:cs typeface="Calibri"/>
              </a:rPr>
              <a:t>the </a:t>
            </a:r>
            <a:r>
              <a:rPr sz="2600" spc="-15" dirty="0">
                <a:solidFill>
                  <a:srgbClr val="FF0000"/>
                </a:solidFill>
                <a:cs typeface="Calibri"/>
              </a:rPr>
              <a:t>system </a:t>
            </a:r>
            <a:r>
              <a:rPr sz="2600" spc="-8" dirty="0">
                <a:cs typeface="Calibri"/>
              </a:rPr>
              <a:t>after</a:t>
            </a:r>
            <a:r>
              <a:rPr sz="2600" spc="-94" dirty="0">
                <a:cs typeface="Calibri"/>
              </a:rPr>
              <a:t> </a:t>
            </a:r>
            <a:r>
              <a:rPr sz="2600" dirty="0">
                <a:cs typeface="Calibri"/>
              </a:rPr>
              <a:t>it</a:t>
            </a:r>
            <a:r>
              <a:rPr lang="en-IN" sz="2600" dirty="0">
                <a:cs typeface="Calibri"/>
              </a:rPr>
              <a:t> </a:t>
            </a:r>
            <a:r>
              <a:rPr sz="2600" spc="-4" dirty="0">
                <a:cs typeface="Calibri"/>
              </a:rPr>
              <a:t>has </a:t>
            </a:r>
            <a:r>
              <a:rPr sz="2600" spc="-8" dirty="0">
                <a:cs typeface="Calibri"/>
              </a:rPr>
              <a:t>gone into </a:t>
            </a:r>
            <a:r>
              <a:rPr sz="2600" spc="-4" dirty="0">
                <a:cs typeface="Calibri"/>
              </a:rPr>
              <a:t>use. The </a:t>
            </a:r>
            <a:r>
              <a:rPr sz="2600" spc="-8" dirty="0">
                <a:cs typeface="Calibri"/>
              </a:rPr>
              <a:t>software </a:t>
            </a:r>
            <a:r>
              <a:rPr sz="2600" dirty="0">
                <a:cs typeface="Calibri"/>
              </a:rPr>
              <a:t>is </a:t>
            </a:r>
            <a:r>
              <a:rPr sz="2600" spc="-4" dirty="0">
                <a:cs typeface="Calibri"/>
              </a:rPr>
              <a:t>being </a:t>
            </a:r>
            <a:r>
              <a:rPr sz="2600" dirty="0">
                <a:cs typeface="Calibri"/>
              </a:rPr>
              <a:t>modified </a:t>
            </a:r>
            <a:r>
              <a:rPr sz="2600" spc="-11" dirty="0">
                <a:cs typeface="Calibri"/>
              </a:rPr>
              <a:t>to </a:t>
            </a:r>
            <a:r>
              <a:rPr sz="2600" spc="-4" dirty="0">
                <a:cs typeface="Calibri"/>
              </a:rPr>
              <a:t>meet </a:t>
            </a:r>
            <a:r>
              <a:rPr sz="2600" spc="-8" dirty="0">
                <a:cs typeface="Calibri"/>
              </a:rPr>
              <a:t>customer </a:t>
            </a:r>
            <a:r>
              <a:rPr sz="2600" dirty="0">
                <a:cs typeface="Calibri"/>
              </a:rPr>
              <a:t>and  </a:t>
            </a:r>
            <a:r>
              <a:rPr sz="2600" spc="-11" dirty="0">
                <a:cs typeface="Calibri"/>
              </a:rPr>
              <a:t>market </a:t>
            </a:r>
            <a:r>
              <a:rPr sz="2600" spc="-4" dirty="0">
                <a:cs typeface="Calibri"/>
              </a:rPr>
              <a:t>requirements</a:t>
            </a:r>
            <a:r>
              <a:rPr sz="2600" spc="-34" dirty="0">
                <a:cs typeface="Calibri"/>
              </a:rPr>
              <a:t> </a:t>
            </a:r>
            <a:r>
              <a:rPr sz="2600" spc="-4" dirty="0">
                <a:cs typeface="Calibri"/>
              </a:rPr>
              <a:t>changes.</a:t>
            </a:r>
            <a:endParaRPr sz="2600" dirty="0">
              <a:cs typeface="Calibri"/>
            </a:endParaRPr>
          </a:p>
        </p:txBody>
      </p:sp>
      <p:sp>
        <p:nvSpPr>
          <p:cNvPr id="4" name="Footer Placeholder 3"/>
          <p:cNvSpPr>
            <a:spLocks noGrp="1"/>
          </p:cNvSpPr>
          <p:nvPr>
            <p:ph type="ftr" sz="quarter" idx="11"/>
          </p:nvPr>
        </p:nvSpPr>
        <p:spPr/>
        <p:txBody>
          <a:bodyPr/>
          <a:lstStyle/>
          <a:p>
            <a:r>
              <a:rPr lang="en-US"/>
              <a:t>CS3009 - Software Engineering</a:t>
            </a:r>
          </a:p>
        </p:txBody>
      </p:sp>
      <p:sp>
        <p:nvSpPr>
          <p:cNvPr id="5" name="Slide Number Placeholder 4"/>
          <p:cNvSpPr>
            <a:spLocks noGrp="1"/>
          </p:cNvSpPr>
          <p:nvPr>
            <p:ph type="sldNum" sz="quarter" idx="12"/>
          </p:nvPr>
        </p:nvSpPr>
        <p:spPr/>
        <p:txBody>
          <a:bodyPr/>
          <a:lstStyle/>
          <a:p>
            <a:fld id="{0C08B359-C979-44E9-84B3-009A55B868ED}" type="slidenum">
              <a:rPr lang="en-US" smtClean="0"/>
              <a:t>38</a:t>
            </a:fld>
            <a:endParaRPr lang="en-US"/>
          </a:p>
        </p:txBody>
      </p:sp>
    </p:spTree>
    <p:extLst>
      <p:ext uri="{BB962C8B-B14F-4D97-AF65-F5344CB8AC3E}">
        <p14:creationId xmlns:p14="http://schemas.microsoft.com/office/powerpoint/2010/main" val="3583224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12192000" cy="615553"/>
          </a:xfrm>
          <a:prstGeom prst="rect">
            <a:avLst/>
          </a:prstGeom>
        </p:spPr>
        <p:txBody>
          <a:bodyPr vert="horz" wrap="square" lIns="0" tIns="0" rIns="0" bIns="0" rtlCol="0" anchor="ctr">
            <a:spAutoFit/>
          </a:bodyPr>
          <a:lstStyle/>
          <a:p>
            <a:pPr algn="ctr">
              <a:lnSpc>
                <a:spcPct val="100000"/>
              </a:lnSpc>
            </a:pPr>
            <a:r>
              <a:rPr sz="4000" b="1" spc="-15" dirty="0"/>
              <a:t>Software Development </a:t>
            </a:r>
            <a:r>
              <a:rPr sz="4000" b="1" spc="-30" dirty="0"/>
              <a:t>Life</a:t>
            </a:r>
            <a:r>
              <a:rPr sz="4000" b="1" spc="-5" dirty="0"/>
              <a:t> </a:t>
            </a:r>
            <a:r>
              <a:rPr sz="4000" b="1" spc="-15" dirty="0"/>
              <a:t>cycle</a:t>
            </a:r>
            <a:r>
              <a:rPr lang="en-US" sz="4000" b="1" spc="-15" dirty="0"/>
              <a:t> </a:t>
            </a:r>
            <a:r>
              <a:rPr sz="4000" b="1" spc="-15" dirty="0"/>
              <a:t>(SDLC)</a:t>
            </a:r>
            <a:endParaRPr sz="4000" b="1" dirty="0"/>
          </a:p>
        </p:txBody>
      </p:sp>
      <p:sp>
        <p:nvSpPr>
          <p:cNvPr id="3" name="object 3"/>
          <p:cNvSpPr txBox="1"/>
          <p:nvPr/>
        </p:nvSpPr>
        <p:spPr>
          <a:xfrm>
            <a:off x="0" y="1269178"/>
            <a:ext cx="12041746" cy="4570482"/>
          </a:xfrm>
          <a:prstGeom prst="rect">
            <a:avLst/>
          </a:prstGeom>
        </p:spPr>
        <p:txBody>
          <a:bodyPr vert="horz" wrap="square" lIns="0" tIns="0" rIns="0" bIns="0" rtlCol="0">
            <a:spAutoFit/>
          </a:bodyPr>
          <a:lstStyle/>
          <a:p>
            <a:pPr marL="355600" marR="5080" indent="-342900" algn="just">
              <a:lnSpc>
                <a:spcPct val="90000"/>
              </a:lnSpc>
              <a:buFont typeface="Arial"/>
              <a:buChar char="•"/>
              <a:tabLst>
                <a:tab pos="355600" algn="l"/>
                <a:tab pos="356235" algn="l"/>
              </a:tabLst>
            </a:pPr>
            <a:r>
              <a:rPr sz="3000" spc="-5" dirty="0">
                <a:latin typeface="Calibri"/>
                <a:cs typeface="Calibri"/>
              </a:rPr>
              <a:t>The </a:t>
            </a:r>
            <a:r>
              <a:rPr sz="3000" b="1" spc="-15" dirty="0">
                <a:latin typeface="Calibri"/>
                <a:cs typeface="Calibri"/>
              </a:rPr>
              <a:t>software </a:t>
            </a:r>
            <a:r>
              <a:rPr sz="3000" b="1" spc="-25" dirty="0">
                <a:latin typeface="Calibri"/>
                <a:cs typeface="Calibri"/>
              </a:rPr>
              <a:t>life </a:t>
            </a:r>
            <a:r>
              <a:rPr sz="3000" b="1" spc="-10" dirty="0">
                <a:latin typeface="Calibri"/>
                <a:cs typeface="Calibri"/>
              </a:rPr>
              <a:t>cycle </a:t>
            </a:r>
            <a:r>
              <a:rPr sz="3000" dirty="0">
                <a:latin typeface="Calibri"/>
                <a:cs typeface="Calibri"/>
              </a:rPr>
              <a:t>is the </a:t>
            </a:r>
            <a:r>
              <a:rPr sz="3000" spc="-10" dirty="0">
                <a:latin typeface="Calibri"/>
                <a:cs typeface="Calibri"/>
              </a:rPr>
              <a:t>sequence </a:t>
            </a:r>
            <a:r>
              <a:rPr sz="3000" spc="-5" dirty="0">
                <a:latin typeface="Calibri"/>
                <a:cs typeface="Calibri"/>
              </a:rPr>
              <a:t>of  </a:t>
            </a:r>
            <a:r>
              <a:rPr sz="3000" spc="-25" dirty="0">
                <a:latin typeface="Calibri"/>
                <a:cs typeface="Calibri"/>
              </a:rPr>
              <a:t>different </a:t>
            </a:r>
            <a:r>
              <a:rPr sz="3000" spc="-5" dirty="0">
                <a:latin typeface="Calibri"/>
                <a:cs typeface="Calibri"/>
              </a:rPr>
              <a:t>activities </a:t>
            </a:r>
            <a:r>
              <a:rPr sz="3000" spc="-10" dirty="0">
                <a:latin typeface="Calibri"/>
                <a:cs typeface="Calibri"/>
              </a:rPr>
              <a:t>that </a:t>
            </a:r>
            <a:r>
              <a:rPr sz="3000" spc="-35" dirty="0">
                <a:latin typeface="Calibri"/>
                <a:cs typeface="Calibri"/>
              </a:rPr>
              <a:t>take </a:t>
            </a:r>
            <a:r>
              <a:rPr sz="3000" spc="-5" dirty="0">
                <a:latin typeface="Calibri"/>
                <a:cs typeface="Calibri"/>
              </a:rPr>
              <a:t>place </a:t>
            </a:r>
            <a:r>
              <a:rPr sz="3000" spc="-10" dirty="0">
                <a:latin typeface="Calibri"/>
                <a:cs typeface="Calibri"/>
              </a:rPr>
              <a:t>during software  development. </a:t>
            </a:r>
            <a:endParaRPr lang="en-US" sz="3000" spc="-10" dirty="0">
              <a:latin typeface="Calibri"/>
              <a:cs typeface="Calibri"/>
            </a:endParaRPr>
          </a:p>
          <a:p>
            <a:pPr marL="355600" marR="5080" indent="-342900" algn="just">
              <a:lnSpc>
                <a:spcPct val="90000"/>
              </a:lnSpc>
              <a:buFont typeface="Arial"/>
              <a:buChar char="•"/>
              <a:tabLst>
                <a:tab pos="355600" algn="l"/>
                <a:tab pos="356235" algn="l"/>
              </a:tabLst>
            </a:pPr>
            <a:endParaRPr lang="en-US" sz="3000" spc="-10" dirty="0">
              <a:latin typeface="Calibri"/>
              <a:cs typeface="Calibri"/>
            </a:endParaRPr>
          </a:p>
          <a:p>
            <a:pPr marL="355600" marR="5080" indent="-342900" algn="just">
              <a:lnSpc>
                <a:spcPct val="90000"/>
              </a:lnSpc>
              <a:buFont typeface="Arial"/>
              <a:buChar char="•"/>
              <a:tabLst>
                <a:tab pos="355600" algn="l"/>
                <a:tab pos="356235" algn="l"/>
              </a:tabLst>
            </a:pPr>
            <a:r>
              <a:rPr sz="3000" spc="-15" dirty="0">
                <a:latin typeface="Calibri"/>
                <a:cs typeface="Calibri"/>
              </a:rPr>
              <a:t>There are </a:t>
            </a:r>
            <a:r>
              <a:rPr sz="3000" dirty="0">
                <a:latin typeface="Calibri"/>
                <a:cs typeface="Calibri"/>
              </a:rPr>
              <a:t>also </a:t>
            </a:r>
            <a:r>
              <a:rPr sz="3000" spc="-25" dirty="0">
                <a:latin typeface="Calibri"/>
                <a:cs typeface="Calibri"/>
              </a:rPr>
              <a:t>different  </a:t>
            </a:r>
            <a:r>
              <a:rPr sz="3000" spc="-15" dirty="0">
                <a:solidFill>
                  <a:srgbClr val="FF0000"/>
                </a:solidFill>
                <a:latin typeface="Calibri"/>
                <a:cs typeface="Calibri"/>
              </a:rPr>
              <a:t>deliverables </a:t>
            </a:r>
            <a:r>
              <a:rPr sz="3000" spc="-10" dirty="0">
                <a:latin typeface="Calibri"/>
                <a:cs typeface="Calibri"/>
              </a:rPr>
              <a:t>produced. </a:t>
            </a:r>
            <a:endParaRPr lang="en-US" sz="3000" spc="-10" dirty="0">
              <a:latin typeface="Calibri"/>
              <a:cs typeface="Calibri"/>
            </a:endParaRPr>
          </a:p>
          <a:p>
            <a:pPr marL="355600" marR="5080" indent="-342900" algn="just">
              <a:lnSpc>
                <a:spcPct val="90000"/>
              </a:lnSpc>
              <a:buFont typeface="Arial"/>
              <a:buChar char="•"/>
              <a:tabLst>
                <a:tab pos="355600" algn="l"/>
                <a:tab pos="356235" algn="l"/>
              </a:tabLst>
            </a:pPr>
            <a:endParaRPr lang="en-US" sz="3000" spc="-10" dirty="0">
              <a:latin typeface="Calibri"/>
              <a:cs typeface="Calibri"/>
            </a:endParaRPr>
          </a:p>
          <a:p>
            <a:pPr marL="355600" marR="5080" indent="-342900" algn="just">
              <a:lnSpc>
                <a:spcPct val="90000"/>
              </a:lnSpc>
              <a:buFont typeface="Arial"/>
              <a:buChar char="•"/>
              <a:tabLst>
                <a:tab pos="355600" algn="l"/>
                <a:tab pos="356235" algn="l"/>
              </a:tabLst>
            </a:pPr>
            <a:r>
              <a:rPr sz="3000" dirty="0">
                <a:latin typeface="Calibri"/>
                <a:cs typeface="Calibri"/>
              </a:rPr>
              <a:t>Although </a:t>
            </a:r>
            <a:r>
              <a:rPr sz="3000" spc="-15" dirty="0">
                <a:latin typeface="Calibri"/>
                <a:cs typeface="Calibri"/>
              </a:rPr>
              <a:t>deliverables </a:t>
            </a:r>
            <a:r>
              <a:rPr sz="3000" spc="-10" dirty="0">
                <a:latin typeface="Calibri"/>
                <a:cs typeface="Calibri"/>
              </a:rPr>
              <a:t>can  </a:t>
            </a:r>
            <a:r>
              <a:rPr sz="3000" spc="-5" dirty="0">
                <a:latin typeface="Calibri"/>
                <a:cs typeface="Calibri"/>
              </a:rPr>
              <a:t>be </a:t>
            </a:r>
            <a:r>
              <a:rPr sz="3000" spc="-10" dirty="0">
                <a:latin typeface="Calibri"/>
                <a:cs typeface="Calibri"/>
              </a:rPr>
              <a:t>agreements </a:t>
            </a:r>
            <a:r>
              <a:rPr sz="3000" spc="-5" dirty="0">
                <a:latin typeface="Calibri"/>
                <a:cs typeface="Calibri"/>
              </a:rPr>
              <a:t>or </a:t>
            </a:r>
            <a:r>
              <a:rPr sz="3000" spc="-10" dirty="0">
                <a:latin typeface="Calibri"/>
                <a:cs typeface="Calibri"/>
              </a:rPr>
              <a:t>evaluations, </a:t>
            </a:r>
            <a:r>
              <a:rPr sz="3000" spc="-5" dirty="0">
                <a:latin typeface="Calibri"/>
                <a:cs typeface="Calibri"/>
              </a:rPr>
              <a:t>normally  </a:t>
            </a:r>
            <a:r>
              <a:rPr sz="3000" spc="-15" dirty="0">
                <a:latin typeface="Calibri"/>
                <a:cs typeface="Calibri"/>
              </a:rPr>
              <a:t>deliverables are </a:t>
            </a:r>
            <a:r>
              <a:rPr sz="3000" spc="-5" dirty="0">
                <a:latin typeface="Calibri"/>
                <a:cs typeface="Calibri"/>
              </a:rPr>
              <a:t>objects, such </a:t>
            </a:r>
            <a:r>
              <a:rPr sz="3000" dirty="0">
                <a:latin typeface="Calibri"/>
                <a:cs typeface="Calibri"/>
              </a:rPr>
              <a:t>as </a:t>
            </a:r>
            <a:r>
              <a:rPr sz="3000" spc="-15" dirty="0">
                <a:latin typeface="Calibri"/>
                <a:cs typeface="Calibri"/>
              </a:rPr>
              <a:t>source </a:t>
            </a:r>
            <a:r>
              <a:rPr sz="3000" spc="-10" dirty="0">
                <a:latin typeface="Calibri"/>
                <a:cs typeface="Calibri"/>
              </a:rPr>
              <a:t>code </a:t>
            </a:r>
            <a:r>
              <a:rPr sz="3000" spc="-5" dirty="0">
                <a:latin typeface="Calibri"/>
                <a:cs typeface="Calibri"/>
              </a:rPr>
              <a:t>or  user </a:t>
            </a:r>
            <a:r>
              <a:rPr sz="3000" dirty="0">
                <a:latin typeface="Calibri"/>
                <a:cs typeface="Calibri"/>
              </a:rPr>
              <a:t>manuals. </a:t>
            </a:r>
            <a:endParaRPr lang="en-US" sz="3000" dirty="0">
              <a:latin typeface="Calibri"/>
              <a:cs typeface="Calibri"/>
            </a:endParaRPr>
          </a:p>
          <a:p>
            <a:pPr marL="355600" marR="5080" indent="-342900" algn="just">
              <a:lnSpc>
                <a:spcPct val="90000"/>
              </a:lnSpc>
              <a:buFont typeface="Arial"/>
              <a:buChar char="•"/>
              <a:tabLst>
                <a:tab pos="355600" algn="l"/>
                <a:tab pos="356235" algn="l"/>
              </a:tabLst>
            </a:pPr>
            <a:endParaRPr lang="en-US" sz="3000" dirty="0">
              <a:latin typeface="Calibri"/>
              <a:cs typeface="Calibri"/>
            </a:endParaRPr>
          </a:p>
          <a:p>
            <a:pPr marL="355600" marR="5080" indent="-342900" algn="just">
              <a:lnSpc>
                <a:spcPct val="90000"/>
              </a:lnSpc>
              <a:buFont typeface="Arial"/>
              <a:buChar char="•"/>
              <a:tabLst>
                <a:tab pos="355600" algn="l"/>
                <a:tab pos="356235" algn="l"/>
              </a:tabLst>
            </a:pPr>
            <a:r>
              <a:rPr sz="3000" spc="-30" dirty="0">
                <a:latin typeface="Calibri"/>
                <a:cs typeface="Calibri"/>
              </a:rPr>
              <a:t>Usually, </a:t>
            </a:r>
            <a:r>
              <a:rPr sz="3000" dirty="0">
                <a:latin typeface="Calibri"/>
                <a:cs typeface="Calibri"/>
              </a:rPr>
              <a:t>the </a:t>
            </a:r>
            <a:r>
              <a:rPr sz="3000" spc="-5" dirty="0">
                <a:latin typeface="Calibri"/>
                <a:cs typeface="Calibri"/>
              </a:rPr>
              <a:t>activities </a:t>
            </a:r>
            <a:r>
              <a:rPr sz="3000" dirty="0">
                <a:latin typeface="Calibri"/>
                <a:cs typeface="Calibri"/>
              </a:rPr>
              <a:t>and  </a:t>
            </a:r>
            <a:r>
              <a:rPr sz="3000" spc="-15" dirty="0">
                <a:latin typeface="Calibri"/>
                <a:cs typeface="Calibri"/>
              </a:rPr>
              <a:t>deliverables are </a:t>
            </a:r>
            <a:r>
              <a:rPr sz="3000" spc="-5" dirty="0">
                <a:latin typeface="Calibri"/>
                <a:cs typeface="Calibri"/>
              </a:rPr>
              <a:t>closely </a:t>
            </a:r>
            <a:r>
              <a:rPr sz="3000" spc="-20" dirty="0">
                <a:latin typeface="Calibri"/>
                <a:cs typeface="Calibri"/>
              </a:rPr>
              <a:t>related. </a:t>
            </a:r>
            <a:endParaRPr lang="en-US" sz="3000" spc="-20" dirty="0">
              <a:latin typeface="Calibri"/>
              <a:cs typeface="Calibri"/>
            </a:endParaRPr>
          </a:p>
          <a:p>
            <a:pPr marL="355600" marR="5080" indent="-342900" algn="just">
              <a:lnSpc>
                <a:spcPct val="90000"/>
              </a:lnSpc>
              <a:buFont typeface="Arial"/>
              <a:buChar char="•"/>
              <a:tabLst>
                <a:tab pos="355600" algn="l"/>
                <a:tab pos="356235" algn="l"/>
              </a:tabLst>
            </a:pPr>
            <a:endParaRPr lang="en-US" sz="3000" spc="-20" dirty="0">
              <a:latin typeface="Calibri"/>
              <a:cs typeface="Calibri"/>
            </a:endParaRPr>
          </a:p>
          <a:p>
            <a:pPr marL="355600" marR="5080" indent="-342900" algn="just">
              <a:lnSpc>
                <a:spcPct val="90000"/>
              </a:lnSpc>
              <a:buFont typeface="Arial"/>
              <a:buChar char="•"/>
              <a:tabLst>
                <a:tab pos="355600" algn="l"/>
                <a:tab pos="356235" algn="l"/>
              </a:tabLst>
            </a:pPr>
            <a:r>
              <a:rPr sz="3000" spc="-10" dirty="0">
                <a:solidFill>
                  <a:srgbClr val="FF0000"/>
                </a:solidFill>
                <a:latin typeface="Calibri"/>
                <a:cs typeface="Calibri"/>
              </a:rPr>
              <a:t>Milestones </a:t>
            </a:r>
            <a:r>
              <a:rPr sz="3000" spc="-15" dirty="0">
                <a:latin typeface="Calibri"/>
                <a:cs typeface="Calibri"/>
              </a:rPr>
              <a:t>are  events </a:t>
            </a:r>
            <a:r>
              <a:rPr sz="3000" spc="-10" dirty="0">
                <a:latin typeface="Calibri"/>
                <a:cs typeface="Calibri"/>
              </a:rPr>
              <a:t>that can </a:t>
            </a:r>
            <a:r>
              <a:rPr sz="3000" spc="-5" dirty="0">
                <a:latin typeface="Calibri"/>
                <a:cs typeface="Calibri"/>
              </a:rPr>
              <a:t>be used </a:t>
            </a:r>
            <a:r>
              <a:rPr sz="3000" spc="-25" dirty="0">
                <a:latin typeface="Calibri"/>
                <a:cs typeface="Calibri"/>
              </a:rPr>
              <a:t>for </a:t>
            </a:r>
            <a:r>
              <a:rPr sz="3000" spc="-10" dirty="0">
                <a:latin typeface="Calibri"/>
                <a:cs typeface="Calibri"/>
              </a:rPr>
              <a:t>telling </a:t>
            </a:r>
            <a:r>
              <a:rPr sz="3000" dirty="0">
                <a:latin typeface="Calibri"/>
                <a:cs typeface="Calibri"/>
              </a:rPr>
              <a:t>the </a:t>
            </a:r>
            <a:r>
              <a:rPr sz="3000" spc="-15" dirty="0">
                <a:latin typeface="Calibri"/>
                <a:cs typeface="Calibri"/>
              </a:rPr>
              <a:t>status </a:t>
            </a:r>
            <a:r>
              <a:rPr sz="3000" spc="-5" dirty="0">
                <a:latin typeface="Calibri"/>
                <a:cs typeface="Calibri"/>
              </a:rPr>
              <a:t>of  </a:t>
            </a:r>
            <a:r>
              <a:rPr sz="3000" dirty="0">
                <a:latin typeface="Calibri"/>
                <a:cs typeface="Calibri"/>
              </a:rPr>
              <a:t>the</a:t>
            </a:r>
            <a:r>
              <a:rPr sz="3000" spc="-110" dirty="0">
                <a:latin typeface="Calibri"/>
                <a:cs typeface="Calibri"/>
              </a:rPr>
              <a:t> </a:t>
            </a:r>
            <a:r>
              <a:rPr sz="3000" spc="-10" dirty="0">
                <a:latin typeface="Calibri"/>
                <a:cs typeface="Calibri"/>
              </a:rPr>
              <a:t>project.</a:t>
            </a:r>
            <a:endParaRPr sz="3000" dirty="0">
              <a:latin typeface="Calibri"/>
              <a:cs typeface="Calibri"/>
            </a:endParaRPr>
          </a:p>
        </p:txBody>
      </p:sp>
    </p:spTree>
    <p:extLst>
      <p:ext uri="{BB962C8B-B14F-4D97-AF65-F5344CB8AC3E}">
        <p14:creationId xmlns:p14="http://schemas.microsoft.com/office/powerpoint/2010/main" val="402255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7A46-CDC2-4F03-9E3F-5F1F26B6DE8C}"/>
              </a:ext>
            </a:extLst>
          </p:cNvPr>
          <p:cNvSpPr>
            <a:spLocks noGrp="1"/>
          </p:cNvSpPr>
          <p:nvPr>
            <p:ph type="title"/>
          </p:nvPr>
        </p:nvSpPr>
        <p:spPr/>
        <p:txBody>
          <a:bodyPr/>
          <a:lstStyle/>
          <a:p>
            <a:r>
              <a:rPr lang="en-IN" dirty="0"/>
              <a:t>Course Outline</a:t>
            </a:r>
            <a:endParaRPr lang="en-PK" dirty="0"/>
          </a:p>
        </p:txBody>
      </p:sp>
      <p:sp>
        <p:nvSpPr>
          <p:cNvPr id="5" name="Slide Number Placeholder 4">
            <a:extLst>
              <a:ext uri="{FF2B5EF4-FFF2-40B4-BE49-F238E27FC236}">
                <a16:creationId xmlns:a16="http://schemas.microsoft.com/office/drawing/2014/main" id="{A2A2DEAD-6C31-4DE8-A5D9-F63311470C74}"/>
              </a:ext>
            </a:extLst>
          </p:cNvPr>
          <p:cNvSpPr>
            <a:spLocks noGrp="1"/>
          </p:cNvSpPr>
          <p:nvPr>
            <p:ph type="sldNum" sz="quarter" idx="12"/>
          </p:nvPr>
        </p:nvSpPr>
        <p:spPr/>
        <p:txBody>
          <a:bodyPr/>
          <a:lstStyle/>
          <a:p>
            <a:fld id="{0C08B359-C979-44E9-84B3-009A55B868ED}" type="slidenum">
              <a:rPr lang="en-US" smtClean="0"/>
              <a:t>4</a:t>
            </a:fld>
            <a:endParaRPr lang="en-US"/>
          </a:p>
        </p:txBody>
      </p:sp>
      <p:graphicFrame>
        <p:nvGraphicFramePr>
          <p:cNvPr id="11" name="Content Placeholder 10">
            <a:extLst>
              <a:ext uri="{FF2B5EF4-FFF2-40B4-BE49-F238E27FC236}">
                <a16:creationId xmlns:a16="http://schemas.microsoft.com/office/drawing/2014/main" id="{B82CB54A-3741-4E4F-8373-C59829C629F4}"/>
              </a:ext>
            </a:extLst>
          </p:cNvPr>
          <p:cNvGraphicFramePr>
            <a:graphicFrameLocks noGrp="1"/>
          </p:cNvGraphicFramePr>
          <p:nvPr>
            <p:ph idx="1"/>
            <p:extLst>
              <p:ext uri="{D42A27DB-BD31-4B8C-83A1-F6EECF244321}">
                <p14:modId xmlns:p14="http://schemas.microsoft.com/office/powerpoint/2010/main" val="2003722384"/>
              </p:ext>
            </p:extLst>
          </p:nvPr>
        </p:nvGraphicFramePr>
        <p:xfrm>
          <a:off x="765313" y="1441174"/>
          <a:ext cx="10933044" cy="5245492"/>
        </p:xfrm>
        <a:graphic>
          <a:graphicData uri="http://schemas.openxmlformats.org/drawingml/2006/table">
            <a:tbl>
              <a:tblPr firstRow="1" firstCol="1" lastRow="1" lastCol="1" bandRow="1" bandCol="1">
                <a:tableStyleId>{5C22544A-7EE6-4342-B048-85BDC9FD1C3A}</a:tableStyleId>
              </a:tblPr>
              <a:tblGrid>
                <a:gridCol w="1527299">
                  <a:extLst>
                    <a:ext uri="{9D8B030D-6E8A-4147-A177-3AD203B41FA5}">
                      <a16:colId xmlns:a16="http://schemas.microsoft.com/office/drawing/2014/main" val="1348891932"/>
                    </a:ext>
                  </a:extLst>
                </a:gridCol>
                <a:gridCol w="6797240">
                  <a:extLst>
                    <a:ext uri="{9D8B030D-6E8A-4147-A177-3AD203B41FA5}">
                      <a16:colId xmlns:a16="http://schemas.microsoft.com/office/drawing/2014/main" val="473539616"/>
                    </a:ext>
                  </a:extLst>
                </a:gridCol>
                <a:gridCol w="2608505">
                  <a:extLst>
                    <a:ext uri="{9D8B030D-6E8A-4147-A177-3AD203B41FA5}">
                      <a16:colId xmlns:a16="http://schemas.microsoft.com/office/drawing/2014/main" val="1983096235"/>
                    </a:ext>
                  </a:extLst>
                </a:gridCol>
              </a:tblGrid>
              <a:tr h="798945">
                <a:tc>
                  <a:txBody>
                    <a:bodyPr/>
                    <a:lstStyle/>
                    <a:p>
                      <a:pPr algn="ctr">
                        <a:lnSpc>
                          <a:spcPct val="107000"/>
                        </a:lnSpc>
                      </a:pPr>
                      <a:r>
                        <a:rPr lang="en-US" sz="1400" dirty="0">
                          <a:effectLst/>
                        </a:rPr>
                        <a:t>Weeks</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07000"/>
                        </a:lnSpc>
                      </a:pPr>
                      <a:r>
                        <a:rPr lang="en-US" sz="1800" dirty="0">
                          <a:effectLst/>
                        </a:rPr>
                        <a:t>Contents/Topics</a:t>
                      </a:r>
                      <a:endParaRPr lang="en-PK"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400" dirty="0">
                          <a:effectLst/>
                        </a:rPr>
                        <a:t>**Courseware Events </a:t>
                      </a:r>
                      <a:br>
                        <a:rPr lang="en-US" sz="1400" dirty="0">
                          <a:effectLst/>
                        </a:rPr>
                      </a:br>
                      <a:br>
                        <a:rPr lang="en-US" sz="1400" dirty="0">
                          <a:effectLst/>
                        </a:rPr>
                      </a:b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789164921"/>
                  </a:ext>
                </a:extLst>
              </a:tr>
              <a:tr h="651018">
                <a:tc>
                  <a:txBody>
                    <a:bodyPr/>
                    <a:lstStyle/>
                    <a:p>
                      <a:pPr>
                        <a:lnSpc>
                          <a:spcPct val="107000"/>
                        </a:lnSpc>
                      </a:pPr>
                      <a:r>
                        <a:rPr lang="en-US" sz="1400" dirty="0">
                          <a:effectLst/>
                        </a:rPr>
                        <a:t>Week-01</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600" b="0" dirty="0">
                          <a:effectLst/>
                        </a:rPr>
                        <a:t>Introduction to Software Engineering</a:t>
                      </a:r>
                      <a:endParaRPr lang="en-PK" sz="1600" b="0" dirty="0">
                        <a:effectLst/>
                      </a:endParaRPr>
                    </a:p>
                    <a:p>
                      <a:pPr>
                        <a:lnSpc>
                          <a:spcPct val="107000"/>
                        </a:lnSpc>
                      </a:pPr>
                      <a:r>
                        <a:rPr lang="en-US" sz="1600" b="0" dirty="0">
                          <a:effectLst/>
                        </a:rPr>
                        <a:t>Software Development Life Cycle</a:t>
                      </a:r>
                      <a:endParaRPr lang="en-PK"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400" dirty="0">
                          <a:effectLst/>
                        </a:rPr>
                        <a:t>Reading Task</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05183079"/>
                  </a:ext>
                </a:extLst>
              </a:tr>
              <a:tr h="766463">
                <a:tc>
                  <a:txBody>
                    <a:bodyPr/>
                    <a:lstStyle/>
                    <a:p>
                      <a:pPr>
                        <a:lnSpc>
                          <a:spcPct val="107000"/>
                        </a:lnSpc>
                      </a:pPr>
                      <a:r>
                        <a:rPr lang="en-US" sz="1400" dirty="0">
                          <a:effectLst/>
                        </a:rPr>
                        <a:t>Week-02</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600" b="0" dirty="0">
                          <a:effectLst/>
                        </a:rPr>
                        <a:t> Software processes</a:t>
                      </a:r>
                      <a:endParaRPr lang="en-PK"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400" dirty="0">
                          <a:effectLst/>
                        </a:rPr>
                        <a:t>Assignment</a:t>
                      </a:r>
                      <a:endParaRPr lang="en-PK" sz="1400" dirty="0">
                        <a:effectLst/>
                      </a:endParaRPr>
                    </a:p>
                    <a:p>
                      <a:pPr>
                        <a:lnSpc>
                          <a:spcPct val="107000"/>
                        </a:lnSpc>
                      </a:pPr>
                      <a:r>
                        <a:rPr lang="en-US" sz="1400" dirty="0">
                          <a:effectLst/>
                        </a:rPr>
                        <a:t>Quiz</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38735697"/>
                  </a:ext>
                </a:extLst>
              </a:tr>
              <a:tr h="317257">
                <a:tc>
                  <a:txBody>
                    <a:bodyPr/>
                    <a:lstStyle/>
                    <a:p>
                      <a:pPr>
                        <a:lnSpc>
                          <a:spcPct val="107000"/>
                        </a:lnSpc>
                      </a:pPr>
                      <a:r>
                        <a:rPr lang="en-US" sz="1400" dirty="0">
                          <a:effectLst/>
                        </a:rPr>
                        <a:t>Week-03</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600" b="0" dirty="0">
                          <a:effectLst/>
                        </a:rPr>
                        <a:t>Software processes</a:t>
                      </a:r>
                    </a:p>
                    <a:p>
                      <a:pPr>
                        <a:lnSpc>
                          <a:spcPct val="107000"/>
                        </a:lnSpc>
                      </a:pPr>
                      <a:r>
                        <a:rPr lang="en-US" sz="1600" b="0" dirty="0">
                          <a:effectLst/>
                        </a:rPr>
                        <a:t>Software Requirement Engineering,</a:t>
                      </a:r>
                      <a:endParaRPr lang="en-PK"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400">
                          <a:effectLst/>
                        </a:rPr>
                        <a:t>Reading Task</a:t>
                      </a:r>
                      <a:endParaRPr lang="en-PK"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8927053"/>
                  </a:ext>
                </a:extLst>
              </a:tr>
              <a:tr h="651018">
                <a:tc>
                  <a:txBody>
                    <a:bodyPr/>
                    <a:lstStyle/>
                    <a:p>
                      <a:pPr>
                        <a:lnSpc>
                          <a:spcPct val="107000"/>
                        </a:lnSpc>
                      </a:pPr>
                      <a:r>
                        <a:rPr lang="en-US" sz="1400" dirty="0">
                          <a:effectLst/>
                        </a:rPr>
                        <a:t>Week-04</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600" b="0" dirty="0">
                          <a:effectLst/>
                        </a:rPr>
                        <a:t>Requirement Analysis, Requirement Specification, </a:t>
                      </a:r>
                      <a:endParaRPr lang="en-PK" sz="1600" b="0" dirty="0">
                        <a:effectLst/>
                      </a:endParaRPr>
                    </a:p>
                    <a:p>
                      <a:pPr>
                        <a:lnSpc>
                          <a:spcPct val="107000"/>
                        </a:lnSpc>
                      </a:pPr>
                      <a:r>
                        <a:rPr lang="en-US" sz="1600" b="0" dirty="0">
                          <a:effectLst/>
                        </a:rPr>
                        <a:t>Requirement Validation, Requirement Management</a:t>
                      </a:r>
                      <a:endParaRPr lang="en-PK"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pPr>
                      <a:r>
                        <a:rPr lang="en-US" sz="1400" dirty="0">
                          <a:effectLst/>
                        </a:rPr>
                        <a:t>Deliverable</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12001720"/>
                  </a:ext>
                </a:extLst>
              </a:tr>
              <a:tr h="648548">
                <a:tc>
                  <a:txBody>
                    <a:bodyPr/>
                    <a:lstStyle/>
                    <a:p>
                      <a:pPr>
                        <a:lnSpc>
                          <a:spcPct val="107000"/>
                        </a:lnSpc>
                      </a:pPr>
                      <a:r>
                        <a:rPr lang="en-US" sz="1400" dirty="0">
                          <a:effectLst/>
                        </a:rPr>
                        <a:t> </a:t>
                      </a:r>
                      <a:endParaRPr lang="en-PK" sz="1400" dirty="0">
                        <a:effectLst/>
                      </a:endParaRPr>
                    </a:p>
                    <a:p>
                      <a:pPr>
                        <a:lnSpc>
                          <a:spcPct val="107000"/>
                        </a:lnSpc>
                      </a:pPr>
                      <a:r>
                        <a:rPr lang="en-US" sz="1400" dirty="0">
                          <a:effectLst/>
                        </a:rPr>
                        <a:t>Week-05</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600" b="0" dirty="0">
                          <a:effectLst/>
                        </a:rPr>
                        <a:t>Software Design</a:t>
                      </a:r>
                      <a:endParaRPr lang="en-PK"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400" dirty="0">
                          <a:effectLst/>
                        </a:rPr>
                        <a:t>Quiz</a:t>
                      </a:r>
                      <a:endParaRPr lang="en-PK" sz="1400" dirty="0">
                        <a:effectLst/>
                      </a:endParaRPr>
                    </a:p>
                    <a:p>
                      <a:pPr>
                        <a:lnSpc>
                          <a:spcPct val="107000"/>
                        </a:lnSpc>
                      </a:pPr>
                      <a:r>
                        <a:rPr lang="en-US" sz="1400" dirty="0">
                          <a:effectLst/>
                        </a:rPr>
                        <a:t>Deliverable</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57448154"/>
                  </a:ext>
                </a:extLst>
              </a:tr>
              <a:tr h="317257">
                <a:tc>
                  <a:txBody>
                    <a:bodyPr/>
                    <a:lstStyle/>
                    <a:p>
                      <a:pPr>
                        <a:lnSpc>
                          <a:spcPct val="107000"/>
                        </a:lnSpc>
                      </a:pPr>
                      <a:r>
                        <a:rPr lang="en-US" sz="1400" dirty="0">
                          <a:effectLst/>
                        </a:rPr>
                        <a:t>Week-06</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600" b="0" dirty="0">
                          <a:effectLst/>
                        </a:rPr>
                        <a:t>Software Design Patterns (Gang Of Four)</a:t>
                      </a:r>
                      <a:endParaRPr lang="en-PK"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400" dirty="0">
                          <a:effectLst/>
                        </a:rPr>
                        <a:t>Reading Task </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99815819"/>
                  </a:ext>
                </a:extLst>
              </a:tr>
              <a:tr h="586033">
                <a:tc>
                  <a:txBody>
                    <a:bodyPr/>
                    <a:lstStyle/>
                    <a:p>
                      <a:pPr>
                        <a:lnSpc>
                          <a:spcPct val="107000"/>
                        </a:lnSpc>
                      </a:pPr>
                      <a:r>
                        <a:rPr lang="en-US" sz="1400" dirty="0">
                          <a:effectLst/>
                        </a:rPr>
                        <a:t>Week-07</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600" b="0" dirty="0">
                          <a:effectLst/>
                        </a:rPr>
                        <a:t>Software Architecture</a:t>
                      </a:r>
                      <a:endParaRPr lang="en-PK"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400" dirty="0">
                          <a:effectLst/>
                        </a:rPr>
                        <a:t>Reading Task</a:t>
                      </a:r>
                      <a:endParaRPr lang="en-PK" sz="1400" dirty="0">
                        <a:effectLst/>
                      </a:endParaRPr>
                    </a:p>
                    <a:p>
                      <a:pPr>
                        <a:lnSpc>
                          <a:spcPct val="107000"/>
                        </a:lnSpc>
                      </a:pPr>
                      <a:r>
                        <a:rPr lang="en-US" sz="1400" dirty="0">
                          <a:effectLst/>
                        </a:rPr>
                        <a:t>Quiz</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80607899"/>
                  </a:ext>
                </a:extLst>
              </a:tr>
              <a:tr h="317257">
                <a:tc>
                  <a:txBody>
                    <a:bodyPr/>
                    <a:lstStyle/>
                    <a:p>
                      <a:pPr>
                        <a:lnSpc>
                          <a:spcPct val="107000"/>
                        </a:lnSpc>
                      </a:pPr>
                      <a:r>
                        <a:rPr lang="en-US" sz="1400" dirty="0">
                          <a:effectLst/>
                        </a:rPr>
                        <a:t>Week-08</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600" b="0" dirty="0">
                          <a:effectLst/>
                        </a:rPr>
                        <a:t>Architectural Styles </a:t>
                      </a:r>
                      <a:endParaRPr lang="en-PK"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400" dirty="0">
                          <a:effectLst/>
                        </a:rPr>
                        <a:t> </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97357403"/>
                  </a:ext>
                </a:extLst>
              </a:tr>
            </a:tbl>
          </a:graphicData>
        </a:graphic>
      </p:graphicFrame>
    </p:spTree>
    <p:extLst>
      <p:ext uri="{BB962C8B-B14F-4D97-AF65-F5344CB8AC3E}">
        <p14:creationId xmlns:p14="http://schemas.microsoft.com/office/powerpoint/2010/main" val="3647177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0533" y="5899"/>
            <a:ext cx="8713631" cy="677108"/>
          </a:xfrm>
          <a:prstGeom prst="rect">
            <a:avLst/>
          </a:prstGeom>
        </p:spPr>
        <p:txBody>
          <a:bodyPr vert="horz" wrap="square" lIns="0" tIns="0" rIns="0" bIns="0" rtlCol="0" anchor="ctr">
            <a:spAutoFit/>
          </a:bodyPr>
          <a:lstStyle/>
          <a:p>
            <a:pPr marL="2810510">
              <a:lnSpc>
                <a:spcPct val="100000"/>
              </a:lnSpc>
            </a:pPr>
            <a:r>
              <a:rPr spc="-5" dirty="0"/>
              <a:t>S</a:t>
            </a:r>
            <a:r>
              <a:rPr spc="5" dirty="0"/>
              <a:t>D</a:t>
            </a:r>
            <a:r>
              <a:rPr spc="-55" dirty="0"/>
              <a:t>L</a:t>
            </a:r>
            <a:r>
              <a:rPr dirty="0"/>
              <a:t>C</a:t>
            </a:r>
          </a:p>
        </p:txBody>
      </p:sp>
      <p:sp>
        <p:nvSpPr>
          <p:cNvPr id="3" name="object 3"/>
          <p:cNvSpPr txBox="1"/>
          <p:nvPr/>
        </p:nvSpPr>
        <p:spPr>
          <a:xfrm>
            <a:off x="90152" y="817486"/>
            <a:ext cx="1323975" cy="276999"/>
          </a:xfrm>
          <a:prstGeom prst="rect">
            <a:avLst/>
          </a:prstGeom>
        </p:spPr>
        <p:txBody>
          <a:bodyPr vert="horz" wrap="square" lIns="0" tIns="0" rIns="0" bIns="0" rtlCol="0">
            <a:spAutoFit/>
          </a:bodyPr>
          <a:lstStyle/>
          <a:p>
            <a:pPr marL="355600" indent="-342900">
              <a:buFont typeface="Arial"/>
              <a:buChar char="•"/>
              <a:tabLst>
                <a:tab pos="355600" algn="l"/>
                <a:tab pos="356235" algn="l"/>
              </a:tabLst>
            </a:pPr>
            <a:r>
              <a:rPr b="1" spc="-25" dirty="0">
                <a:latin typeface="Calibri"/>
                <a:cs typeface="Calibri"/>
              </a:rPr>
              <a:t>F</a:t>
            </a:r>
            <a:r>
              <a:rPr b="1" dirty="0">
                <a:latin typeface="Calibri"/>
                <a:cs typeface="Calibri"/>
              </a:rPr>
              <a:t>easi</a:t>
            </a:r>
            <a:r>
              <a:rPr b="1" spc="5" dirty="0">
                <a:latin typeface="Calibri"/>
                <a:cs typeface="Calibri"/>
              </a:rPr>
              <a:t>b</a:t>
            </a:r>
            <a:r>
              <a:rPr b="1" spc="-10" dirty="0">
                <a:latin typeface="Calibri"/>
                <a:cs typeface="Calibri"/>
              </a:rPr>
              <a:t>il</a:t>
            </a:r>
            <a:r>
              <a:rPr b="1" dirty="0">
                <a:latin typeface="Calibri"/>
                <a:cs typeface="Calibri"/>
              </a:rPr>
              <a:t>ity</a:t>
            </a:r>
            <a:endParaRPr dirty="0">
              <a:latin typeface="Calibri"/>
              <a:cs typeface="Calibri"/>
            </a:endParaRPr>
          </a:p>
        </p:txBody>
      </p:sp>
      <p:sp>
        <p:nvSpPr>
          <p:cNvPr id="4" name="object 4"/>
          <p:cNvSpPr txBox="1"/>
          <p:nvPr/>
        </p:nvSpPr>
        <p:spPr>
          <a:xfrm>
            <a:off x="90152" y="1094485"/>
            <a:ext cx="11938715" cy="5262979"/>
          </a:xfrm>
          <a:prstGeom prst="rect">
            <a:avLst/>
          </a:prstGeom>
        </p:spPr>
        <p:txBody>
          <a:bodyPr vert="horz" wrap="square" lIns="0" tIns="0" rIns="0" bIns="0" rtlCol="0">
            <a:spAutoFit/>
          </a:bodyPr>
          <a:lstStyle/>
          <a:p>
            <a:pPr marL="927100"/>
            <a:r>
              <a:rPr spc="-5" dirty="0">
                <a:latin typeface="Calibri"/>
                <a:cs typeface="Calibri"/>
              </a:rPr>
              <a:t>—Determining if </a:t>
            </a:r>
            <a:r>
              <a:rPr dirty="0">
                <a:latin typeface="Calibri"/>
                <a:cs typeface="Calibri"/>
              </a:rPr>
              <a:t>the </a:t>
            </a:r>
            <a:r>
              <a:rPr spc="-10" dirty="0">
                <a:latin typeface="Calibri"/>
                <a:cs typeface="Calibri"/>
              </a:rPr>
              <a:t>proposed </a:t>
            </a:r>
            <a:r>
              <a:rPr spc="-5" dirty="0">
                <a:latin typeface="Calibri"/>
                <a:cs typeface="Calibri"/>
              </a:rPr>
              <a:t>development is</a:t>
            </a:r>
            <a:r>
              <a:rPr spc="60" dirty="0">
                <a:latin typeface="Calibri"/>
                <a:cs typeface="Calibri"/>
              </a:rPr>
              <a:t> </a:t>
            </a:r>
            <a:r>
              <a:rPr spc="-5" dirty="0">
                <a:latin typeface="Calibri"/>
                <a:cs typeface="Calibri"/>
              </a:rPr>
              <a:t>worth-while.</a:t>
            </a:r>
            <a:endParaRPr dirty="0">
              <a:latin typeface="Calibri"/>
              <a:cs typeface="Calibri"/>
            </a:endParaRPr>
          </a:p>
          <a:p>
            <a:pPr marL="355600" indent="-342900">
              <a:buFont typeface="Arial"/>
              <a:buChar char="•"/>
              <a:tabLst>
                <a:tab pos="355600" algn="l"/>
                <a:tab pos="356235" algn="l"/>
              </a:tabLst>
            </a:pPr>
            <a:r>
              <a:rPr b="1" spc="-15" dirty="0">
                <a:latin typeface="Calibri"/>
                <a:cs typeface="Calibri"/>
              </a:rPr>
              <a:t>Market</a:t>
            </a:r>
            <a:r>
              <a:rPr b="1" spc="-50" dirty="0">
                <a:latin typeface="Calibri"/>
                <a:cs typeface="Calibri"/>
              </a:rPr>
              <a:t> </a:t>
            </a:r>
            <a:r>
              <a:rPr b="1" spc="-5" dirty="0">
                <a:latin typeface="Calibri"/>
                <a:cs typeface="Calibri"/>
              </a:rPr>
              <a:t>analysis</a:t>
            </a:r>
            <a:endParaRPr dirty="0">
              <a:latin typeface="Calibri"/>
              <a:cs typeface="Calibri"/>
            </a:endParaRPr>
          </a:p>
          <a:p>
            <a:pPr marL="927100"/>
            <a:r>
              <a:rPr spc="-5" dirty="0">
                <a:latin typeface="Calibri"/>
                <a:cs typeface="Calibri"/>
              </a:rPr>
              <a:t>—Determining if there is </a:t>
            </a:r>
            <a:r>
              <a:rPr dirty="0">
                <a:latin typeface="Calibri"/>
                <a:cs typeface="Calibri"/>
              </a:rPr>
              <a:t>a </a:t>
            </a:r>
            <a:r>
              <a:rPr spc="-10" dirty="0">
                <a:latin typeface="Calibri"/>
                <a:cs typeface="Calibri"/>
              </a:rPr>
              <a:t>potential </a:t>
            </a:r>
            <a:r>
              <a:rPr spc="-15" dirty="0">
                <a:latin typeface="Calibri"/>
                <a:cs typeface="Calibri"/>
              </a:rPr>
              <a:t>market for </a:t>
            </a:r>
            <a:r>
              <a:rPr spc="-5" dirty="0">
                <a:latin typeface="Calibri"/>
                <a:cs typeface="Calibri"/>
              </a:rPr>
              <a:t>this</a:t>
            </a:r>
            <a:r>
              <a:rPr spc="125" dirty="0">
                <a:latin typeface="Calibri"/>
                <a:cs typeface="Calibri"/>
              </a:rPr>
              <a:t> </a:t>
            </a:r>
            <a:r>
              <a:rPr spc="-10" dirty="0">
                <a:latin typeface="Calibri"/>
                <a:cs typeface="Calibri"/>
              </a:rPr>
              <a:t>product.</a:t>
            </a:r>
            <a:endParaRPr sz="1850" dirty="0">
              <a:latin typeface="Times New Roman"/>
              <a:cs typeface="Times New Roman"/>
            </a:endParaRPr>
          </a:p>
          <a:p>
            <a:pPr marL="355600" indent="-342900">
              <a:buFont typeface="Arial"/>
              <a:buChar char="•"/>
              <a:tabLst>
                <a:tab pos="355600" algn="l"/>
                <a:tab pos="356235" algn="l"/>
              </a:tabLst>
            </a:pPr>
            <a:r>
              <a:rPr b="1" spc="-10" dirty="0">
                <a:latin typeface="Calibri"/>
                <a:cs typeface="Calibri"/>
              </a:rPr>
              <a:t>Requirements</a:t>
            </a:r>
            <a:endParaRPr dirty="0">
              <a:latin typeface="Calibri"/>
              <a:cs typeface="Calibri"/>
            </a:endParaRPr>
          </a:p>
          <a:p>
            <a:pPr marL="927100"/>
            <a:r>
              <a:rPr spc="-5" dirty="0">
                <a:latin typeface="Calibri"/>
                <a:cs typeface="Calibri"/>
              </a:rPr>
              <a:t>—Determining what functionality </a:t>
            </a:r>
            <a:r>
              <a:rPr dirty="0">
                <a:latin typeface="Calibri"/>
                <a:cs typeface="Calibri"/>
              </a:rPr>
              <a:t>the </a:t>
            </a:r>
            <a:r>
              <a:rPr spc="-10" dirty="0">
                <a:latin typeface="Calibri"/>
                <a:cs typeface="Calibri"/>
              </a:rPr>
              <a:t>software </a:t>
            </a:r>
            <a:r>
              <a:rPr spc="-5" dirty="0">
                <a:latin typeface="Calibri"/>
                <a:cs typeface="Calibri"/>
              </a:rPr>
              <a:t>should</a:t>
            </a:r>
            <a:r>
              <a:rPr spc="70" dirty="0">
                <a:latin typeface="Calibri"/>
                <a:cs typeface="Calibri"/>
              </a:rPr>
              <a:t> </a:t>
            </a:r>
            <a:r>
              <a:rPr spc="-10" dirty="0">
                <a:latin typeface="Calibri"/>
                <a:cs typeface="Calibri"/>
              </a:rPr>
              <a:t>contain.</a:t>
            </a:r>
            <a:endParaRPr dirty="0">
              <a:latin typeface="Calibri"/>
              <a:cs typeface="Calibri"/>
            </a:endParaRPr>
          </a:p>
          <a:p>
            <a:pPr marL="355600" indent="-342900">
              <a:buFont typeface="Arial"/>
              <a:buChar char="•"/>
              <a:tabLst>
                <a:tab pos="355600" algn="l"/>
                <a:tab pos="356235" algn="l"/>
              </a:tabLst>
            </a:pPr>
            <a:r>
              <a:rPr b="1" spc="-10" dirty="0">
                <a:latin typeface="Calibri"/>
                <a:cs typeface="Calibri"/>
              </a:rPr>
              <a:t>Requirement</a:t>
            </a:r>
            <a:r>
              <a:rPr b="1" spc="-114" dirty="0">
                <a:latin typeface="Calibri"/>
                <a:cs typeface="Calibri"/>
              </a:rPr>
              <a:t> </a:t>
            </a:r>
            <a:r>
              <a:rPr b="1" spc="-5" dirty="0">
                <a:latin typeface="Calibri"/>
                <a:cs typeface="Calibri"/>
              </a:rPr>
              <a:t>elicitation</a:t>
            </a:r>
            <a:endParaRPr dirty="0">
              <a:latin typeface="Calibri"/>
              <a:cs typeface="Calibri"/>
            </a:endParaRPr>
          </a:p>
          <a:p>
            <a:pPr marL="927100"/>
            <a:r>
              <a:rPr spc="-10" dirty="0">
                <a:latin typeface="Calibri"/>
                <a:cs typeface="Calibri"/>
              </a:rPr>
              <a:t>—Obtaining </a:t>
            </a:r>
            <a:r>
              <a:rPr dirty="0">
                <a:latin typeface="Calibri"/>
                <a:cs typeface="Calibri"/>
              </a:rPr>
              <a:t>the </a:t>
            </a:r>
            <a:r>
              <a:rPr spc="-10" dirty="0">
                <a:latin typeface="Calibri"/>
                <a:cs typeface="Calibri"/>
              </a:rPr>
              <a:t>requirements from </a:t>
            </a:r>
            <a:r>
              <a:rPr dirty="0">
                <a:latin typeface="Calibri"/>
                <a:cs typeface="Calibri"/>
              </a:rPr>
              <a:t>the</a:t>
            </a:r>
            <a:r>
              <a:rPr spc="65" dirty="0">
                <a:latin typeface="Calibri"/>
                <a:cs typeface="Calibri"/>
              </a:rPr>
              <a:t> </a:t>
            </a:r>
            <a:r>
              <a:rPr spc="-40" dirty="0">
                <a:latin typeface="Calibri"/>
                <a:cs typeface="Calibri"/>
              </a:rPr>
              <a:t>user.</a:t>
            </a:r>
            <a:endParaRPr dirty="0">
              <a:latin typeface="Calibri"/>
              <a:cs typeface="Calibri"/>
            </a:endParaRPr>
          </a:p>
          <a:p>
            <a:pPr marL="355600" indent="-342900">
              <a:buFont typeface="Arial"/>
              <a:buChar char="•"/>
              <a:tabLst>
                <a:tab pos="355600" algn="l"/>
                <a:tab pos="356235" algn="l"/>
              </a:tabLst>
            </a:pPr>
            <a:r>
              <a:rPr b="1" dirty="0">
                <a:latin typeface="Calibri"/>
                <a:cs typeface="Calibri"/>
              </a:rPr>
              <a:t>Domain</a:t>
            </a:r>
            <a:r>
              <a:rPr b="1" spc="-90" dirty="0">
                <a:latin typeface="Calibri"/>
                <a:cs typeface="Calibri"/>
              </a:rPr>
              <a:t> </a:t>
            </a:r>
            <a:r>
              <a:rPr b="1" spc="-5" dirty="0">
                <a:latin typeface="Calibri"/>
                <a:cs typeface="Calibri"/>
              </a:rPr>
              <a:t>analysis</a:t>
            </a:r>
            <a:endParaRPr dirty="0">
              <a:latin typeface="Calibri"/>
              <a:cs typeface="Calibri"/>
            </a:endParaRPr>
          </a:p>
          <a:p>
            <a:pPr marL="927100"/>
            <a:r>
              <a:rPr spc="-10" dirty="0">
                <a:latin typeface="Calibri"/>
                <a:cs typeface="Calibri"/>
              </a:rPr>
              <a:t>—Determining </a:t>
            </a:r>
            <a:r>
              <a:rPr spc="-5" dirty="0">
                <a:latin typeface="Calibri"/>
                <a:cs typeface="Calibri"/>
              </a:rPr>
              <a:t>what </a:t>
            </a:r>
            <a:r>
              <a:rPr spc="-10" dirty="0">
                <a:latin typeface="Calibri"/>
                <a:cs typeface="Calibri"/>
              </a:rPr>
              <a:t>tasks </a:t>
            </a:r>
            <a:r>
              <a:rPr dirty="0">
                <a:latin typeface="Calibri"/>
                <a:cs typeface="Calibri"/>
              </a:rPr>
              <a:t>and </a:t>
            </a:r>
            <a:r>
              <a:rPr spc="-10" dirty="0">
                <a:latin typeface="Calibri"/>
                <a:cs typeface="Calibri"/>
              </a:rPr>
              <a:t>structures are common to </a:t>
            </a:r>
            <a:r>
              <a:rPr spc="-5" dirty="0">
                <a:latin typeface="Calibri"/>
                <a:cs typeface="Calibri"/>
              </a:rPr>
              <a:t>this</a:t>
            </a:r>
            <a:r>
              <a:rPr spc="185" dirty="0">
                <a:latin typeface="Calibri"/>
                <a:cs typeface="Calibri"/>
              </a:rPr>
              <a:t> </a:t>
            </a:r>
            <a:r>
              <a:rPr spc="-10" dirty="0">
                <a:latin typeface="Calibri"/>
                <a:cs typeface="Calibri"/>
              </a:rPr>
              <a:t>problem.</a:t>
            </a:r>
            <a:endParaRPr sz="1850" dirty="0">
              <a:latin typeface="Times New Roman"/>
              <a:cs typeface="Times New Roman"/>
            </a:endParaRPr>
          </a:p>
          <a:p>
            <a:pPr marL="355600" indent="-342900">
              <a:buFont typeface="Arial"/>
              <a:buChar char="•"/>
              <a:tabLst>
                <a:tab pos="355600" algn="l"/>
                <a:tab pos="356235" algn="l"/>
              </a:tabLst>
            </a:pPr>
            <a:r>
              <a:rPr b="1" spc="-10" dirty="0">
                <a:latin typeface="Calibri"/>
                <a:cs typeface="Calibri"/>
              </a:rPr>
              <a:t>Project</a:t>
            </a:r>
            <a:r>
              <a:rPr b="1" spc="-80" dirty="0">
                <a:latin typeface="Calibri"/>
                <a:cs typeface="Calibri"/>
              </a:rPr>
              <a:t> </a:t>
            </a:r>
            <a:r>
              <a:rPr b="1" dirty="0">
                <a:latin typeface="Calibri"/>
                <a:cs typeface="Calibri"/>
              </a:rPr>
              <a:t>planning</a:t>
            </a:r>
            <a:endParaRPr dirty="0">
              <a:latin typeface="Calibri"/>
              <a:cs typeface="Calibri"/>
            </a:endParaRPr>
          </a:p>
          <a:p>
            <a:pPr marL="927100"/>
            <a:r>
              <a:rPr spc="-5" dirty="0">
                <a:latin typeface="Calibri"/>
                <a:cs typeface="Calibri"/>
              </a:rPr>
              <a:t>—Determining how </a:t>
            </a:r>
            <a:r>
              <a:rPr spc="-10" dirty="0">
                <a:latin typeface="Calibri"/>
                <a:cs typeface="Calibri"/>
              </a:rPr>
              <a:t>to </a:t>
            </a:r>
            <a:r>
              <a:rPr spc="-5" dirty="0">
                <a:latin typeface="Calibri"/>
                <a:cs typeface="Calibri"/>
              </a:rPr>
              <a:t>develop </a:t>
            </a:r>
            <a:r>
              <a:rPr dirty="0">
                <a:latin typeface="Calibri"/>
                <a:cs typeface="Calibri"/>
              </a:rPr>
              <a:t>the</a:t>
            </a:r>
            <a:r>
              <a:rPr spc="-10" dirty="0">
                <a:latin typeface="Calibri"/>
                <a:cs typeface="Calibri"/>
              </a:rPr>
              <a:t> software.</a:t>
            </a:r>
            <a:endParaRPr dirty="0">
              <a:latin typeface="Calibri"/>
              <a:cs typeface="Calibri"/>
            </a:endParaRPr>
          </a:p>
          <a:p>
            <a:pPr marL="355600" indent="-342900">
              <a:buFont typeface="Arial"/>
              <a:buChar char="•"/>
              <a:tabLst>
                <a:tab pos="355600" algn="l"/>
                <a:tab pos="356235" algn="l"/>
              </a:tabLst>
            </a:pPr>
            <a:r>
              <a:rPr b="1" spc="-10" dirty="0">
                <a:latin typeface="Calibri"/>
                <a:cs typeface="Calibri"/>
              </a:rPr>
              <a:t>Cost</a:t>
            </a:r>
            <a:r>
              <a:rPr b="1" spc="-65" dirty="0">
                <a:latin typeface="Calibri"/>
                <a:cs typeface="Calibri"/>
              </a:rPr>
              <a:t> </a:t>
            </a:r>
            <a:r>
              <a:rPr b="1" spc="-5" dirty="0">
                <a:latin typeface="Calibri"/>
                <a:cs typeface="Calibri"/>
              </a:rPr>
              <a:t>analysis</a:t>
            </a:r>
            <a:endParaRPr dirty="0">
              <a:latin typeface="Calibri"/>
              <a:cs typeface="Calibri"/>
            </a:endParaRPr>
          </a:p>
          <a:p>
            <a:pPr marL="927100"/>
            <a:r>
              <a:rPr spc="-10" dirty="0">
                <a:latin typeface="Calibri"/>
                <a:cs typeface="Calibri"/>
              </a:rPr>
              <a:t>—Determining </a:t>
            </a:r>
            <a:r>
              <a:rPr spc="-15" dirty="0">
                <a:latin typeface="Calibri"/>
                <a:cs typeface="Calibri"/>
              </a:rPr>
              <a:t>cost</a:t>
            </a:r>
            <a:r>
              <a:rPr spc="35" dirty="0">
                <a:latin typeface="Calibri"/>
                <a:cs typeface="Calibri"/>
              </a:rPr>
              <a:t> </a:t>
            </a:r>
            <a:r>
              <a:rPr spc="-10" dirty="0">
                <a:latin typeface="Calibri"/>
                <a:cs typeface="Calibri"/>
              </a:rPr>
              <a:t>estimates.</a:t>
            </a:r>
            <a:endParaRPr dirty="0">
              <a:latin typeface="Calibri"/>
              <a:cs typeface="Calibri"/>
            </a:endParaRPr>
          </a:p>
          <a:p>
            <a:pPr marL="355600" indent="-342900">
              <a:buFont typeface="Arial"/>
              <a:buChar char="•"/>
              <a:tabLst>
                <a:tab pos="355600" algn="l"/>
                <a:tab pos="356235" algn="l"/>
              </a:tabLst>
            </a:pPr>
            <a:r>
              <a:rPr b="1" spc="-5" dirty="0">
                <a:latin typeface="Calibri"/>
                <a:cs typeface="Calibri"/>
              </a:rPr>
              <a:t>Scheduling</a:t>
            </a:r>
            <a:endParaRPr dirty="0">
              <a:latin typeface="Calibri"/>
              <a:cs typeface="Calibri"/>
            </a:endParaRPr>
          </a:p>
          <a:p>
            <a:pPr marL="927100"/>
            <a:r>
              <a:rPr spc="-5" dirty="0">
                <a:latin typeface="Calibri"/>
                <a:cs typeface="Calibri"/>
              </a:rPr>
              <a:t>—Building </a:t>
            </a:r>
            <a:r>
              <a:rPr dirty="0">
                <a:latin typeface="Calibri"/>
                <a:cs typeface="Calibri"/>
              </a:rPr>
              <a:t>a </a:t>
            </a:r>
            <a:r>
              <a:rPr spc="-5" dirty="0">
                <a:latin typeface="Calibri"/>
                <a:cs typeface="Calibri"/>
              </a:rPr>
              <a:t>schedule </a:t>
            </a:r>
            <a:r>
              <a:rPr spc="-15" dirty="0">
                <a:latin typeface="Calibri"/>
                <a:cs typeface="Calibri"/>
              </a:rPr>
              <a:t>for </a:t>
            </a:r>
            <a:r>
              <a:rPr spc="-5" dirty="0">
                <a:latin typeface="Calibri"/>
                <a:cs typeface="Calibri"/>
              </a:rPr>
              <a:t>the</a:t>
            </a:r>
            <a:r>
              <a:rPr spc="35" dirty="0">
                <a:latin typeface="Calibri"/>
                <a:cs typeface="Calibri"/>
              </a:rPr>
              <a:t> </a:t>
            </a:r>
            <a:r>
              <a:rPr spc="-5" dirty="0">
                <a:latin typeface="Calibri"/>
                <a:cs typeface="Calibri"/>
              </a:rPr>
              <a:t>development.</a:t>
            </a:r>
            <a:endParaRPr dirty="0">
              <a:latin typeface="Calibri"/>
              <a:cs typeface="Calibri"/>
            </a:endParaRPr>
          </a:p>
          <a:p>
            <a:pPr marL="355600" indent="-342900">
              <a:buFont typeface="Arial"/>
              <a:buChar char="•"/>
              <a:tabLst>
                <a:tab pos="355600" algn="l"/>
                <a:tab pos="356235" algn="l"/>
              </a:tabLst>
            </a:pPr>
            <a:r>
              <a:rPr b="1" spc="-10" dirty="0">
                <a:latin typeface="Calibri"/>
                <a:cs typeface="Calibri"/>
              </a:rPr>
              <a:t>Software </a:t>
            </a:r>
            <a:r>
              <a:rPr b="1" dirty="0">
                <a:latin typeface="Calibri"/>
                <a:cs typeface="Calibri"/>
              </a:rPr>
              <a:t>quality </a:t>
            </a:r>
            <a:r>
              <a:rPr b="1" spc="-5" dirty="0">
                <a:latin typeface="Calibri"/>
                <a:cs typeface="Calibri"/>
              </a:rPr>
              <a:t>assurance</a:t>
            </a:r>
            <a:r>
              <a:rPr b="1" spc="-135" dirty="0">
                <a:latin typeface="Calibri"/>
                <a:cs typeface="Calibri"/>
              </a:rPr>
              <a:t> </a:t>
            </a:r>
            <a:r>
              <a:rPr b="1" dirty="0">
                <a:latin typeface="Calibri"/>
                <a:cs typeface="Calibri"/>
              </a:rPr>
              <a:t>plan</a:t>
            </a:r>
            <a:endParaRPr dirty="0">
              <a:latin typeface="Calibri"/>
              <a:cs typeface="Calibri"/>
            </a:endParaRPr>
          </a:p>
          <a:p>
            <a:pPr marL="927100"/>
            <a:r>
              <a:rPr spc="-5" dirty="0">
                <a:latin typeface="Calibri"/>
                <a:cs typeface="Calibri"/>
              </a:rPr>
              <a:t>—Determining activities that will help </a:t>
            </a:r>
            <a:r>
              <a:rPr spc="-10" dirty="0">
                <a:latin typeface="Calibri"/>
                <a:cs typeface="Calibri"/>
              </a:rPr>
              <a:t>ensure </a:t>
            </a:r>
            <a:r>
              <a:rPr spc="-5" dirty="0">
                <a:latin typeface="Calibri"/>
                <a:cs typeface="Calibri"/>
              </a:rPr>
              <a:t>quality of </a:t>
            </a:r>
            <a:r>
              <a:rPr dirty="0">
                <a:latin typeface="Calibri"/>
                <a:cs typeface="Calibri"/>
              </a:rPr>
              <a:t>the</a:t>
            </a:r>
            <a:r>
              <a:rPr spc="180" dirty="0">
                <a:latin typeface="Calibri"/>
                <a:cs typeface="Calibri"/>
              </a:rPr>
              <a:t> </a:t>
            </a:r>
            <a:r>
              <a:rPr spc="-10" dirty="0">
                <a:latin typeface="Calibri"/>
                <a:cs typeface="Calibri"/>
              </a:rPr>
              <a:t>product.</a:t>
            </a:r>
            <a:endParaRPr dirty="0">
              <a:latin typeface="Calibri"/>
              <a:cs typeface="Calibri"/>
            </a:endParaRPr>
          </a:p>
          <a:p>
            <a:pPr marL="355600" indent="-342900">
              <a:buFont typeface="Arial"/>
              <a:buChar char="•"/>
              <a:tabLst>
                <a:tab pos="355600" algn="l"/>
                <a:tab pos="356235" algn="l"/>
              </a:tabLst>
            </a:pPr>
            <a:r>
              <a:rPr b="1" spc="-15" dirty="0">
                <a:latin typeface="Calibri"/>
                <a:cs typeface="Calibri"/>
              </a:rPr>
              <a:t>Work-breakdown</a:t>
            </a:r>
            <a:r>
              <a:rPr b="1" spc="-35" dirty="0">
                <a:latin typeface="Calibri"/>
                <a:cs typeface="Calibri"/>
              </a:rPr>
              <a:t> </a:t>
            </a:r>
            <a:r>
              <a:rPr b="1" spc="-10" dirty="0">
                <a:latin typeface="Calibri"/>
                <a:cs typeface="Calibri"/>
              </a:rPr>
              <a:t>structure</a:t>
            </a:r>
            <a:endParaRPr dirty="0">
              <a:latin typeface="Calibri"/>
              <a:cs typeface="Calibri"/>
            </a:endParaRPr>
          </a:p>
          <a:p>
            <a:pPr marL="927100"/>
            <a:r>
              <a:rPr spc="-5" dirty="0">
                <a:latin typeface="Calibri"/>
                <a:cs typeface="Calibri"/>
              </a:rPr>
              <a:t>—Determining </a:t>
            </a:r>
            <a:r>
              <a:rPr dirty="0">
                <a:latin typeface="Calibri"/>
                <a:cs typeface="Calibri"/>
              </a:rPr>
              <a:t>the </a:t>
            </a:r>
            <a:r>
              <a:rPr spc="-10" dirty="0">
                <a:latin typeface="Calibri"/>
                <a:cs typeface="Calibri"/>
              </a:rPr>
              <a:t>subtasks </a:t>
            </a:r>
            <a:r>
              <a:rPr spc="-5" dirty="0">
                <a:latin typeface="Calibri"/>
                <a:cs typeface="Calibri"/>
              </a:rPr>
              <a:t>necessary </a:t>
            </a:r>
            <a:r>
              <a:rPr spc="-10" dirty="0">
                <a:latin typeface="Calibri"/>
                <a:cs typeface="Calibri"/>
              </a:rPr>
              <a:t>to </a:t>
            </a:r>
            <a:r>
              <a:rPr spc="-5" dirty="0">
                <a:latin typeface="Calibri"/>
                <a:cs typeface="Calibri"/>
              </a:rPr>
              <a:t>develop </a:t>
            </a:r>
            <a:r>
              <a:rPr dirty="0">
                <a:latin typeface="Calibri"/>
                <a:cs typeface="Calibri"/>
              </a:rPr>
              <a:t>the</a:t>
            </a:r>
            <a:r>
              <a:rPr spc="20" dirty="0">
                <a:latin typeface="Calibri"/>
                <a:cs typeface="Calibri"/>
              </a:rPr>
              <a:t> </a:t>
            </a:r>
            <a:r>
              <a:rPr spc="-10" dirty="0">
                <a:latin typeface="Calibri"/>
                <a:cs typeface="Calibri"/>
              </a:rPr>
              <a:t>product</a:t>
            </a:r>
            <a:endParaRPr dirty="0">
              <a:latin typeface="Calibri"/>
              <a:cs typeface="Calibri"/>
            </a:endParaRPr>
          </a:p>
        </p:txBody>
      </p:sp>
    </p:spTree>
    <p:extLst>
      <p:ext uri="{BB962C8B-B14F-4D97-AF65-F5344CB8AC3E}">
        <p14:creationId xmlns:p14="http://schemas.microsoft.com/office/powerpoint/2010/main" val="1588740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0684" y="0"/>
            <a:ext cx="7837868" cy="950517"/>
          </a:xfrm>
          <a:prstGeom prst="rect">
            <a:avLst/>
          </a:prstGeom>
        </p:spPr>
        <p:txBody>
          <a:bodyPr vert="horz" wrap="square" lIns="0" tIns="270764" rIns="0" bIns="0" rtlCol="0" anchor="ctr">
            <a:spAutoFit/>
          </a:bodyPr>
          <a:lstStyle/>
          <a:p>
            <a:pPr marL="2076450">
              <a:lnSpc>
                <a:spcPct val="100000"/>
              </a:lnSpc>
            </a:pPr>
            <a:r>
              <a:rPr spc="-15" dirty="0"/>
              <a:t>SDLC</a:t>
            </a:r>
            <a:r>
              <a:rPr spc="-60" dirty="0"/>
              <a:t> </a:t>
            </a:r>
            <a:r>
              <a:rPr spc="-15" dirty="0"/>
              <a:t>(cont)</a:t>
            </a:r>
          </a:p>
        </p:txBody>
      </p:sp>
      <p:sp>
        <p:nvSpPr>
          <p:cNvPr id="3" name="object 3"/>
          <p:cNvSpPr txBox="1"/>
          <p:nvPr/>
        </p:nvSpPr>
        <p:spPr>
          <a:xfrm>
            <a:off x="115232" y="1490668"/>
            <a:ext cx="11231055" cy="3713837"/>
          </a:xfrm>
          <a:prstGeom prst="rect">
            <a:avLst/>
          </a:prstGeom>
        </p:spPr>
        <p:txBody>
          <a:bodyPr vert="horz" wrap="square" lIns="0" tIns="0" rIns="0" bIns="0" rtlCol="0">
            <a:spAutoFit/>
          </a:bodyPr>
          <a:lstStyle/>
          <a:p>
            <a:pPr marL="355600" indent="-342900">
              <a:buFont typeface="Arial"/>
              <a:buChar char="•"/>
              <a:tabLst>
                <a:tab pos="355600" algn="l"/>
                <a:tab pos="356235" algn="l"/>
              </a:tabLst>
            </a:pPr>
            <a:r>
              <a:rPr sz="2200" b="1" spc="-10" dirty="0">
                <a:latin typeface="Calibri"/>
                <a:cs typeface="Calibri"/>
              </a:rPr>
              <a:t>Design</a:t>
            </a:r>
            <a:endParaRPr sz="2200" dirty="0">
              <a:latin typeface="Calibri"/>
              <a:cs typeface="Calibri"/>
            </a:endParaRPr>
          </a:p>
          <a:p>
            <a:pPr marL="927100">
              <a:lnSpc>
                <a:spcPts val="2380"/>
              </a:lnSpc>
            </a:pPr>
            <a:r>
              <a:rPr sz="2200" spc="-10" dirty="0">
                <a:latin typeface="Calibri"/>
                <a:cs typeface="Calibri"/>
              </a:rPr>
              <a:t>—Determining how the software </a:t>
            </a:r>
            <a:r>
              <a:rPr sz="2200" spc="-5" dirty="0">
                <a:latin typeface="Calibri"/>
                <a:cs typeface="Calibri"/>
              </a:rPr>
              <a:t>should </a:t>
            </a:r>
            <a:r>
              <a:rPr sz="2200" spc="-15" dirty="0">
                <a:latin typeface="Calibri"/>
                <a:cs typeface="Calibri"/>
              </a:rPr>
              <a:t>provide</a:t>
            </a:r>
            <a:r>
              <a:rPr sz="2200" spc="50" dirty="0">
                <a:latin typeface="Calibri"/>
                <a:cs typeface="Calibri"/>
              </a:rPr>
              <a:t> </a:t>
            </a:r>
            <a:r>
              <a:rPr sz="2200" spc="-5" dirty="0">
                <a:latin typeface="Calibri"/>
                <a:cs typeface="Calibri"/>
              </a:rPr>
              <a:t>the</a:t>
            </a:r>
            <a:r>
              <a:rPr lang="en-US" sz="2200" spc="-5" dirty="0">
                <a:latin typeface="Calibri"/>
                <a:cs typeface="Calibri"/>
              </a:rPr>
              <a:t> </a:t>
            </a:r>
            <a:r>
              <a:rPr sz="2200" spc="-15" dirty="0">
                <a:latin typeface="Calibri"/>
                <a:cs typeface="Calibri"/>
              </a:rPr>
              <a:t>functionality.</a:t>
            </a:r>
            <a:endParaRPr sz="2200" dirty="0">
              <a:latin typeface="Calibri"/>
              <a:cs typeface="Calibri"/>
            </a:endParaRPr>
          </a:p>
          <a:p>
            <a:pPr marL="812800" lvl="1" indent="-342900">
              <a:buFont typeface="Arial"/>
              <a:buChar char="•"/>
              <a:tabLst>
                <a:tab pos="355600" algn="l"/>
                <a:tab pos="356235" algn="l"/>
              </a:tabLst>
            </a:pPr>
            <a:r>
              <a:rPr sz="2200" b="1" spc="-15" dirty="0">
                <a:latin typeface="Calibri"/>
                <a:cs typeface="Calibri"/>
              </a:rPr>
              <a:t>Architectural </a:t>
            </a:r>
            <a:r>
              <a:rPr sz="2200" b="1" spc="-5" dirty="0">
                <a:latin typeface="Calibri"/>
                <a:cs typeface="Calibri"/>
              </a:rPr>
              <a:t>design</a:t>
            </a:r>
            <a:endParaRPr sz="2200" dirty="0">
              <a:latin typeface="Calibri"/>
              <a:cs typeface="Calibri"/>
            </a:endParaRPr>
          </a:p>
          <a:p>
            <a:pPr marL="1384300" lvl="1"/>
            <a:r>
              <a:rPr sz="2200" spc="-5" dirty="0">
                <a:latin typeface="Calibri"/>
                <a:cs typeface="Calibri"/>
              </a:rPr>
              <a:t>—Designing </a:t>
            </a:r>
            <a:r>
              <a:rPr sz="2200" spc="-10" dirty="0">
                <a:latin typeface="Calibri"/>
                <a:cs typeface="Calibri"/>
              </a:rPr>
              <a:t>the structure </a:t>
            </a:r>
            <a:r>
              <a:rPr sz="2200" spc="-5" dirty="0">
                <a:latin typeface="Calibri"/>
                <a:cs typeface="Calibri"/>
              </a:rPr>
              <a:t>of the</a:t>
            </a:r>
            <a:r>
              <a:rPr sz="2200" spc="15" dirty="0">
                <a:latin typeface="Calibri"/>
                <a:cs typeface="Calibri"/>
              </a:rPr>
              <a:t> </a:t>
            </a:r>
            <a:r>
              <a:rPr sz="2200" spc="-20" dirty="0">
                <a:latin typeface="Calibri"/>
                <a:cs typeface="Calibri"/>
              </a:rPr>
              <a:t>system.</a:t>
            </a:r>
            <a:endParaRPr sz="2200" dirty="0">
              <a:latin typeface="Calibri"/>
              <a:cs typeface="Calibri"/>
            </a:endParaRPr>
          </a:p>
          <a:p>
            <a:pPr marL="812800" lvl="1" indent="-342900">
              <a:buFont typeface="Arial"/>
              <a:buChar char="•"/>
              <a:tabLst>
                <a:tab pos="355600" algn="l"/>
                <a:tab pos="356235" algn="l"/>
              </a:tabLst>
            </a:pPr>
            <a:r>
              <a:rPr sz="2200" b="1" spc="-15" dirty="0">
                <a:latin typeface="Calibri"/>
                <a:cs typeface="Calibri"/>
              </a:rPr>
              <a:t>Interface</a:t>
            </a:r>
            <a:r>
              <a:rPr sz="2200" b="1" spc="-40" dirty="0">
                <a:latin typeface="Calibri"/>
                <a:cs typeface="Calibri"/>
              </a:rPr>
              <a:t> </a:t>
            </a:r>
            <a:r>
              <a:rPr sz="2200" b="1" spc="-5" dirty="0">
                <a:latin typeface="Calibri"/>
                <a:cs typeface="Calibri"/>
              </a:rPr>
              <a:t>design</a:t>
            </a:r>
            <a:endParaRPr sz="2200" dirty="0">
              <a:latin typeface="Calibri"/>
              <a:cs typeface="Calibri"/>
            </a:endParaRPr>
          </a:p>
          <a:p>
            <a:pPr marL="1384300" lvl="1"/>
            <a:r>
              <a:rPr sz="2200" spc="-5" dirty="0">
                <a:latin typeface="Calibri"/>
                <a:cs typeface="Calibri"/>
              </a:rPr>
              <a:t>—Specifying the </a:t>
            </a:r>
            <a:r>
              <a:rPr sz="2200" spc="-15" dirty="0">
                <a:latin typeface="Calibri"/>
                <a:cs typeface="Calibri"/>
              </a:rPr>
              <a:t>interfaces </a:t>
            </a:r>
            <a:r>
              <a:rPr sz="2200" spc="-10" dirty="0">
                <a:latin typeface="Calibri"/>
                <a:cs typeface="Calibri"/>
              </a:rPr>
              <a:t>between </a:t>
            </a:r>
            <a:r>
              <a:rPr sz="2200" spc="-5" dirty="0">
                <a:latin typeface="Calibri"/>
                <a:cs typeface="Calibri"/>
              </a:rPr>
              <a:t>the parts of the</a:t>
            </a:r>
            <a:r>
              <a:rPr sz="2200" spc="130" dirty="0">
                <a:latin typeface="Calibri"/>
                <a:cs typeface="Calibri"/>
              </a:rPr>
              <a:t> </a:t>
            </a:r>
            <a:r>
              <a:rPr sz="2200" spc="-20" dirty="0">
                <a:latin typeface="Calibri"/>
                <a:cs typeface="Calibri"/>
              </a:rPr>
              <a:t>system.</a:t>
            </a:r>
            <a:endParaRPr sz="2200" dirty="0">
              <a:latin typeface="Calibri"/>
              <a:cs typeface="Calibri"/>
            </a:endParaRPr>
          </a:p>
          <a:p>
            <a:pPr marL="812800" lvl="1" indent="-342900">
              <a:buFont typeface="Arial"/>
              <a:buChar char="•"/>
              <a:tabLst>
                <a:tab pos="355600" algn="l"/>
                <a:tab pos="356235" algn="l"/>
              </a:tabLst>
            </a:pPr>
            <a:r>
              <a:rPr sz="2200" b="1" spc="-10" dirty="0">
                <a:latin typeface="Calibri"/>
                <a:cs typeface="Calibri"/>
              </a:rPr>
              <a:t>Detailed</a:t>
            </a:r>
            <a:r>
              <a:rPr sz="2200" b="1" spc="-55" dirty="0">
                <a:latin typeface="Calibri"/>
                <a:cs typeface="Calibri"/>
              </a:rPr>
              <a:t> </a:t>
            </a:r>
            <a:r>
              <a:rPr sz="2200" b="1" spc="-5" dirty="0">
                <a:latin typeface="Calibri"/>
                <a:cs typeface="Calibri"/>
              </a:rPr>
              <a:t>design</a:t>
            </a:r>
            <a:endParaRPr sz="2200" dirty="0">
              <a:latin typeface="Calibri"/>
              <a:cs typeface="Calibri"/>
            </a:endParaRPr>
          </a:p>
          <a:p>
            <a:pPr marL="1384300" lvl="1"/>
            <a:r>
              <a:rPr sz="2200" spc="-5" dirty="0">
                <a:latin typeface="Calibri"/>
                <a:cs typeface="Calibri"/>
              </a:rPr>
              <a:t>—Designing </a:t>
            </a:r>
            <a:r>
              <a:rPr sz="2200" spc="-10" dirty="0">
                <a:latin typeface="Calibri"/>
                <a:cs typeface="Calibri"/>
              </a:rPr>
              <a:t>the </a:t>
            </a:r>
            <a:r>
              <a:rPr sz="2200" spc="-5" dirty="0">
                <a:latin typeface="Calibri"/>
                <a:cs typeface="Calibri"/>
              </a:rPr>
              <a:t>algorithms </a:t>
            </a:r>
            <a:r>
              <a:rPr sz="2200" spc="-20" dirty="0">
                <a:latin typeface="Calibri"/>
                <a:cs typeface="Calibri"/>
              </a:rPr>
              <a:t>for </a:t>
            </a:r>
            <a:r>
              <a:rPr sz="2200" spc="-5" dirty="0">
                <a:latin typeface="Calibri"/>
                <a:cs typeface="Calibri"/>
              </a:rPr>
              <a:t>the individual</a:t>
            </a:r>
            <a:r>
              <a:rPr sz="2200" spc="20" dirty="0">
                <a:latin typeface="Calibri"/>
                <a:cs typeface="Calibri"/>
              </a:rPr>
              <a:t> </a:t>
            </a:r>
            <a:r>
              <a:rPr sz="2200" spc="-5" dirty="0">
                <a:latin typeface="Calibri"/>
                <a:cs typeface="Calibri"/>
              </a:rPr>
              <a:t>parts.</a:t>
            </a:r>
            <a:endParaRPr sz="2200" dirty="0">
              <a:latin typeface="Calibri"/>
              <a:cs typeface="Calibri"/>
            </a:endParaRPr>
          </a:p>
          <a:p>
            <a:pPr>
              <a:spcBef>
                <a:spcPts val="55"/>
              </a:spcBef>
            </a:pPr>
            <a:endParaRPr sz="2250" dirty="0">
              <a:latin typeface="Times New Roman"/>
              <a:cs typeface="Times New Roman"/>
            </a:endParaRPr>
          </a:p>
          <a:p>
            <a:pPr marL="355600" indent="-342900">
              <a:buFont typeface="Arial"/>
              <a:buChar char="•"/>
              <a:tabLst>
                <a:tab pos="355600" algn="l"/>
                <a:tab pos="356235" algn="l"/>
              </a:tabLst>
            </a:pPr>
            <a:r>
              <a:rPr sz="2200" b="1" spc="-10" dirty="0">
                <a:latin typeface="Calibri"/>
                <a:cs typeface="Calibri"/>
              </a:rPr>
              <a:t>Implementation</a:t>
            </a:r>
            <a:endParaRPr sz="2200" dirty="0">
              <a:latin typeface="Calibri"/>
              <a:cs typeface="Calibri"/>
            </a:endParaRPr>
          </a:p>
          <a:p>
            <a:pPr marL="927100"/>
            <a:r>
              <a:rPr sz="2200" spc="-5" dirty="0">
                <a:latin typeface="Calibri"/>
                <a:cs typeface="Calibri"/>
              </a:rPr>
              <a:t>—Building the</a:t>
            </a:r>
            <a:r>
              <a:rPr sz="2200" spc="-60" dirty="0">
                <a:latin typeface="Calibri"/>
                <a:cs typeface="Calibri"/>
              </a:rPr>
              <a:t> </a:t>
            </a:r>
            <a:r>
              <a:rPr sz="2200" spc="-10" dirty="0">
                <a:latin typeface="Calibri"/>
                <a:cs typeface="Calibri"/>
              </a:rPr>
              <a:t>software.</a:t>
            </a:r>
            <a:endParaRPr sz="2200" dirty="0">
              <a:latin typeface="Calibri"/>
              <a:cs typeface="Calibri"/>
            </a:endParaRPr>
          </a:p>
        </p:txBody>
      </p:sp>
    </p:spTree>
    <p:extLst>
      <p:ext uri="{BB962C8B-B14F-4D97-AF65-F5344CB8AC3E}">
        <p14:creationId xmlns:p14="http://schemas.microsoft.com/office/powerpoint/2010/main" val="3784515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946" y="58438"/>
            <a:ext cx="10515600" cy="677108"/>
          </a:xfrm>
          <a:prstGeom prst="rect">
            <a:avLst/>
          </a:prstGeom>
        </p:spPr>
        <p:txBody>
          <a:bodyPr vert="horz" wrap="square" lIns="0" tIns="0" rIns="0" bIns="0" rtlCol="0" anchor="ctr">
            <a:spAutoFit/>
          </a:bodyPr>
          <a:lstStyle/>
          <a:p>
            <a:pPr marL="2076450">
              <a:lnSpc>
                <a:spcPct val="100000"/>
              </a:lnSpc>
            </a:pPr>
            <a:r>
              <a:rPr spc="-15" dirty="0"/>
              <a:t>SDLC</a:t>
            </a:r>
            <a:r>
              <a:rPr spc="-65" dirty="0"/>
              <a:t> </a:t>
            </a:r>
            <a:r>
              <a:rPr spc="-15" dirty="0"/>
              <a:t>(cont)</a:t>
            </a:r>
          </a:p>
        </p:txBody>
      </p:sp>
      <p:sp>
        <p:nvSpPr>
          <p:cNvPr id="3" name="object 3"/>
          <p:cNvSpPr txBox="1"/>
          <p:nvPr/>
        </p:nvSpPr>
        <p:spPr>
          <a:xfrm>
            <a:off x="171374" y="999204"/>
            <a:ext cx="1033144" cy="276999"/>
          </a:xfrm>
          <a:prstGeom prst="rect">
            <a:avLst/>
          </a:prstGeom>
        </p:spPr>
        <p:txBody>
          <a:bodyPr vert="horz" wrap="square" lIns="0" tIns="0" rIns="0" bIns="0" rtlCol="0">
            <a:spAutoFit/>
          </a:bodyPr>
          <a:lstStyle/>
          <a:p>
            <a:pPr marL="355600" indent="-342900">
              <a:buFont typeface="Arial"/>
              <a:buChar char="•"/>
              <a:tabLst>
                <a:tab pos="355600" algn="l"/>
                <a:tab pos="356235" algn="l"/>
              </a:tabLst>
            </a:pPr>
            <a:r>
              <a:rPr b="1" spc="-30" dirty="0">
                <a:latin typeface="Calibri"/>
                <a:cs typeface="Calibri"/>
              </a:rPr>
              <a:t>Testing</a:t>
            </a:r>
            <a:endParaRPr dirty="0">
              <a:latin typeface="Calibri"/>
              <a:cs typeface="Calibri"/>
            </a:endParaRPr>
          </a:p>
        </p:txBody>
      </p:sp>
      <p:sp>
        <p:nvSpPr>
          <p:cNvPr id="4" name="object 4"/>
          <p:cNvSpPr txBox="1"/>
          <p:nvPr/>
        </p:nvSpPr>
        <p:spPr>
          <a:xfrm>
            <a:off x="1094428" y="1276203"/>
            <a:ext cx="7927651" cy="276999"/>
          </a:xfrm>
          <a:prstGeom prst="rect">
            <a:avLst/>
          </a:prstGeom>
        </p:spPr>
        <p:txBody>
          <a:bodyPr vert="horz" wrap="square" lIns="0" tIns="0" rIns="0" bIns="0" rtlCol="0">
            <a:spAutoFit/>
          </a:bodyPr>
          <a:lstStyle/>
          <a:p>
            <a:pPr marL="12700"/>
            <a:r>
              <a:rPr spc="-10" dirty="0">
                <a:latin typeface="Calibri"/>
                <a:cs typeface="Calibri"/>
              </a:rPr>
              <a:t>—Executing </a:t>
            </a:r>
            <a:r>
              <a:rPr dirty="0">
                <a:latin typeface="Calibri"/>
                <a:cs typeface="Calibri"/>
              </a:rPr>
              <a:t>the </a:t>
            </a:r>
            <a:r>
              <a:rPr spc="-10" dirty="0">
                <a:latin typeface="Calibri"/>
                <a:cs typeface="Calibri"/>
              </a:rPr>
              <a:t>software </a:t>
            </a:r>
            <a:r>
              <a:rPr spc="-5" dirty="0">
                <a:latin typeface="Calibri"/>
                <a:cs typeface="Calibri"/>
              </a:rPr>
              <a:t>with </a:t>
            </a:r>
            <a:r>
              <a:rPr spc="-15" dirty="0">
                <a:latin typeface="Calibri"/>
                <a:cs typeface="Calibri"/>
              </a:rPr>
              <a:t>data </a:t>
            </a:r>
            <a:r>
              <a:rPr spc="-10" dirty="0">
                <a:latin typeface="Calibri"/>
                <a:cs typeface="Calibri"/>
              </a:rPr>
              <a:t>to </a:t>
            </a:r>
            <a:r>
              <a:rPr spc="-5" dirty="0">
                <a:latin typeface="Calibri"/>
                <a:cs typeface="Calibri"/>
              </a:rPr>
              <a:t>help </a:t>
            </a:r>
            <a:r>
              <a:rPr spc="-10" dirty="0">
                <a:latin typeface="Calibri"/>
                <a:cs typeface="Calibri"/>
              </a:rPr>
              <a:t>ensure </a:t>
            </a:r>
            <a:r>
              <a:rPr spc="-5" dirty="0">
                <a:latin typeface="Calibri"/>
                <a:cs typeface="Calibri"/>
              </a:rPr>
              <a:t>that </a:t>
            </a:r>
            <a:r>
              <a:rPr dirty="0">
                <a:latin typeface="Calibri"/>
                <a:cs typeface="Calibri"/>
              </a:rPr>
              <a:t>the </a:t>
            </a:r>
            <a:r>
              <a:rPr spc="-10" dirty="0">
                <a:latin typeface="Calibri"/>
                <a:cs typeface="Calibri"/>
              </a:rPr>
              <a:t>software</a:t>
            </a:r>
            <a:r>
              <a:rPr spc="175" dirty="0">
                <a:latin typeface="Calibri"/>
                <a:cs typeface="Calibri"/>
              </a:rPr>
              <a:t> </a:t>
            </a:r>
            <a:r>
              <a:rPr spc="-10" dirty="0">
                <a:latin typeface="Calibri"/>
                <a:cs typeface="Calibri"/>
              </a:rPr>
              <a:t>works</a:t>
            </a:r>
            <a:endParaRPr dirty="0">
              <a:latin typeface="Calibri"/>
              <a:cs typeface="Calibri"/>
            </a:endParaRPr>
          </a:p>
        </p:txBody>
      </p:sp>
      <p:sp>
        <p:nvSpPr>
          <p:cNvPr id="5" name="object 5"/>
          <p:cNvSpPr txBox="1"/>
          <p:nvPr/>
        </p:nvSpPr>
        <p:spPr>
          <a:xfrm>
            <a:off x="8047679" y="1318613"/>
            <a:ext cx="880744" cy="276999"/>
          </a:xfrm>
          <a:prstGeom prst="rect">
            <a:avLst/>
          </a:prstGeom>
        </p:spPr>
        <p:txBody>
          <a:bodyPr vert="horz" wrap="square" lIns="0" tIns="0" rIns="0" bIns="0" rtlCol="0">
            <a:spAutoFit/>
          </a:bodyPr>
          <a:lstStyle/>
          <a:p>
            <a:pPr marL="12700"/>
            <a:r>
              <a:rPr spc="-20" dirty="0">
                <a:latin typeface="Calibri"/>
                <a:cs typeface="Calibri"/>
              </a:rPr>
              <a:t>c</a:t>
            </a:r>
            <a:r>
              <a:rPr spc="-5" dirty="0">
                <a:latin typeface="Calibri"/>
                <a:cs typeface="Calibri"/>
              </a:rPr>
              <a:t>or</a:t>
            </a:r>
            <a:r>
              <a:rPr spc="-35" dirty="0">
                <a:latin typeface="Calibri"/>
                <a:cs typeface="Calibri"/>
              </a:rPr>
              <a:t>r</a:t>
            </a:r>
            <a:r>
              <a:rPr dirty="0">
                <a:latin typeface="Calibri"/>
                <a:cs typeface="Calibri"/>
              </a:rPr>
              <a:t>ect</a:t>
            </a:r>
            <a:r>
              <a:rPr spc="-15" dirty="0">
                <a:latin typeface="Calibri"/>
                <a:cs typeface="Calibri"/>
              </a:rPr>
              <a:t>l</a:t>
            </a:r>
            <a:r>
              <a:rPr spc="-120" dirty="0">
                <a:latin typeface="Calibri"/>
                <a:cs typeface="Calibri"/>
              </a:rPr>
              <a:t>y</a:t>
            </a:r>
            <a:r>
              <a:rPr dirty="0">
                <a:latin typeface="Calibri"/>
                <a:cs typeface="Calibri"/>
              </a:rPr>
              <a:t>.</a:t>
            </a:r>
          </a:p>
        </p:txBody>
      </p:sp>
      <p:sp>
        <p:nvSpPr>
          <p:cNvPr id="6" name="object 6"/>
          <p:cNvSpPr txBox="1"/>
          <p:nvPr/>
        </p:nvSpPr>
        <p:spPr>
          <a:xfrm>
            <a:off x="171374" y="1670732"/>
            <a:ext cx="11539470" cy="4117537"/>
          </a:xfrm>
          <a:prstGeom prst="rect">
            <a:avLst/>
          </a:prstGeom>
        </p:spPr>
        <p:txBody>
          <a:bodyPr vert="horz" wrap="square" lIns="0" tIns="0" rIns="0" bIns="0" rtlCol="0">
            <a:spAutoFit/>
          </a:bodyPr>
          <a:lstStyle/>
          <a:p>
            <a:pPr marL="355600" indent="-342900">
              <a:buFont typeface="Arial"/>
              <a:buChar char="•"/>
              <a:tabLst>
                <a:tab pos="355600" algn="l"/>
                <a:tab pos="356235" algn="l"/>
              </a:tabLst>
            </a:pPr>
            <a:r>
              <a:rPr b="1" dirty="0">
                <a:latin typeface="Calibri"/>
                <a:cs typeface="Calibri"/>
              </a:rPr>
              <a:t>Unit</a:t>
            </a:r>
            <a:r>
              <a:rPr b="1" spc="-95" dirty="0">
                <a:latin typeface="Calibri"/>
                <a:cs typeface="Calibri"/>
              </a:rPr>
              <a:t> </a:t>
            </a:r>
            <a:r>
              <a:rPr b="1" spc="-10" dirty="0">
                <a:latin typeface="Calibri"/>
                <a:cs typeface="Calibri"/>
              </a:rPr>
              <a:t>testing</a:t>
            </a:r>
            <a:endParaRPr dirty="0">
              <a:latin typeface="Calibri"/>
              <a:cs typeface="Calibri"/>
            </a:endParaRPr>
          </a:p>
          <a:p>
            <a:pPr marL="927100"/>
            <a:r>
              <a:rPr spc="-25" dirty="0">
                <a:latin typeface="Calibri"/>
                <a:cs typeface="Calibri"/>
              </a:rPr>
              <a:t>—Testing </a:t>
            </a:r>
            <a:r>
              <a:rPr spc="-10" dirty="0">
                <a:latin typeface="Calibri"/>
                <a:cs typeface="Calibri"/>
              </a:rPr>
              <a:t>by </a:t>
            </a:r>
            <a:r>
              <a:rPr dirty="0">
                <a:latin typeface="Calibri"/>
                <a:cs typeface="Calibri"/>
              </a:rPr>
              <a:t>the </a:t>
            </a:r>
            <a:r>
              <a:rPr spc="-5" dirty="0">
                <a:latin typeface="Calibri"/>
                <a:cs typeface="Calibri"/>
              </a:rPr>
              <a:t>original</a:t>
            </a:r>
            <a:r>
              <a:rPr spc="30" dirty="0">
                <a:latin typeface="Calibri"/>
                <a:cs typeface="Calibri"/>
              </a:rPr>
              <a:t> </a:t>
            </a:r>
            <a:r>
              <a:rPr spc="-25" dirty="0">
                <a:latin typeface="Calibri"/>
                <a:cs typeface="Calibri"/>
              </a:rPr>
              <a:t>developer.</a:t>
            </a:r>
            <a:endParaRPr dirty="0">
              <a:latin typeface="Calibri"/>
              <a:cs typeface="Calibri"/>
            </a:endParaRPr>
          </a:p>
          <a:p>
            <a:pPr marL="355600" indent="-342900">
              <a:buFont typeface="Arial"/>
              <a:buChar char="•"/>
              <a:tabLst>
                <a:tab pos="355600" algn="l"/>
                <a:tab pos="356235" algn="l"/>
              </a:tabLst>
            </a:pPr>
            <a:r>
              <a:rPr b="1" spc="-10" dirty="0">
                <a:latin typeface="Calibri"/>
                <a:cs typeface="Calibri"/>
              </a:rPr>
              <a:t>Integration</a:t>
            </a:r>
            <a:r>
              <a:rPr b="1" spc="-120" dirty="0">
                <a:latin typeface="Calibri"/>
                <a:cs typeface="Calibri"/>
              </a:rPr>
              <a:t> </a:t>
            </a:r>
            <a:r>
              <a:rPr b="1" spc="-10" dirty="0">
                <a:latin typeface="Calibri"/>
                <a:cs typeface="Calibri"/>
              </a:rPr>
              <a:t>testing</a:t>
            </a:r>
            <a:endParaRPr dirty="0">
              <a:latin typeface="Calibri"/>
              <a:cs typeface="Calibri"/>
            </a:endParaRPr>
          </a:p>
          <a:p>
            <a:pPr marL="927100"/>
            <a:r>
              <a:rPr spc="-25" dirty="0">
                <a:latin typeface="Calibri"/>
                <a:cs typeface="Calibri"/>
              </a:rPr>
              <a:t>—Testing </a:t>
            </a:r>
            <a:r>
              <a:rPr spc="-5" dirty="0">
                <a:latin typeface="Calibri"/>
                <a:cs typeface="Calibri"/>
              </a:rPr>
              <a:t>during </a:t>
            </a:r>
            <a:r>
              <a:rPr dirty="0">
                <a:latin typeface="Calibri"/>
                <a:cs typeface="Calibri"/>
              </a:rPr>
              <a:t>the </a:t>
            </a:r>
            <a:r>
              <a:rPr spc="-10" dirty="0">
                <a:latin typeface="Calibri"/>
                <a:cs typeface="Calibri"/>
              </a:rPr>
              <a:t>integration </a:t>
            </a:r>
            <a:r>
              <a:rPr spc="-5" dirty="0">
                <a:latin typeface="Calibri"/>
                <a:cs typeface="Calibri"/>
              </a:rPr>
              <a:t>of </a:t>
            </a:r>
            <a:r>
              <a:rPr dirty="0">
                <a:latin typeface="Calibri"/>
                <a:cs typeface="Calibri"/>
              </a:rPr>
              <a:t>the</a:t>
            </a:r>
            <a:r>
              <a:rPr spc="40" dirty="0">
                <a:latin typeface="Calibri"/>
                <a:cs typeface="Calibri"/>
              </a:rPr>
              <a:t> </a:t>
            </a:r>
            <a:r>
              <a:rPr spc="-10" dirty="0">
                <a:latin typeface="Calibri"/>
                <a:cs typeface="Calibri"/>
              </a:rPr>
              <a:t>software.</a:t>
            </a:r>
            <a:endParaRPr dirty="0">
              <a:latin typeface="Calibri"/>
              <a:cs typeface="Calibri"/>
            </a:endParaRPr>
          </a:p>
          <a:p>
            <a:pPr marL="355600" indent="-342900">
              <a:buFont typeface="Arial"/>
              <a:buChar char="•"/>
              <a:tabLst>
                <a:tab pos="355600" algn="l"/>
                <a:tab pos="356235" algn="l"/>
              </a:tabLst>
            </a:pPr>
            <a:r>
              <a:rPr b="1" spc="-15" dirty="0">
                <a:latin typeface="Calibri"/>
                <a:cs typeface="Calibri"/>
              </a:rPr>
              <a:t>System</a:t>
            </a:r>
            <a:r>
              <a:rPr b="1" spc="-95" dirty="0">
                <a:latin typeface="Calibri"/>
                <a:cs typeface="Calibri"/>
              </a:rPr>
              <a:t> </a:t>
            </a:r>
            <a:r>
              <a:rPr b="1" spc="-10" dirty="0">
                <a:latin typeface="Calibri"/>
                <a:cs typeface="Calibri"/>
              </a:rPr>
              <a:t>testing</a:t>
            </a:r>
            <a:endParaRPr dirty="0">
              <a:latin typeface="Calibri"/>
              <a:cs typeface="Calibri"/>
            </a:endParaRPr>
          </a:p>
          <a:p>
            <a:pPr marL="927100">
              <a:lnSpc>
                <a:spcPts val="1945"/>
              </a:lnSpc>
            </a:pPr>
            <a:r>
              <a:rPr spc="-25" dirty="0">
                <a:latin typeface="Calibri"/>
                <a:cs typeface="Calibri"/>
              </a:rPr>
              <a:t>—Testing </a:t>
            </a:r>
            <a:r>
              <a:rPr dirty="0">
                <a:latin typeface="Calibri"/>
                <a:cs typeface="Calibri"/>
              </a:rPr>
              <a:t>the </a:t>
            </a:r>
            <a:r>
              <a:rPr spc="-10" dirty="0">
                <a:latin typeface="Calibri"/>
                <a:cs typeface="Calibri"/>
              </a:rPr>
              <a:t>software </a:t>
            </a:r>
            <a:r>
              <a:rPr dirty="0">
                <a:latin typeface="Calibri"/>
                <a:cs typeface="Calibri"/>
              </a:rPr>
              <a:t>in an </a:t>
            </a:r>
            <a:r>
              <a:rPr spc="-10" dirty="0">
                <a:latin typeface="Calibri"/>
                <a:cs typeface="Calibri"/>
              </a:rPr>
              <a:t>environment </a:t>
            </a:r>
            <a:r>
              <a:rPr spc="-5" dirty="0">
                <a:latin typeface="Calibri"/>
                <a:cs typeface="Calibri"/>
              </a:rPr>
              <a:t>that </a:t>
            </a:r>
            <a:r>
              <a:rPr spc="-10" dirty="0">
                <a:latin typeface="Calibri"/>
                <a:cs typeface="Calibri"/>
              </a:rPr>
              <a:t>matches </a:t>
            </a:r>
            <a:r>
              <a:rPr dirty="0">
                <a:latin typeface="Calibri"/>
                <a:cs typeface="Calibri"/>
              </a:rPr>
              <a:t>the</a:t>
            </a:r>
            <a:r>
              <a:rPr spc="95" dirty="0">
                <a:latin typeface="Calibri"/>
                <a:cs typeface="Calibri"/>
              </a:rPr>
              <a:t> </a:t>
            </a:r>
            <a:r>
              <a:rPr spc="-10" dirty="0">
                <a:latin typeface="Calibri"/>
                <a:cs typeface="Calibri"/>
              </a:rPr>
              <a:t>operational</a:t>
            </a:r>
            <a:r>
              <a:rPr lang="en-US" spc="-10" dirty="0">
                <a:latin typeface="Calibri"/>
                <a:cs typeface="Calibri"/>
              </a:rPr>
              <a:t> </a:t>
            </a:r>
            <a:r>
              <a:rPr spc="-10" dirty="0">
                <a:latin typeface="Calibri"/>
                <a:cs typeface="Calibri"/>
              </a:rPr>
              <a:t>environment.</a:t>
            </a:r>
            <a:endParaRPr dirty="0">
              <a:latin typeface="Calibri"/>
              <a:cs typeface="Calibri"/>
            </a:endParaRPr>
          </a:p>
          <a:p>
            <a:pPr marL="355600" indent="-342900">
              <a:buFont typeface="Arial"/>
              <a:buChar char="•"/>
              <a:tabLst>
                <a:tab pos="355600" algn="l"/>
                <a:tab pos="356235" algn="l"/>
              </a:tabLst>
            </a:pPr>
            <a:r>
              <a:rPr b="1" dirty="0">
                <a:latin typeface="Calibri"/>
                <a:cs typeface="Calibri"/>
              </a:rPr>
              <a:t>Alpha</a:t>
            </a:r>
            <a:r>
              <a:rPr b="1" spc="-95" dirty="0">
                <a:latin typeface="Calibri"/>
                <a:cs typeface="Calibri"/>
              </a:rPr>
              <a:t> </a:t>
            </a:r>
            <a:r>
              <a:rPr b="1" spc="-10" dirty="0">
                <a:latin typeface="Calibri"/>
                <a:cs typeface="Calibri"/>
              </a:rPr>
              <a:t>testing</a:t>
            </a:r>
            <a:endParaRPr dirty="0">
              <a:latin typeface="Calibri"/>
              <a:cs typeface="Calibri"/>
            </a:endParaRPr>
          </a:p>
          <a:p>
            <a:pPr marL="927100"/>
            <a:r>
              <a:rPr spc="-25" dirty="0">
                <a:latin typeface="Calibri"/>
                <a:cs typeface="Calibri"/>
              </a:rPr>
              <a:t>—Testing </a:t>
            </a:r>
            <a:r>
              <a:rPr spc="-5" dirty="0">
                <a:latin typeface="Calibri"/>
                <a:cs typeface="Calibri"/>
              </a:rPr>
              <a:t>by </a:t>
            </a:r>
            <a:r>
              <a:rPr dirty="0">
                <a:latin typeface="Calibri"/>
                <a:cs typeface="Calibri"/>
              </a:rPr>
              <a:t>the </a:t>
            </a:r>
            <a:r>
              <a:rPr spc="-5" dirty="0">
                <a:latin typeface="Calibri"/>
                <a:cs typeface="Calibri"/>
              </a:rPr>
              <a:t>customer </a:t>
            </a:r>
            <a:r>
              <a:rPr spc="-10" dirty="0">
                <a:latin typeface="Calibri"/>
                <a:cs typeface="Calibri"/>
              </a:rPr>
              <a:t>at </a:t>
            </a:r>
            <a:r>
              <a:rPr dirty="0">
                <a:latin typeface="Calibri"/>
                <a:cs typeface="Calibri"/>
              </a:rPr>
              <a:t>the </a:t>
            </a:r>
            <a:r>
              <a:rPr spc="-5" dirty="0">
                <a:latin typeface="Calibri"/>
                <a:cs typeface="Calibri"/>
              </a:rPr>
              <a:t>developer’s</a:t>
            </a:r>
            <a:r>
              <a:rPr spc="-15" dirty="0">
                <a:latin typeface="Calibri"/>
                <a:cs typeface="Calibri"/>
              </a:rPr>
              <a:t> </a:t>
            </a:r>
            <a:r>
              <a:rPr spc="-10" dirty="0">
                <a:latin typeface="Calibri"/>
                <a:cs typeface="Calibri"/>
              </a:rPr>
              <a:t>site.</a:t>
            </a:r>
            <a:endParaRPr dirty="0">
              <a:latin typeface="Calibri"/>
              <a:cs typeface="Calibri"/>
            </a:endParaRPr>
          </a:p>
          <a:p>
            <a:pPr marL="355600" indent="-342900">
              <a:buFont typeface="Arial"/>
              <a:buChar char="•"/>
              <a:tabLst>
                <a:tab pos="355600" algn="l"/>
                <a:tab pos="356235" algn="l"/>
              </a:tabLst>
            </a:pPr>
            <a:r>
              <a:rPr b="1" spc="-10" dirty="0">
                <a:latin typeface="Calibri"/>
                <a:cs typeface="Calibri"/>
              </a:rPr>
              <a:t>Beta</a:t>
            </a:r>
            <a:r>
              <a:rPr b="1" spc="-80" dirty="0">
                <a:latin typeface="Calibri"/>
                <a:cs typeface="Calibri"/>
              </a:rPr>
              <a:t> </a:t>
            </a:r>
            <a:r>
              <a:rPr b="1" spc="-10" dirty="0">
                <a:latin typeface="Calibri"/>
                <a:cs typeface="Calibri"/>
              </a:rPr>
              <a:t>testing</a:t>
            </a:r>
            <a:endParaRPr dirty="0">
              <a:latin typeface="Calibri"/>
              <a:cs typeface="Calibri"/>
            </a:endParaRPr>
          </a:p>
          <a:p>
            <a:pPr marL="927100"/>
            <a:r>
              <a:rPr spc="-25" dirty="0">
                <a:latin typeface="Calibri"/>
                <a:cs typeface="Calibri"/>
              </a:rPr>
              <a:t>—Testing </a:t>
            </a:r>
            <a:r>
              <a:rPr spc="-5" dirty="0">
                <a:latin typeface="Calibri"/>
                <a:cs typeface="Calibri"/>
              </a:rPr>
              <a:t>by </a:t>
            </a:r>
            <a:r>
              <a:rPr dirty="0">
                <a:latin typeface="Calibri"/>
                <a:cs typeface="Calibri"/>
              </a:rPr>
              <a:t>the </a:t>
            </a:r>
            <a:r>
              <a:rPr spc="-5" dirty="0">
                <a:latin typeface="Calibri"/>
                <a:cs typeface="Calibri"/>
              </a:rPr>
              <a:t>customer </a:t>
            </a:r>
            <a:r>
              <a:rPr spc="-10" dirty="0">
                <a:latin typeface="Calibri"/>
                <a:cs typeface="Calibri"/>
              </a:rPr>
              <a:t>at </a:t>
            </a:r>
            <a:r>
              <a:rPr dirty="0">
                <a:latin typeface="Calibri"/>
                <a:cs typeface="Calibri"/>
              </a:rPr>
              <a:t>the </a:t>
            </a:r>
            <a:r>
              <a:rPr spc="-10" dirty="0">
                <a:latin typeface="Calibri"/>
                <a:cs typeface="Calibri"/>
              </a:rPr>
              <a:t>customer’s</a:t>
            </a:r>
            <a:r>
              <a:rPr spc="10" dirty="0">
                <a:latin typeface="Calibri"/>
                <a:cs typeface="Calibri"/>
              </a:rPr>
              <a:t> </a:t>
            </a:r>
            <a:r>
              <a:rPr spc="-10" dirty="0">
                <a:latin typeface="Calibri"/>
                <a:cs typeface="Calibri"/>
              </a:rPr>
              <a:t>site.</a:t>
            </a:r>
            <a:endParaRPr dirty="0">
              <a:latin typeface="Calibri"/>
              <a:cs typeface="Calibri"/>
            </a:endParaRPr>
          </a:p>
          <a:p>
            <a:pPr marL="355600" indent="-342900">
              <a:buFont typeface="Arial"/>
              <a:buChar char="•"/>
              <a:tabLst>
                <a:tab pos="355600" algn="l"/>
                <a:tab pos="356235" algn="l"/>
              </a:tabLst>
            </a:pPr>
            <a:r>
              <a:rPr b="1" spc="-5" dirty="0">
                <a:latin typeface="Calibri"/>
                <a:cs typeface="Calibri"/>
              </a:rPr>
              <a:t>Acceptance</a:t>
            </a:r>
            <a:r>
              <a:rPr b="1" spc="-105" dirty="0">
                <a:latin typeface="Calibri"/>
                <a:cs typeface="Calibri"/>
              </a:rPr>
              <a:t> </a:t>
            </a:r>
            <a:r>
              <a:rPr b="1" spc="-10" dirty="0">
                <a:latin typeface="Calibri"/>
                <a:cs typeface="Calibri"/>
              </a:rPr>
              <a:t>testing</a:t>
            </a:r>
            <a:endParaRPr dirty="0">
              <a:latin typeface="Calibri"/>
              <a:cs typeface="Calibri"/>
            </a:endParaRPr>
          </a:p>
          <a:p>
            <a:pPr marL="927100"/>
            <a:r>
              <a:rPr spc="-25" dirty="0">
                <a:latin typeface="Calibri"/>
                <a:cs typeface="Calibri"/>
              </a:rPr>
              <a:t>—Testing </a:t>
            </a:r>
            <a:r>
              <a:rPr spc="-10" dirty="0">
                <a:latin typeface="Calibri"/>
                <a:cs typeface="Calibri"/>
              </a:rPr>
              <a:t>to </a:t>
            </a:r>
            <a:r>
              <a:rPr spc="-5" dirty="0">
                <a:latin typeface="Calibri"/>
                <a:cs typeface="Calibri"/>
              </a:rPr>
              <a:t>satisfy </a:t>
            </a:r>
            <a:r>
              <a:rPr dirty="0">
                <a:latin typeface="Calibri"/>
                <a:cs typeface="Calibri"/>
              </a:rPr>
              <a:t>the </a:t>
            </a:r>
            <a:r>
              <a:rPr spc="-10" dirty="0">
                <a:latin typeface="Calibri"/>
                <a:cs typeface="Calibri"/>
              </a:rPr>
              <a:t>purchaser </a:t>
            </a:r>
            <a:r>
              <a:rPr spc="-5" dirty="0">
                <a:latin typeface="Calibri"/>
                <a:cs typeface="Calibri"/>
              </a:rPr>
              <a:t>or SQA</a:t>
            </a:r>
            <a:r>
              <a:rPr spc="35" dirty="0">
                <a:latin typeface="Calibri"/>
                <a:cs typeface="Calibri"/>
              </a:rPr>
              <a:t> </a:t>
            </a:r>
            <a:r>
              <a:rPr spc="-10" dirty="0">
                <a:latin typeface="Calibri"/>
                <a:cs typeface="Calibri"/>
              </a:rPr>
              <a:t>team.</a:t>
            </a:r>
            <a:endParaRPr dirty="0">
              <a:latin typeface="Calibri"/>
              <a:cs typeface="Calibri"/>
            </a:endParaRPr>
          </a:p>
          <a:p>
            <a:pPr marL="355600" indent="-342900">
              <a:buFont typeface="Arial"/>
              <a:buChar char="•"/>
              <a:tabLst>
                <a:tab pos="355600" algn="l"/>
                <a:tab pos="356235" algn="l"/>
              </a:tabLst>
            </a:pPr>
            <a:r>
              <a:rPr b="1" spc="-10" dirty="0">
                <a:latin typeface="Calibri"/>
                <a:cs typeface="Calibri"/>
              </a:rPr>
              <a:t>Regression</a:t>
            </a:r>
            <a:r>
              <a:rPr b="1" spc="-90" dirty="0">
                <a:latin typeface="Calibri"/>
                <a:cs typeface="Calibri"/>
              </a:rPr>
              <a:t> </a:t>
            </a:r>
            <a:r>
              <a:rPr b="1" spc="-10" dirty="0">
                <a:latin typeface="Calibri"/>
                <a:cs typeface="Calibri"/>
              </a:rPr>
              <a:t>testing</a:t>
            </a:r>
            <a:endParaRPr dirty="0">
              <a:latin typeface="Calibri"/>
              <a:cs typeface="Calibri"/>
            </a:endParaRPr>
          </a:p>
          <a:p>
            <a:pPr marL="12700" marR="5080" indent="914400">
              <a:lnSpc>
                <a:spcPct val="80000"/>
              </a:lnSpc>
              <a:spcBef>
                <a:spcPts val="430"/>
              </a:spcBef>
            </a:pPr>
            <a:r>
              <a:rPr spc="-5" dirty="0">
                <a:latin typeface="Calibri"/>
                <a:cs typeface="Calibri"/>
              </a:rPr>
              <a:t>—Saving </a:t>
            </a:r>
            <a:r>
              <a:rPr spc="-10" dirty="0">
                <a:latin typeface="Calibri"/>
                <a:cs typeface="Calibri"/>
              </a:rPr>
              <a:t>tests from </a:t>
            </a:r>
            <a:r>
              <a:rPr dirty="0">
                <a:latin typeface="Calibri"/>
                <a:cs typeface="Calibri"/>
              </a:rPr>
              <a:t>the </a:t>
            </a:r>
            <a:r>
              <a:rPr spc="-5" dirty="0">
                <a:latin typeface="Calibri"/>
                <a:cs typeface="Calibri"/>
              </a:rPr>
              <a:t>previous </a:t>
            </a:r>
            <a:r>
              <a:rPr spc="-10" dirty="0">
                <a:latin typeface="Calibri"/>
                <a:cs typeface="Calibri"/>
              </a:rPr>
              <a:t>version to ensure </a:t>
            </a:r>
            <a:r>
              <a:rPr spc="-5" dirty="0">
                <a:latin typeface="Calibri"/>
                <a:cs typeface="Calibri"/>
              </a:rPr>
              <a:t>that </a:t>
            </a:r>
            <a:r>
              <a:rPr dirty="0">
                <a:latin typeface="Calibri"/>
                <a:cs typeface="Calibri"/>
              </a:rPr>
              <a:t>the </a:t>
            </a:r>
            <a:r>
              <a:rPr spc="-5" dirty="0">
                <a:latin typeface="Calibri"/>
                <a:cs typeface="Calibri"/>
              </a:rPr>
              <a:t>new </a:t>
            </a:r>
            <a:r>
              <a:rPr spc="-10" dirty="0">
                <a:latin typeface="Calibri"/>
                <a:cs typeface="Calibri"/>
              </a:rPr>
              <a:t>version  retains </a:t>
            </a:r>
            <a:r>
              <a:rPr dirty="0">
                <a:latin typeface="Calibri"/>
                <a:cs typeface="Calibri"/>
              </a:rPr>
              <a:t>the </a:t>
            </a:r>
            <a:r>
              <a:rPr spc="-5" dirty="0">
                <a:latin typeface="Calibri"/>
                <a:cs typeface="Calibri"/>
              </a:rPr>
              <a:t>previous</a:t>
            </a:r>
            <a:r>
              <a:rPr spc="-50" dirty="0">
                <a:latin typeface="Calibri"/>
                <a:cs typeface="Calibri"/>
              </a:rPr>
              <a:t> </a:t>
            </a:r>
            <a:r>
              <a:rPr spc="-5" dirty="0">
                <a:latin typeface="Calibri"/>
                <a:cs typeface="Calibri"/>
              </a:rPr>
              <a:t>capabilities.</a:t>
            </a:r>
            <a:endParaRPr dirty="0">
              <a:latin typeface="Calibri"/>
              <a:cs typeface="Calibri"/>
            </a:endParaRPr>
          </a:p>
          <a:p>
            <a:pPr marL="355600" indent="-342900">
              <a:buFont typeface="Arial"/>
              <a:buChar char="•"/>
              <a:tabLst>
                <a:tab pos="355600" algn="l"/>
                <a:tab pos="356235" algn="l"/>
              </a:tabLst>
            </a:pPr>
            <a:r>
              <a:rPr b="1" spc="-5" dirty="0">
                <a:latin typeface="Calibri"/>
                <a:cs typeface="Calibri"/>
              </a:rPr>
              <a:t>Stress</a:t>
            </a:r>
            <a:r>
              <a:rPr b="1" spc="-100" dirty="0">
                <a:latin typeface="Calibri"/>
                <a:cs typeface="Calibri"/>
              </a:rPr>
              <a:t> </a:t>
            </a:r>
            <a:r>
              <a:rPr b="1" spc="-10" dirty="0">
                <a:latin typeface="Calibri"/>
                <a:cs typeface="Calibri"/>
              </a:rPr>
              <a:t>testing</a:t>
            </a:r>
            <a:endParaRPr dirty="0">
              <a:latin typeface="Calibri"/>
              <a:cs typeface="Calibri"/>
            </a:endParaRPr>
          </a:p>
        </p:txBody>
      </p:sp>
      <p:sp>
        <p:nvSpPr>
          <p:cNvPr id="7" name="object 7"/>
          <p:cNvSpPr txBox="1"/>
          <p:nvPr/>
        </p:nvSpPr>
        <p:spPr>
          <a:xfrm>
            <a:off x="1094429" y="5858796"/>
            <a:ext cx="6743700" cy="276999"/>
          </a:xfrm>
          <a:prstGeom prst="rect">
            <a:avLst/>
          </a:prstGeom>
        </p:spPr>
        <p:txBody>
          <a:bodyPr vert="horz" wrap="square" lIns="0" tIns="0" rIns="0" bIns="0" rtlCol="0">
            <a:spAutoFit/>
          </a:bodyPr>
          <a:lstStyle/>
          <a:p>
            <a:pPr marL="12700"/>
            <a:r>
              <a:rPr sz="1100" dirty="0">
                <a:latin typeface="Calibri"/>
                <a:cs typeface="Calibri"/>
              </a:rPr>
              <a:t>— </a:t>
            </a:r>
            <a:r>
              <a:rPr spc="-30" dirty="0">
                <a:latin typeface="Calibri"/>
                <a:cs typeface="Calibri"/>
              </a:rPr>
              <a:t>Testing </a:t>
            </a:r>
            <a:r>
              <a:rPr spc="-10" dirty="0">
                <a:latin typeface="Calibri"/>
                <a:cs typeface="Calibri"/>
              </a:rPr>
              <a:t>to </a:t>
            </a:r>
            <a:r>
              <a:rPr spc="-15" dirty="0">
                <a:latin typeface="Calibri"/>
                <a:cs typeface="Calibri"/>
              </a:rPr>
              <a:t>make </a:t>
            </a:r>
            <a:r>
              <a:rPr spc="-10" dirty="0">
                <a:latin typeface="Calibri"/>
                <a:cs typeface="Calibri"/>
              </a:rPr>
              <a:t>sure application work </a:t>
            </a:r>
            <a:r>
              <a:rPr spc="-5" dirty="0">
                <a:latin typeface="Calibri"/>
                <a:cs typeface="Calibri"/>
              </a:rPr>
              <a:t>under </a:t>
            </a:r>
            <a:r>
              <a:rPr spc="-10" dirty="0">
                <a:latin typeface="Calibri"/>
                <a:cs typeface="Calibri"/>
              </a:rPr>
              <a:t>stress  </a:t>
            </a:r>
            <a:r>
              <a:rPr spc="-5" dirty="0">
                <a:latin typeface="Calibri"/>
                <a:cs typeface="Calibri"/>
              </a:rPr>
              <a:t>(a </a:t>
            </a:r>
            <a:r>
              <a:rPr spc="-10" dirty="0">
                <a:latin typeface="Calibri"/>
                <a:cs typeface="Calibri"/>
              </a:rPr>
              <a:t>lots </a:t>
            </a:r>
            <a:r>
              <a:rPr spc="-5" dirty="0">
                <a:latin typeface="Calibri"/>
                <a:cs typeface="Calibri"/>
              </a:rPr>
              <a:t>of inputs</a:t>
            </a:r>
            <a:r>
              <a:rPr spc="254" dirty="0">
                <a:latin typeface="Calibri"/>
                <a:cs typeface="Calibri"/>
              </a:rPr>
              <a:t> </a:t>
            </a:r>
            <a:r>
              <a:rPr spc="-15" dirty="0">
                <a:latin typeface="Calibri"/>
                <a:cs typeface="Calibri"/>
              </a:rPr>
              <a:t>for</a:t>
            </a:r>
            <a:endParaRPr dirty="0">
              <a:latin typeface="Calibri"/>
              <a:cs typeface="Calibri"/>
            </a:endParaRPr>
          </a:p>
        </p:txBody>
      </p:sp>
      <p:sp>
        <p:nvSpPr>
          <p:cNvPr id="8" name="object 8"/>
          <p:cNvSpPr txBox="1"/>
          <p:nvPr/>
        </p:nvSpPr>
        <p:spPr>
          <a:xfrm>
            <a:off x="7838129" y="5840224"/>
            <a:ext cx="879475" cy="276999"/>
          </a:xfrm>
          <a:prstGeom prst="rect">
            <a:avLst/>
          </a:prstGeom>
        </p:spPr>
        <p:txBody>
          <a:bodyPr vert="horz" wrap="square" lIns="0" tIns="0" rIns="0" bIns="0" rtlCol="0">
            <a:spAutoFit/>
          </a:bodyPr>
          <a:lstStyle/>
          <a:p>
            <a:pPr marL="12700"/>
            <a:r>
              <a:rPr spc="-20" dirty="0">
                <a:latin typeface="Calibri"/>
                <a:cs typeface="Calibri"/>
              </a:rPr>
              <a:t>e</a:t>
            </a:r>
            <a:r>
              <a:rPr spc="-40" dirty="0">
                <a:latin typeface="Calibri"/>
                <a:cs typeface="Calibri"/>
              </a:rPr>
              <a:t>x</a:t>
            </a:r>
            <a:r>
              <a:rPr dirty="0">
                <a:latin typeface="Calibri"/>
                <a:cs typeface="Calibri"/>
              </a:rPr>
              <a:t>am</a:t>
            </a:r>
            <a:r>
              <a:rPr spc="5" dirty="0">
                <a:latin typeface="Calibri"/>
                <a:cs typeface="Calibri"/>
              </a:rPr>
              <a:t>p</a:t>
            </a:r>
            <a:r>
              <a:rPr spc="-5" dirty="0">
                <a:latin typeface="Calibri"/>
                <a:cs typeface="Calibri"/>
              </a:rPr>
              <a:t>l</a:t>
            </a:r>
            <a:r>
              <a:rPr dirty="0">
                <a:latin typeface="Calibri"/>
                <a:cs typeface="Calibri"/>
              </a:rPr>
              <a:t>e)</a:t>
            </a:r>
          </a:p>
        </p:txBody>
      </p:sp>
    </p:spTree>
    <p:extLst>
      <p:ext uri="{BB962C8B-B14F-4D97-AF65-F5344CB8AC3E}">
        <p14:creationId xmlns:p14="http://schemas.microsoft.com/office/powerpoint/2010/main" val="3275271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65231" y="22476"/>
            <a:ext cx="5918915" cy="950517"/>
          </a:xfrm>
          <a:prstGeom prst="rect">
            <a:avLst/>
          </a:prstGeom>
        </p:spPr>
        <p:txBody>
          <a:bodyPr vert="horz" wrap="square" lIns="0" tIns="270764" rIns="0" bIns="0" rtlCol="0" anchor="ctr">
            <a:spAutoFit/>
          </a:bodyPr>
          <a:lstStyle/>
          <a:p>
            <a:pPr marL="2076450">
              <a:lnSpc>
                <a:spcPct val="100000"/>
              </a:lnSpc>
            </a:pPr>
            <a:r>
              <a:rPr spc="-15" dirty="0"/>
              <a:t>SDLC</a:t>
            </a:r>
            <a:r>
              <a:rPr spc="-60" dirty="0"/>
              <a:t> </a:t>
            </a:r>
            <a:r>
              <a:rPr spc="-15" dirty="0"/>
              <a:t>(cont)</a:t>
            </a:r>
          </a:p>
        </p:txBody>
      </p:sp>
      <p:sp>
        <p:nvSpPr>
          <p:cNvPr id="3" name="object 3"/>
          <p:cNvSpPr txBox="1"/>
          <p:nvPr/>
        </p:nvSpPr>
        <p:spPr>
          <a:xfrm>
            <a:off x="314459" y="1038256"/>
            <a:ext cx="7894320" cy="1033144"/>
          </a:xfrm>
          <a:prstGeom prst="rect">
            <a:avLst/>
          </a:prstGeom>
        </p:spPr>
        <p:txBody>
          <a:bodyPr vert="horz" wrap="square" lIns="0" tIns="0" rIns="0" bIns="0" rtlCol="0">
            <a:spAutoFit/>
          </a:bodyPr>
          <a:lstStyle/>
          <a:p>
            <a:pPr marL="355600" indent="-342900">
              <a:buFont typeface="Arial"/>
              <a:buChar char="•"/>
              <a:tabLst>
                <a:tab pos="355600" algn="l"/>
                <a:tab pos="356235" algn="l"/>
              </a:tabLst>
            </a:pPr>
            <a:r>
              <a:rPr sz="2200" b="1" spc="-10" dirty="0">
                <a:latin typeface="Calibri"/>
                <a:cs typeface="Calibri"/>
              </a:rPr>
              <a:t>Delivery</a:t>
            </a:r>
            <a:endParaRPr sz="2200" dirty="0">
              <a:latin typeface="Calibri"/>
              <a:cs typeface="Calibri"/>
            </a:endParaRPr>
          </a:p>
          <a:p>
            <a:pPr marL="927100"/>
            <a:r>
              <a:rPr sz="2200" spc="-10" dirty="0">
                <a:latin typeface="Calibri"/>
                <a:cs typeface="Calibri"/>
              </a:rPr>
              <a:t>—Providing </a:t>
            </a:r>
            <a:r>
              <a:rPr sz="2200" spc="-5" dirty="0">
                <a:latin typeface="Calibri"/>
                <a:cs typeface="Calibri"/>
              </a:rPr>
              <a:t>the </a:t>
            </a:r>
            <a:r>
              <a:rPr sz="2200" spc="-15" dirty="0">
                <a:latin typeface="Calibri"/>
                <a:cs typeface="Calibri"/>
              </a:rPr>
              <a:t>customer </a:t>
            </a:r>
            <a:r>
              <a:rPr sz="2200" spc="-5" dirty="0">
                <a:latin typeface="Calibri"/>
                <a:cs typeface="Calibri"/>
              </a:rPr>
              <a:t>with an </a:t>
            </a:r>
            <a:r>
              <a:rPr sz="2200" spc="-20" dirty="0">
                <a:latin typeface="Calibri"/>
                <a:cs typeface="Calibri"/>
              </a:rPr>
              <a:t>effective </a:t>
            </a:r>
            <a:r>
              <a:rPr sz="2200" spc="-10" dirty="0">
                <a:latin typeface="Calibri"/>
                <a:cs typeface="Calibri"/>
              </a:rPr>
              <a:t>software</a:t>
            </a:r>
            <a:r>
              <a:rPr sz="2200" spc="155" dirty="0">
                <a:latin typeface="Calibri"/>
                <a:cs typeface="Calibri"/>
              </a:rPr>
              <a:t> </a:t>
            </a:r>
            <a:r>
              <a:rPr sz="2200" spc="-5" dirty="0">
                <a:latin typeface="Calibri"/>
                <a:cs typeface="Calibri"/>
              </a:rPr>
              <a:t>solution.</a:t>
            </a:r>
            <a:endParaRPr sz="2200" dirty="0">
              <a:latin typeface="Calibri"/>
              <a:cs typeface="Calibri"/>
            </a:endParaRPr>
          </a:p>
          <a:p>
            <a:pPr marL="355600" indent="-342900">
              <a:buFont typeface="Arial"/>
              <a:buChar char="•"/>
              <a:tabLst>
                <a:tab pos="355600" algn="l"/>
                <a:tab pos="356235" algn="l"/>
              </a:tabLst>
            </a:pPr>
            <a:r>
              <a:rPr sz="2200" b="1" spc="-15" dirty="0">
                <a:latin typeface="Calibri"/>
                <a:cs typeface="Calibri"/>
              </a:rPr>
              <a:t>Installation</a:t>
            </a:r>
            <a:endParaRPr sz="2200" dirty="0">
              <a:latin typeface="Calibri"/>
              <a:cs typeface="Calibri"/>
            </a:endParaRPr>
          </a:p>
        </p:txBody>
      </p:sp>
      <p:sp>
        <p:nvSpPr>
          <p:cNvPr id="4" name="object 4"/>
          <p:cNvSpPr txBox="1"/>
          <p:nvPr/>
        </p:nvSpPr>
        <p:spPr>
          <a:xfrm>
            <a:off x="1298816" y="2118339"/>
            <a:ext cx="7085330" cy="338554"/>
          </a:xfrm>
          <a:prstGeom prst="rect">
            <a:avLst/>
          </a:prstGeom>
        </p:spPr>
        <p:txBody>
          <a:bodyPr vert="horz" wrap="square" lIns="0" tIns="0" rIns="0" bIns="0" rtlCol="0">
            <a:spAutoFit/>
          </a:bodyPr>
          <a:lstStyle/>
          <a:p>
            <a:pPr marL="12700"/>
            <a:r>
              <a:rPr sz="2200" spc="-5" dirty="0">
                <a:latin typeface="Calibri"/>
                <a:cs typeface="Calibri"/>
              </a:rPr>
              <a:t>—Making the </a:t>
            </a:r>
            <a:r>
              <a:rPr sz="2200" spc="-10" dirty="0">
                <a:latin typeface="Calibri"/>
                <a:cs typeface="Calibri"/>
              </a:rPr>
              <a:t>software available </a:t>
            </a:r>
            <a:r>
              <a:rPr sz="2200" spc="-15" dirty="0">
                <a:latin typeface="Calibri"/>
                <a:cs typeface="Calibri"/>
              </a:rPr>
              <a:t>at </a:t>
            </a:r>
            <a:r>
              <a:rPr sz="2200" spc="-5" dirty="0">
                <a:latin typeface="Calibri"/>
                <a:cs typeface="Calibri"/>
              </a:rPr>
              <a:t>the </a:t>
            </a:r>
            <a:r>
              <a:rPr sz="2200" spc="-15" dirty="0">
                <a:latin typeface="Calibri"/>
                <a:cs typeface="Calibri"/>
              </a:rPr>
              <a:t>customer’s</a:t>
            </a:r>
            <a:r>
              <a:rPr sz="2200" spc="65" dirty="0">
                <a:latin typeface="Calibri"/>
                <a:cs typeface="Calibri"/>
              </a:rPr>
              <a:t> </a:t>
            </a:r>
            <a:r>
              <a:rPr sz="2200" spc="-10" dirty="0">
                <a:latin typeface="Calibri"/>
                <a:cs typeface="Calibri"/>
              </a:rPr>
              <a:t>operational</a:t>
            </a:r>
            <a:endParaRPr sz="2200" dirty="0">
              <a:latin typeface="Calibri"/>
              <a:cs typeface="Calibri"/>
            </a:endParaRPr>
          </a:p>
        </p:txBody>
      </p:sp>
      <p:sp>
        <p:nvSpPr>
          <p:cNvPr id="5" name="object 5"/>
          <p:cNvSpPr txBox="1"/>
          <p:nvPr/>
        </p:nvSpPr>
        <p:spPr>
          <a:xfrm>
            <a:off x="8384146" y="2118339"/>
            <a:ext cx="498475" cy="338554"/>
          </a:xfrm>
          <a:prstGeom prst="rect">
            <a:avLst/>
          </a:prstGeom>
        </p:spPr>
        <p:txBody>
          <a:bodyPr vert="horz" wrap="square" lIns="0" tIns="0" rIns="0" bIns="0" rtlCol="0">
            <a:spAutoFit/>
          </a:bodyPr>
          <a:lstStyle/>
          <a:p>
            <a:pPr marL="12700"/>
            <a:r>
              <a:rPr sz="2200" spc="-10" dirty="0">
                <a:latin typeface="Calibri"/>
                <a:cs typeface="Calibri"/>
              </a:rPr>
              <a:t>si</a:t>
            </a:r>
            <a:r>
              <a:rPr sz="2200" spc="-30" dirty="0">
                <a:latin typeface="Calibri"/>
                <a:cs typeface="Calibri"/>
              </a:rPr>
              <a:t>t</a:t>
            </a:r>
            <a:r>
              <a:rPr sz="2200" spc="-5" dirty="0">
                <a:latin typeface="Calibri"/>
                <a:cs typeface="Calibri"/>
              </a:rPr>
              <a:t>e.</a:t>
            </a:r>
            <a:endParaRPr sz="2200" dirty="0">
              <a:latin typeface="Calibri"/>
              <a:cs typeface="Calibri"/>
            </a:endParaRPr>
          </a:p>
        </p:txBody>
      </p:sp>
      <p:sp>
        <p:nvSpPr>
          <p:cNvPr id="6" name="object 6"/>
          <p:cNvSpPr txBox="1">
            <a:spLocks noGrp="1"/>
          </p:cNvSpPr>
          <p:nvPr>
            <p:ph type="body" idx="1"/>
          </p:nvPr>
        </p:nvSpPr>
        <p:spPr>
          <a:xfrm>
            <a:off x="314459" y="2689691"/>
            <a:ext cx="11611378" cy="2726580"/>
          </a:xfrm>
          <a:prstGeom prst="rect">
            <a:avLst/>
          </a:prstGeom>
        </p:spPr>
        <p:txBody>
          <a:bodyPr vert="horz" wrap="square" lIns="0" tIns="0" rIns="0" bIns="0" rtlCol="0">
            <a:spAutoFit/>
          </a:bodyPr>
          <a:lstStyle/>
          <a:p>
            <a:pPr marL="355600" indent="-342900">
              <a:lnSpc>
                <a:spcPct val="100000"/>
              </a:lnSpc>
              <a:buFont typeface="Arial"/>
              <a:buChar char="•"/>
              <a:tabLst>
                <a:tab pos="355600" algn="l"/>
                <a:tab pos="356235" algn="l"/>
              </a:tabLst>
            </a:pPr>
            <a:r>
              <a:rPr sz="2400" b="1" spc="-25" dirty="0"/>
              <a:t>Training</a:t>
            </a:r>
          </a:p>
          <a:p>
            <a:pPr marL="698500" indent="0">
              <a:lnSpc>
                <a:spcPct val="100000"/>
              </a:lnSpc>
              <a:buNone/>
            </a:pPr>
            <a:r>
              <a:rPr lang="en-IN" sz="2400" spc="-25" dirty="0">
                <a:latin typeface="Calibri"/>
                <a:cs typeface="Calibri"/>
              </a:rPr>
              <a:t>	</a:t>
            </a:r>
            <a:r>
              <a:rPr sz="2400" spc="-25" dirty="0">
                <a:latin typeface="Calibri"/>
                <a:cs typeface="Calibri"/>
              </a:rPr>
              <a:t>—Teaching </a:t>
            </a:r>
            <a:r>
              <a:rPr sz="2400" spc="-5" dirty="0">
                <a:latin typeface="Calibri"/>
                <a:cs typeface="Calibri"/>
              </a:rPr>
              <a:t>the </a:t>
            </a:r>
            <a:r>
              <a:rPr sz="2400" spc="-10" dirty="0">
                <a:latin typeface="Calibri"/>
                <a:cs typeface="Calibri"/>
              </a:rPr>
              <a:t>users </a:t>
            </a:r>
            <a:r>
              <a:rPr sz="2400" spc="-20" dirty="0">
                <a:latin typeface="Calibri"/>
                <a:cs typeface="Calibri"/>
              </a:rPr>
              <a:t>to </a:t>
            </a:r>
            <a:r>
              <a:rPr sz="2400" spc="-5" dirty="0">
                <a:latin typeface="Calibri"/>
                <a:cs typeface="Calibri"/>
              </a:rPr>
              <a:t>use the</a:t>
            </a:r>
            <a:r>
              <a:rPr sz="2400" spc="25" dirty="0">
                <a:latin typeface="Calibri"/>
                <a:cs typeface="Calibri"/>
              </a:rPr>
              <a:t> </a:t>
            </a:r>
            <a:r>
              <a:rPr sz="2400" spc="-10" dirty="0">
                <a:latin typeface="Calibri"/>
                <a:cs typeface="Calibri"/>
              </a:rPr>
              <a:t>software.</a:t>
            </a:r>
          </a:p>
          <a:p>
            <a:pPr marL="355600" indent="-342900">
              <a:lnSpc>
                <a:spcPct val="100000"/>
              </a:lnSpc>
              <a:buFont typeface="Arial"/>
              <a:buChar char="•"/>
              <a:tabLst>
                <a:tab pos="355600" algn="l"/>
                <a:tab pos="356235" algn="l"/>
              </a:tabLst>
            </a:pPr>
            <a:r>
              <a:rPr sz="2400" b="1" spc="-5" dirty="0"/>
              <a:t>Help</a:t>
            </a:r>
            <a:r>
              <a:rPr sz="2400" b="1" spc="-75" dirty="0"/>
              <a:t> </a:t>
            </a:r>
            <a:r>
              <a:rPr sz="2400" b="1" spc="-5" dirty="0"/>
              <a:t>desk</a:t>
            </a:r>
          </a:p>
          <a:p>
            <a:pPr marL="698500" indent="0">
              <a:lnSpc>
                <a:spcPct val="100000"/>
              </a:lnSpc>
              <a:buNone/>
            </a:pPr>
            <a:r>
              <a:rPr lang="en-IN" sz="2400" spc="-10" dirty="0">
                <a:latin typeface="Calibri"/>
                <a:cs typeface="Calibri"/>
              </a:rPr>
              <a:t>	</a:t>
            </a:r>
            <a:r>
              <a:rPr sz="2400" spc="-10" dirty="0">
                <a:latin typeface="Calibri"/>
                <a:cs typeface="Calibri"/>
              </a:rPr>
              <a:t>—Answering questions </a:t>
            </a:r>
            <a:r>
              <a:rPr sz="2400" spc="-5" dirty="0">
                <a:latin typeface="Calibri"/>
                <a:cs typeface="Calibri"/>
              </a:rPr>
              <a:t>of the</a:t>
            </a:r>
            <a:r>
              <a:rPr sz="2400" spc="35" dirty="0">
                <a:latin typeface="Calibri"/>
                <a:cs typeface="Calibri"/>
              </a:rPr>
              <a:t> </a:t>
            </a:r>
            <a:r>
              <a:rPr sz="2400" spc="-50" dirty="0">
                <a:latin typeface="Calibri"/>
                <a:cs typeface="Calibri"/>
              </a:rPr>
              <a:t>user.</a:t>
            </a:r>
          </a:p>
          <a:p>
            <a:pPr marL="355600" indent="-342900">
              <a:lnSpc>
                <a:spcPct val="100000"/>
              </a:lnSpc>
              <a:buFont typeface="Arial"/>
              <a:buChar char="•"/>
              <a:tabLst>
                <a:tab pos="355600" algn="l"/>
                <a:tab pos="356235" algn="l"/>
              </a:tabLst>
            </a:pPr>
            <a:r>
              <a:rPr sz="2400" b="1" spc="-10" dirty="0"/>
              <a:t>Maintenance</a:t>
            </a:r>
          </a:p>
          <a:p>
            <a:pPr marL="12700" marR="5080" indent="0">
              <a:lnSpc>
                <a:spcPct val="80000"/>
              </a:lnSpc>
              <a:spcBef>
                <a:spcPts val="525"/>
              </a:spcBef>
              <a:buNone/>
            </a:pPr>
            <a:r>
              <a:rPr lang="en-IN" sz="2400" spc="-10" dirty="0">
                <a:latin typeface="Calibri"/>
                <a:cs typeface="Calibri"/>
              </a:rPr>
              <a:t>	</a:t>
            </a:r>
            <a:r>
              <a:rPr sz="2400" spc="-10" dirty="0">
                <a:latin typeface="Calibri"/>
                <a:cs typeface="Calibri"/>
              </a:rPr>
              <a:t>—Updating </a:t>
            </a:r>
            <a:r>
              <a:rPr sz="2400" spc="-5" dirty="0">
                <a:latin typeface="Calibri"/>
                <a:cs typeface="Calibri"/>
              </a:rPr>
              <a:t>and </a:t>
            </a:r>
            <a:r>
              <a:rPr sz="2400" spc="-10" dirty="0">
                <a:latin typeface="Calibri"/>
                <a:cs typeface="Calibri"/>
              </a:rPr>
              <a:t>improving </a:t>
            </a:r>
            <a:r>
              <a:rPr sz="2400" spc="-5" dirty="0">
                <a:latin typeface="Calibri"/>
                <a:cs typeface="Calibri"/>
              </a:rPr>
              <a:t>the </a:t>
            </a:r>
            <a:r>
              <a:rPr sz="2400" spc="-10" dirty="0">
                <a:latin typeface="Calibri"/>
                <a:cs typeface="Calibri"/>
              </a:rPr>
              <a:t>software </a:t>
            </a:r>
            <a:r>
              <a:rPr sz="2400" spc="-15" dirty="0">
                <a:latin typeface="Calibri"/>
                <a:cs typeface="Calibri"/>
              </a:rPr>
              <a:t>to </a:t>
            </a:r>
            <a:r>
              <a:rPr sz="2400" spc="-10" dirty="0">
                <a:latin typeface="Calibri"/>
                <a:cs typeface="Calibri"/>
              </a:rPr>
              <a:t>ensure continued  usefulness.</a:t>
            </a:r>
          </a:p>
        </p:txBody>
      </p:sp>
    </p:spTree>
    <p:extLst>
      <p:ext uri="{BB962C8B-B14F-4D97-AF65-F5344CB8AC3E}">
        <p14:creationId xmlns:p14="http://schemas.microsoft.com/office/powerpoint/2010/main" val="2884139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endParaRPr lang="en-US" dirty="0"/>
          </a:p>
        </p:txBody>
      </p:sp>
      <p:sp>
        <p:nvSpPr>
          <p:cNvPr id="3" name="Content Placeholder 2"/>
          <p:cNvSpPr>
            <a:spLocks noGrp="1"/>
          </p:cNvSpPr>
          <p:nvPr>
            <p:ph idx="1"/>
          </p:nvPr>
        </p:nvSpPr>
        <p:spPr/>
        <p:txBody>
          <a:bodyPr>
            <a:normAutofit/>
          </a:bodyPr>
          <a:lstStyle/>
          <a:p>
            <a:endParaRPr lang="en-IN" dirty="0"/>
          </a:p>
          <a:p>
            <a:pPr>
              <a:buFont typeface="Arial" panose="020B0604020202020204" pitchFamily="34" charset="0"/>
              <a:buChar char="•"/>
            </a:pPr>
            <a:r>
              <a:rPr lang="en-IN" dirty="0"/>
              <a:t> Chapter 1, </a:t>
            </a:r>
            <a:r>
              <a:rPr lang="en-US" spc="-4" dirty="0">
                <a:cs typeface="Calibri"/>
              </a:rPr>
              <a:t>I. </a:t>
            </a:r>
            <a:r>
              <a:rPr lang="en-US" dirty="0">
                <a:cs typeface="Calibri"/>
              </a:rPr>
              <a:t>Sommerville, </a:t>
            </a:r>
            <a:r>
              <a:rPr lang="en-US" spc="-11" dirty="0">
                <a:cs typeface="Calibri"/>
              </a:rPr>
              <a:t>Software </a:t>
            </a:r>
            <a:r>
              <a:rPr lang="en-US" dirty="0">
                <a:cs typeface="Calibri"/>
              </a:rPr>
              <a:t>Engineering, 10</a:t>
            </a:r>
            <a:r>
              <a:rPr lang="en-US" baseline="24305" dirty="0">
                <a:cs typeface="Calibri"/>
              </a:rPr>
              <a:t>th </a:t>
            </a:r>
            <a:r>
              <a:rPr lang="en-US" spc="-8" dirty="0">
                <a:cs typeface="Calibri"/>
              </a:rPr>
              <a:t>Edition, </a:t>
            </a:r>
            <a:r>
              <a:rPr lang="en-US" spc="-11" dirty="0">
                <a:cs typeface="Calibri"/>
              </a:rPr>
              <a:t>Pearson </a:t>
            </a:r>
            <a:r>
              <a:rPr lang="en-US" spc="-8" dirty="0">
                <a:cs typeface="Calibri"/>
              </a:rPr>
              <a:t>Education,</a:t>
            </a:r>
            <a:r>
              <a:rPr lang="en-US" spc="-184" dirty="0">
                <a:cs typeface="Calibri"/>
              </a:rPr>
              <a:t> </a:t>
            </a:r>
            <a:r>
              <a:rPr lang="en-US" spc="-4" dirty="0">
                <a:cs typeface="Calibri"/>
              </a:rPr>
              <a:t>2011.</a:t>
            </a:r>
          </a:p>
          <a:p>
            <a:endParaRPr lang="en-US" dirty="0"/>
          </a:p>
        </p:txBody>
      </p:sp>
      <p:sp>
        <p:nvSpPr>
          <p:cNvPr id="4" name="Footer Placeholder 3"/>
          <p:cNvSpPr>
            <a:spLocks noGrp="1"/>
          </p:cNvSpPr>
          <p:nvPr>
            <p:ph type="ftr" sz="quarter" idx="11"/>
          </p:nvPr>
        </p:nvSpPr>
        <p:spPr/>
        <p:txBody>
          <a:bodyPr/>
          <a:lstStyle/>
          <a:p>
            <a:r>
              <a:rPr lang="en-US"/>
              <a:t>CS3009 - Software Engineering</a:t>
            </a:r>
          </a:p>
        </p:txBody>
      </p:sp>
      <p:sp>
        <p:nvSpPr>
          <p:cNvPr id="5" name="Slide Number Placeholder 4"/>
          <p:cNvSpPr>
            <a:spLocks noGrp="1"/>
          </p:cNvSpPr>
          <p:nvPr>
            <p:ph type="sldNum" sz="quarter" idx="12"/>
          </p:nvPr>
        </p:nvSpPr>
        <p:spPr/>
        <p:txBody>
          <a:bodyPr/>
          <a:lstStyle/>
          <a:p>
            <a:fld id="{0C08B359-C979-44E9-84B3-009A55B868ED}" type="slidenum">
              <a:rPr lang="en-US" smtClean="0"/>
              <a:t>44</a:t>
            </a:fld>
            <a:endParaRPr lang="en-US"/>
          </a:p>
        </p:txBody>
      </p:sp>
    </p:spTree>
    <p:extLst>
      <p:ext uri="{BB962C8B-B14F-4D97-AF65-F5344CB8AC3E}">
        <p14:creationId xmlns:p14="http://schemas.microsoft.com/office/powerpoint/2010/main" val="317899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7A46-CDC2-4F03-9E3F-5F1F26B6DE8C}"/>
              </a:ext>
            </a:extLst>
          </p:cNvPr>
          <p:cNvSpPr>
            <a:spLocks noGrp="1"/>
          </p:cNvSpPr>
          <p:nvPr>
            <p:ph type="title"/>
          </p:nvPr>
        </p:nvSpPr>
        <p:spPr/>
        <p:txBody>
          <a:bodyPr/>
          <a:lstStyle/>
          <a:p>
            <a:r>
              <a:rPr lang="en-IN" dirty="0"/>
              <a:t>Course Outline</a:t>
            </a:r>
            <a:endParaRPr lang="en-PK" dirty="0"/>
          </a:p>
        </p:txBody>
      </p:sp>
      <p:sp>
        <p:nvSpPr>
          <p:cNvPr id="5" name="Slide Number Placeholder 4">
            <a:extLst>
              <a:ext uri="{FF2B5EF4-FFF2-40B4-BE49-F238E27FC236}">
                <a16:creationId xmlns:a16="http://schemas.microsoft.com/office/drawing/2014/main" id="{A2A2DEAD-6C31-4DE8-A5D9-F63311470C74}"/>
              </a:ext>
            </a:extLst>
          </p:cNvPr>
          <p:cNvSpPr>
            <a:spLocks noGrp="1"/>
          </p:cNvSpPr>
          <p:nvPr>
            <p:ph type="sldNum" sz="quarter" idx="12"/>
          </p:nvPr>
        </p:nvSpPr>
        <p:spPr/>
        <p:txBody>
          <a:bodyPr/>
          <a:lstStyle/>
          <a:p>
            <a:fld id="{0C08B359-C979-44E9-84B3-009A55B868ED}" type="slidenum">
              <a:rPr lang="en-US" smtClean="0"/>
              <a:t>5</a:t>
            </a:fld>
            <a:endParaRPr lang="en-US"/>
          </a:p>
        </p:txBody>
      </p:sp>
      <p:graphicFrame>
        <p:nvGraphicFramePr>
          <p:cNvPr id="9" name="Content Placeholder 8">
            <a:extLst>
              <a:ext uri="{FF2B5EF4-FFF2-40B4-BE49-F238E27FC236}">
                <a16:creationId xmlns:a16="http://schemas.microsoft.com/office/drawing/2014/main" id="{5F6BB7F6-40CC-4070-8EF5-6C8F241E01D0}"/>
              </a:ext>
            </a:extLst>
          </p:cNvPr>
          <p:cNvGraphicFramePr>
            <a:graphicFrameLocks noGrp="1"/>
          </p:cNvGraphicFramePr>
          <p:nvPr>
            <p:ph idx="1"/>
            <p:extLst>
              <p:ext uri="{D42A27DB-BD31-4B8C-83A1-F6EECF244321}">
                <p14:modId xmlns:p14="http://schemas.microsoft.com/office/powerpoint/2010/main" val="486092072"/>
              </p:ext>
            </p:extLst>
          </p:nvPr>
        </p:nvGraphicFramePr>
        <p:xfrm>
          <a:off x="944217" y="1510748"/>
          <a:ext cx="10409582" cy="5210728"/>
        </p:xfrm>
        <a:graphic>
          <a:graphicData uri="http://schemas.openxmlformats.org/drawingml/2006/table">
            <a:tbl>
              <a:tblPr firstRow="1" firstCol="1" lastRow="1" lastCol="1" bandRow="1" bandCol="1">
                <a:tableStyleId>{5C22544A-7EE6-4342-B048-85BDC9FD1C3A}</a:tableStyleId>
              </a:tblPr>
              <a:tblGrid>
                <a:gridCol w="1454173">
                  <a:extLst>
                    <a:ext uri="{9D8B030D-6E8A-4147-A177-3AD203B41FA5}">
                      <a16:colId xmlns:a16="http://schemas.microsoft.com/office/drawing/2014/main" val="662452222"/>
                    </a:ext>
                  </a:extLst>
                </a:gridCol>
                <a:gridCol w="6471796">
                  <a:extLst>
                    <a:ext uri="{9D8B030D-6E8A-4147-A177-3AD203B41FA5}">
                      <a16:colId xmlns:a16="http://schemas.microsoft.com/office/drawing/2014/main" val="3986091253"/>
                    </a:ext>
                  </a:extLst>
                </a:gridCol>
                <a:gridCol w="2483613">
                  <a:extLst>
                    <a:ext uri="{9D8B030D-6E8A-4147-A177-3AD203B41FA5}">
                      <a16:colId xmlns:a16="http://schemas.microsoft.com/office/drawing/2014/main" val="2104015634"/>
                    </a:ext>
                  </a:extLst>
                </a:gridCol>
              </a:tblGrid>
              <a:tr h="579422">
                <a:tc>
                  <a:txBody>
                    <a:bodyPr/>
                    <a:lstStyle/>
                    <a:p>
                      <a:pPr>
                        <a:lnSpc>
                          <a:spcPct val="107000"/>
                        </a:lnSpc>
                      </a:pPr>
                      <a:r>
                        <a:rPr lang="en-US" sz="1400">
                          <a:effectLst/>
                        </a:rPr>
                        <a:t>Week-09</a:t>
                      </a:r>
                      <a:endParaRPr lang="en-PK"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600" dirty="0">
                          <a:effectLst/>
                        </a:rPr>
                        <a:t>Software Project Management Activities</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400" dirty="0">
                          <a:effectLst/>
                        </a:rPr>
                        <a:t>Deliverable</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38011352"/>
                  </a:ext>
                </a:extLst>
              </a:tr>
              <a:tr h="668244">
                <a:tc>
                  <a:txBody>
                    <a:bodyPr/>
                    <a:lstStyle/>
                    <a:p>
                      <a:pPr>
                        <a:lnSpc>
                          <a:spcPct val="107000"/>
                        </a:lnSpc>
                      </a:pPr>
                      <a:r>
                        <a:rPr lang="en-US" sz="1400">
                          <a:effectLst/>
                        </a:rPr>
                        <a:t>Week-10</a:t>
                      </a:r>
                      <a:endParaRPr lang="en-PK"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600">
                          <a:effectLst/>
                        </a:rPr>
                        <a:t>Software Project Plan </a:t>
                      </a:r>
                      <a:endParaRPr lang="en-PK"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400" dirty="0">
                          <a:effectLst/>
                        </a:rPr>
                        <a:t>Deliverable</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9287628"/>
                  </a:ext>
                </a:extLst>
              </a:tr>
              <a:tr h="901924">
                <a:tc>
                  <a:txBody>
                    <a:bodyPr/>
                    <a:lstStyle/>
                    <a:p>
                      <a:pPr>
                        <a:lnSpc>
                          <a:spcPct val="107000"/>
                        </a:lnSpc>
                      </a:pPr>
                      <a:r>
                        <a:rPr lang="en-US" sz="1400">
                          <a:effectLst/>
                        </a:rPr>
                        <a:t> </a:t>
                      </a:r>
                      <a:endParaRPr lang="en-PK" sz="1400">
                        <a:effectLst/>
                      </a:endParaRPr>
                    </a:p>
                    <a:p>
                      <a:pPr>
                        <a:lnSpc>
                          <a:spcPct val="107000"/>
                        </a:lnSpc>
                      </a:pPr>
                      <a:r>
                        <a:rPr lang="en-US" sz="1400">
                          <a:effectLst/>
                        </a:rPr>
                        <a:t>Week-11</a:t>
                      </a:r>
                      <a:endParaRPr lang="en-PK" sz="1400">
                        <a:effectLst/>
                      </a:endParaRPr>
                    </a:p>
                    <a:p>
                      <a:pPr>
                        <a:lnSpc>
                          <a:spcPct val="107000"/>
                        </a:lnSpc>
                      </a:pPr>
                      <a:r>
                        <a:rPr lang="en-US" sz="1400">
                          <a:effectLst/>
                        </a:rPr>
                        <a:t> </a:t>
                      </a:r>
                      <a:endParaRPr lang="en-PK"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600" dirty="0">
                          <a:effectLst/>
                        </a:rPr>
                        <a:t>Software Project Activity Planning  </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400" dirty="0">
                          <a:effectLst/>
                        </a:rPr>
                        <a:t>Quiz</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1303110"/>
                  </a:ext>
                </a:extLst>
              </a:tr>
              <a:tr h="868234">
                <a:tc>
                  <a:txBody>
                    <a:bodyPr/>
                    <a:lstStyle/>
                    <a:p>
                      <a:pPr>
                        <a:lnSpc>
                          <a:spcPct val="107000"/>
                        </a:lnSpc>
                      </a:pPr>
                      <a:r>
                        <a:rPr lang="en-US" sz="1400">
                          <a:effectLst/>
                        </a:rPr>
                        <a:t> </a:t>
                      </a:r>
                      <a:endParaRPr lang="en-PK" sz="1400">
                        <a:effectLst/>
                      </a:endParaRPr>
                    </a:p>
                    <a:p>
                      <a:pPr>
                        <a:lnSpc>
                          <a:spcPct val="107000"/>
                        </a:lnSpc>
                      </a:pPr>
                      <a:r>
                        <a:rPr lang="en-US" sz="1400">
                          <a:effectLst/>
                        </a:rPr>
                        <a:t>Week -12</a:t>
                      </a:r>
                      <a:endParaRPr lang="en-PK" sz="1400">
                        <a:effectLst/>
                      </a:endParaRPr>
                    </a:p>
                    <a:p>
                      <a:pPr>
                        <a:lnSpc>
                          <a:spcPct val="107000"/>
                        </a:lnSpc>
                      </a:pPr>
                      <a:r>
                        <a:rPr lang="en-US" sz="1400">
                          <a:effectLst/>
                        </a:rPr>
                        <a:t> </a:t>
                      </a:r>
                      <a:endParaRPr lang="en-PK"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600" dirty="0">
                          <a:effectLst/>
                        </a:rPr>
                        <a:t>Project Monitoring And Control , Cost Estimation</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400" dirty="0">
                          <a:effectLst/>
                        </a:rPr>
                        <a:t>Deliverable</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75646309"/>
                  </a:ext>
                </a:extLst>
              </a:tr>
              <a:tr h="848791">
                <a:tc>
                  <a:txBody>
                    <a:bodyPr/>
                    <a:lstStyle/>
                    <a:p>
                      <a:pPr>
                        <a:lnSpc>
                          <a:spcPct val="107000"/>
                        </a:lnSpc>
                      </a:pPr>
                      <a:r>
                        <a:rPr lang="en-US" sz="1400">
                          <a:effectLst/>
                        </a:rPr>
                        <a:t> </a:t>
                      </a:r>
                      <a:endParaRPr lang="en-PK" sz="1400">
                        <a:effectLst/>
                      </a:endParaRPr>
                    </a:p>
                    <a:p>
                      <a:pPr>
                        <a:lnSpc>
                          <a:spcPct val="107000"/>
                        </a:lnSpc>
                      </a:pPr>
                      <a:r>
                        <a:rPr lang="en-US" sz="1400">
                          <a:effectLst/>
                        </a:rPr>
                        <a:t>Week 13</a:t>
                      </a:r>
                      <a:endParaRPr lang="en-PK" sz="1400">
                        <a:effectLst/>
                      </a:endParaRPr>
                    </a:p>
                    <a:p>
                      <a:pPr>
                        <a:lnSpc>
                          <a:spcPct val="107000"/>
                        </a:lnSpc>
                      </a:pPr>
                      <a:r>
                        <a:rPr lang="en-US" sz="1400">
                          <a:effectLst/>
                        </a:rPr>
                        <a:t> </a:t>
                      </a:r>
                      <a:endParaRPr lang="en-PK"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600" dirty="0">
                          <a:effectLst/>
                        </a:rPr>
                        <a:t>Software Quality Assurance , Quality Planning</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400" dirty="0">
                          <a:effectLst/>
                        </a:rPr>
                        <a:t>Reading Task</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20679817"/>
                  </a:ext>
                </a:extLst>
              </a:tr>
              <a:tr h="683248">
                <a:tc>
                  <a:txBody>
                    <a:bodyPr/>
                    <a:lstStyle/>
                    <a:p>
                      <a:pPr>
                        <a:lnSpc>
                          <a:spcPct val="107000"/>
                        </a:lnSpc>
                      </a:pPr>
                      <a:r>
                        <a:rPr lang="en-US" sz="1400">
                          <a:effectLst/>
                        </a:rPr>
                        <a:t>Week-14</a:t>
                      </a:r>
                      <a:endParaRPr lang="en-PK"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600" dirty="0">
                          <a:effectLst/>
                        </a:rPr>
                        <a:t>Software Testing  </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pPr>
                      <a:r>
                        <a:rPr lang="en-US" sz="1400" dirty="0">
                          <a:effectLst/>
                        </a:rPr>
                        <a:t>Deliverable</a:t>
                      </a:r>
                      <a:endParaRPr lang="en-PK" sz="1400" dirty="0">
                        <a:effectLst/>
                      </a:endParaRPr>
                    </a:p>
                    <a:p>
                      <a:pPr>
                        <a:lnSpc>
                          <a:spcPct val="107000"/>
                        </a:lnSpc>
                      </a:pPr>
                      <a:r>
                        <a:rPr lang="en-US" sz="1400" dirty="0">
                          <a:effectLst/>
                        </a:rPr>
                        <a:t>Quiz</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0189234"/>
                  </a:ext>
                </a:extLst>
              </a:tr>
              <a:tr h="369886">
                <a:tc>
                  <a:txBody>
                    <a:bodyPr/>
                    <a:lstStyle/>
                    <a:p>
                      <a:pPr>
                        <a:lnSpc>
                          <a:spcPct val="107000"/>
                        </a:lnSpc>
                      </a:pPr>
                      <a:r>
                        <a:rPr lang="en-US" sz="1400">
                          <a:effectLst/>
                        </a:rPr>
                        <a:t>Week-15</a:t>
                      </a:r>
                      <a:endParaRPr lang="en-PK"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sz="1600" dirty="0">
                          <a:effectLst/>
                        </a:rPr>
                        <a:t>Software Testing  </a:t>
                      </a:r>
                      <a:endParaRPr lang="en-PK"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07000"/>
                        </a:lnSpc>
                      </a:pPr>
                      <a:r>
                        <a:rPr lang="en-US" sz="1400" dirty="0">
                          <a:effectLst/>
                        </a:rPr>
                        <a:t>Deliverable</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07857177"/>
                  </a:ext>
                </a:extLst>
              </a:tr>
              <a:tr h="290979">
                <a:tc>
                  <a:txBody>
                    <a:bodyPr/>
                    <a:lstStyle/>
                    <a:p>
                      <a:pPr>
                        <a:lnSpc>
                          <a:spcPct val="107000"/>
                        </a:lnSpc>
                      </a:pPr>
                      <a:r>
                        <a:rPr lang="en-US" sz="1400" dirty="0">
                          <a:effectLst/>
                        </a:rPr>
                        <a:t>Week-16</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07000"/>
                        </a:lnSpc>
                      </a:pPr>
                      <a:r>
                        <a:rPr lang="en-US" b="0" dirty="0">
                          <a:solidFill>
                            <a:schemeClr val="tx1"/>
                          </a:solidFill>
                        </a:rPr>
                        <a:t>Software Configuration Management, Evolution &amp; maintenance</a:t>
                      </a:r>
                      <a:endParaRPr lang="en-PK" b="0" dirty="0">
                        <a:solidFill>
                          <a:schemeClr val="tx1"/>
                        </a:solidFill>
                      </a:endParaRPr>
                    </a:p>
                  </a:txBody>
                  <a:tcPr marL="68580" marR="68580" marT="0" marB="0" anchor="ctr"/>
                </a:tc>
                <a:tc>
                  <a:txBody>
                    <a:bodyPr/>
                    <a:lstStyle/>
                    <a:p>
                      <a:pPr>
                        <a:lnSpc>
                          <a:spcPct val="107000"/>
                        </a:lnSpc>
                      </a:pPr>
                      <a:r>
                        <a:rPr lang="en-US" sz="1400" dirty="0">
                          <a:effectLst/>
                        </a:rPr>
                        <a:t>Reading Task</a:t>
                      </a:r>
                      <a:endParaRPr lang="en-PK"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19834817"/>
                  </a:ext>
                </a:extLst>
              </a:tr>
            </a:tbl>
          </a:graphicData>
        </a:graphic>
      </p:graphicFrame>
    </p:spTree>
    <p:extLst>
      <p:ext uri="{BB962C8B-B14F-4D97-AF65-F5344CB8AC3E}">
        <p14:creationId xmlns:p14="http://schemas.microsoft.com/office/powerpoint/2010/main" val="160467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3E41E-CB31-4DD3-8B3D-EF10AB186DC8}"/>
              </a:ext>
            </a:extLst>
          </p:cNvPr>
          <p:cNvSpPr>
            <a:spLocks noGrp="1"/>
          </p:cNvSpPr>
          <p:nvPr>
            <p:ph type="title"/>
          </p:nvPr>
        </p:nvSpPr>
        <p:spPr>
          <a:xfrm>
            <a:off x="2915205" y="1260628"/>
            <a:ext cx="5189738" cy="3568823"/>
          </a:xfrm>
        </p:spPr>
        <p:txBody>
          <a:bodyPr/>
          <a:lstStyle/>
          <a:p>
            <a:r>
              <a:rPr lang="en-US" sz="8800" dirty="0"/>
              <a:t>W</a:t>
            </a:r>
            <a:r>
              <a:rPr lang="en-US" dirty="0"/>
              <a:t>hat is Software?</a:t>
            </a:r>
          </a:p>
        </p:txBody>
      </p:sp>
    </p:spTree>
    <p:extLst>
      <p:ext uri="{BB962C8B-B14F-4D97-AF65-F5344CB8AC3E}">
        <p14:creationId xmlns:p14="http://schemas.microsoft.com/office/powerpoint/2010/main" val="278109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983741" y="125679"/>
            <a:ext cx="4147185" cy="635000"/>
          </a:xfrm>
          <a:prstGeom prst="rect">
            <a:avLst/>
          </a:prstGeom>
        </p:spPr>
        <p:txBody>
          <a:bodyPr vert="horz" wrap="square" lIns="0" tIns="12065" rIns="0" bIns="0" rtlCol="0" anchor="ctr">
            <a:spAutoFit/>
          </a:bodyPr>
          <a:lstStyle/>
          <a:p>
            <a:pPr marL="12700">
              <a:lnSpc>
                <a:spcPct val="100000"/>
              </a:lnSpc>
              <a:spcBef>
                <a:spcPts val="95"/>
              </a:spcBef>
            </a:pPr>
            <a:r>
              <a:rPr sz="4000" spc="-5" dirty="0">
                <a:solidFill>
                  <a:srgbClr val="FFFFFF"/>
                </a:solidFill>
                <a:latin typeface="Arial"/>
                <a:cs typeface="Arial"/>
              </a:rPr>
              <a:t>What is</a:t>
            </a:r>
            <a:r>
              <a:rPr sz="4000" spc="-30" dirty="0">
                <a:solidFill>
                  <a:srgbClr val="FFFFFF"/>
                </a:solidFill>
                <a:latin typeface="Arial"/>
                <a:cs typeface="Arial"/>
              </a:rPr>
              <a:t> </a:t>
            </a:r>
            <a:r>
              <a:rPr sz="4000" spc="-5" dirty="0">
                <a:solidFill>
                  <a:srgbClr val="FFFFFF"/>
                </a:solidFill>
                <a:latin typeface="Arial"/>
                <a:cs typeface="Arial"/>
              </a:rPr>
              <a:t>Software?</a:t>
            </a:r>
            <a:endParaRPr sz="4000">
              <a:latin typeface="Arial"/>
              <a:cs typeface="Arial"/>
            </a:endParaRPr>
          </a:p>
        </p:txBody>
      </p:sp>
      <p:sp>
        <p:nvSpPr>
          <p:cNvPr id="8" name="object 8"/>
          <p:cNvSpPr txBox="1"/>
          <p:nvPr/>
        </p:nvSpPr>
        <p:spPr>
          <a:xfrm>
            <a:off x="4877561" y="2210561"/>
            <a:ext cx="2286000" cy="587340"/>
          </a:xfrm>
          <a:prstGeom prst="rect">
            <a:avLst/>
          </a:prstGeom>
          <a:solidFill>
            <a:srgbClr val="001F5F"/>
          </a:solidFill>
          <a:ln w="25907">
            <a:solidFill>
              <a:srgbClr val="385D89"/>
            </a:solidFill>
          </a:ln>
        </p:spPr>
        <p:txBody>
          <a:bodyPr vert="horz" wrap="square" lIns="0" tIns="215900" rIns="0" bIns="0" rtlCol="0">
            <a:spAutoFit/>
          </a:bodyPr>
          <a:lstStyle/>
          <a:p>
            <a:pPr marL="570230">
              <a:spcBef>
                <a:spcPts val="1700"/>
              </a:spcBef>
            </a:pPr>
            <a:r>
              <a:rPr sz="2400" b="1" spc="-125" dirty="0">
                <a:solidFill>
                  <a:srgbClr val="FFFFFF"/>
                </a:solidFill>
                <a:latin typeface="Trebuchet MS"/>
                <a:cs typeface="Trebuchet MS"/>
              </a:rPr>
              <a:t>Software</a:t>
            </a:r>
            <a:endParaRPr sz="2400">
              <a:latin typeface="Trebuchet MS"/>
              <a:cs typeface="Trebuchet MS"/>
            </a:endParaRPr>
          </a:p>
        </p:txBody>
      </p:sp>
      <p:sp>
        <p:nvSpPr>
          <p:cNvPr id="9" name="object 9"/>
          <p:cNvSpPr txBox="1"/>
          <p:nvPr/>
        </p:nvSpPr>
        <p:spPr>
          <a:xfrm>
            <a:off x="2058161" y="4702303"/>
            <a:ext cx="2287415" cy="587981"/>
          </a:xfrm>
          <a:prstGeom prst="rect">
            <a:avLst/>
          </a:prstGeom>
          <a:solidFill>
            <a:srgbClr val="001F5F"/>
          </a:solidFill>
          <a:ln w="25908">
            <a:solidFill>
              <a:srgbClr val="385D89"/>
            </a:solidFill>
          </a:ln>
        </p:spPr>
        <p:txBody>
          <a:bodyPr vert="horz" wrap="square" lIns="0" tIns="216535" rIns="0" bIns="0" rtlCol="0">
            <a:spAutoFit/>
          </a:bodyPr>
          <a:lstStyle/>
          <a:p>
            <a:pPr marL="603250">
              <a:spcBef>
                <a:spcPts val="1705"/>
              </a:spcBef>
            </a:pPr>
            <a:r>
              <a:rPr sz="2400" b="1" spc="-130" dirty="0">
                <a:solidFill>
                  <a:srgbClr val="FFFFFF"/>
                </a:solidFill>
                <a:latin typeface="Trebuchet MS"/>
                <a:cs typeface="Trebuchet MS"/>
              </a:rPr>
              <a:t>Program</a:t>
            </a:r>
            <a:endParaRPr sz="2400">
              <a:latin typeface="Trebuchet MS"/>
              <a:cs typeface="Trebuchet MS"/>
            </a:endParaRPr>
          </a:p>
        </p:txBody>
      </p:sp>
      <p:sp>
        <p:nvSpPr>
          <p:cNvPr id="10" name="object 10"/>
          <p:cNvSpPr txBox="1"/>
          <p:nvPr/>
        </p:nvSpPr>
        <p:spPr>
          <a:xfrm>
            <a:off x="5029961" y="4720591"/>
            <a:ext cx="2286000" cy="587981"/>
          </a:xfrm>
          <a:prstGeom prst="rect">
            <a:avLst/>
          </a:prstGeom>
          <a:solidFill>
            <a:srgbClr val="001F5F"/>
          </a:solidFill>
          <a:ln w="25907">
            <a:solidFill>
              <a:srgbClr val="385D89"/>
            </a:solidFill>
          </a:ln>
        </p:spPr>
        <p:txBody>
          <a:bodyPr vert="horz" wrap="square" lIns="0" tIns="216535" rIns="0" bIns="0" rtlCol="0">
            <a:spAutoFit/>
          </a:bodyPr>
          <a:lstStyle/>
          <a:p>
            <a:pPr algn="ctr">
              <a:spcBef>
                <a:spcPts val="1705"/>
              </a:spcBef>
            </a:pPr>
            <a:r>
              <a:rPr sz="2400" b="1" spc="-100" dirty="0">
                <a:solidFill>
                  <a:srgbClr val="FFFFFF"/>
                </a:solidFill>
                <a:latin typeface="Trebuchet MS"/>
                <a:cs typeface="Trebuchet MS"/>
              </a:rPr>
              <a:t>Data</a:t>
            </a:r>
            <a:endParaRPr sz="2400">
              <a:latin typeface="Trebuchet MS"/>
              <a:cs typeface="Trebuchet MS"/>
            </a:endParaRPr>
          </a:p>
        </p:txBody>
      </p:sp>
      <p:sp>
        <p:nvSpPr>
          <p:cNvPr id="11" name="object 11"/>
          <p:cNvSpPr txBox="1"/>
          <p:nvPr/>
        </p:nvSpPr>
        <p:spPr>
          <a:xfrm>
            <a:off x="7925561" y="4702303"/>
            <a:ext cx="2286000" cy="587981"/>
          </a:xfrm>
          <a:prstGeom prst="rect">
            <a:avLst/>
          </a:prstGeom>
          <a:solidFill>
            <a:srgbClr val="001F5F"/>
          </a:solidFill>
          <a:ln w="25907">
            <a:solidFill>
              <a:srgbClr val="385D89"/>
            </a:solidFill>
          </a:ln>
        </p:spPr>
        <p:txBody>
          <a:bodyPr vert="horz" wrap="square" lIns="0" tIns="216535" rIns="0" bIns="0" rtlCol="0">
            <a:spAutoFit/>
          </a:bodyPr>
          <a:lstStyle/>
          <a:p>
            <a:pPr marL="158750">
              <a:spcBef>
                <a:spcPts val="1705"/>
              </a:spcBef>
            </a:pPr>
            <a:r>
              <a:rPr sz="2400" b="1" spc="-125" dirty="0">
                <a:solidFill>
                  <a:srgbClr val="FFFFFF"/>
                </a:solidFill>
                <a:latin typeface="Trebuchet MS"/>
                <a:cs typeface="Trebuchet MS"/>
              </a:rPr>
              <a:t>Documentation</a:t>
            </a:r>
            <a:endParaRPr sz="2400" dirty="0">
              <a:latin typeface="Trebuchet MS"/>
              <a:cs typeface="Trebuchet MS"/>
            </a:endParaRPr>
          </a:p>
        </p:txBody>
      </p:sp>
      <p:sp>
        <p:nvSpPr>
          <p:cNvPr id="12" name="object 12"/>
          <p:cNvSpPr/>
          <p:nvPr/>
        </p:nvSpPr>
        <p:spPr>
          <a:xfrm>
            <a:off x="6020561" y="3025902"/>
            <a:ext cx="0" cy="892175"/>
          </a:xfrm>
          <a:custGeom>
            <a:avLst/>
            <a:gdLst/>
            <a:ahLst/>
            <a:cxnLst/>
            <a:rect l="l" t="t" r="r" b="b"/>
            <a:pathLst>
              <a:path h="892175">
                <a:moveTo>
                  <a:pt x="0" y="0"/>
                </a:moveTo>
                <a:lnTo>
                  <a:pt x="0" y="891667"/>
                </a:lnTo>
              </a:path>
            </a:pathLst>
          </a:custGeom>
          <a:ln w="44196">
            <a:solidFill>
              <a:srgbClr val="000000"/>
            </a:solidFill>
          </a:ln>
        </p:spPr>
        <p:txBody>
          <a:bodyPr wrap="square" lIns="0" tIns="0" rIns="0" bIns="0" rtlCol="0"/>
          <a:lstStyle/>
          <a:p>
            <a:endParaRPr/>
          </a:p>
        </p:txBody>
      </p:sp>
      <p:sp>
        <p:nvSpPr>
          <p:cNvPr id="13" name="object 13"/>
          <p:cNvSpPr/>
          <p:nvPr/>
        </p:nvSpPr>
        <p:spPr>
          <a:xfrm>
            <a:off x="3201161" y="3940302"/>
            <a:ext cx="5867400" cy="0"/>
          </a:xfrm>
          <a:custGeom>
            <a:avLst/>
            <a:gdLst/>
            <a:ahLst/>
            <a:cxnLst/>
            <a:rect l="l" t="t" r="r" b="b"/>
            <a:pathLst>
              <a:path w="5867400">
                <a:moveTo>
                  <a:pt x="0" y="0"/>
                </a:moveTo>
                <a:lnTo>
                  <a:pt x="5867399" y="0"/>
                </a:lnTo>
              </a:path>
            </a:pathLst>
          </a:custGeom>
          <a:ln w="44196">
            <a:solidFill>
              <a:srgbClr val="000000"/>
            </a:solidFill>
          </a:ln>
        </p:spPr>
        <p:txBody>
          <a:bodyPr wrap="square" lIns="0" tIns="0" rIns="0" bIns="0" rtlCol="0"/>
          <a:lstStyle/>
          <a:p>
            <a:endParaRPr/>
          </a:p>
        </p:txBody>
      </p:sp>
      <p:sp>
        <p:nvSpPr>
          <p:cNvPr id="14" name="object 14"/>
          <p:cNvSpPr/>
          <p:nvPr/>
        </p:nvSpPr>
        <p:spPr>
          <a:xfrm>
            <a:off x="3134868" y="3940302"/>
            <a:ext cx="132715" cy="762000"/>
          </a:xfrm>
          <a:custGeom>
            <a:avLst/>
            <a:gdLst/>
            <a:ahLst/>
            <a:cxnLst/>
            <a:rect l="l" t="t" r="r" b="b"/>
            <a:pathLst>
              <a:path w="132714" h="762000">
                <a:moveTo>
                  <a:pt x="44195" y="629412"/>
                </a:moveTo>
                <a:lnTo>
                  <a:pt x="0" y="629412"/>
                </a:lnTo>
                <a:lnTo>
                  <a:pt x="66293" y="762000"/>
                </a:lnTo>
                <a:lnTo>
                  <a:pt x="121538" y="651510"/>
                </a:lnTo>
                <a:lnTo>
                  <a:pt x="44195" y="651510"/>
                </a:lnTo>
                <a:lnTo>
                  <a:pt x="44195" y="629412"/>
                </a:lnTo>
                <a:close/>
              </a:path>
              <a:path w="132714" h="762000">
                <a:moveTo>
                  <a:pt x="88392" y="0"/>
                </a:moveTo>
                <a:lnTo>
                  <a:pt x="44195" y="0"/>
                </a:lnTo>
                <a:lnTo>
                  <a:pt x="44195" y="651510"/>
                </a:lnTo>
                <a:lnTo>
                  <a:pt x="88392" y="651510"/>
                </a:lnTo>
                <a:lnTo>
                  <a:pt x="88392" y="0"/>
                </a:lnTo>
                <a:close/>
              </a:path>
              <a:path w="132714" h="762000">
                <a:moveTo>
                  <a:pt x="132587" y="629412"/>
                </a:moveTo>
                <a:lnTo>
                  <a:pt x="88392" y="629412"/>
                </a:lnTo>
                <a:lnTo>
                  <a:pt x="88392" y="651510"/>
                </a:lnTo>
                <a:lnTo>
                  <a:pt x="121538" y="651510"/>
                </a:lnTo>
                <a:lnTo>
                  <a:pt x="132587" y="629412"/>
                </a:lnTo>
                <a:close/>
              </a:path>
            </a:pathLst>
          </a:custGeom>
          <a:solidFill>
            <a:srgbClr val="000000"/>
          </a:solidFill>
        </p:spPr>
        <p:txBody>
          <a:bodyPr wrap="square" lIns="0" tIns="0" rIns="0" bIns="0" rtlCol="0"/>
          <a:lstStyle/>
          <a:p>
            <a:endParaRPr/>
          </a:p>
        </p:txBody>
      </p:sp>
      <p:sp>
        <p:nvSpPr>
          <p:cNvPr id="15" name="object 15"/>
          <p:cNvSpPr/>
          <p:nvPr/>
        </p:nvSpPr>
        <p:spPr>
          <a:xfrm>
            <a:off x="9002269" y="3940302"/>
            <a:ext cx="132715" cy="762000"/>
          </a:xfrm>
          <a:custGeom>
            <a:avLst/>
            <a:gdLst/>
            <a:ahLst/>
            <a:cxnLst/>
            <a:rect l="l" t="t" r="r" b="b"/>
            <a:pathLst>
              <a:path w="132715" h="762000">
                <a:moveTo>
                  <a:pt x="44196" y="629412"/>
                </a:moveTo>
                <a:lnTo>
                  <a:pt x="0" y="629412"/>
                </a:lnTo>
                <a:lnTo>
                  <a:pt x="66293" y="762000"/>
                </a:lnTo>
                <a:lnTo>
                  <a:pt x="121538" y="651510"/>
                </a:lnTo>
                <a:lnTo>
                  <a:pt x="44196" y="651510"/>
                </a:lnTo>
                <a:lnTo>
                  <a:pt x="44196" y="629412"/>
                </a:lnTo>
                <a:close/>
              </a:path>
              <a:path w="132715" h="762000">
                <a:moveTo>
                  <a:pt x="88391" y="0"/>
                </a:moveTo>
                <a:lnTo>
                  <a:pt x="44196" y="0"/>
                </a:lnTo>
                <a:lnTo>
                  <a:pt x="44196" y="651510"/>
                </a:lnTo>
                <a:lnTo>
                  <a:pt x="88391" y="651510"/>
                </a:lnTo>
                <a:lnTo>
                  <a:pt x="88391" y="0"/>
                </a:lnTo>
                <a:close/>
              </a:path>
              <a:path w="132715" h="762000">
                <a:moveTo>
                  <a:pt x="132587" y="629412"/>
                </a:moveTo>
                <a:lnTo>
                  <a:pt x="88391" y="629412"/>
                </a:lnTo>
                <a:lnTo>
                  <a:pt x="88391" y="651510"/>
                </a:lnTo>
                <a:lnTo>
                  <a:pt x="121538" y="651510"/>
                </a:lnTo>
                <a:lnTo>
                  <a:pt x="132587" y="629412"/>
                </a:lnTo>
                <a:close/>
              </a:path>
            </a:pathLst>
          </a:custGeom>
          <a:solidFill>
            <a:srgbClr val="000000"/>
          </a:solidFill>
        </p:spPr>
        <p:txBody>
          <a:bodyPr wrap="square" lIns="0" tIns="0" rIns="0" bIns="0" rtlCol="0"/>
          <a:lstStyle/>
          <a:p>
            <a:endParaRPr/>
          </a:p>
        </p:txBody>
      </p:sp>
      <p:sp>
        <p:nvSpPr>
          <p:cNvPr id="16" name="object 16"/>
          <p:cNvSpPr/>
          <p:nvPr/>
        </p:nvSpPr>
        <p:spPr>
          <a:xfrm>
            <a:off x="5954268" y="3958590"/>
            <a:ext cx="132715" cy="762000"/>
          </a:xfrm>
          <a:custGeom>
            <a:avLst/>
            <a:gdLst/>
            <a:ahLst/>
            <a:cxnLst/>
            <a:rect l="l" t="t" r="r" b="b"/>
            <a:pathLst>
              <a:path w="132714" h="762000">
                <a:moveTo>
                  <a:pt x="44196" y="629412"/>
                </a:moveTo>
                <a:lnTo>
                  <a:pt x="0" y="629412"/>
                </a:lnTo>
                <a:lnTo>
                  <a:pt x="66294" y="762000"/>
                </a:lnTo>
                <a:lnTo>
                  <a:pt x="121538" y="651510"/>
                </a:lnTo>
                <a:lnTo>
                  <a:pt x="44196" y="651510"/>
                </a:lnTo>
                <a:lnTo>
                  <a:pt x="44196" y="629412"/>
                </a:lnTo>
                <a:close/>
              </a:path>
              <a:path w="132714" h="762000">
                <a:moveTo>
                  <a:pt x="88392" y="0"/>
                </a:moveTo>
                <a:lnTo>
                  <a:pt x="44196" y="0"/>
                </a:lnTo>
                <a:lnTo>
                  <a:pt x="44196" y="651510"/>
                </a:lnTo>
                <a:lnTo>
                  <a:pt x="88392" y="651510"/>
                </a:lnTo>
                <a:lnTo>
                  <a:pt x="88392" y="0"/>
                </a:lnTo>
                <a:close/>
              </a:path>
              <a:path w="132714" h="762000">
                <a:moveTo>
                  <a:pt x="132587" y="629412"/>
                </a:moveTo>
                <a:lnTo>
                  <a:pt x="88392" y="629412"/>
                </a:lnTo>
                <a:lnTo>
                  <a:pt x="88392" y="651510"/>
                </a:lnTo>
                <a:lnTo>
                  <a:pt x="121538" y="651510"/>
                </a:lnTo>
                <a:lnTo>
                  <a:pt x="132587" y="629412"/>
                </a:lnTo>
                <a:close/>
              </a:path>
            </a:pathLst>
          </a:custGeom>
          <a:solidFill>
            <a:srgbClr val="000000"/>
          </a:solidFill>
        </p:spPr>
        <p:txBody>
          <a:bodyPr wrap="square" lIns="0" tIns="0" rIns="0" bIns="0" rtlCol="0"/>
          <a:lstStyle/>
          <a:p>
            <a:endParaRPr/>
          </a:p>
        </p:txBody>
      </p:sp>
      <p:sp>
        <p:nvSpPr>
          <p:cNvPr id="17" name="object 17"/>
          <p:cNvSpPr txBox="1"/>
          <p:nvPr/>
        </p:nvSpPr>
        <p:spPr>
          <a:xfrm>
            <a:off x="2060245" y="1364107"/>
            <a:ext cx="5019675" cy="482600"/>
          </a:xfrm>
          <a:prstGeom prst="rect">
            <a:avLst/>
          </a:prstGeom>
        </p:spPr>
        <p:txBody>
          <a:bodyPr vert="horz" wrap="square" lIns="0" tIns="12700" rIns="0" bIns="0" rtlCol="0">
            <a:spAutoFit/>
          </a:bodyPr>
          <a:lstStyle/>
          <a:p>
            <a:pPr marL="12700">
              <a:spcBef>
                <a:spcPts val="100"/>
              </a:spcBef>
            </a:pPr>
            <a:r>
              <a:rPr sz="3000" i="1" spc="-5" dirty="0">
                <a:solidFill>
                  <a:srgbClr val="001F5F"/>
                </a:solidFill>
                <a:latin typeface="Arial"/>
                <a:cs typeface="Arial"/>
              </a:rPr>
              <a:t>Computer instructions or data</a:t>
            </a:r>
            <a:endParaRPr sz="3000">
              <a:latin typeface="Arial"/>
              <a:cs typeface="Arial"/>
            </a:endParaRPr>
          </a:p>
        </p:txBody>
      </p:sp>
      <p:sp>
        <p:nvSpPr>
          <p:cNvPr id="18" name="object 18"/>
          <p:cNvSpPr/>
          <p:nvPr/>
        </p:nvSpPr>
        <p:spPr>
          <a:xfrm>
            <a:off x="8134257" y="125679"/>
            <a:ext cx="4057743" cy="3383875"/>
          </a:xfrm>
          <a:prstGeom prst="rect">
            <a:avLst/>
          </a:prstGeom>
          <a:blipFill>
            <a:blip r:embed="rId2" cstate="print"/>
            <a:stretch>
              <a:fillRect/>
            </a:stretch>
          </a:blipFill>
        </p:spPr>
        <p:txBody>
          <a:bodyPr wrap="square" lIns="0" tIns="0" rIns="0" bIns="0" rtlCol="0"/>
          <a:lstStyle/>
          <a:p>
            <a:endParaRPr/>
          </a:p>
        </p:txBody>
      </p:sp>
      <p:sp>
        <p:nvSpPr>
          <p:cNvPr id="21" name="Rectangle 20">
            <a:extLst>
              <a:ext uri="{FF2B5EF4-FFF2-40B4-BE49-F238E27FC236}">
                <a16:creationId xmlns:a16="http://schemas.microsoft.com/office/drawing/2014/main" id="{20E5515F-580D-40FA-96E1-44F138BC9D8D}"/>
              </a:ext>
            </a:extLst>
          </p:cNvPr>
          <p:cNvSpPr/>
          <p:nvPr/>
        </p:nvSpPr>
        <p:spPr>
          <a:xfrm>
            <a:off x="56914" y="136573"/>
            <a:ext cx="3471960" cy="1323439"/>
          </a:xfrm>
          <a:prstGeom prst="rect">
            <a:avLst/>
          </a:prstGeom>
        </p:spPr>
        <p:txBody>
          <a:bodyPr wrap="square">
            <a:spAutoFit/>
          </a:bodyPr>
          <a:lstStyle/>
          <a:p>
            <a:r>
              <a:rPr lang="en-US" sz="8000" dirty="0">
                <a:solidFill>
                  <a:srgbClr val="FF0000"/>
                </a:solidFill>
                <a:latin typeface="Times New Roman" panose="02020603050405020304" pitchFamily="18" charset="0"/>
                <a:cs typeface="Times New Roman" panose="02020603050405020304" pitchFamily="18" charset="0"/>
              </a:rPr>
              <a:t>S</a:t>
            </a:r>
            <a:r>
              <a:rPr lang="en-US" sz="6000" dirty="0">
                <a:latin typeface="Times New Roman" panose="02020603050405020304" pitchFamily="18" charset="0"/>
                <a:cs typeface="Times New Roman" panose="02020603050405020304" pitchFamily="18" charset="0"/>
              </a:rPr>
              <a:t>oftware</a:t>
            </a:r>
          </a:p>
        </p:txBody>
      </p:sp>
    </p:spTree>
    <p:extLst>
      <p:ext uri="{BB962C8B-B14F-4D97-AF65-F5344CB8AC3E}">
        <p14:creationId xmlns:p14="http://schemas.microsoft.com/office/powerpoint/2010/main" val="144035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4185" y="1973960"/>
            <a:ext cx="11390051" cy="939800"/>
          </a:xfrm>
          <a:prstGeom prst="rect">
            <a:avLst/>
          </a:prstGeom>
        </p:spPr>
        <p:txBody>
          <a:bodyPr vert="horz" wrap="square" lIns="0" tIns="12700" rIns="0" bIns="0" rtlCol="0">
            <a:spAutoFit/>
          </a:bodyPr>
          <a:lstStyle/>
          <a:p>
            <a:pPr marL="12700" marR="5080">
              <a:spcBef>
                <a:spcPts val="100"/>
              </a:spcBef>
            </a:pPr>
            <a:r>
              <a:rPr sz="3000" i="1" spc="-5" dirty="0">
                <a:solidFill>
                  <a:srgbClr val="001F5F"/>
                </a:solidFill>
                <a:latin typeface="Arial"/>
                <a:cs typeface="Arial"/>
              </a:rPr>
              <a:t>“The </a:t>
            </a:r>
            <a:r>
              <a:rPr sz="3000" b="1" i="1" spc="-5" dirty="0">
                <a:solidFill>
                  <a:srgbClr val="FF0000"/>
                </a:solidFill>
                <a:latin typeface="Arial"/>
                <a:cs typeface="Arial"/>
              </a:rPr>
              <a:t>process</a:t>
            </a:r>
            <a:r>
              <a:rPr sz="3000" i="1" spc="-5" dirty="0">
                <a:solidFill>
                  <a:srgbClr val="001F5F"/>
                </a:solidFill>
                <a:latin typeface="Arial"/>
                <a:cs typeface="Arial"/>
              </a:rPr>
              <a:t> of productive use of </a:t>
            </a:r>
            <a:r>
              <a:rPr sz="3000" b="1" i="1" dirty="0">
                <a:solidFill>
                  <a:srgbClr val="FF0000"/>
                </a:solidFill>
                <a:latin typeface="Arial"/>
                <a:cs typeface="Arial"/>
              </a:rPr>
              <a:t>scientific  </a:t>
            </a:r>
            <a:r>
              <a:rPr sz="3000" b="1" i="1" spc="-5" dirty="0">
                <a:solidFill>
                  <a:srgbClr val="FF0000"/>
                </a:solidFill>
                <a:latin typeface="Arial"/>
                <a:cs typeface="Arial"/>
              </a:rPr>
              <a:t>knowledge </a:t>
            </a:r>
            <a:r>
              <a:rPr sz="3000" i="1" spc="-5" dirty="0">
                <a:solidFill>
                  <a:srgbClr val="001F5F"/>
                </a:solidFill>
                <a:latin typeface="Arial"/>
                <a:cs typeface="Arial"/>
              </a:rPr>
              <a:t>is </a:t>
            </a:r>
            <a:r>
              <a:rPr sz="3000" i="1" dirty="0">
                <a:solidFill>
                  <a:srgbClr val="001F5F"/>
                </a:solidFill>
                <a:latin typeface="Arial"/>
                <a:cs typeface="Arial"/>
              </a:rPr>
              <a:t>called</a:t>
            </a:r>
            <a:r>
              <a:rPr sz="3000" i="1" spc="-60" dirty="0">
                <a:solidFill>
                  <a:srgbClr val="001F5F"/>
                </a:solidFill>
                <a:latin typeface="Arial"/>
                <a:cs typeface="Arial"/>
              </a:rPr>
              <a:t> </a:t>
            </a:r>
            <a:r>
              <a:rPr sz="3000" i="1" spc="-5" dirty="0">
                <a:solidFill>
                  <a:srgbClr val="001F5F"/>
                </a:solidFill>
                <a:latin typeface="Arial"/>
                <a:cs typeface="Arial"/>
              </a:rPr>
              <a:t>Engineering.”</a:t>
            </a:r>
            <a:endParaRPr sz="3000" dirty="0">
              <a:latin typeface="Arial"/>
              <a:cs typeface="Arial"/>
            </a:endParaRPr>
          </a:p>
        </p:txBody>
      </p:sp>
      <p:sp>
        <p:nvSpPr>
          <p:cNvPr id="8" name="object 8"/>
          <p:cNvSpPr txBox="1"/>
          <p:nvPr/>
        </p:nvSpPr>
        <p:spPr>
          <a:xfrm>
            <a:off x="1983740" y="125679"/>
            <a:ext cx="4850130" cy="635000"/>
          </a:xfrm>
          <a:prstGeom prst="rect">
            <a:avLst/>
          </a:prstGeom>
        </p:spPr>
        <p:txBody>
          <a:bodyPr vert="horz" wrap="square" lIns="0" tIns="12065" rIns="0" bIns="0" rtlCol="0">
            <a:spAutoFit/>
          </a:bodyPr>
          <a:lstStyle/>
          <a:p>
            <a:pPr marL="12700">
              <a:spcBef>
                <a:spcPts val="95"/>
              </a:spcBef>
            </a:pPr>
            <a:r>
              <a:rPr sz="4000" spc="-5" dirty="0">
                <a:solidFill>
                  <a:srgbClr val="FFFFFF"/>
                </a:solidFill>
                <a:latin typeface="Arial"/>
                <a:cs typeface="Arial"/>
              </a:rPr>
              <a:t>What is</a:t>
            </a:r>
            <a:r>
              <a:rPr sz="4000" spc="-45" dirty="0">
                <a:solidFill>
                  <a:srgbClr val="FFFFFF"/>
                </a:solidFill>
                <a:latin typeface="Arial"/>
                <a:cs typeface="Arial"/>
              </a:rPr>
              <a:t> </a:t>
            </a:r>
            <a:r>
              <a:rPr sz="4000" spc="-5" dirty="0">
                <a:solidFill>
                  <a:srgbClr val="FFFFFF"/>
                </a:solidFill>
                <a:latin typeface="Arial"/>
                <a:cs typeface="Arial"/>
              </a:rPr>
              <a:t>Engineering?</a:t>
            </a:r>
            <a:endParaRPr sz="4000">
              <a:latin typeface="Arial"/>
              <a:cs typeface="Arial"/>
            </a:endParaRPr>
          </a:p>
        </p:txBody>
      </p:sp>
      <p:sp>
        <p:nvSpPr>
          <p:cNvPr id="9" name="object 9"/>
          <p:cNvSpPr/>
          <p:nvPr/>
        </p:nvSpPr>
        <p:spPr>
          <a:xfrm>
            <a:off x="4268309" y="2689860"/>
            <a:ext cx="5106510" cy="3702062"/>
          </a:xfrm>
          <a:prstGeom prst="rect">
            <a:avLst/>
          </a:prstGeom>
          <a:blipFill>
            <a:blip r:embed="rId2" cstate="print"/>
            <a:stretch>
              <a:fillRect/>
            </a:stretch>
          </a:blipFill>
        </p:spPr>
        <p:txBody>
          <a:bodyPr wrap="square" lIns="0" tIns="0" rIns="0" bIns="0" rtlCol="0"/>
          <a:lstStyle/>
          <a:p>
            <a:endParaRPr/>
          </a:p>
        </p:txBody>
      </p:sp>
      <p:sp>
        <p:nvSpPr>
          <p:cNvPr id="12" name="TextBox 11">
            <a:extLst>
              <a:ext uri="{FF2B5EF4-FFF2-40B4-BE49-F238E27FC236}">
                <a16:creationId xmlns:a16="http://schemas.microsoft.com/office/drawing/2014/main" id="{0A3DA3D7-4BA9-424D-9BBD-D90AF05F1147}"/>
              </a:ext>
            </a:extLst>
          </p:cNvPr>
          <p:cNvSpPr txBox="1"/>
          <p:nvPr/>
        </p:nvSpPr>
        <p:spPr>
          <a:xfrm>
            <a:off x="124287" y="241095"/>
            <a:ext cx="7847861" cy="1015663"/>
          </a:xfrm>
          <a:prstGeom prst="rect">
            <a:avLst/>
          </a:prstGeom>
          <a:noFill/>
        </p:spPr>
        <p:txBody>
          <a:bodyPr wrap="square" rtlCol="0">
            <a:spAutoFit/>
          </a:bodyPr>
          <a:lstStyle/>
          <a:p>
            <a:r>
              <a:rPr lang="en-US" sz="6000" dirty="0">
                <a:solidFill>
                  <a:srgbClr val="FF0000"/>
                </a:solidFill>
                <a:latin typeface="Times New Roman" panose="02020603050405020304" pitchFamily="18" charset="0"/>
                <a:cs typeface="Times New Roman" panose="02020603050405020304" pitchFamily="18" charset="0"/>
              </a:rPr>
              <a:t>W</a:t>
            </a:r>
            <a:r>
              <a:rPr lang="en-US" sz="3600" dirty="0">
                <a:latin typeface="Times New Roman" panose="02020603050405020304" pitchFamily="18" charset="0"/>
                <a:cs typeface="Times New Roman" panose="02020603050405020304" pitchFamily="18" charset="0"/>
              </a:rPr>
              <a:t>hat is Engineering?</a:t>
            </a:r>
          </a:p>
        </p:txBody>
      </p:sp>
    </p:spTree>
    <p:extLst>
      <p:ext uri="{BB962C8B-B14F-4D97-AF65-F5344CB8AC3E}">
        <p14:creationId xmlns:p14="http://schemas.microsoft.com/office/powerpoint/2010/main" val="124234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6431" y="1425067"/>
            <a:ext cx="11789546" cy="936154"/>
          </a:xfrm>
          <a:prstGeom prst="rect">
            <a:avLst/>
          </a:prstGeom>
        </p:spPr>
        <p:txBody>
          <a:bodyPr vert="horz" wrap="square" lIns="0" tIns="12700" rIns="0" bIns="0" rtlCol="0">
            <a:spAutoFit/>
          </a:bodyPr>
          <a:lstStyle/>
          <a:p>
            <a:pPr marL="12700" marR="5080">
              <a:spcBef>
                <a:spcPts val="100"/>
              </a:spcBef>
              <a:tabLst>
                <a:tab pos="354965" algn="l"/>
                <a:tab pos="355600" algn="l"/>
              </a:tabLst>
            </a:pPr>
            <a:r>
              <a:rPr sz="3000" i="1" dirty="0">
                <a:latin typeface="Arial"/>
                <a:cs typeface="Arial"/>
              </a:rPr>
              <a:t>Application </a:t>
            </a:r>
            <a:r>
              <a:rPr sz="3000" i="1" spc="-5" dirty="0">
                <a:latin typeface="Arial"/>
                <a:cs typeface="Arial"/>
              </a:rPr>
              <a:t>of </a:t>
            </a:r>
            <a:r>
              <a:rPr sz="3000" i="1" spc="-5" dirty="0">
                <a:solidFill>
                  <a:srgbClr val="001F5F"/>
                </a:solidFill>
                <a:latin typeface="Arial"/>
                <a:cs typeface="Arial"/>
              </a:rPr>
              <a:t>systematic</a:t>
            </a:r>
            <a:r>
              <a:rPr sz="3000" i="1" spc="-5" dirty="0">
                <a:latin typeface="Arial"/>
                <a:cs typeface="Arial"/>
              </a:rPr>
              <a:t>, </a:t>
            </a:r>
            <a:r>
              <a:rPr sz="3000" i="1" spc="-5" dirty="0">
                <a:solidFill>
                  <a:srgbClr val="001F5F"/>
                </a:solidFill>
                <a:latin typeface="Arial"/>
                <a:cs typeface="Arial"/>
              </a:rPr>
              <a:t>disciplined</a:t>
            </a:r>
            <a:r>
              <a:rPr sz="3000" i="1" spc="-5" dirty="0">
                <a:latin typeface="Arial"/>
                <a:cs typeface="Arial"/>
              </a:rPr>
              <a:t>, </a:t>
            </a:r>
            <a:r>
              <a:rPr sz="3000" i="1" spc="-5" dirty="0">
                <a:solidFill>
                  <a:srgbClr val="001F5F"/>
                </a:solidFill>
                <a:latin typeface="Arial"/>
                <a:cs typeface="Arial"/>
              </a:rPr>
              <a:t> </a:t>
            </a:r>
            <a:r>
              <a:rPr sz="3000" i="1" dirty="0">
                <a:solidFill>
                  <a:srgbClr val="001F5F"/>
                </a:solidFill>
                <a:latin typeface="Arial"/>
                <a:cs typeface="Arial"/>
              </a:rPr>
              <a:t>quantifiable </a:t>
            </a:r>
            <a:r>
              <a:rPr sz="3000" i="1" dirty="0">
                <a:latin typeface="Arial"/>
                <a:cs typeface="Arial"/>
              </a:rPr>
              <a:t>approach </a:t>
            </a:r>
            <a:r>
              <a:rPr sz="3000" i="1" spc="-5" dirty="0">
                <a:latin typeface="Arial"/>
                <a:cs typeface="Arial"/>
              </a:rPr>
              <a:t>to </a:t>
            </a:r>
            <a:r>
              <a:rPr sz="3000" i="1" spc="-5" dirty="0">
                <a:solidFill>
                  <a:srgbClr val="001F5F"/>
                </a:solidFill>
                <a:latin typeface="Arial"/>
                <a:cs typeface="Arial"/>
              </a:rPr>
              <a:t>development</a:t>
            </a:r>
            <a:r>
              <a:rPr sz="3000" i="1" spc="-5" dirty="0">
                <a:latin typeface="Arial"/>
                <a:cs typeface="Arial"/>
              </a:rPr>
              <a:t>, </a:t>
            </a:r>
            <a:r>
              <a:rPr sz="3000" i="1" spc="-5" dirty="0">
                <a:solidFill>
                  <a:srgbClr val="001F5F"/>
                </a:solidFill>
                <a:latin typeface="Arial"/>
                <a:cs typeface="Arial"/>
              </a:rPr>
              <a:t> </a:t>
            </a:r>
            <a:r>
              <a:rPr sz="3000" i="1" dirty="0">
                <a:solidFill>
                  <a:srgbClr val="001F5F"/>
                </a:solidFill>
                <a:latin typeface="Arial"/>
                <a:cs typeface="Arial"/>
              </a:rPr>
              <a:t>operation </a:t>
            </a:r>
            <a:r>
              <a:rPr sz="3000" i="1" spc="-5" dirty="0">
                <a:latin typeface="Arial"/>
                <a:cs typeface="Arial"/>
              </a:rPr>
              <a:t>and </a:t>
            </a:r>
            <a:r>
              <a:rPr sz="3000" i="1" spc="-5" dirty="0">
                <a:solidFill>
                  <a:srgbClr val="001F5F"/>
                </a:solidFill>
                <a:latin typeface="Arial"/>
                <a:cs typeface="Arial"/>
              </a:rPr>
              <a:t>maintenance </a:t>
            </a:r>
            <a:r>
              <a:rPr sz="3000" i="1" spc="-5" dirty="0">
                <a:latin typeface="Arial"/>
                <a:cs typeface="Arial"/>
              </a:rPr>
              <a:t>of</a:t>
            </a:r>
            <a:r>
              <a:rPr sz="3000" i="1" spc="-60" dirty="0">
                <a:latin typeface="Arial"/>
                <a:cs typeface="Arial"/>
              </a:rPr>
              <a:t> </a:t>
            </a:r>
            <a:r>
              <a:rPr sz="3000" i="1" spc="-5" dirty="0">
                <a:latin typeface="Arial"/>
                <a:cs typeface="Arial"/>
              </a:rPr>
              <a:t>software.  (IEEE-Std.)</a:t>
            </a:r>
            <a:endParaRPr sz="3000" dirty="0">
              <a:latin typeface="Arial"/>
              <a:cs typeface="Arial"/>
            </a:endParaRPr>
          </a:p>
        </p:txBody>
      </p:sp>
      <p:sp>
        <p:nvSpPr>
          <p:cNvPr id="8" name="object 8"/>
          <p:cNvSpPr txBox="1">
            <a:spLocks noGrp="1"/>
          </p:cNvSpPr>
          <p:nvPr>
            <p:ph type="title"/>
          </p:nvPr>
        </p:nvSpPr>
        <p:spPr>
          <a:xfrm>
            <a:off x="1983741" y="125679"/>
            <a:ext cx="4878705" cy="635000"/>
          </a:xfrm>
          <a:prstGeom prst="rect">
            <a:avLst/>
          </a:prstGeom>
        </p:spPr>
        <p:txBody>
          <a:bodyPr vert="horz" wrap="square" lIns="0" tIns="12065" rIns="0" bIns="0" rtlCol="0" anchor="ctr">
            <a:spAutoFit/>
          </a:bodyPr>
          <a:lstStyle/>
          <a:p>
            <a:pPr marL="12700">
              <a:lnSpc>
                <a:spcPct val="100000"/>
              </a:lnSpc>
              <a:spcBef>
                <a:spcPts val="95"/>
              </a:spcBef>
            </a:pPr>
            <a:r>
              <a:rPr sz="4000" spc="-5" dirty="0">
                <a:solidFill>
                  <a:srgbClr val="FFFFFF"/>
                </a:solidFill>
                <a:latin typeface="Arial"/>
                <a:cs typeface="Arial"/>
              </a:rPr>
              <a:t>Software</a:t>
            </a:r>
            <a:r>
              <a:rPr sz="4000" spc="-40" dirty="0">
                <a:solidFill>
                  <a:srgbClr val="FFFFFF"/>
                </a:solidFill>
                <a:latin typeface="Arial"/>
                <a:cs typeface="Arial"/>
              </a:rPr>
              <a:t> </a:t>
            </a:r>
            <a:r>
              <a:rPr sz="4000" spc="-5" dirty="0">
                <a:solidFill>
                  <a:srgbClr val="FFFFFF"/>
                </a:solidFill>
                <a:latin typeface="Arial"/>
                <a:cs typeface="Arial"/>
              </a:rPr>
              <a:t>Engineering</a:t>
            </a:r>
            <a:endParaRPr sz="4000">
              <a:latin typeface="Arial"/>
              <a:cs typeface="Arial"/>
            </a:endParaRPr>
          </a:p>
        </p:txBody>
      </p:sp>
      <p:sp>
        <p:nvSpPr>
          <p:cNvPr id="9" name="object 9"/>
          <p:cNvSpPr/>
          <p:nvPr/>
        </p:nvSpPr>
        <p:spPr>
          <a:xfrm>
            <a:off x="6197354" y="3025607"/>
            <a:ext cx="4074109" cy="329529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521041" y="3025608"/>
            <a:ext cx="3787806" cy="3002329"/>
          </a:xfrm>
          <a:prstGeom prst="rect">
            <a:avLst/>
          </a:prstGeom>
          <a:blipFill>
            <a:blip r:embed="rId4"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0A3DA3D7-4BA9-424D-9BBD-D90AF05F1147}"/>
              </a:ext>
            </a:extLst>
          </p:cNvPr>
          <p:cNvSpPr txBox="1"/>
          <p:nvPr/>
        </p:nvSpPr>
        <p:spPr>
          <a:xfrm>
            <a:off x="124287" y="241095"/>
            <a:ext cx="7847861" cy="1015663"/>
          </a:xfrm>
          <a:prstGeom prst="rect">
            <a:avLst/>
          </a:prstGeom>
          <a:noFill/>
        </p:spPr>
        <p:txBody>
          <a:bodyPr wrap="square" rtlCol="0">
            <a:spAutoFit/>
          </a:bodyPr>
          <a:lstStyle/>
          <a:p>
            <a:r>
              <a:rPr lang="en-US" sz="6000" dirty="0">
                <a:solidFill>
                  <a:srgbClr val="FF0000"/>
                </a:solidFill>
                <a:latin typeface="Times New Roman" panose="02020603050405020304" pitchFamily="18" charset="0"/>
                <a:cs typeface="Times New Roman" panose="02020603050405020304" pitchFamily="18" charset="0"/>
              </a:rPr>
              <a:t>W</a:t>
            </a:r>
            <a:r>
              <a:rPr lang="en-US" sz="3600" dirty="0">
                <a:latin typeface="Times New Roman" panose="02020603050405020304" pitchFamily="18" charset="0"/>
                <a:cs typeface="Times New Roman" panose="02020603050405020304" pitchFamily="18" charset="0"/>
              </a:rPr>
              <a:t>hat is Software Engineering?</a:t>
            </a:r>
          </a:p>
        </p:txBody>
      </p:sp>
    </p:spTree>
    <p:extLst>
      <p:ext uri="{BB962C8B-B14F-4D97-AF65-F5344CB8AC3E}">
        <p14:creationId xmlns:p14="http://schemas.microsoft.com/office/powerpoint/2010/main" val="3833657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81D2F4B5A2DAB4C88E35C823726BD10" ma:contentTypeVersion="2" ma:contentTypeDescription="Create a new document." ma:contentTypeScope="" ma:versionID="a6f53176d9f2dfda9ba5926734258214">
  <xsd:schema xmlns:xsd="http://www.w3.org/2001/XMLSchema" xmlns:xs="http://www.w3.org/2001/XMLSchema" xmlns:p="http://schemas.microsoft.com/office/2006/metadata/properties" xmlns:ns3="a9288b97-bf67-4bca-863d-8f702aecc99e" targetNamespace="http://schemas.microsoft.com/office/2006/metadata/properties" ma:root="true" ma:fieldsID="d1892a104d28f1ab8e9a7e872eb340a3" ns3:_="">
    <xsd:import namespace="a9288b97-bf67-4bca-863d-8f702aecc99e"/>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288b97-bf67-4bca-863d-8f702aecc9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0BBFDE-5234-43E0-9D6A-3B02163E2BC6}">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a9288b97-bf67-4bca-863d-8f702aecc99e"/>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948E66D-9EB5-4E2F-B92B-831C44FEC7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288b97-bf67-4bca-863d-8f702aecc9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B807AB-8022-4984-8022-0624E777EB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3778</TotalTime>
  <Words>1942</Words>
  <Application>Microsoft Office PowerPoint</Application>
  <PresentationFormat>Widescreen</PresentationFormat>
  <Paragraphs>338</Paragraphs>
  <Slides>44</Slides>
  <Notes>4</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Times New Roman</vt:lpstr>
      <vt:lpstr>Trebuchet MS</vt:lpstr>
      <vt:lpstr>Wingdings</vt:lpstr>
      <vt:lpstr>Office Theme</vt:lpstr>
      <vt:lpstr>PowerPoint Presentation</vt:lpstr>
      <vt:lpstr>Reference Books</vt:lpstr>
      <vt:lpstr>   Course Objective</vt:lpstr>
      <vt:lpstr>Course Outline</vt:lpstr>
      <vt:lpstr>Course Outline</vt:lpstr>
      <vt:lpstr>What is Software?</vt:lpstr>
      <vt:lpstr>What is Software?</vt:lpstr>
      <vt:lpstr>PowerPoint Presentation</vt:lpstr>
      <vt:lpstr>Software Engineering</vt:lpstr>
      <vt:lpstr>PowerPoint Presentation</vt:lpstr>
      <vt:lpstr>PowerPoint Presentation</vt:lpstr>
      <vt:lpstr>Challenges</vt:lpstr>
      <vt:lpstr>Software Projects </vt:lpstr>
      <vt:lpstr>Software Projects </vt:lpstr>
      <vt:lpstr>PowerPoint Presentation</vt:lpstr>
      <vt:lpstr>PowerPoint Presentation</vt:lpstr>
      <vt:lpstr>Problems in software development</vt:lpstr>
      <vt:lpstr>PowerPoint Presentation</vt:lpstr>
      <vt:lpstr>Importance of Software </vt:lpstr>
      <vt:lpstr>Software Bugs</vt:lpstr>
      <vt:lpstr>Software Bugs</vt:lpstr>
      <vt:lpstr>Software Bugs</vt:lpstr>
      <vt:lpstr>PowerPoint Presentation</vt:lpstr>
      <vt:lpstr>PowerPoint Presentation</vt:lpstr>
      <vt:lpstr>PowerPoint Presentation</vt:lpstr>
      <vt:lpstr>Well-Engineered Software</vt:lpstr>
      <vt:lpstr>Goals of Software Engineering</vt:lpstr>
      <vt:lpstr>Software Engineering Diversity</vt:lpstr>
      <vt:lpstr>Software Engineering Diversity</vt:lpstr>
      <vt:lpstr>Software Engineering Diversity</vt:lpstr>
      <vt:lpstr>Software Engineering Diversity</vt:lpstr>
      <vt:lpstr>Software Engineering Diversity</vt:lpstr>
      <vt:lpstr>Software Engineering Diversity</vt:lpstr>
      <vt:lpstr>Software Engineering Diversity</vt:lpstr>
      <vt:lpstr>Software Products</vt:lpstr>
      <vt:lpstr>Software Process</vt:lpstr>
      <vt:lpstr>Four fundamental activities of software  Process</vt:lpstr>
      <vt:lpstr>Four fundamental activities of software  Process</vt:lpstr>
      <vt:lpstr>Software Development Life cycle (SDLC)</vt:lpstr>
      <vt:lpstr>SDLC</vt:lpstr>
      <vt:lpstr>SDLC (cont)</vt:lpstr>
      <vt:lpstr>SDLC (cont)</vt:lpstr>
      <vt:lpstr>SDLC (cont)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TahirFarooq</dc:creator>
  <cp:lastModifiedBy>Ms.Saba Naseem</cp:lastModifiedBy>
  <cp:revision>131</cp:revision>
  <dcterms:created xsi:type="dcterms:W3CDTF">2017-01-15T23:17:44Z</dcterms:created>
  <dcterms:modified xsi:type="dcterms:W3CDTF">2025-01-27T05:00:53Z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0x010100D81D2F4B5A2DAB4C88E35C823726BD10</vt:lpwstr>
  </property>
</Properties>
</file>