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media/image5.jpg" ContentType="image/jpeg"/>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sldIdLst>
    <p:sldId id="350" r:id="rId5"/>
    <p:sldId id="324" r:id="rId6"/>
    <p:sldId id="351" r:id="rId7"/>
    <p:sldId id="352" r:id="rId8"/>
    <p:sldId id="287" r:id="rId9"/>
    <p:sldId id="258" r:id="rId10"/>
    <p:sldId id="353" r:id="rId11"/>
    <p:sldId id="290" r:id="rId12"/>
    <p:sldId id="291" r:id="rId13"/>
    <p:sldId id="292" r:id="rId14"/>
    <p:sldId id="293" r:id="rId15"/>
    <p:sldId id="294" r:id="rId16"/>
    <p:sldId id="296" r:id="rId17"/>
    <p:sldId id="317" r:id="rId18"/>
    <p:sldId id="295" r:id="rId19"/>
    <p:sldId id="320" r:id="rId20"/>
    <p:sldId id="297" r:id="rId21"/>
    <p:sldId id="298" r:id="rId22"/>
    <p:sldId id="299" r:id="rId23"/>
    <p:sldId id="354" r:id="rId24"/>
    <p:sldId id="268" r:id="rId25"/>
    <p:sldId id="366" r:id="rId26"/>
    <p:sldId id="270" r:id="rId27"/>
    <p:sldId id="271" r:id="rId28"/>
    <p:sldId id="356" r:id="rId29"/>
    <p:sldId id="272" r:id="rId30"/>
    <p:sldId id="273" r:id="rId31"/>
    <p:sldId id="274" r:id="rId32"/>
    <p:sldId id="314" r:id="rId33"/>
    <p:sldId id="315" r:id="rId34"/>
    <p:sldId id="341" r:id="rId35"/>
    <p:sldId id="342" r:id="rId36"/>
    <p:sldId id="280" r:id="rId37"/>
    <p:sldId id="282" r:id="rId38"/>
    <p:sldId id="283" r:id="rId39"/>
    <p:sldId id="284" r:id="rId40"/>
    <p:sldId id="316" r:id="rId41"/>
    <p:sldId id="369" r:id="rId42"/>
    <p:sldId id="371" r:id="rId43"/>
    <p:sldId id="370" r:id="rId44"/>
    <p:sldId id="372" r:id="rId45"/>
    <p:sldId id="35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57" autoAdjust="0"/>
  </p:normalViewPr>
  <p:slideViewPr>
    <p:cSldViewPr snapToGrid="0">
      <p:cViewPr varScale="1">
        <p:scale>
          <a:sx n="59" d="100"/>
          <a:sy n="59" d="100"/>
        </p:scale>
        <p:origin x="964" y="52"/>
      </p:cViewPr>
      <p:guideLst>
        <p:guide orient="horz" pos="2160"/>
        <p:guide pos="3840"/>
      </p:guideLst>
    </p:cSldViewPr>
  </p:slideViewPr>
  <p:outlineViewPr>
    <p:cViewPr>
      <p:scale>
        <a:sx n="33" d="100"/>
        <a:sy n="33" d="100"/>
      </p:scale>
      <p:origin x="0" y="-9736"/>
    </p:cViewPr>
  </p:outlineViewPr>
  <p:notesTextViewPr>
    <p:cViewPr>
      <p:scale>
        <a:sx n="1" d="1"/>
        <a:sy n="1" d="1"/>
      </p:scale>
      <p:origin x="0" y="0"/>
    </p:cViewPr>
  </p:notesTextViewPr>
  <p:sorterViewPr>
    <p:cViewPr>
      <p:scale>
        <a:sx n="100" d="100"/>
        <a:sy n="100" d="100"/>
      </p:scale>
      <p:origin x="0" y="-168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96C3C4-B2EA-476A-BF44-AF525C32D855}"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A8C0C4B1-3A30-4765-A958-3830EB8A73E5}">
      <dgm:prSet/>
      <dgm:spPr/>
      <dgm:t>
        <a:bodyPr/>
        <a:lstStyle/>
        <a:p>
          <a:r>
            <a:rPr lang="en-US"/>
            <a:t>Design and Implementation</a:t>
          </a:r>
        </a:p>
      </dgm:t>
    </dgm:pt>
    <dgm:pt modelId="{C5BE0F1F-EEEE-4BE5-9115-B28D7808139F}" type="parTrans" cxnId="{2AB0EFA3-425A-4191-96DE-24C67E2456F8}">
      <dgm:prSet/>
      <dgm:spPr/>
      <dgm:t>
        <a:bodyPr/>
        <a:lstStyle/>
        <a:p>
          <a:endParaRPr lang="en-US"/>
        </a:p>
      </dgm:t>
    </dgm:pt>
    <dgm:pt modelId="{D1488320-EC2B-4988-A0CE-E7795ED8878E}" type="sibTrans" cxnId="{2AB0EFA3-425A-4191-96DE-24C67E2456F8}">
      <dgm:prSet/>
      <dgm:spPr/>
      <dgm:t>
        <a:bodyPr/>
        <a:lstStyle/>
        <a:p>
          <a:endParaRPr lang="en-US"/>
        </a:p>
      </dgm:t>
    </dgm:pt>
    <dgm:pt modelId="{E862ADD8-D10B-41DC-9366-926700012AE3}">
      <dgm:prSet/>
      <dgm:spPr/>
      <dgm:t>
        <a:bodyPr/>
        <a:lstStyle/>
        <a:p>
          <a:r>
            <a:rPr lang="en-US" dirty="0"/>
            <a:t>Validation</a:t>
          </a:r>
        </a:p>
      </dgm:t>
    </dgm:pt>
    <dgm:pt modelId="{5DA2C49A-3534-411C-B006-43A1FB37678F}" type="parTrans" cxnId="{90E6D56C-0FA7-4B32-9D92-34C7BEEFC3F2}">
      <dgm:prSet/>
      <dgm:spPr/>
      <dgm:t>
        <a:bodyPr/>
        <a:lstStyle/>
        <a:p>
          <a:endParaRPr lang="en-US"/>
        </a:p>
      </dgm:t>
    </dgm:pt>
    <dgm:pt modelId="{098B1316-D08D-4879-8AD3-C15415DD11C0}" type="sibTrans" cxnId="{90E6D56C-0FA7-4B32-9D92-34C7BEEFC3F2}">
      <dgm:prSet/>
      <dgm:spPr/>
      <dgm:t>
        <a:bodyPr/>
        <a:lstStyle/>
        <a:p>
          <a:endParaRPr lang="en-US"/>
        </a:p>
      </dgm:t>
    </dgm:pt>
    <dgm:pt modelId="{23596DC7-2649-4C9D-8691-1C3C6ADBF86F}">
      <dgm:prSet/>
      <dgm:spPr/>
      <dgm:t>
        <a:bodyPr/>
        <a:lstStyle/>
        <a:p>
          <a:r>
            <a:rPr lang="en-US"/>
            <a:t>Evolution</a:t>
          </a:r>
        </a:p>
      </dgm:t>
    </dgm:pt>
    <dgm:pt modelId="{B5A7189C-587A-4B6D-BE58-D3D823B04FD8}" type="parTrans" cxnId="{C301DB0C-03B3-4AA1-8BE2-0B1839AA5C10}">
      <dgm:prSet/>
      <dgm:spPr/>
      <dgm:t>
        <a:bodyPr/>
        <a:lstStyle/>
        <a:p>
          <a:endParaRPr lang="en-US"/>
        </a:p>
      </dgm:t>
    </dgm:pt>
    <dgm:pt modelId="{5BAEC9D8-046E-4E9E-A274-9C3CF9FFCE41}" type="sibTrans" cxnId="{C301DB0C-03B3-4AA1-8BE2-0B1839AA5C10}">
      <dgm:prSet/>
      <dgm:spPr/>
      <dgm:t>
        <a:bodyPr/>
        <a:lstStyle/>
        <a:p>
          <a:endParaRPr lang="en-US"/>
        </a:p>
      </dgm:t>
    </dgm:pt>
    <dgm:pt modelId="{5BC53530-A379-4E32-9A49-2E434271E29A}">
      <dgm:prSet/>
      <dgm:spPr/>
      <dgm:t>
        <a:bodyPr/>
        <a:lstStyle/>
        <a:p>
          <a:r>
            <a:rPr lang="en-US" dirty="0"/>
            <a:t>Specification</a:t>
          </a:r>
        </a:p>
      </dgm:t>
    </dgm:pt>
    <dgm:pt modelId="{19B03892-EC38-495B-9D65-BD9D8C7EC18B}" type="sibTrans" cxnId="{48D2B463-AD91-4D06-91D0-B927ABA21C59}">
      <dgm:prSet/>
      <dgm:spPr/>
      <dgm:t>
        <a:bodyPr/>
        <a:lstStyle/>
        <a:p>
          <a:endParaRPr lang="en-US"/>
        </a:p>
      </dgm:t>
    </dgm:pt>
    <dgm:pt modelId="{F31E1042-938A-4BED-898E-CF73236922FA}" type="parTrans" cxnId="{48D2B463-AD91-4D06-91D0-B927ABA21C59}">
      <dgm:prSet/>
      <dgm:spPr/>
      <dgm:t>
        <a:bodyPr/>
        <a:lstStyle/>
        <a:p>
          <a:endParaRPr lang="en-US"/>
        </a:p>
      </dgm:t>
    </dgm:pt>
    <dgm:pt modelId="{8EC2D0F2-F613-43F5-9CFE-FEE0C24AED28}" type="pres">
      <dgm:prSet presAssocID="{5796C3C4-B2EA-476A-BF44-AF525C32D855}" presName="Name0" presStyleCnt="0">
        <dgm:presLayoutVars>
          <dgm:dir/>
          <dgm:resizeHandles val="exact"/>
        </dgm:presLayoutVars>
      </dgm:prSet>
      <dgm:spPr/>
    </dgm:pt>
    <dgm:pt modelId="{32294583-B06B-419D-99D4-ACEB5281DD12}" type="pres">
      <dgm:prSet presAssocID="{5BC53530-A379-4E32-9A49-2E434271E29A}" presName="node" presStyleLbl="node1" presStyleIdx="0" presStyleCnt="4">
        <dgm:presLayoutVars>
          <dgm:bulletEnabled val="1"/>
        </dgm:presLayoutVars>
      </dgm:prSet>
      <dgm:spPr/>
    </dgm:pt>
    <dgm:pt modelId="{8E8B390E-F0C0-48C9-A12D-C98967ADCA57}" type="pres">
      <dgm:prSet presAssocID="{19B03892-EC38-495B-9D65-BD9D8C7EC18B}" presName="sibTrans" presStyleLbl="sibTrans1D1" presStyleIdx="0" presStyleCnt="3"/>
      <dgm:spPr/>
    </dgm:pt>
    <dgm:pt modelId="{0AD9AFF2-F792-4293-BD31-6674CE21C6F1}" type="pres">
      <dgm:prSet presAssocID="{19B03892-EC38-495B-9D65-BD9D8C7EC18B}" presName="connectorText" presStyleLbl="sibTrans1D1" presStyleIdx="0" presStyleCnt="3"/>
      <dgm:spPr/>
    </dgm:pt>
    <dgm:pt modelId="{BACB9614-D203-4CF9-9FD8-4512BED4BCCE}" type="pres">
      <dgm:prSet presAssocID="{A8C0C4B1-3A30-4765-A958-3830EB8A73E5}" presName="node" presStyleLbl="node1" presStyleIdx="1" presStyleCnt="4">
        <dgm:presLayoutVars>
          <dgm:bulletEnabled val="1"/>
        </dgm:presLayoutVars>
      </dgm:prSet>
      <dgm:spPr/>
    </dgm:pt>
    <dgm:pt modelId="{182AAC88-4C4B-4C0E-B387-143CF38D47E8}" type="pres">
      <dgm:prSet presAssocID="{D1488320-EC2B-4988-A0CE-E7795ED8878E}" presName="sibTrans" presStyleLbl="sibTrans1D1" presStyleIdx="1" presStyleCnt="3"/>
      <dgm:spPr/>
    </dgm:pt>
    <dgm:pt modelId="{6ADFEA80-5C5B-4288-8D95-50BBD580243E}" type="pres">
      <dgm:prSet presAssocID="{D1488320-EC2B-4988-A0CE-E7795ED8878E}" presName="connectorText" presStyleLbl="sibTrans1D1" presStyleIdx="1" presStyleCnt="3"/>
      <dgm:spPr/>
    </dgm:pt>
    <dgm:pt modelId="{2EA66008-5FE2-4FC7-96F0-898BAB4C6730}" type="pres">
      <dgm:prSet presAssocID="{E862ADD8-D10B-41DC-9366-926700012AE3}" presName="node" presStyleLbl="node1" presStyleIdx="2" presStyleCnt="4">
        <dgm:presLayoutVars>
          <dgm:bulletEnabled val="1"/>
        </dgm:presLayoutVars>
      </dgm:prSet>
      <dgm:spPr/>
    </dgm:pt>
    <dgm:pt modelId="{124B0280-98F0-4DA8-9924-9549A2945901}" type="pres">
      <dgm:prSet presAssocID="{098B1316-D08D-4879-8AD3-C15415DD11C0}" presName="sibTrans" presStyleLbl="sibTrans1D1" presStyleIdx="2" presStyleCnt="3"/>
      <dgm:spPr/>
    </dgm:pt>
    <dgm:pt modelId="{198D512B-7639-4D77-9886-270C9F5EB1B0}" type="pres">
      <dgm:prSet presAssocID="{098B1316-D08D-4879-8AD3-C15415DD11C0}" presName="connectorText" presStyleLbl="sibTrans1D1" presStyleIdx="2" presStyleCnt="3"/>
      <dgm:spPr/>
    </dgm:pt>
    <dgm:pt modelId="{4E85DE99-6777-4A3F-A644-C4C02C004287}" type="pres">
      <dgm:prSet presAssocID="{23596DC7-2649-4C9D-8691-1C3C6ADBF86F}" presName="node" presStyleLbl="node1" presStyleIdx="3" presStyleCnt="4">
        <dgm:presLayoutVars>
          <dgm:bulletEnabled val="1"/>
        </dgm:presLayoutVars>
      </dgm:prSet>
      <dgm:spPr/>
    </dgm:pt>
  </dgm:ptLst>
  <dgm:cxnLst>
    <dgm:cxn modelId="{A5FAB802-04D2-4B3E-9267-E2310E7755F1}" type="presOf" srcId="{A8C0C4B1-3A30-4765-A958-3830EB8A73E5}" destId="{BACB9614-D203-4CF9-9FD8-4512BED4BCCE}" srcOrd="0" destOrd="0" presId="urn:microsoft.com/office/officeart/2016/7/layout/RepeatingBendingProcessNew"/>
    <dgm:cxn modelId="{92382A03-D4E5-4EF5-9C13-803F76FC2B3B}" type="presOf" srcId="{5796C3C4-B2EA-476A-BF44-AF525C32D855}" destId="{8EC2D0F2-F613-43F5-9CFE-FEE0C24AED28}" srcOrd="0" destOrd="0" presId="urn:microsoft.com/office/officeart/2016/7/layout/RepeatingBendingProcessNew"/>
    <dgm:cxn modelId="{C301DB0C-03B3-4AA1-8BE2-0B1839AA5C10}" srcId="{5796C3C4-B2EA-476A-BF44-AF525C32D855}" destId="{23596DC7-2649-4C9D-8691-1C3C6ADBF86F}" srcOrd="3" destOrd="0" parTransId="{B5A7189C-587A-4B6D-BE58-D3D823B04FD8}" sibTransId="{5BAEC9D8-046E-4E9E-A274-9C3CF9FFCE41}"/>
    <dgm:cxn modelId="{C4CA4B13-7BD0-481D-840D-013CD92CAC76}" type="presOf" srcId="{19B03892-EC38-495B-9D65-BD9D8C7EC18B}" destId="{8E8B390E-F0C0-48C9-A12D-C98967ADCA57}" srcOrd="0" destOrd="0" presId="urn:microsoft.com/office/officeart/2016/7/layout/RepeatingBendingProcessNew"/>
    <dgm:cxn modelId="{81A8AD22-84D5-409E-975C-258AC2CEC871}" type="presOf" srcId="{5BC53530-A379-4E32-9A49-2E434271E29A}" destId="{32294583-B06B-419D-99D4-ACEB5281DD12}" srcOrd="0" destOrd="0" presId="urn:microsoft.com/office/officeart/2016/7/layout/RepeatingBendingProcessNew"/>
    <dgm:cxn modelId="{48D2B463-AD91-4D06-91D0-B927ABA21C59}" srcId="{5796C3C4-B2EA-476A-BF44-AF525C32D855}" destId="{5BC53530-A379-4E32-9A49-2E434271E29A}" srcOrd="0" destOrd="0" parTransId="{F31E1042-938A-4BED-898E-CF73236922FA}" sibTransId="{19B03892-EC38-495B-9D65-BD9D8C7EC18B}"/>
    <dgm:cxn modelId="{C9296F65-67DE-4D2B-8134-64D0FEE0C942}" type="presOf" srcId="{19B03892-EC38-495B-9D65-BD9D8C7EC18B}" destId="{0AD9AFF2-F792-4293-BD31-6674CE21C6F1}" srcOrd="1" destOrd="0" presId="urn:microsoft.com/office/officeart/2016/7/layout/RepeatingBendingProcessNew"/>
    <dgm:cxn modelId="{90E6D56C-0FA7-4B32-9D92-34C7BEEFC3F2}" srcId="{5796C3C4-B2EA-476A-BF44-AF525C32D855}" destId="{E862ADD8-D10B-41DC-9366-926700012AE3}" srcOrd="2" destOrd="0" parTransId="{5DA2C49A-3534-411C-B006-43A1FB37678F}" sibTransId="{098B1316-D08D-4879-8AD3-C15415DD11C0}"/>
    <dgm:cxn modelId="{DBE60E4F-2DAA-4FB5-A394-1D8B1CEE6DCD}" type="presOf" srcId="{D1488320-EC2B-4988-A0CE-E7795ED8878E}" destId="{6ADFEA80-5C5B-4288-8D95-50BBD580243E}" srcOrd="1" destOrd="0" presId="urn:microsoft.com/office/officeart/2016/7/layout/RepeatingBendingProcessNew"/>
    <dgm:cxn modelId="{AE391B9C-8BEB-4D09-8F7B-FB841041C578}" type="presOf" srcId="{23596DC7-2649-4C9D-8691-1C3C6ADBF86F}" destId="{4E85DE99-6777-4A3F-A644-C4C02C004287}" srcOrd="0" destOrd="0" presId="urn:microsoft.com/office/officeart/2016/7/layout/RepeatingBendingProcessNew"/>
    <dgm:cxn modelId="{2AB0EFA3-425A-4191-96DE-24C67E2456F8}" srcId="{5796C3C4-B2EA-476A-BF44-AF525C32D855}" destId="{A8C0C4B1-3A30-4765-A958-3830EB8A73E5}" srcOrd="1" destOrd="0" parTransId="{C5BE0F1F-EEEE-4BE5-9115-B28D7808139F}" sibTransId="{D1488320-EC2B-4988-A0CE-E7795ED8878E}"/>
    <dgm:cxn modelId="{30C330AF-E624-4702-AC05-54592458974C}" type="presOf" srcId="{D1488320-EC2B-4988-A0CE-E7795ED8878E}" destId="{182AAC88-4C4B-4C0E-B387-143CF38D47E8}" srcOrd="0" destOrd="0" presId="urn:microsoft.com/office/officeart/2016/7/layout/RepeatingBendingProcessNew"/>
    <dgm:cxn modelId="{AD45D5C1-8280-4668-9569-1EA56CD93C11}" type="presOf" srcId="{E862ADD8-D10B-41DC-9366-926700012AE3}" destId="{2EA66008-5FE2-4FC7-96F0-898BAB4C6730}" srcOrd="0" destOrd="0" presId="urn:microsoft.com/office/officeart/2016/7/layout/RepeatingBendingProcessNew"/>
    <dgm:cxn modelId="{78A938D1-1798-4D92-8D4C-E13294F44C64}" type="presOf" srcId="{098B1316-D08D-4879-8AD3-C15415DD11C0}" destId="{198D512B-7639-4D77-9886-270C9F5EB1B0}" srcOrd="1" destOrd="0" presId="urn:microsoft.com/office/officeart/2016/7/layout/RepeatingBendingProcessNew"/>
    <dgm:cxn modelId="{E5F128FF-2BA3-4FC7-9084-C144194B5A5B}" type="presOf" srcId="{098B1316-D08D-4879-8AD3-C15415DD11C0}" destId="{124B0280-98F0-4DA8-9924-9549A2945901}" srcOrd="0" destOrd="0" presId="urn:microsoft.com/office/officeart/2016/7/layout/RepeatingBendingProcessNew"/>
    <dgm:cxn modelId="{2ABAD41F-F35F-426F-BB94-42868EAC7A8E}" type="presParOf" srcId="{8EC2D0F2-F613-43F5-9CFE-FEE0C24AED28}" destId="{32294583-B06B-419D-99D4-ACEB5281DD12}" srcOrd="0" destOrd="0" presId="urn:microsoft.com/office/officeart/2016/7/layout/RepeatingBendingProcessNew"/>
    <dgm:cxn modelId="{8DE2EB2A-D14E-4067-8215-9A18EBA6A29C}" type="presParOf" srcId="{8EC2D0F2-F613-43F5-9CFE-FEE0C24AED28}" destId="{8E8B390E-F0C0-48C9-A12D-C98967ADCA57}" srcOrd="1" destOrd="0" presId="urn:microsoft.com/office/officeart/2016/7/layout/RepeatingBendingProcessNew"/>
    <dgm:cxn modelId="{BBACA2E9-AE43-4D57-B367-3215A92CEA73}" type="presParOf" srcId="{8E8B390E-F0C0-48C9-A12D-C98967ADCA57}" destId="{0AD9AFF2-F792-4293-BD31-6674CE21C6F1}" srcOrd="0" destOrd="0" presId="urn:microsoft.com/office/officeart/2016/7/layout/RepeatingBendingProcessNew"/>
    <dgm:cxn modelId="{C1E26A75-EE4F-46E2-B428-F5EC8283050F}" type="presParOf" srcId="{8EC2D0F2-F613-43F5-9CFE-FEE0C24AED28}" destId="{BACB9614-D203-4CF9-9FD8-4512BED4BCCE}" srcOrd="2" destOrd="0" presId="urn:microsoft.com/office/officeart/2016/7/layout/RepeatingBendingProcessNew"/>
    <dgm:cxn modelId="{52A9A334-6065-4528-AFD7-A55EF276513B}" type="presParOf" srcId="{8EC2D0F2-F613-43F5-9CFE-FEE0C24AED28}" destId="{182AAC88-4C4B-4C0E-B387-143CF38D47E8}" srcOrd="3" destOrd="0" presId="urn:microsoft.com/office/officeart/2016/7/layout/RepeatingBendingProcessNew"/>
    <dgm:cxn modelId="{0C355550-1C96-48C2-84C6-BE2E1C07F77C}" type="presParOf" srcId="{182AAC88-4C4B-4C0E-B387-143CF38D47E8}" destId="{6ADFEA80-5C5B-4288-8D95-50BBD580243E}" srcOrd="0" destOrd="0" presId="urn:microsoft.com/office/officeart/2016/7/layout/RepeatingBendingProcessNew"/>
    <dgm:cxn modelId="{437763B9-3C96-4681-9603-23C6EE43698E}" type="presParOf" srcId="{8EC2D0F2-F613-43F5-9CFE-FEE0C24AED28}" destId="{2EA66008-5FE2-4FC7-96F0-898BAB4C6730}" srcOrd="4" destOrd="0" presId="urn:microsoft.com/office/officeart/2016/7/layout/RepeatingBendingProcessNew"/>
    <dgm:cxn modelId="{F2150769-22E2-4D47-A825-FECE468DDB64}" type="presParOf" srcId="{8EC2D0F2-F613-43F5-9CFE-FEE0C24AED28}" destId="{124B0280-98F0-4DA8-9924-9549A2945901}" srcOrd="5" destOrd="0" presId="urn:microsoft.com/office/officeart/2016/7/layout/RepeatingBendingProcessNew"/>
    <dgm:cxn modelId="{DA312925-FA42-4F52-9D28-EFF09D80EEFF}" type="presParOf" srcId="{124B0280-98F0-4DA8-9924-9549A2945901}" destId="{198D512B-7639-4D77-9886-270C9F5EB1B0}" srcOrd="0" destOrd="0" presId="urn:microsoft.com/office/officeart/2016/7/layout/RepeatingBendingProcessNew"/>
    <dgm:cxn modelId="{9578F8B4-0FBC-42F4-969E-138E55A7F470}" type="presParOf" srcId="{8EC2D0F2-F613-43F5-9CFE-FEE0C24AED28}" destId="{4E85DE99-6777-4A3F-A644-C4C02C004287}"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B390E-F0C0-48C9-A12D-C98967ADCA57}">
      <dsp:nvSpPr>
        <dsp:cNvPr id="0" name=""/>
        <dsp:cNvSpPr/>
      </dsp:nvSpPr>
      <dsp:spPr>
        <a:xfrm>
          <a:off x="2143996" y="1098274"/>
          <a:ext cx="462472" cy="91440"/>
        </a:xfrm>
        <a:custGeom>
          <a:avLst/>
          <a:gdLst/>
          <a:ahLst/>
          <a:cxnLst/>
          <a:rect l="0" t="0" r="0" b="0"/>
          <a:pathLst>
            <a:path>
              <a:moveTo>
                <a:pt x="0" y="45720"/>
              </a:moveTo>
              <a:lnTo>
                <a:pt x="46247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2905" y="1141528"/>
        <a:ext cx="24653" cy="4930"/>
      </dsp:txXfrm>
    </dsp:sp>
    <dsp:sp modelId="{32294583-B06B-419D-99D4-ACEB5281DD12}">
      <dsp:nvSpPr>
        <dsp:cNvPr id="0" name=""/>
        <dsp:cNvSpPr/>
      </dsp:nvSpPr>
      <dsp:spPr>
        <a:xfrm>
          <a:off x="2001" y="500855"/>
          <a:ext cx="2143794" cy="12862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022350">
            <a:lnSpc>
              <a:spcPct val="90000"/>
            </a:lnSpc>
            <a:spcBef>
              <a:spcPct val="0"/>
            </a:spcBef>
            <a:spcAft>
              <a:spcPct val="35000"/>
            </a:spcAft>
            <a:buNone/>
          </a:pPr>
          <a:r>
            <a:rPr lang="en-US" sz="2300" kern="1200" dirty="0"/>
            <a:t>Specification</a:t>
          </a:r>
        </a:p>
      </dsp:txBody>
      <dsp:txXfrm>
        <a:off x="2001" y="500855"/>
        <a:ext cx="2143794" cy="1286276"/>
      </dsp:txXfrm>
    </dsp:sp>
    <dsp:sp modelId="{182AAC88-4C4B-4C0E-B387-143CF38D47E8}">
      <dsp:nvSpPr>
        <dsp:cNvPr id="0" name=""/>
        <dsp:cNvSpPr/>
      </dsp:nvSpPr>
      <dsp:spPr>
        <a:xfrm>
          <a:off x="4780863" y="1098274"/>
          <a:ext cx="462472" cy="91440"/>
        </a:xfrm>
        <a:custGeom>
          <a:avLst/>
          <a:gdLst/>
          <a:ahLst/>
          <a:cxnLst/>
          <a:rect l="0" t="0" r="0" b="0"/>
          <a:pathLst>
            <a:path>
              <a:moveTo>
                <a:pt x="0" y="45720"/>
              </a:moveTo>
              <a:lnTo>
                <a:pt x="462472" y="45720"/>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99773" y="1141528"/>
        <a:ext cx="24653" cy="4930"/>
      </dsp:txXfrm>
    </dsp:sp>
    <dsp:sp modelId="{BACB9614-D203-4CF9-9FD8-4512BED4BCCE}">
      <dsp:nvSpPr>
        <dsp:cNvPr id="0" name=""/>
        <dsp:cNvSpPr/>
      </dsp:nvSpPr>
      <dsp:spPr>
        <a:xfrm>
          <a:off x="2638868" y="500855"/>
          <a:ext cx="2143794" cy="1286276"/>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022350">
            <a:lnSpc>
              <a:spcPct val="90000"/>
            </a:lnSpc>
            <a:spcBef>
              <a:spcPct val="0"/>
            </a:spcBef>
            <a:spcAft>
              <a:spcPct val="35000"/>
            </a:spcAft>
            <a:buNone/>
          </a:pPr>
          <a:r>
            <a:rPr lang="en-US" sz="2300" kern="1200"/>
            <a:t>Design and Implementation</a:t>
          </a:r>
        </a:p>
      </dsp:txBody>
      <dsp:txXfrm>
        <a:off x="2638868" y="500855"/>
        <a:ext cx="2143794" cy="1286276"/>
      </dsp:txXfrm>
    </dsp:sp>
    <dsp:sp modelId="{124B0280-98F0-4DA8-9924-9549A2945901}">
      <dsp:nvSpPr>
        <dsp:cNvPr id="0" name=""/>
        <dsp:cNvSpPr/>
      </dsp:nvSpPr>
      <dsp:spPr>
        <a:xfrm>
          <a:off x="7417731" y="1098274"/>
          <a:ext cx="462472" cy="91440"/>
        </a:xfrm>
        <a:custGeom>
          <a:avLst/>
          <a:gdLst/>
          <a:ahLst/>
          <a:cxnLst/>
          <a:rect l="0" t="0" r="0" b="0"/>
          <a:pathLst>
            <a:path>
              <a:moveTo>
                <a:pt x="0" y="45720"/>
              </a:moveTo>
              <a:lnTo>
                <a:pt x="462472"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36640" y="1141528"/>
        <a:ext cx="24653" cy="4930"/>
      </dsp:txXfrm>
    </dsp:sp>
    <dsp:sp modelId="{2EA66008-5FE2-4FC7-96F0-898BAB4C6730}">
      <dsp:nvSpPr>
        <dsp:cNvPr id="0" name=""/>
        <dsp:cNvSpPr/>
      </dsp:nvSpPr>
      <dsp:spPr>
        <a:xfrm>
          <a:off x="5275736" y="500855"/>
          <a:ext cx="2143794" cy="1286276"/>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022350">
            <a:lnSpc>
              <a:spcPct val="90000"/>
            </a:lnSpc>
            <a:spcBef>
              <a:spcPct val="0"/>
            </a:spcBef>
            <a:spcAft>
              <a:spcPct val="35000"/>
            </a:spcAft>
            <a:buNone/>
          </a:pPr>
          <a:r>
            <a:rPr lang="en-US" sz="2300" kern="1200" dirty="0"/>
            <a:t>Validation</a:t>
          </a:r>
        </a:p>
      </dsp:txBody>
      <dsp:txXfrm>
        <a:off x="5275736" y="500855"/>
        <a:ext cx="2143794" cy="1286276"/>
      </dsp:txXfrm>
    </dsp:sp>
    <dsp:sp modelId="{4E85DE99-6777-4A3F-A644-C4C02C004287}">
      <dsp:nvSpPr>
        <dsp:cNvPr id="0" name=""/>
        <dsp:cNvSpPr/>
      </dsp:nvSpPr>
      <dsp:spPr>
        <a:xfrm>
          <a:off x="7912603" y="500855"/>
          <a:ext cx="2143794" cy="1286276"/>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022350">
            <a:lnSpc>
              <a:spcPct val="90000"/>
            </a:lnSpc>
            <a:spcBef>
              <a:spcPct val="0"/>
            </a:spcBef>
            <a:spcAft>
              <a:spcPct val="35000"/>
            </a:spcAft>
            <a:buNone/>
          </a:pPr>
          <a:r>
            <a:rPr lang="en-US" sz="2300" kern="1200"/>
            <a:t>Evolution</a:t>
          </a:r>
        </a:p>
      </dsp:txBody>
      <dsp:txXfrm>
        <a:off x="7912603" y="500855"/>
        <a:ext cx="2143794" cy="128627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16T06:44:40.953"/>
    </inkml:context>
    <inkml:brush xml:id="br0">
      <inkml:brushProperty name="width" value="0.05292" units="cm"/>
      <inkml:brushProperty name="height" value="0.05292" units="cm"/>
      <inkml:brushProperty name="fitToCurve" value="1"/>
    </inkml:brush>
  </inkml:definitions>
  <inkml:trace contextRef="#ctx0" brushRef="#br0">0 0,'0'0</inkml:trace>
  <inkml:trace contextRef="#ctx0" brushRef="#br0" timeOffset="34">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2FA11-E4E4-4821-98A7-46453B4B9CDD}" type="datetimeFigureOut">
              <a:rPr lang="en-US" smtClean="0"/>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7DC97-2101-4784-AF8A-73A29AACFEA4}" type="slidenum">
              <a:rPr lang="en-US" smtClean="0"/>
              <a:t>‹#›</a:t>
            </a:fld>
            <a:endParaRPr lang="en-US"/>
          </a:p>
        </p:txBody>
      </p:sp>
    </p:spTree>
    <p:extLst>
      <p:ext uri="{BB962C8B-B14F-4D97-AF65-F5344CB8AC3E}">
        <p14:creationId xmlns:p14="http://schemas.microsoft.com/office/powerpoint/2010/main" val="74720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297824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3054575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2547DC97-2101-4784-AF8A-73A29AACFEA4}" type="slidenum">
              <a:rPr lang="en-US" smtClean="0"/>
              <a:t>17</a:t>
            </a:fld>
            <a:endParaRPr lang="en-US"/>
          </a:p>
        </p:txBody>
      </p:sp>
    </p:spTree>
    <p:extLst>
      <p:ext uri="{BB962C8B-B14F-4D97-AF65-F5344CB8AC3E}">
        <p14:creationId xmlns:p14="http://schemas.microsoft.com/office/powerpoint/2010/main" val="2549379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6"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86913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0"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4223976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4" name="Rectangle 2"/>
          <p:cNvSpPr txBox="1">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3036040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1B26DD-5978-499C-9977-6AB7015AA7CD}" type="datetime1">
              <a:rPr lang="en-US" smtClean="0"/>
              <a:t>1/28/2025</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372929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B66744-F11E-409F-8380-B9CB9AB50561}" type="datetime1">
              <a:rPr lang="en-US" smtClean="0"/>
              <a:t>1/28/2025</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184742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1FDA34-CF43-41CF-9439-D9C2E90B8AB7}" type="datetime1">
              <a:rPr lang="en-US" smtClean="0"/>
              <a:t>1/28/2025</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307434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A455FB-096A-41E8-A0CE-51D4957EA94F}" type="datetime1">
              <a:rPr lang="en-US" smtClean="0"/>
              <a:t>1/28/2025</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325672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BCA86F-C524-4B75-BAD2-C25371DD32DE}" type="datetime1">
              <a:rPr lang="en-US" smtClean="0"/>
              <a:t>1/28/2025</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370558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8F093-0B00-46BA-B36E-1E2BDCD8DF6B}" type="datetime1">
              <a:rPr lang="en-US" smtClean="0"/>
              <a:t>1/28/2025</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143627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1D10AD-BBE6-4073-A7AC-EAA871B484C5}" type="datetime1">
              <a:rPr lang="en-US" smtClean="0"/>
              <a:t>1/28/2025</a:t>
            </a:fld>
            <a:endParaRPr lang="en-US"/>
          </a:p>
        </p:txBody>
      </p:sp>
      <p:sp>
        <p:nvSpPr>
          <p:cNvPr id="8" name="Footer Placeholder 7"/>
          <p:cNvSpPr>
            <a:spLocks noGrp="1"/>
          </p:cNvSpPr>
          <p:nvPr>
            <p:ph type="ftr" sz="quarter" idx="11"/>
          </p:nvPr>
        </p:nvSpPr>
        <p:spPr/>
        <p:txBody>
          <a:bodyPr/>
          <a:lstStyle/>
          <a:p>
            <a:r>
              <a:rPr lang="en-US"/>
              <a:t>Software Engineering</a:t>
            </a:r>
          </a:p>
        </p:txBody>
      </p:sp>
      <p:sp>
        <p:nvSpPr>
          <p:cNvPr id="9" name="Slide Number Placeholder 8"/>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378044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Date Placeholder 2"/>
          <p:cNvSpPr>
            <a:spLocks noGrp="1"/>
          </p:cNvSpPr>
          <p:nvPr>
            <p:ph type="dt" sz="half" idx="10"/>
          </p:nvPr>
        </p:nvSpPr>
        <p:spPr/>
        <p:txBody>
          <a:bodyPr/>
          <a:lstStyle/>
          <a:p>
            <a:fld id="{FEAC8EE3-F424-4109-AF51-883CE96745C0}" type="datetime1">
              <a:rPr lang="en-US" smtClean="0"/>
              <a:t>1/28/2025</a:t>
            </a:fld>
            <a:endParaRPr lang="en-US"/>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29631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E25736-A751-4A0E-B14E-95E2FEC9AAE5}" type="datetime1">
              <a:rPr lang="en-US" smtClean="0"/>
              <a:t>1/28/2025</a:t>
            </a:fld>
            <a:endParaRPr lang="en-US"/>
          </a:p>
        </p:txBody>
      </p:sp>
      <p:sp>
        <p:nvSpPr>
          <p:cNvPr id="3" name="Footer Placeholder 2"/>
          <p:cNvSpPr>
            <a:spLocks noGrp="1"/>
          </p:cNvSpPr>
          <p:nvPr>
            <p:ph type="ftr" sz="quarter" idx="11"/>
          </p:nvPr>
        </p:nvSpPr>
        <p:spPr/>
        <p:txBody>
          <a:bodyPr/>
          <a:lstStyle/>
          <a:p>
            <a:r>
              <a:rPr lang="en-US"/>
              <a:t>Software Engineering</a:t>
            </a:r>
          </a:p>
        </p:txBody>
      </p:sp>
      <p:sp>
        <p:nvSpPr>
          <p:cNvPr id="4" name="Slide Number Placeholder 3"/>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250470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BDA747-B7CA-4639-8A33-53530F7F0820}" type="datetime1">
              <a:rPr lang="en-US" smtClean="0"/>
              <a:t>1/28/2025</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22120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3A42BF-B07C-4756-A0CF-47580109925C}" type="datetime1">
              <a:rPr lang="en-US" smtClean="0"/>
              <a:t>1/28/2025</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1351612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C5B7A-BFF5-4698-9FEE-09B2A7E42676}" type="datetime1">
              <a:rPr lang="en-US" smtClean="0"/>
              <a:t>1/28/2025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18DCC-6EB1-4B7D-8B5A-0129D556AD49}" type="slidenum">
              <a:rPr lang="en-US" smtClean="0"/>
              <a:t>‹#›</a:t>
            </a:fld>
            <a:endParaRPr lang="en-US"/>
          </a:p>
        </p:txBody>
      </p:sp>
    </p:spTree>
    <p:extLst>
      <p:ext uri="{BB962C8B-B14F-4D97-AF65-F5344CB8AC3E}">
        <p14:creationId xmlns:p14="http://schemas.microsoft.com/office/powerpoint/2010/main" val="2263400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1E0B-5F90-453F-BD9A-00289865D732}"/>
              </a:ext>
            </a:extLst>
          </p:cNvPr>
          <p:cNvSpPr>
            <a:spLocks noGrp="1"/>
          </p:cNvSpPr>
          <p:nvPr>
            <p:ph type="ctrTitle"/>
          </p:nvPr>
        </p:nvSpPr>
        <p:spPr>
          <a:xfrm>
            <a:off x="914400" y="2209800"/>
            <a:ext cx="10363200" cy="1866901"/>
          </a:xfrm>
        </p:spPr>
        <p:txBody>
          <a:bodyPr>
            <a:normAutofit/>
          </a:bodyPr>
          <a:lstStyle/>
          <a:p>
            <a:r>
              <a:rPr lang="en-IN" sz="4800" dirty="0">
                <a:latin typeface="Calibri" panose="020F0502020204030204" pitchFamily="34" charset="0"/>
                <a:cs typeface="Calibri" panose="020F0502020204030204" pitchFamily="34" charset="0"/>
              </a:rPr>
              <a:t>Software Engineering</a:t>
            </a:r>
            <a:endParaRPr lang="en-PK" sz="4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4F2A0E68-E728-441B-B8C7-D31B5B05D243}"/>
              </a:ext>
            </a:extLst>
          </p:cNvPr>
          <p:cNvSpPr>
            <a:spLocks noGrp="1"/>
          </p:cNvSpPr>
          <p:nvPr>
            <p:ph type="subTitle" idx="1"/>
          </p:nvPr>
        </p:nvSpPr>
        <p:spPr>
          <a:xfrm>
            <a:off x="1676400" y="4740277"/>
            <a:ext cx="9144000" cy="1655762"/>
          </a:xfrm>
        </p:spPr>
        <p:txBody>
          <a:bodyPr>
            <a:normAutofit/>
          </a:bodyPr>
          <a:lstStyle/>
          <a:p>
            <a:r>
              <a:rPr lang="en-IN" sz="4000" dirty="0">
                <a:latin typeface="Calibri" panose="020F0502020204030204" pitchFamily="34" charset="0"/>
                <a:cs typeface="Calibri" panose="020F0502020204030204" pitchFamily="34" charset="0"/>
              </a:rPr>
              <a:t>Lecture - 2</a:t>
            </a:r>
          </a:p>
          <a:p>
            <a:endParaRPr lang="en-IN" sz="3600" dirty="0">
              <a:latin typeface="Calibri" panose="020F0502020204030204" pitchFamily="34" charset="0"/>
              <a:cs typeface="Calibri" panose="020F0502020204030204" pitchFamily="34" charset="0"/>
            </a:endParaRPr>
          </a:p>
          <a:p>
            <a:endParaRPr lang="en-IN" sz="3600" dirty="0">
              <a:latin typeface="Calibri" panose="020F0502020204030204" pitchFamily="34" charset="0"/>
              <a:cs typeface="Calibri" panose="020F0502020204030204" pitchFamily="34" charset="0"/>
            </a:endParaRPr>
          </a:p>
          <a:p>
            <a:endParaRPr lang="en-IN" sz="3600" dirty="0">
              <a:latin typeface="Calibri" panose="020F0502020204030204" pitchFamily="34" charset="0"/>
              <a:cs typeface="Calibri" panose="020F0502020204030204" pitchFamily="34" charset="0"/>
            </a:endParaRPr>
          </a:p>
          <a:p>
            <a:endParaRPr lang="en-IN" sz="3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90CA3B4-8425-423C-BC3C-F57232598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76199"/>
            <a:ext cx="1600200" cy="1470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ooter Placeholder 4">
            <a:extLst>
              <a:ext uri="{FF2B5EF4-FFF2-40B4-BE49-F238E27FC236}">
                <a16:creationId xmlns:a16="http://schemas.microsoft.com/office/drawing/2014/main" id="{913D4D99-13F1-4D03-B041-4D805DBE9F1C}"/>
              </a:ext>
            </a:extLst>
          </p:cNvPr>
          <p:cNvSpPr>
            <a:spLocks noGrp="1"/>
          </p:cNvSpPr>
          <p:nvPr>
            <p:ph type="ftr" sz="quarter" idx="11"/>
          </p:nvPr>
        </p:nvSpPr>
        <p:spPr/>
        <p:txBody>
          <a:bodyPr/>
          <a:lstStyle/>
          <a:p>
            <a:r>
              <a:rPr lang="en-US"/>
              <a:t>Software Engineering</a:t>
            </a:r>
          </a:p>
        </p:txBody>
      </p:sp>
      <p:sp>
        <p:nvSpPr>
          <p:cNvPr id="6" name="Slide Number Placeholder 5">
            <a:extLst>
              <a:ext uri="{FF2B5EF4-FFF2-40B4-BE49-F238E27FC236}">
                <a16:creationId xmlns:a16="http://schemas.microsoft.com/office/drawing/2014/main" id="{2D2DAE92-7185-4028-B6A0-10F451A1E55D}"/>
              </a:ext>
            </a:extLst>
          </p:cNvPr>
          <p:cNvSpPr>
            <a:spLocks noGrp="1"/>
          </p:cNvSpPr>
          <p:nvPr>
            <p:ph type="sldNum" sz="quarter" idx="12"/>
          </p:nvPr>
        </p:nvSpPr>
        <p:spPr/>
        <p:txBody>
          <a:bodyPr/>
          <a:lstStyle/>
          <a:p>
            <a:fld id="{64618DCC-6EB1-4B7D-8B5A-0129D556AD49}" type="slidenum">
              <a:rPr lang="en-US" smtClean="0"/>
              <a:t>1</a:t>
            </a:fld>
            <a:endParaRPr lang="en-US"/>
          </a:p>
        </p:txBody>
      </p:sp>
    </p:spTree>
    <p:extLst>
      <p:ext uri="{BB962C8B-B14F-4D97-AF65-F5344CB8AC3E}">
        <p14:creationId xmlns:p14="http://schemas.microsoft.com/office/powerpoint/2010/main" val="673704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47870" y="377686"/>
            <a:ext cx="11559208" cy="6062869"/>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492D038-3214-4BD7-8E18-3437F0660AFC}"/>
              </a:ext>
            </a:extLst>
          </p:cNvPr>
          <p:cNvSpPr>
            <a:spLocks noGrp="1"/>
          </p:cNvSpPr>
          <p:nvPr>
            <p:ph type="title"/>
          </p:nvPr>
        </p:nvSpPr>
        <p:spPr>
          <a:xfrm>
            <a:off x="523875" y="5317240"/>
            <a:ext cx="11210925" cy="744836"/>
          </a:xfrm>
        </p:spPr>
        <p:txBody>
          <a:bodyPr>
            <a:normAutofit/>
          </a:bodyPr>
          <a:lstStyle/>
          <a:p>
            <a:pPr algn="ctr"/>
            <a:r>
              <a:rPr lang="en-IN" sz="3600" dirty="0">
                <a:solidFill>
                  <a:schemeClr val="tx1">
                    <a:lumMod val="85000"/>
                    <a:lumOff val="15000"/>
                  </a:schemeClr>
                </a:solidFill>
              </a:rPr>
              <a:t>Waterfall Model</a:t>
            </a:r>
            <a:endParaRPr lang="en-PK" sz="3600" dirty="0">
              <a:solidFill>
                <a:schemeClr val="tx1">
                  <a:lumMod val="85000"/>
                  <a:lumOff val="15000"/>
                </a:schemeClr>
              </a:solidFill>
            </a:endParaRP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27716DD-E557-417B-81F3-86B3513D13B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rgbClr val="FFFFFF"/>
                </a:solidFill>
              </a:rPr>
              <a:t>Software Engineering</a:t>
            </a:r>
          </a:p>
        </p:txBody>
      </p:sp>
      <p:sp>
        <p:nvSpPr>
          <p:cNvPr id="4" name="Slide Number Placeholder 3">
            <a:extLst>
              <a:ext uri="{FF2B5EF4-FFF2-40B4-BE49-F238E27FC236}">
                <a16:creationId xmlns:a16="http://schemas.microsoft.com/office/drawing/2014/main" id="{7CBDE3F1-C0CF-47E1-A06E-C0C3E72BC586}"/>
              </a:ext>
            </a:extLst>
          </p:cNvPr>
          <p:cNvSpPr>
            <a:spLocks noGrp="1"/>
          </p:cNvSpPr>
          <p:nvPr>
            <p:ph type="sldNum" sz="quarter" idx="12"/>
          </p:nvPr>
        </p:nvSpPr>
        <p:spPr>
          <a:xfrm>
            <a:off x="8610600" y="6356350"/>
            <a:ext cx="2743200" cy="365125"/>
          </a:xfrm>
        </p:spPr>
        <p:txBody>
          <a:bodyPr>
            <a:normAutofit/>
          </a:bodyPr>
          <a:lstStyle/>
          <a:p>
            <a:pPr>
              <a:spcAft>
                <a:spcPts val="600"/>
              </a:spcAft>
            </a:pPr>
            <a:fld id="{64618DCC-6EB1-4B7D-8B5A-0129D556AD49}"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68528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8897" y="1437766"/>
            <a:ext cx="8380070" cy="5070619"/>
          </a:xfrm>
          <a:prstGeom prst="rect">
            <a:avLst/>
          </a:prstGeom>
        </p:spPr>
        <p:txBody>
          <a:bodyPr vert="horz" wrap="square" lIns="0" tIns="0" rIns="0" bIns="0" rtlCol="0">
            <a:spAutoFit/>
          </a:bodyPr>
          <a:lstStyle/>
          <a:p>
            <a:pPr marL="355600" marR="1088390" indent="-342900">
              <a:buFont typeface="Wingdings"/>
              <a:buChar char=""/>
              <a:tabLst>
                <a:tab pos="354965" algn="l"/>
                <a:tab pos="355600" algn="l"/>
              </a:tabLst>
            </a:pPr>
            <a:r>
              <a:rPr sz="3000" dirty="0">
                <a:solidFill>
                  <a:schemeClr val="tx1">
                    <a:lumMod val="50000"/>
                  </a:schemeClr>
                </a:solidFill>
                <a:cs typeface="Arial"/>
              </a:rPr>
              <a:t>The first published </a:t>
            </a:r>
            <a:r>
              <a:rPr sz="3000" spc="-5" dirty="0">
                <a:solidFill>
                  <a:schemeClr val="tx1">
                    <a:lumMod val="50000"/>
                  </a:schemeClr>
                </a:solidFill>
                <a:cs typeface="Arial"/>
              </a:rPr>
              <a:t>model </a:t>
            </a:r>
            <a:r>
              <a:rPr sz="3000" dirty="0">
                <a:solidFill>
                  <a:schemeClr val="tx1">
                    <a:lumMod val="50000"/>
                  </a:schemeClr>
                </a:solidFill>
                <a:cs typeface="Arial"/>
              </a:rPr>
              <a:t>of</a:t>
            </a:r>
            <a:r>
              <a:rPr sz="3000" spc="-95" dirty="0">
                <a:solidFill>
                  <a:schemeClr val="tx1">
                    <a:lumMod val="50000"/>
                  </a:schemeClr>
                </a:solidFill>
                <a:cs typeface="Arial"/>
              </a:rPr>
              <a:t> </a:t>
            </a:r>
            <a:r>
              <a:rPr sz="3000" dirty="0">
                <a:solidFill>
                  <a:schemeClr val="tx1">
                    <a:lumMod val="50000"/>
                  </a:schemeClr>
                </a:solidFill>
                <a:cs typeface="Arial"/>
              </a:rPr>
              <a:t>the  software development </a:t>
            </a:r>
            <a:r>
              <a:rPr sz="3000" spc="-5" dirty="0">
                <a:solidFill>
                  <a:schemeClr val="tx1">
                    <a:lumMod val="50000"/>
                  </a:schemeClr>
                </a:solidFill>
                <a:cs typeface="Arial"/>
              </a:rPr>
              <a:t>process  </a:t>
            </a:r>
            <a:r>
              <a:rPr sz="3000" dirty="0">
                <a:solidFill>
                  <a:schemeClr val="tx1">
                    <a:lumMod val="50000"/>
                  </a:schemeClr>
                </a:solidFill>
                <a:cs typeface="Arial"/>
              </a:rPr>
              <a:t>(Royce,</a:t>
            </a:r>
            <a:r>
              <a:rPr sz="3000" spc="-85" dirty="0">
                <a:solidFill>
                  <a:schemeClr val="tx1">
                    <a:lumMod val="50000"/>
                  </a:schemeClr>
                </a:solidFill>
                <a:cs typeface="Arial"/>
              </a:rPr>
              <a:t> </a:t>
            </a:r>
            <a:r>
              <a:rPr sz="3000" spc="-5" dirty="0">
                <a:solidFill>
                  <a:schemeClr val="tx1">
                    <a:lumMod val="50000"/>
                  </a:schemeClr>
                </a:solidFill>
                <a:cs typeface="Arial"/>
              </a:rPr>
              <a:t>1970)</a:t>
            </a:r>
            <a:endParaRPr lang="en-US" sz="3000" spc="-5" dirty="0">
              <a:solidFill>
                <a:schemeClr val="tx1">
                  <a:lumMod val="50000"/>
                </a:schemeClr>
              </a:solidFill>
              <a:cs typeface="Arial"/>
            </a:endParaRPr>
          </a:p>
          <a:p>
            <a:pPr marL="355600" marR="1088390" indent="-342900">
              <a:buFont typeface="Wingdings"/>
              <a:buChar char=""/>
              <a:tabLst>
                <a:tab pos="354965" algn="l"/>
                <a:tab pos="355600" algn="l"/>
              </a:tabLst>
            </a:pPr>
            <a:endParaRPr sz="3000" dirty="0">
              <a:solidFill>
                <a:schemeClr val="tx1">
                  <a:lumMod val="50000"/>
                </a:schemeClr>
              </a:solidFill>
              <a:cs typeface="Arial"/>
            </a:endParaRPr>
          </a:p>
          <a:p>
            <a:pPr marL="355600" marR="25400" indent="-342900">
              <a:spcBef>
                <a:spcPts val="720"/>
              </a:spcBef>
              <a:buFont typeface="Wingdings"/>
              <a:buChar char=""/>
              <a:tabLst>
                <a:tab pos="354965" algn="l"/>
                <a:tab pos="355600" algn="l"/>
              </a:tabLst>
            </a:pPr>
            <a:r>
              <a:rPr sz="3000" dirty="0">
                <a:solidFill>
                  <a:schemeClr val="tx1">
                    <a:lumMod val="50000"/>
                  </a:schemeClr>
                </a:solidFill>
                <a:cs typeface="Arial"/>
              </a:rPr>
              <a:t>Because of the cascade from </a:t>
            </a:r>
            <a:r>
              <a:rPr sz="3000" spc="-5" dirty="0">
                <a:solidFill>
                  <a:schemeClr val="tx1">
                    <a:lumMod val="50000"/>
                  </a:schemeClr>
                </a:solidFill>
                <a:cs typeface="Arial"/>
              </a:rPr>
              <a:t>one  </a:t>
            </a:r>
            <a:r>
              <a:rPr sz="3000" dirty="0">
                <a:solidFill>
                  <a:schemeClr val="tx1">
                    <a:lumMod val="50000"/>
                  </a:schemeClr>
                </a:solidFill>
                <a:cs typeface="Arial"/>
              </a:rPr>
              <a:t>phase to </a:t>
            </a:r>
            <a:r>
              <a:rPr sz="3000" spc="-25" dirty="0">
                <a:solidFill>
                  <a:schemeClr val="tx1">
                    <a:lumMod val="50000"/>
                  </a:schemeClr>
                </a:solidFill>
                <a:cs typeface="Arial"/>
              </a:rPr>
              <a:t>another, </a:t>
            </a:r>
            <a:r>
              <a:rPr sz="3000" dirty="0">
                <a:solidFill>
                  <a:schemeClr val="tx1">
                    <a:lumMod val="50000"/>
                  </a:schemeClr>
                </a:solidFill>
                <a:cs typeface="Arial"/>
              </a:rPr>
              <a:t>this model is</a:t>
            </a:r>
            <a:r>
              <a:rPr sz="3000" spc="-40" dirty="0">
                <a:solidFill>
                  <a:schemeClr val="tx1">
                    <a:lumMod val="50000"/>
                  </a:schemeClr>
                </a:solidFill>
                <a:cs typeface="Arial"/>
              </a:rPr>
              <a:t> </a:t>
            </a:r>
            <a:r>
              <a:rPr sz="3000" dirty="0">
                <a:solidFill>
                  <a:schemeClr val="tx1">
                    <a:lumMod val="50000"/>
                  </a:schemeClr>
                </a:solidFill>
                <a:cs typeface="Arial"/>
              </a:rPr>
              <a:t>known  </a:t>
            </a:r>
            <a:r>
              <a:rPr sz="3000" spc="-5" dirty="0">
                <a:solidFill>
                  <a:schemeClr val="tx1">
                    <a:lumMod val="50000"/>
                  </a:schemeClr>
                </a:solidFill>
                <a:cs typeface="Arial"/>
              </a:rPr>
              <a:t>as </a:t>
            </a:r>
            <a:r>
              <a:rPr sz="3000" dirty="0">
                <a:solidFill>
                  <a:schemeClr val="tx1">
                    <a:lumMod val="50000"/>
                  </a:schemeClr>
                </a:solidFill>
                <a:cs typeface="Arial"/>
              </a:rPr>
              <a:t>the </a:t>
            </a:r>
            <a:r>
              <a:rPr sz="3000" spc="-15" dirty="0">
                <a:solidFill>
                  <a:schemeClr val="tx1">
                    <a:lumMod val="50000"/>
                  </a:schemeClr>
                </a:solidFill>
                <a:cs typeface="Arial"/>
              </a:rPr>
              <a:t>‘Waterfall </a:t>
            </a:r>
            <a:r>
              <a:rPr sz="3000" spc="-10" dirty="0">
                <a:solidFill>
                  <a:schemeClr val="tx1">
                    <a:lumMod val="50000"/>
                  </a:schemeClr>
                </a:solidFill>
                <a:cs typeface="Arial"/>
              </a:rPr>
              <a:t>Model’</a:t>
            </a:r>
            <a:endParaRPr lang="en-US" sz="3000" spc="-10" dirty="0">
              <a:solidFill>
                <a:schemeClr val="tx1">
                  <a:lumMod val="50000"/>
                </a:schemeClr>
              </a:solidFill>
              <a:cs typeface="Arial"/>
            </a:endParaRPr>
          </a:p>
          <a:p>
            <a:pPr marL="355600" marR="25400" indent="-342900">
              <a:spcBef>
                <a:spcPts val="720"/>
              </a:spcBef>
              <a:buFont typeface="Wingdings"/>
              <a:buChar char=""/>
              <a:tabLst>
                <a:tab pos="354965" algn="l"/>
                <a:tab pos="355600" algn="l"/>
              </a:tabLst>
            </a:pPr>
            <a:endParaRPr sz="3000" dirty="0">
              <a:solidFill>
                <a:schemeClr val="tx1">
                  <a:lumMod val="50000"/>
                </a:schemeClr>
              </a:solidFill>
              <a:cs typeface="Arial"/>
            </a:endParaRPr>
          </a:p>
          <a:p>
            <a:pPr marL="355600" indent="-342900">
              <a:spcBef>
                <a:spcPts val="720"/>
              </a:spcBef>
              <a:buFont typeface="Wingdings"/>
              <a:buChar char=""/>
              <a:tabLst>
                <a:tab pos="354965" algn="l"/>
                <a:tab pos="355600" algn="l"/>
              </a:tabLst>
            </a:pPr>
            <a:r>
              <a:rPr sz="3600" b="1" dirty="0">
                <a:solidFill>
                  <a:srgbClr val="FF0000"/>
                </a:solidFill>
                <a:latin typeface="Calibri" panose="020F0502020204030204" pitchFamily="34" charset="0"/>
                <a:cs typeface="Arial"/>
              </a:rPr>
              <a:t>Plan </a:t>
            </a:r>
            <a:r>
              <a:rPr sz="3600" b="1" spc="-5" dirty="0">
                <a:solidFill>
                  <a:srgbClr val="FF0000"/>
                </a:solidFill>
                <a:latin typeface="Calibri" panose="020F0502020204030204" pitchFamily="34" charset="0"/>
                <a:cs typeface="Arial"/>
              </a:rPr>
              <a:t>and schedule all </a:t>
            </a:r>
            <a:r>
              <a:rPr sz="3600" b="1" dirty="0">
                <a:solidFill>
                  <a:srgbClr val="FF0000"/>
                </a:solidFill>
                <a:latin typeface="Calibri" panose="020F0502020204030204" pitchFamily="34" charset="0"/>
                <a:cs typeface="Arial"/>
              </a:rPr>
              <a:t>of the</a:t>
            </a:r>
            <a:r>
              <a:rPr sz="3600" b="1" spc="-70" dirty="0">
                <a:solidFill>
                  <a:srgbClr val="FF0000"/>
                </a:solidFill>
                <a:latin typeface="Calibri" panose="020F0502020204030204" pitchFamily="34" charset="0"/>
                <a:cs typeface="Arial"/>
              </a:rPr>
              <a:t> </a:t>
            </a:r>
            <a:r>
              <a:rPr sz="3600" b="1" spc="-5" dirty="0">
                <a:solidFill>
                  <a:srgbClr val="FF0000"/>
                </a:solidFill>
                <a:latin typeface="Calibri" panose="020F0502020204030204" pitchFamily="34" charset="0"/>
                <a:cs typeface="Arial"/>
              </a:rPr>
              <a:t>process</a:t>
            </a:r>
            <a:endParaRPr sz="3600" b="1" dirty="0">
              <a:solidFill>
                <a:srgbClr val="FF0000"/>
              </a:solidFill>
              <a:latin typeface="Calibri" panose="020F0502020204030204" pitchFamily="34" charset="0"/>
              <a:cs typeface="Arial"/>
            </a:endParaRPr>
          </a:p>
          <a:p>
            <a:pPr marL="355600"/>
            <a:r>
              <a:rPr sz="3600" b="1" dirty="0">
                <a:solidFill>
                  <a:srgbClr val="FF0000"/>
                </a:solidFill>
                <a:latin typeface="Calibri" panose="020F0502020204030204" pitchFamily="34" charset="0"/>
                <a:cs typeface="Arial"/>
              </a:rPr>
              <a:t>activities before </a:t>
            </a:r>
            <a:r>
              <a:rPr sz="3600" b="1" spc="-5" dirty="0">
                <a:solidFill>
                  <a:srgbClr val="FF0000"/>
                </a:solidFill>
                <a:latin typeface="Calibri" panose="020F0502020204030204" pitchFamily="34" charset="0"/>
                <a:cs typeface="Arial"/>
              </a:rPr>
              <a:t>starting </a:t>
            </a:r>
            <a:r>
              <a:rPr sz="3600" b="1" dirty="0">
                <a:solidFill>
                  <a:srgbClr val="FF0000"/>
                </a:solidFill>
                <a:latin typeface="Calibri" panose="020F0502020204030204" pitchFamily="34" charset="0"/>
                <a:cs typeface="Arial"/>
              </a:rPr>
              <a:t>work on</a:t>
            </a:r>
            <a:r>
              <a:rPr sz="3600" b="1" spc="-40" dirty="0">
                <a:solidFill>
                  <a:srgbClr val="FF0000"/>
                </a:solidFill>
                <a:latin typeface="Calibri" panose="020F0502020204030204" pitchFamily="34" charset="0"/>
                <a:cs typeface="Arial"/>
              </a:rPr>
              <a:t> </a:t>
            </a:r>
            <a:r>
              <a:rPr sz="3600" b="1" dirty="0">
                <a:solidFill>
                  <a:srgbClr val="FF0000"/>
                </a:solidFill>
                <a:latin typeface="Calibri" panose="020F0502020204030204" pitchFamily="34" charset="0"/>
                <a:cs typeface="Arial"/>
              </a:rPr>
              <a:t>them</a:t>
            </a:r>
            <a:endParaRPr sz="3000" b="1" dirty="0">
              <a:solidFill>
                <a:srgbClr val="FF0000"/>
              </a:solidFill>
              <a:latin typeface="Calibri" panose="020F0502020204030204" pitchFamily="34" charset="0"/>
              <a:cs typeface="Arial"/>
            </a:endParaRPr>
          </a:p>
        </p:txBody>
      </p:sp>
      <p:sp>
        <p:nvSpPr>
          <p:cNvPr id="8" name="object 8"/>
          <p:cNvSpPr txBox="1">
            <a:spLocks noGrp="1"/>
          </p:cNvSpPr>
          <p:nvPr>
            <p:ph type="title"/>
          </p:nvPr>
        </p:nvSpPr>
        <p:spPr>
          <a:xfrm>
            <a:off x="0" y="212034"/>
            <a:ext cx="6643868" cy="738664"/>
          </a:xfrm>
          <a:prstGeom prst="rect">
            <a:avLst/>
          </a:prstGeom>
        </p:spPr>
        <p:txBody>
          <a:bodyPr vert="horz" wrap="square" lIns="0" tIns="0" rIns="0" bIns="0" rtlCol="0" anchor="ctr">
            <a:spAutoFit/>
          </a:bodyPr>
          <a:lstStyle/>
          <a:p>
            <a:pPr marL="12700">
              <a:lnSpc>
                <a:spcPct val="100000"/>
              </a:lnSpc>
            </a:pPr>
            <a:r>
              <a:rPr sz="4800" b="1" spc="-5" dirty="0"/>
              <a:t>The </a:t>
            </a:r>
            <a:r>
              <a:rPr sz="4800" b="1" spc="-20" dirty="0"/>
              <a:t>Waterfall</a:t>
            </a:r>
            <a:r>
              <a:rPr sz="4800" b="1" spc="-50" dirty="0"/>
              <a:t> </a:t>
            </a:r>
            <a:r>
              <a:rPr sz="4800" b="1" spc="-5" dirty="0"/>
              <a:t>Model</a:t>
            </a:r>
          </a:p>
        </p:txBody>
      </p:sp>
      <p:sp>
        <p:nvSpPr>
          <p:cNvPr id="9" name="object 9"/>
          <p:cNvSpPr/>
          <p:nvPr/>
        </p:nvSpPr>
        <p:spPr>
          <a:xfrm>
            <a:off x="8518967" y="0"/>
            <a:ext cx="3588153" cy="6858000"/>
          </a:xfrm>
          <a:prstGeom prst="rect">
            <a:avLst/>
          </a:prstGeom>
          <a:blipFill>
            <a:blip r:embed="rId2" cstate="print"/>
            <a:stretch>
              <a:fillRect/>
            </a:stretch>
          </a:blipFill>
        </p:spPr>
        <p:txBody>
          <a:bodyPr wrap="square" lIns="0" tIns="0" rIns="0" bIns="0" rtlCol="0"/>
          <a:lstStyle/>
          <a:p>
            <a:endParaRPr/>
          </a:p>
        </p:txBody>
      </p:sp>
      <p:sp>
        <p:nvSpPr>
          <p:cNvPr id="3" name="Footer Placeholder 2">
            <a:extLst>
              <a:ext uri="{FF2B5EF4-FFF2-40B4-BE49-F238E27FC236}">
                <a16:creationId xmlns:a16="http://schemas.microsoft.com/office/drawing/2014/main" id="{F347880F-FA4D-46BE-986F-ECE73FE8480D}"/>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4DC9E1CD-DED1-49B2-BBBC-320C91956E8D}"/>
              </a:ext>
            </a:extLst>
          </p:cNvPr>
          <p:cNvSpPr>
            <a:spLocks noGrp="1"/>
          </p:cNvSpPr>
          <p:nvPr>
            <p:ph type="sldNum" sz="quarter" idx="12"/>
          </p:nvPr>
        </p:nvSpPr>
        <p:spPr/>
        <p:txBody>
          <a:bodyPr/>
          <a:lstStyle/>
          <a:p>
            <a:fld id="{64618DCC-6EB1-4B7D-8B5A-0129D556AD49}" type="slidenum">
              <a:rPr lang="en-US" smtClean="0"/>
              <a:t>11</a:t>
            </a:fld>
            <a:endParaRPr lang="en-US"/>
          </a:p>
        </p:txBody>
      </p:sp>
    </p:spTree>
    <p:extLst>
      <p:ext uri="{BB962C8B-B14F-4D97-AF65-F5344CB8AC3E}">
        <p14:creationId xmlns:p14="http://schemas.microsoft.com/office/powerpoint/2010/main" val="386703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8077200" y="6248401"/>
            <a:ext cx="1905000" cy="29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r" eaLnBrk="1" hangingPunct="1">
              <a:lnSpc>
                <a:spcPct val="95000"/>
              </a:lnSpc>
              <a:buClr>
                <a:srgbClr val="000000"/>
              </a:buClr>
              <a:buSzPct val="100000"/>
              <a:buFont typeface="Times New Roman" pitchFamily="18" charset="0"/>
              <a:buNone/>
            </a:pPr>
            <a:fld id="{620146D4-61A0-4DAB-B082-5F34B60746E0}" type="slidenum">
              <a:rPr lang="en-GB" sz="1400"/>
              <a:pPr algn="r" eaLnBrk="1" hangingPunct="1">
                <a:lnSpc>
                  <a:spcPct val="95000"/>
                </a:lnSpc>
                <a:buClr>
                  <a:srgbClr val="000000"/>
                </a:buClr>
                <a:buSzPct val="100000"/>
                <a:buFont typeface="Times New Roman" pitchFamily="18" charset="0"/>
                <a:buNone/>
              </a:pPr>
              <a:t>12</a:t>
            </a:fld>
            <a:endParaRPr lang="en-GB" sz="1400"/>
          </a:p>
        </p:txBody>
      </p:sp>
      <p:sp>
        <p:nvSpPr>
          <p:cNvPr id="9218" name="Rectangle 2"/>
          <p:cNvSpPr>
            <a:spLocks noGrp="1" noChangeArrowheads="1"/>
          </p:cNvSpPr>
          <p:nvPr>
            <p:ph type="title"/>
          </p:nvPr>
        </p:nvSpPr>
        <p:spPr>
          <a:xfrm>
            <a:off x="342901" y="271464"/>
            <a:ext cx="9982200" cy="796922"/>
          </a:xfrm>
          <a:ln/>
        </p:spPr>
        <p:txBody>
          <a:bodyPr>
            <a:normAutofit/>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000" b="1" dirty="0"/>
              <a:t>Waterfall Model (Diagram)</a:t>
            </a:r>
          </a:p>
        </p:txBody>
      </p:sp>
      <p:grpSp>
        <p:nvGrpSpPr>
          <p:cNvPr id="9219" name="Group 3"/>
          <p:cNvGrpSpPr>
            <a:grpSpLocks/>
          </p:cNvGrpSpPr>
          <p:nvPr/>
        </p:nvGrpSpPr>
        <p:grpSpPr bwMode="auto">
          <a:xfrm>
            <a:off x="1676401" y="1752600"/>
            <a:ext cx="2360613" cy="1066800"/>
            <a:chOff x="96" y="1104"/>
            <a:chExt cx="1487" cy="575"/>
          </a:xfrm>
        </p:grpSpPr>
        <p:sp>
          <p:nvSpPr>
            <p:cNvPr id="9220" name="AutoShape 4"/>
            <p:cNvSpPr>
              <a:spLocks noChangeArrowheads="1"/>
            </p:cNvSpPr>
            <p:nvPr/>
          </p:nvSpPr>
          <p:spPr bwMode="auto">
            <a:xfrm>
              <a:off x="96" y="1104"/>
              <a:ext cx="1488" cy="576"/>
            </a:xfrm>
            <a:prstGeom prst="roundRect">
              <a:avLst>
                <a:gd name="adj" fmla="val 171"/>
              </a:avLst>
            </a:prstGeom>
            <a:solidFill>
              <a:srgbClr val="FF99CC"/>
            </a:solidFill>
            <a:ln w="9360">
              <a:solidFill>
                <a:srgbClr val="000000"/>
              </a:solidFill>
              <a:round/>
              <a:headEnd/>
              <a:tailEnd/>
            </a:ln>
          </p:spPr>
          <p:txBody>
            <a:bodyPr wrap="none" anchor="ctr"/>
            <a:lstStyle/>
            <a:p>
              <a:endParaRPr lang="en-US"/>
            </a:p>
          </p:txBody>
        </p:sp>
        <p:sp>
          <p:nvSpPr>
            <p:cNvPr id="9221" name="AutoShape 5"/>
            <p:cNvSpPr>
              <a:spLocks noChangeArrowheads="1"/>
            </p:cNvSpPr>
            <p:nvPr/>
          </p:nvSpPr>
          <p:spPr bwMode="auto">
            <a:xfrm>
              <a:off x="96" y="1104"/>
              <a:ext cx="1488" cy="576"/>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nchorCtr="1"/>
            <a:lstStyle/>
            <a:p>
              <a:pPr algn="ctr">
                <a:lnSpc>
                  <a:spcPct val="9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dirty="0"/>
                <a:t>Communication</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Project initiation</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Requirements gathering</a:t>
              </a:r>
            </a:p>
          </p:txBody>
        </p:sp>
      </p:grpSp>
      <p:grpSp>
        <p:nvGrpSpPr>
          <p:cNvPr id="9222" name="Group 6"/>
          <p:cNvGrpSpPr>
            <a:grpSpLocks/>
          </p:cNvGrpSpPr>
          <p:nvPr/>
        </p:nvGrpSpPr>
        <p:grpSpPr bwMode="auto">
          <a:xfrm>
            <a:off x="3581401" y="2971801"/>
            <a:ext cx="1522413" cy="1141413"/>
            <a:chOff x="1296" y="1872"/>
            <a:chExt cx="959" cy="719"/>
          </a:xfrm>
        </p:grpSpPr>
        <p:sp>
          <p:nvSpPr>
            <p:cNvPr id="9223" name="AutoShape 7"/>
            <p:cNvSpPr>
              <a:spLocks noChangeArrowheads="1"/>
            </p:cNvSpPr>
            <p:nvPr/>
          </p:nvSpPr>
          <p:spPr bwMode="auto">
            <a:xfrm>
              <a:off x="1296" y="1872"/>
              <a:ext cx="960" cy="720"/>
            </a:xfrm>
            <a:prstGeom prst="roundRect">
              <a:avLst>
                <a:gd name="adj" fmla="val 139"/>
              </a:avLst>
            </a:prstGeom>
            <a:solidFill>
              <a:srgbClr val="FFCC99"/>
            </a:solidFill>
            <a:ln w="9360">
              <a:solidFill>
                <a:srgbClr val="000000"/>
              </a:solidFill>
              <a:round/>
              <a:headEnd/>
              <a:tailEnd/>
            </a:ln>
          </p:spPr>
          <p:txBody>
            <a:bodyPr wrap="none" anchor="ctr"/>
            <a:lstStyle/>
            <a:p>
              <a:endParaRPr lang="en-US"/>
            </a:p>
          </p:txBody>
        </p:sp>
        <p:sp>
          <p:nvSpPr>
            <p:cNvPr id="9224" name="AutoShape 8"/>
            <p:cNvSpPr>
              <a:spLocks noChangeArrowheads="1"/>
            </p:cNvSpPr>
            <p:nvPr/>
          </p:nvSpPr>
          <p:spPr bwMode="auto">
            <a:xfrm>
              <a:off x="1296" y="1872"/>
              <a:ext cx="960" cy="720"/>
            </a:xfrm>
            <a:prstGeom prst="roundRect">
              <a:avLst>
                <a:gd name="adj" fmla="val 13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dirty="0"/>
                <a:t>Planning</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Estimating</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Scheduling</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Tracking</a:t>
              </a:r>
            </a:p>
          </p:txBody>
        </p:sp>
      </p:grpSp>
      <p:grpSp>
        <p:nvGrpSpPr>
          <p:cNvPr id="9225" name="Group 9"/>
          <p:cNvGrpSpPr>
            <a:grpSpLocks/>
          </p:cNvGrpSpPr>
          <p:nvPr/>
        </p:nvGrpSpPr>
        <p:grpSpPr bwMode="auto">
          <a:xfrm>
            <a:off x="5334001" y="3733801"/>
            <a:ext cx="1446213" cy="912813"/>
            <a:chOff x="2400" y="2352"/>
            <a:chExt cx="911" cy="575"/>
          </a:xfrm>
        </p:grpSpPr>
        <p:sp>
          <p:nvSpPr>
            <p:cNvPr id="9226" name="AutoShape 10"/>
            <p:cNvSpPr>
              <a:spLocks noChangeArrowheads="1"/>
            </p:cNvSpPr>
            <p:nvPr/>
          </p:nvSpPr>
          <p:spPr bwMode="auto">
            <a:xfrm>
              <a:off x="2400" y="2352"/>
              <a:ext cx="912" cy="576"/>
            </a:xfrm>
            <a:prstGeom prst="roundRect">
              <a:avLst>
                <a:gd name="adj" fmla="val 171"/>
              </a:avLst>
            </a:prstGeom>
            <a:solidFill>
              <a:srgbClr val="FFFF99"/>
            </a:solidFill>
            <a:ln w="9360">
              <a:solidFill>
                <a:srgbClr val="000000"/>
              </a:solidFill>
              <a:round/>
              <a:headEnd/>
              <a:tailEnd/>
            </a:ln>
          </p:spPr>
          <p:txBody>
            <a:bodyPr wrap="none" anchor="ctr"/>
            <a:lstStyle/>
            <a:p>
              <a:endParaRPr lang="en-US"/>
            </a:p>
          </p:txBody>
        </p:sp>
        <p:sp>
          <p:nvSpPr>
            <p:cNvPr id="9227" name="AutoShape 11"/>
            <p:cNvSpPr>
              <a:spLocks noChangeArrowheads="1"/>
            </p:cNvSpPr>
            <p:nvPr/>
          </p:nvSpPr>
          <p:spPr bwMode="auto">
            <a:xfrm>
              <a:off x="2400" y="2352"/>
              <a:ext cx="912" cy="576"/>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dirty="0" err="1"/>
                <a:t>Modeling</a:t>
              </a:r>
              <a:endParaRPr lang="en-GB" u="sng" dirty="0"/>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Analysis</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Design</a:t>
              </a:r>
            </a:p>
          </p:txBody>
        </p:sp>
      </p:grpSp>
      <p:grpSp>
        <p:nvGrpSpPr>
          <p:cNvPr id="9228" name="Group 12"/>
          <p:cNvGrpSpPr>
            <a:grpSpLocks/>
          </p:cNvGrpSpPr>
          <p:nvPr/>
        </p:nvGrpSpPr>
        <p:grpSpPr bwMode="auto">
          <a:xfrm>
            <a:off x="6916775" y="4315921"/>
            <a:ext cx="1834202" cy="1095073"/>
            <a:chOff x="3455" y="2720"/>
            <a:chExt cx="961" cy="592"/>
          </a:xfrm>
        </p:grpSpPr>
        <p:sp>
          <p:nvSpPr>
            <p:cNvPr id="9229" name="AutoShape 13"/>
            <p:cNvSpPr>
              <a:spLocks noChangeArrowheads="1"/>
            </p:cNvSpPr>
            <p:nvPr/>
          </p:nvSpPr>
          <p:spPr bwMode="auto">
            <a:xfrm>
              <a:off x="3456" y="2736"/>
              <a:ext cx="960" cy="576"/>
            </a:xfrm>
            <a:prstGeom prst="roundRect">
              <a:avLst>
                <a:gd name="adj" fmla="val 171"/>
              </a:avLst>
            </a:prstGeom>
            <a:solidFill>
              <a:srgbClr val="CCFFCC"/>
            </a:solidFill>
            <a:ln w="9360">
              <a:solidFill>
                <a:srgbClr val="000000"/>
              </a:solidFill>
              <a:round/>
              <a:headEnd/>
              <a:tailEnd/>
            </a:ln>
          </p:spPr>
          <p:txBody>
            <a:bodyPr wrap="none" anchor="ctr"/>
            <a:lstStyle/>
            <a:p>
              <a:endParaRPr lang="en-US"/>
            </a:p>
          </p:txBody>
        </p:sp>
        <p:sp>
          <p:nvSpPr>
            <p:cNvPr id="9230" name="AutoShape 14"/>
            <p:cNvSpPr>
              <a:spLocks noChangeArrowheads="1"/>
            </p:cNvSpPr>
            <p:nvPr/>
          </p:nvSpPr>
          <p:spPr bwMode="auto">
            <a:xfrm>
              <a:off x="3455" y="2720"/>
              <a:ext cx="960" cy="576"/>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dirty="0"/>
                <a:t>Construction</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Code</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Test</a:t>
              </a:r>
            </a:p>
          </p:txBody>
        </p:sp>
      </p:grpSp>
      <p:grpSp>
        <p:nvGrpSpPr>
          <p:cNvPr id="9231" name="Group 15"/>
          <p:cNvGrpSpPr>
            <a:grpSpLocks/>
          </p:cNvGrpSpPr>
          <p:nvPr/>
        </p:nvGrpSpPr>
        <p:grpSpPr bwMode="auto">
          <a:xfrm>
            <a:off x="8915401" y="4953001"/>
            <a:ext cx="1598613" cy="1217613"/>
            <a:chOff x="4656" y="3120"/>
            <a:chExt cx="1007" cy="767"/>
          </a:xfrm>
        </p:grpSpPr>
        <p:sp>
          <p:nvSpPr>
            <p:cNvPr id="9232" name="AutoShape 16"/>
            <p:cNvSpPr>
              <a:spLocks noChangeArrowheads="1"/>
            </p:cNvSpPr>
            <p:nvPr/>
          </p:nvSpPr>
          <p:spPr bwMode="auto">
            <a:xfrm>
              <a:off x="4656" y="3120"/>
              <a:ext cx="1008" cy="768"/>
            </a:xfrm>
            <a:prstGeom prst="roundRect">
              <a:avLst>
                <a:gd name="adj" fmla="val 130"/>
              </a:avLst>
            </a:prstGeom>
            <a:solidFill>
              <a:srgbClr val="CCFFFF"/>
            </a:solidFill>
            <a:ln w="9360">
              <a:solidFill>
                <a:srgbClr val="000000"/>
              </a:solidFill>
              <a:round/>
              <a:headEnd/>
              <a:tailEnd/>
            </a:ln>
          </p:spPr>
          <p:txBody>
            <a:bodyPr wrap="none" anchor="ctr"/>
            <a:lstStyle/>
            <a:p>
              <a:endParaRPr lang="en-US"/>
            </a:p>
          </p:txBody>
        </p:sp>
        <p:sp>
          <p:nvSpPr>
            <p:cNvPr id="9233" name="AutoShape 17"/>
            <p:cNvSpPr>
              <a:spLocks noChangeArrowheads="1"/>
            </p:cNvSpPr>
            <p:nvPr/>
          </p:nvSpPr>
          <p:spPr bwMode="auto">
            <a:xfrm>
              <a:off x="4656" y="3120"/>
              <a:ext cx="1008" cy="768"/>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t>Deployment</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Delivery</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Support</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Feedback</a:t>
              </a:r>
            </a:p>
          </p:txBody>
        </p:sp>
      </p:grpSp>
      <p:sp>
        <p:nvSpPr>
          <p:cNvPr id="9234" name="Line 18"/>
          <p:cNvSpPr>
            <a:spLocks noChangeShapeType="1"/>
          </p:cNvSpPr>
          <p:nvPr/>
        </p:nvSpPr>
        <p:spPr bwMode="auto">
          <a:xfrm>
            <a:off x="4038600" y="2209800"/>
            <a:ext cx="4572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5" name="Line 19"/>
          <p:cNvSpPr>
            <a:spLocks noChangeShapeType="1"/>
          </p:cNvSpPr>
          <p:nvPr/>
        </p:nvSpPr>
        <p:spPr bwMode="auto">
          <a:xfrm>
            <a:off x="4495800" y="2209800"/>
            <a:ext cx="1588" cy="7620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6" name="Line 20"/>
          <p:cNvSpPr>
            <a:spLocks noChangeShapeType="1"/>
          </p:cNvSpPr>
          <p:nvPr/>
        </p:nvSpPr>
        <p:spPr bwMode="auto">
          <a:xfrm>
            <a:off x="5105400" y="3200400"/>
            <a:ext cx="9144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7" name="Line 21"/>
          <p:cNvSpPr>
            <a:spLocks noChangeShapeType="1"/>
          </p:cNvSpPr>
          <p:nvPr/>
        </p:nvSpPr>
        <p:spPr bwMode="auto">
          <a:xfrm>
            <a:off x="6019800" y="3200400"/>
            <a:ext cx="1588" cy="5334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8" name="Line 22"/>
          <p:cNvSpPr>
            <a:spLocks noChangeShapeType="1"/>
          </p:cNvSpPr>
          <p:nvPr/>
        </p:nvSpPr>
        <p:spPr bwMode="auto">
          <a:xfrm>
            <a:off x="6781800" y="3962400"/>
            <a:ext cx="9144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9" name="Line 23"/>
          <p:cNvSpPr>
            <a:spLocks noChangeShapeType="1"/>
          </p:cNvSpPr>
          <p:nvPr/>
        </p:nvSpPr>
        <p:spPr bwMode="auto">
          <a:xfrm>
            <a:off x="7696200" y="3962400"/>
            <a:ext cx="1588" cy="3810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40" name="Line 24"/>
          <p:cNvSpPr>
            <a:spLocks noChangeShapeType="1"/>
          </p:cNvSpPr>
          <p:nvPr/>
        </p:nvSpPr>
        <p:spPr bwMode="auto">
          <a:xfrm>
            <a:off x="8534400" y="4572000"/>
            <a:ext cx="11430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1" name="Line 25"/>
          <p:cNvSpPr>
            <a:spLocks noChangeShapeType="1"/>
          </p:cNvSpPr>
          <p:nvPr/>
        </p:nvSpPr>
        <p:spPr bwMode="auto">
          <a:xfrm>
            <a:off x="9677400" y="4572000"/>
            <a:ext cx="1588" cy="3810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p14="http://schemas.microsoft.com/office/powerpoint/2010/main">
        <mc:Choice Requires="p14">
          <p:contentPart p14:bwMode="auto" r:id="rId3">
            <p14:nvContentPartPr>
              <p14:cNvPr id="7171" name="Ink 3"/>
              <p14:cNvContentPartPr>
                <a14:cpLocks xmlns:a14="http://schemas.microsoft.com/office/drawing/2010/main" noRot="1" noChangeAspect="1" noEditPoints="1" noChangeArrowheads="1" noChangeShapeType="1"/>
              </p14:cNvContentPartPr>
              <p14:nvPr/>
            </p14:nvContentPartPr>
            <p14:xfrm>
              <a:off x="10347325" y="3179764"/>
              <a:ext cx="1588" cy="1587"/>
            </p14:xfrm>
          </p:contentPart>
        </mc:Choice>
        <mc:Fallback xmlns="">
          <p:pic>
            <p:nvPicPr>
              <p:cNvPr id="7171" name="Ink 3"/>
              <p:cNvPicPr>
                <a:picLocks noRot="1" noChangeAspect="1" noEditPoints="1" noChangeArrowheads="1" noChangeShapeType="1"/>
              </p:cNvPicPr>
              <p:nvPr/>
            </p:nvPicPr>
            <p:blipFill>
              <a:blip r:embed="rId4"/>
              <a:stretch>
                <a:fillRect/>
              </a:stretch>
            </p:blipFill>
            <p:spPr>
              <a:xfrm>
                <a:off x="10306037" y="3138502"/>
                <a:ext cx="84164" cy="84111"/>
              </a:xfrm>
              <a:prstGeom prst="rect">
                <a:avLst/>
              </a:prstGeom>
            </p:spPr>
          </p:pic>
        </mc:Fallback>
      </mc:AlternateContent>
      <p:sp>
        <p:nvSpPr>
          <p:cNvPr id="2" name="Footer Placeholder 1">
            <a:extLst>
              <a:ext uri="{FF2B5EF4-FFF2-40B4-BE49-F238E27FC236}">
                <a16:creationId xmlns:a16="http://schemas.microsoft.com/office/drawing/2014/main" id="{8F622301-6210-40AF-B234-6C184EB54C87}"/>
              </a:ext>
            </a:extLst>
          </p:cNvPr>
          <p:cNvSpPr>
            <a:spLocks noGrp="1"/>
          </p:cNvSpPr>
          <p:nvPr>
            <p:ph type="ftr" sz="quarter" idx="11"/>
          </p:nvPr>
        </p:nvSpPr>
        <p:spPr/>
        <p:txBody>
          <a:bodyPr/>
          <a:lstStyle/>
          <a:p>
            <a:r>
              <a:rPr lang="en-US"/>
              <a:t>Software Engineering</a:t>
            </a:r>
          </a:p>
        </p:txBody>
      </p:sp>
      <p:sp>
        <p:nvSpPr>
          <p:cNvPr id="3" name="Slide Number Placeholder 2">
            <a:extLst>
              <a:ext uri="{FF2B5EF4-FFF2-40B4-BE49-F238E27FC236}">
                <a16:creationId xmlns:a16="http://schemas.microsoft.com/office/drawing/2014/main" id="{E8925443-C2C0-49D0-99BB-05A106A49426}"/>
              </a:ext>
            </a:extLst>
          </p:cNvPr>
          <p:cNvSpPr>
            <a:spLocks noGrp="1"/>
          </p:cNvSpPr>
          <p:nvPr>
            <p:ph type="sldNum" sz="quarter" idx="12"/>
          </p:nvPr>
        </p:nvSpPr>
        <p:spPr/>
        <p:txBody>
          <a:bodyPr/>
          <a:lstStyle/>
          <a:p>
            <a:fld id="{64618DCC-6EB1-4B7D-8B5A-0129D556AD49}" type="slidenum">
              <a:rPr lang="en-US" smtClean="0"/>
              <a:t>12</a:t>
            </a:fld>
            <a:endParaRPr lang="en-US"/>
          </a:p>
        </p:txBody>
      </p:sp>
    </p:spTree>
    <p:extLst>
      <p:ext uri="{BB962C8B-B14F-4D97-AF65-F5344CB8AC3E}">
        <p14:creationId xmlns:p14="http://schemas.microsoft.com/office/powerpoint/2010/main" val="40091785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17160"/>
            <a:ext cx="3472962" cy="5694655"/>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0" y="-30778"/>
            <a:ext cx="10515600" cy="738664"/>
          </a:xfrm>
          <a:prstGeom prst="rect">
            <a:avLst/>
          </a:prstGeom>
        </p:spPr>
        <p:txBody>
          <a:bodyPr vert="horz" wrap="square" lIns="0" tIns="0" rIns="0" bIns="0" rtlCol="0" anchor="ctr">
            <a:spAutoFit/>
          </a:bodyPr>
          <a:lstStyle/>
          <a:p>
            <a:pPr marL="12700">
              <a:lnSpc>
                <a:spcPct val="100000"/>
              </a:lnSpc>
            </a:pPr>
            <a:r>
              <a:rPr sz="4800" spc="-5" dirty="0"/>
              <a:t>The </a:t>
            </a:r>
            <a:r>
              <a:rPr sz="4800" spc="-40" dirty="0"/>
              <a:t>Waterfall </a:t>
            </a:r>
            <a:r>
              <a:rPr sz="4800" spc="-5" dirty="0"/>
              <a:t>Model -</a:t>
            </a:r>
            <a:r>
              <a:rPr sz="4800" spc="20" dirty="0"/>
              <a:t> </a:t>
            </a:r>
            <a:r>
              <a:rPr sz="4800" spc="-20" dirty="0"/>
              <a:t>Pros</a:t>
            </a:r>
          </a:p>
        </p:txBody>
      </p:sp>
      <p:sp>
        <p:nvSpPr>
          <p:cNvPr id="9" name="object 9"/>
          <p:cNvSpPr txBox="1"/>
          <p:nvPr/>
        </p:nvSpPr>
        <p:spPr>
          <a:xfrm>
            <a:off x="3472962" y="1008379"/>
            <a:ext cx="8719038" cy="5091650"/>
          </a:xfrm>
          <a:prstGeom prst="rect">
            <a:avLst/>
          </a:prstGeom>
          <a:solidFill>
            <a:schemeClr val="bg2"/>
          </a:solidFill>
        </p:spPr>
        <p:txBody>
          <a:bodyPr vert="horz" wrap="square" lIns="0" tIns="0" rIns="0" bIns="0" rtlCol="0">
            <a:spAutoFit/>
          </a:bodyPr>
          <a:lstStyle/>
          <a:p>
            <a:pPr marL="355600" indent="-342900" algn="just">
              <a:lnSpc>
                <a:spcPts val="2055"/>
              </a:lnSpc>
              <a:buFont typeface="Wingdings"/>
              <a:buChar char=""/>
              <a:tabLst>
                <a:tab pos="354965" algn="l"/>
                <a:tab pos="355600" algn="l"/>
              </a:tabLst>
            </a:pPr>
            <a:r>
              <a:rPr sz="2400" spc="-5" dirty="0">
                <a:solidFill>
                  <a:srgbClr val="FF0000"/>
                </a:solidFill>
                <a:latin typeface="Calibri" panose="020F0502020204030204" pitchFamily="34" charset="0"/>
                <a:cs typeface="Arial"/>
              </a:rPr>
              <a:t>Simple</a:t>
            </a:r>
            <a:r>
              <a:rPr sz="2400" spc="-5" dirty="0">
                <a:solidFill>
                  <a:srgbClr val="001F5F"/>
                </a:solidFill>
                <a:latin typeface="Calibri" panose="020F0502020204030204" pitchFamily="34" charset="0"/>
                <a:cs typeface="Arial"/>
              </a:rPr>
              <a:t>, </a:t>
            </a:r>
            <a:r>
              <a:rPr sz="2400" spc="-5" dirty="0">
                <a:solidFill>
                  <a:srgbClr val="FF0000"/>
                </a:solidFill>
                <a:latin typeface="Calibri" panose="020F0502020204030204" pitchFamily="34" charset="0"/>
                <a:cs typeface="Arial"/>
              </a:rPr>
              <a:t>manageable </a:t>
            </a:r>
            <a:r>
              <a:rPr sz="2400" spc="-5" dirty="0">
                <a:solidFill>
                  <a:srgbClr val="001F5F"/>
                </a:solidFill>
                <a:latin typeface="Calibri" panose="020F0502020204030204" pitchFamily="34" charset="0"/>
                <a:cs typeface="Arial"/>
              </a:rPr>
              <a:t>and easy</a:t>
            </a:r>
            <a:r>
              <a:rPr sz="2400" spc="95" dirty="0">
                <a:solidFill>
                  <a:srgbClr val="001F5F"/>
                </a:solidFill>
                <a:latin typeface="Calibri" panose="020F0502020204030204" pitchFamily="34" charset="0"/>
                <a:cs typeface="Arial"/>
              </a:rPr>
              <a:t> </a:t>
            </a:r>
            <a:r>
              <a:rPr sz="2400" spc="-5" dirty="0">
                <a:solidFill>
                  <a:srgbClr val="001F5F"/>
                </a:solidFill>
                <a:latin typeface="Calibri" panose="020F0502020204030204" pitchFamily="34" charset="0"/>
                <a:cs typeface="Arial"/>
              </a:rPr>
              <a:t>to</a:t>
            </a:r>
            <a:r>
              <a:rPr lang="en-US" sz="2400" spc="-5" dirty="0">
                <a:solidFill>
                  <a:srgbClr val="001F5F"/>
                </a:solidFill>
                <a:latin typeface="Calibri" panose="020F0502020204030204" pitchFamily="34" charset="0"/>
                <a:cs typeface="Arial"/>
              </a:rPr>
              <a:t> </a:t>
            </a:r>
            <a:r>
              <a:rPr sz="2400" spc="-5" dirty="0">
                <a:solidFill>
                  <a:srgbClr val="001F5F"/>
                </a:solidFill>
                <a:latin typeface="Calibri" panose="020F0502020204030204" pitchFamily="34" charset="0"/>
                <a:cs typeface="Arial"/>
              </a:rPr>
              <a:t>understand</a:t>
            </a:r>
            <a:endParaRPr sz="2400" dirty="0">
              <a:latin typeface="Calibri" panose="020F0502020204030204" pitchFamily="34" charset="0"/>
              <a:cs typeface="Arial"/>
            </a:endParaRPr>
          </a:p>
          <a:p>
            <a:pPr marL="355600" marR="394335" indent="-342900" algn="just">
              <a:lnSpc>
                <a:spcPct val="80000"/>
              </a:lnSpc>
              <a:spcBef>
                <a:spcPts val="455"/>
              </a:spcBef>
              <a:buFont typeface="Wingdings"/>
              <a:buChar char=""/>
              <a:tabLst>
                <a:tab pos="354965" algn="l"/>
                <a:tab pos="355600" algn="l"/>
              </a:tabLst>
            </a:pPr>
            <a:r>
              <a:rPr sz="2400" spc="-5" dirty="0">
                <a:solidFill>
                  <a:srgbClr val="001F5F"/>
                </a:solidFill>
                <a:latin typeface="Calibri" panose="020F0502020204030204" pitchFamily="34" charset="0"/>
                <a:cs typeface="Arial"/>
              </a:rPr>
              <a:t>Fits to common </a:t>
            </a:r>
            <a:r>
              <a:rPr sz="2400" spc="-5" dirty="0">
                <a:solidFill>
                  <a:srgbClr val="FF0000"/>
                </a:solidFill>
                <a:latin typeface="Calibri" panose="020F0502020204030204" pitchFamily="34" charset="0"/>
                <a:cs typeface="Arial"/>
              </a:rPr>
              <a:t>project management  practices </a:t>
            </a:r>
            <a:r>
              <a:rPr sz="2400" spc="-5" dirty="0">
                <a:solidFill>
                  <a:srgbClr val="001F5F"/>
                </a:solidFill>
                <a:latin typeface="Calibri" panose="020F0502020204030204" pitchFamily="34" charset="0"/>
                <a:cs typeface="Arial"/>
              </a:rPr>
              <a:t>(milestones, deliverables</a:t>
            </a:r>
            <a:r>
              <a:rPr sz="2400" spc="160" dirty="0">
                <a:solidFill>
                  <a:srgbClr val="001F5F"/>
                </a:solidFill>
                <a:latin typeface="Calibri" panose="020F0502020204030204" pitchFamily="34" charset="0"/>
                <a:cs typeface="Arial"/>
              </a:rPr>
              <a:t> </a:t>
            </a:r>
            <a:r>
              <a:rPr sz="2400" spc="-5" dirty="0">
                <a:solidFill>
                  <a:srgbClr val="001F5F"/>
                </a:solidFill>
                <a:latin typeface="Calibri" panose="020F0502020204030204" pitchFamily="34" charset="0"/>
                <a:cs typeface="Arial"/>
              </a:rPr>
              <a:t>etc.)</a:t>
            </a:r>
            <a:endParaRPr lang="en-US" sz="2400" spc="-5" dirty="0">
              <a:solidFill>
                <a:srgbClr val="001F5F"/>
              </a:solidFill>
              <a:latin typeface="Calibri" panose="020F0502020204030204" pitchFamily="34" charset="0"/>
              <a:cs typeface="Arial"/>
            </a:endParaRPr>
          </a:p>
          <a:p>
            <a:pPr marL="355600" marR="394335" indent="-342900" algn="just">
              <a:lnSpc>
                <a:spcPct val="80000"/>
              </a:lnSpc>
              <a:spcBef>
                <a:spcPts val="455"/>
              </a:spcBef>
              <a:buFont typeface="Wingdings"/>
              <a:buChar char=""/>
              <a:tabLst>
                <a:tab pos="354965" algn="l"/>
                <a:tab pos="355600" algn="l"/>
              </a:tabLst>
            </a:pPr>
            <a:endParaRPr sz="2400" dirty="0">
              <a:latin typeface="Calibri" panose="020F0502020204030204" pitchFamily="34" charset="0"/>
              <a:cs typeface="Arial"/>
            </a:endParaRPr>
          </a:p>
          <a:p>
            <a:pPr marL="355600" marR="5080" indent="-342900" algn="just">
              <a:lnSpc>
                <a:spcPct val="80000"/>
              </a:lnSpc>
              <a:spcBef>
                <a:spcPts val="455"/>
              </a:spcBef>
              <a:buFont typeface="Wingdings"/>
              <a:buChar char=""/>
              <a:tabLst>
                <a:tab pos="354965" algn="l"/>
                <a:tab pos="355600" algn="l"/>
              </a:tabLst>
            </a:pPr>
            <a:r>
              <a:rPr sz="2400" spc="-5" dirty="0">
                <a:solidFill>
                  <a:srgbClr val="FF0000"/>
                </a:solidFill>
                <a:latin typeface="Calibri" panose="020F0502020204030204" pitchFamily="34" charset="0"/>
                <a:cs typeface="Arial"/>
              </a:rPr>
              <a:t>Focus </a:t>
            </a:r>
            <a:r>
              <a:rPr sz="2400" spc="-5" dirty="0">
                <a:solidFill>
                  <a:srgbClr val="001F5F"/>
                </a:solidFill>
                <a:latin typeface="Calibri" panose="020F0502020204030204" pitchFamily="34" charset="0"/>
                <a:cs typeface="Arial"/>
              </a:rPr>
              <a:t>on requirements and design at  </a:t>
            </a:r>
            <a:r>
              <a:rPr sz="2400" spc="-5" dirty="0">
                <a:solidFill>
                  <a:srgbClr val="FF0000"/>
                </a:solidFill>
                <a:latin typeface="Calibri" panose="020F0502020204030204" pitchFamily="34" charset="0"/>
                <a:cs typeface="Arial"/>
              </a:rPr>
              <a:t>beginning</a:t>
            </a:r>
            <a:r>
              <a:rPr sz="2400" spc="-5" dirty="0">
                <a:solidFill>
                  <a:srgbClr val="001F5F"/>
                </a:solidFill>
                <a:latin typeface="Calibri" panose="020F0502020204030204" pitchFamily="34" charset="0"/>
                <a:cs typeface="Arial"/>
              </a:rPr>
              <a:t>, save money and time at the</a:t>
            </a:r>
            <a:r>
              <a:rPr sz="2400" spc="145" dirty="0">
                <a:solidFill>
                  <a:srgbClr val="001F5F"/>
                </a:solidFill>
                <a:latin typeface="Calibri" panose="020F0502020204030204" pitchFamily="34" charset="0"/>
                <a:cs typeface="Arial"/>
              </a:rPr>
              <a:t> </a:t>
            </a:r>
            <a:r>
              <a:rPr sz="2400" spc="-5" dirty="0">
                <a:solidFill>
                  <a:srgbClr val="001F5F"/>
                </a:solidFill>
                <a:latin typeface="Calibri" panose="020F0502020204030204" pitchFamily="34" charset="0"/>
                <a:cs typeface="Arial"/>
              </a:rPr>
              <a:t>end</a:t>
            </a:r>
            <a:endParaRPr lang="en-US" sz="2400" spc="-5" dirty="0">
              <a:solidFill>
                <a:srgbClr val="001F5F"/>
              </a:solidFill>
              <a:latin typeface="Calibri" panose="020F0502020204030204" pitchFamily="34" charset="0"/>
              <a:cs typeface="Arial"/>
            </a:endParaRPr>
          </a:p>
          <a:p>
            <a:pPr marL="355600" marR="5080" indent="-342900" algn="just">
              <a:lnSpc>
                <a:spcPct val="80000"/>
              </a:lnSpc>
              <a:spcBef>
                <a:spcPts val="455"/>
              </a:spcBef>
              <a:buFont typeface="Wingdings"/>
              <a:buChar char=""/>
              <a:tabLst>
                <a:tab pos="354965" algn="l"/>
                <a:tab pos="355600" algn="l"/>
              </a:tabLst>
            </a:pPr>
            <a:endParaRPr sz="2400" dirty="0">
              <a:latin typeface="Calibri" panose="020F0502020204030204" pitchFamily="34" charset="0"/>
              <a:cs typeface="Arial"/>
            </a:endParaRPr>
          </a:p>
          <a:p>
            <a:pPr marL="355600" indent="-342900" algn="just">
              <a:lnSpc>
                <a:spcPts val="2055"/>
              </a:lnSpc>
              <a:buFont typeface="Wingdings"/>
              <a:buChar char=""/>
              <a:tabLst>
                <a:tab pos="354965" algn="l"/>
                <a:tab pos="355600" algn="l"/>
              </a:tabLst>
            </a:pPr>
            <a:r>
              <a:rPr sz="2400" spc="-5" dirty="0">
                <a:solidFill>
                  <a:srgbClr val="001F5F"/>
                </a:solidFill>
                <a:latin typeface="Calibri" panose="020F0502020204030204" pitchFamily="34" charset="0"/>
                <a:cs typeface="Arial"/>
              </a:rPr>
              <a:t>Can be suitable for </a:t>
            </a:r>
            <a:r>
              <a:rPr sz="2400" spc="-5" dirty="0">
                <a:solidFill>
                  <a:srgbClr val="FF0000"/>
                </a:solidFill>
                <a:latin typeface="Calibri" panose="020F0502020204030204" pitchFamily="34" charset="0"/>
                <a:cs typeface="Arial"/>
              </a:rPr>
              <a:t>short projects</a:t>
            </a:r>
            <a:r>
              <a:rPr sz="2400" spc="155" dirty="0">
                <a:solidFill>
                  <a:srgbClr val="FF0000"/>
                </a:solidFill>
                <a:latin typeface="Calibri" panose="020F0502020204030204" pitchFamily="34" charset="0"/>
                <a:cs typeface="Arial"/>
              </a:rPr>
              <a:t> </a:t>
            </a:r>
            <a:r>
              <a:rPr sz="2400" spc="-5" dirty="0">
                <a:solidFill>
                  <a:srgbClr val="001F5F"/>
                </a:solidFill>
                <a:latin typeface="Calibri" panose="020F0502020204030204" pitchFamily="34" charset="0"/>
                <a:cs typeface="Arial"/>
              </a:rPr>
              <a:t>(some</a:t>
            </a:r>
            <a:r>
              <a:rPr lang="en-US" sz="2400" spc="-5" dirty="0">
                <a:solidFill>
                  <a:srgbClr val="001F5F"/>
                </a:solidFill>
                <a:latin typeface="Calibri" panose="020F0502020204030204" pitchFamily="34" charset="0"/>
                <a:cs typeface="Arial"/>
              </a:rPr>
              <a:t> </a:t>
            </a:r>
            <a:r>
              <a:rPr sz="2400" spc="-5" dirty="0">
                <a:solidFill>
                  <a:srgbClr val="001F5F"/>
                </a:solidFill>
                <a:latin typeface="Calibri" panose="020F0502020204030204" pitchFamily="34" charset="0"/>
                <a:cs typeface="Arial"/>
              </a:rPr>
              <a:t>weeks)</a:t>
            </a:r>
            <a:endParaRPr lang="en-US" sz="2400" spc="-5" dirty="0">
              <a:solidFill>
                <a:srgbClr val="001F5F"/>
              </a:solidFill>
              <a:latin typeface="Calibri" panose="020F0502020204030204" pitchFamily="34" charset="0"/>
              <a:cs typeface="Arial"/>
            </a:endParaRPr>
          </a:p>
          <a:p>
            <a:pPr marL="355600" algn="just">
              <a:lnSpc>
                <a:spcPts val="2055"/>
              </a:lnSpc>
            </a:pPr>
            <a:endParaRPr sz="2400" dirty="0">
              <a:latin typeface="Calibri" panose="020F0502020204030204" pitchFamily="34" charset="0"/>
              <a:cs typeface="Arial"/>
            </a:endParaRPr>
          </a:p>
          <a:p>
            <a:pPr marL="355600" marR="10160" indent="-342900" algn="just">
              <a:lnSpc>
                <a:spcPts val="1820"/>
              </a:lnSpc>
              <a:spcBef>
                <a:spcPts val="440"/>
              </a:spcBef>
              <a:buFont typeface="Wingdings"/>
              <a:buChar char=""/>
              <a:tabLst>
                <a:tab pos="354965" algn="l"/>
                <a:tab pos="355600" algn="l"/>
              </a:tabLst>
            </a:pPr>
            <a:r>
              <a:rPr sz="2400" spc="-5" dirty="0">
                <a:solidFill>
                  <a:srgbClr val="001F5F"/>
                </a:solidFill>
                <a:latin typeface="Calibri" panose="020F0502020204030204" pitchFamily="34" charset="0"/>
                <a:cs typeface="Arial"/>
              </a:rPr>
              <a:t>Can be suitable for </a:t>
            </a:r>
            <a:r>
              <a:rPr sz="2400" spc="-5" dirty="0">
                <a:solidFill>
                  <a:srgbClr val="FF0000"/>
                </a:solidFill>
                <a:latin typeface="Calibri" panose="020F0502020204030204" pitchFamily="34" charset="0"/>
                <a:cs typeface="Arial"/>
              </a:rPr>
              <a:t>"stable" projects</a:t>
            </a:r>
            <a:r>
              <a:rPr sz="2400" spc="-5" dirty="0">
                <a:solidFill>
                  <a:srgbClr val="001F5F"/>
                </a:solidFill>
                <a:latin typeface="Calibri" panose="020F0502020204030204" pitchFamily="34" charset="0"/>
                <a:cs typeface="Arial"/>
              </a:rPr>
              <a:t>, where  requirements do not</a:t>
            </a:r>
            <a:r>
              <a:rPr sz="2400" spc="35" dirty="0">
                <a:solidFill>
                  <a:srgbClr val="001F5F"/>
                </a:solidFill>
                <a:latin typeface="Calibri" panose="020F0502020204030204" pitchFamily="34" charset="0"/>
                <a:cs typeface="Arial"/>
              </a:rPr>
              <a:t> </a:t>
            </a:r>
            <a:r>
              <a:rPr sz="2400" spc="-5" dirty="0">
                <a:solidFill>
                  <a:srgbClr val="001F5F"/>
                </a:solidFill>
                <a:latin typeface="Calibri" panose="020F0502020204030204" pitchFamily="34" charset="0"/>
                <a:cs typeface="Arial"/>
              </a:rPr>
              <a:t>change</a:t>
            </a:r>
            <a:endParaRPr lang="en-US" sz="2400" spc="-5" dirty="0">
              <a:solidFill>
                <a:srgbClr val="001F5F"/>
              </a:solidFill>
              <a:latin typeface="Calibri" panose="020F0502020204030204" pitchFamily="34" charset="0"/>
              <a:cs typeface="Arial"/>
            </a:endParaRPr>
          </a:p>
          <a:p>
            <a:pPr marL="355600" marR="10160" indent="-342900" algn="just">
              <a:lnSpc>
                <a:spcPts val="1820"/>
              </a:lnSpc>
              <a:spcBef>
                <a:spcPts val="440"/>
              </a:spcBef>
              <a:buFont typeface="Wingdings"/>
              <a:buChar char=""/>
              <a:tabLst>
                <a:tab pos="354965" algn="l"/>
                <a:tab pos="355600" algn="l"/>
              </a:tabLst>
            </a:pPr>
            <a:endParaRPr sz="2400" dirty="0">
              <a:latin typeface="Calibri" panose="020F0502020204030204" pitchFamily="34" charset="0"/>
              <a:cs typeface="Arial"/>
            </a:endParaRPr>
          </a:p>
          <a:p>
            <a:pPr marL="355600" marR="401320" indent="-342900" algn="just">
              <a:lnSpc>
                <a:spcPts val="1820"/>
              </a:lnSpc>
              <a:spcBef>
                <a:spcPts val="459"/>
              </a:spcBef>
              <a:buFont typeface="Wingdings"/>
              <a:buChar char=""/>
              <a:tabLst>
                <a:tab pos="354965" algn="l"/>
                <a:tab pos="355600" algn="l"/>
              </a:tabLst>
            </a:pPr>
            <a:r>
              <a:rPr sz="2400" spc="-5" dirty="0">
                <a:solidFill>
                  <a:srgbClr val="001F5F"/>
                </a:solidFill>
                <a:latin typeface="Calibri" panose="020F0502020204030204" pitchFamily="34" charset="0"/>
                <a:cs typeface="Arial"/>
              </a:rPr>
              <a:t>Focus on </a:t>
            </a:r>
            <a:r>
              <a:rPr sz="2400" spc="-5" dirty="0">
                <a:solidFill>
                  <a:srgbClr val="FF0000"/>
                </a:solidFill>
                <a:latin typeface="Calibri" panose="020F0502020204030204" pitchFamily="34" charset="0"/>
                <a:cs typeface="Arial"/>
              </a:rPr>
              <a:t>documents</a:t>
            </a:r>
            <a:r>
              <a:rPr sz="2400" spc="-5" dirty="0">
                <a:solidFill>
                  <a:srgbClr val="001F5F"/>
                </a:solidFill>
                <a:latin typeface="Calibri" panose="020F0502020204030204" pitchFamily="34" charset="0"/>
                <a:cs typeface="Arial"/>
              </a:rPr>
              <a:t>, saves knowledge  </a:t>
            </a:r>
            <a:r>
              <a:rPr sz="2400" spc="-10" dirty="0">
                <a:solidFill>
                  <a:srgbClr val="001F5F"/>
                </a:solidFill>
                <a:latin typeface="Calibri" panose="020F0502020204030204" pitchFamily="34" charset="0"/>
                <a:cs typeface="Arial"/>
              </a:rPr>
              <a:t>which </a:t>
            </a:r>
            <a:r>
              <a:rPr sz="2400" spc="-5" dirty="0">
                <a:solidFill>
                  <a:srgbClr val="001F5F"/>
                </a:solidFill>
                <a:latin typeface="Calibri" panose="020F0502020204030204" pitchFamily="34" charset="0"/>
                <a:cs typeface="Arial"/>
              </a:rPr>
              <a:t>can be reused by other</a:t>
            </a:r>
            <a:r>
              <a:rPr sz="2400" spc="125" dirty="0">
                <a:solidFill>
                  <a:srgbClr val="001F5F"/>
                </a:solidFill>
                <a:latin typeface="Calibri" panose="020F0502020204030204" pitchFamily="34" charset="0"/>
                <a:cs typeface="Arial"/>
              </a:rPr>
              <a:t> </a:t>
            </a:r>
            <a:r>
              <a:rPr sz="2400" spc="-5" dirty="0">
                <a:solidFill>
                  <a:srgbClr val="001F5F"/>
                </a:solidFill>
                <a:latin typeface="Calibri" panose="020F0502020204030204" pitchFamily="34" charset="0"/>
                <a:cs typeface="Arial"/>
              </a:rPr>
              <a:t>people.</a:t>
            </a:r>
            <a:endParaRPr lang="en-US" sz="2400" spc="-5" dirty="0">
              <a:solidFill>
                <a:srgbClr val="001F5F"/>
              </a:solidFill>
              <a:latin typeface="Calibri" panose="020F0502020204030204" pitchFamily="34" charset="0"/>
              <a:cs typeface="Arial"/>
            </a:endParaRPr>
          </a:p>
          <a:p>
            <a:pPr marL="355600" marR="401320" indent="-342900" algn="just">
              <a:lnSpc>
                <a:spcPts val="1820"/>
              </a:lnSpc>
              <a:spcBef>
                <a:spcPts val="459"/>
              </a:spcBef>
              <a:buFont typeface="Wingdings"/>
              <a:buChar char=""/>
              <a:tabLst>
                <a:tab pos="354965" algn="l"/>
                <a:tab pos="355600" algn="l"/>
              </a:tabLst>
            </a:pPr>
            <a:endParaRPr sz="2400" dirty="0">
              <a:latin typeface="Calibri" panose="020F0502020204030204" pitchFamily="34" charset="0"/>
              <a:cs typeface="Arial"/>
            </a:endParaRPr>
          </a:p>
          <a:p>
            <a:pPr marL="355600" indent="-342900" algn="just">
              <a:lnSpc>
                <a:spcPts val="2055"/>
              </a:lnSpc>
              <a:spcBef>
                <a:spcPts val="15"/>
              </a:spcBef>
              <a:buFont typeface="Wingdings"/>
              <a:buChar char=""/>
              <a:tabLst>
                <a:tab pos="354965" algn="l"/>
                <a:tab pos="355600" algn="l"/>
              </a:tabLst>
            </a:pPr>
            <a:r>
              <a:rPr sz="2400" spc="-5" dirty="0">
                <a:solidFill>
                  <a:srgbClr val="FF0000"/>
                </a:solidFill>
                <a:latin typeface="Calibri" panose="020F0502020204030204" pitchFamily="34" charset="0"/>
                <a:cs typeface="Arial"/>
              </a:rPr>
              <a:t>Widely used</a:t>
            </a:r>
            <a:r>
              <a:rPr sz="2400" spc="-5" dirty="0">
                <a:solidFill>
                  <a:srgbClr val="001F5F"/>
                </a:solidFill>
                <a:latin typeface="Calibri" panose="020F0502020204030204" pitchFamily="34" charset="0"/>
                <a:cs typeface="Arial"/>
              </a:rPr>
              <a:t>, e.g. US Department</a:t>
            </a:r>
            <a:r>
              <a:rPr sz="2400" spc="80" dirty="0">
                <a:solidFill>
                  <a:srgbClr val="001F5F"/>
                </a:solidFill>
                <a:latin typeface="Calibri" panose="020F0502020204030204" pitchFamily="34" charset="0"/>
                <a:cs typeface="Arial"/>
              </a:rPr>
              <a:t> </a:t>
            </a:r>
            <a:r>
              <a:rPr sz="2400" spc="-5" dirty="0">
                <a:solidFill>
                  <a:srgbClr val="001F5F"/>
                </a:solidFill>
                <a:latin typeface="Calibri" panose="020F0502020204030204" pitchFamily="34" charset="0"/>
                <a:cs typeface="Arial"/>
              </a:rPr>
              <a:t>of</a:t>
            </a:r>
            <a:r>
              <a:rPr lang="en-US" sz="2400" spc="-5" dirty="0">
                <a:solidFill>
                  <a:srgbClr val="001F5F"/>
                </a:solidFill>
                <a:latin typeface="Calibri" panose="020F0502020204030204" pitchFamily="34" charset="0"/>
                <a:cs typeface="Arial"/>
              </a:rPr>
              <a:t> </a:t>
            </a:r>
            <a:r>
              <a:rPr sz="2400" spc="-5" dirty="0">
                <a:solidFill>
                  <a:srgbClr val="001F5F"/>
                </a:solidFill>
                <a:latin typeface="Calibri" panose="020F0502020204030204" pitchFamily="34" charset="0"/>
                <a:cs typeface="Arial"/>
              </a:rPr>
              <a:t>Defense</a:t>
            </a:r>
            <a:endParaRPr sz="2400" dirty="0">
              <a:latin typeface="Calibri" panose="020F0502020204030204" pitchFamily="34" charset="0"/>
              <a:cs typeface="Arial"/>
            </a:endParaRPr>
          </a:p>
          <a:p>
            <a:pPr marL="355600" indent="-342900" algn="just">
              <a:buFont typeface="Wingdings"/>
              <a:buChar char=""/>
              <a:tabLst>
                <a:tab pos="354965" algn="l"/>
                <a:tab pos="355600" algn="l"/>
              </a:tabLst>
            </a:pPr>
            <a:r>
              <a:rPr sz="2400" spc="-5" dirty="0">
                <a:solidFill>
                  <a:srgbClr val="001F5F"/>
                </a:solidFill>
                <a:latin typeface="Calibri" panose="020F0502020204030204" pitchFamily="34" charset="0"/>
                <a:cs typeface="Arial"/>
              </a:rPr>
              <a:t>Can be suitable for </a:t>
            </a:r>
            <a:r>
              <a:rPr sz="2400" spc="-5" dirty="0">
                <a:solidFill>
                  <a:srgbClr val="FF0000"/>
                </a:solidFill>
                <a:latin typeface="Calibri" panose="020F0502020204030204" pitchFamily="34" charset="0"/>
                <a:cs typeface="Arial"/>
              </a:rPr>
              <a:t>fixed-price</a:t>
            </a:r>
            <a:r>
              <a:rPr sz="2400" spc="135" dirty="0">
                <a:solidFill>
                  <a:srgbClr val="FF0000"/>
                </a:solidFill>
                <a:latin typeface="Calibri" panose="020F0502020204030204" pitchFamily="34" charset="0"/>
                <a:cs typeface="Arial"/>
              </a:rPr>
              <a:t> </a:t>
            </a:r>
            <a:r>
              <a:rPr sz="2400" spc="-5" dirty="0">
                <a:solidFill>
                  <a:srgbClr val="FF0000"/>
                </a:solidFill>
                <a:latin typeface="Calibri" panose="020F0502020204030204" pitchFamily="34" charset="0"/>
                <a:cs typeface="Arial"/>
              </a:rPr>
              <a:t>contracts</a:t>
            </a:r>
            <a:endParaRPr sz="2400" dirty="0">
              <a:latin typeface="Calibri" panose="020F0502020204030204" pitchFamily="34" charset="0"/>
              <a:cs typeface="Arial"/>
            </a:endParaRPr>
          </a:p>
        </p:txBody>
      </p:sp>
      <p:sp>
        <p:nvSpPr>
          <p:cNvPr id="3" name="Footer Placeholder 2">
            <a:extLst>
              <a:ext uri="{FF2B5EF4-FFF2-40B4-BE49-F238E27FC236}">
                <a16:creationId xmlns:a16="http://schemas.microsoft.com/office/drawing/2014/main" id="{6EF27E8F-BD77-4A5D-BBFB-43298408075A}"/>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81DDBDE6-88D5-400F-9F10-90D3F0399BF8}"/>
              </a:ext>
            </a:extLst>
          </p:cNvPr>
          <p:cNvSpPr>
            <a:spLocks noGrp="1"/>
          </p:cNvSpPr>
          <p:nvPr>
            <p:ph type="sldNum" sz="quarter" idx="12"/>
          </p:nvPr>
        </p:nvSpPr>
        <p:spPr/>
        <p:txBody>
          <a:bodyPr/>
          <a:lstStyle/>
          <a:p>
            <a:fld id="{64618DCC-6EB1-4B7D-8B5A-0129D556AD49}" type="slidenum">
              <a:rPr lang="en-US" smtClean="0"/>
              <a:t>13</a:t>
            </a:fld>
            <a:endParaRPr lang="en-US"/>
          </a:p>
        </p:txBody>
      </p:sp>
    </p:spTree>
    <p:extLst>
      <p:ext uri="{BB962C8B-B14F-4D97-AF65-F5344CB8AC3E}">
        <p14:creationId xmlns:p14="http://schemas.microsoft.com/office/powerpoint/2010/main" val="413309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773596A-04A8-49A3-969E-9D5417645F03}"/>
              </a:ext>
            </a:extLst>
          </p:cNvPr>
          <p:cNvSpPr/>
          <p:nvPr/>
        </p:nvSpPr>
        <p:spPr>
          <a:xfrm>
            <a:off x="3048000" y="2279374"/>
            <a:ext cx="5751443" cy="296848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7200" b="1" dirty="0"/>
              <a:t>Problem?</a:t>
            </a:r>
          </a:p>
        </p:txBody>
      </p:sp>
      <p:sp>
        <p:nvSpPr>
          <p:cNvPr id="3" name="Footer Placeholder 2">
            <a:extLst>
              <a:ext uri="{FF2B5EF4-FFF2-40B4-BE49-F238E27FC236}">
                <a16:creationId xmlns:a16="http://schemas.microsoft.com/office/drawing/2014/main" id="{F619B649-A569-4BA2-90D2-2223B2D7264A}"/>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9971998F-8C2C-4BED-903B-98815B8C9C68}"/>
              </a:ext>
            </a:extLst>
          </p:cNvPr>
          <p:cNvSpPr>
            <a:spLocks noGrp="1"/>
          </p:cNvSpPr>
          <p:nvPr>
            <p:ph type="sldNum" sz="quarter" idx="12"/>
          </p:nvPr>
        </p:nvSpPr>
        <p:spPr/>
        <p:txBody>
          <a:bodyPr/>
          <a:lstStyle/>
          <a:p>
            <a:fld id="{64618DCC-6EB1-4B7D-8B5A-0129D556AD49}" type="slidenum">
              <a:rPr lang="en-US" smtClean="0"/>
              <a:t>14</a:t>
            </a:fld>
            <a:endParaRPr lang="en-US"/>
          </a:p>
        </p:txBody>
      </p:sp>
    </p:spTree>
    <p:extLst>
      <p:ext uri="{BB962C8B-B14F-4D97-AF65-F5344CB8AC3E}">
        <p14:creationId xmlns:p14="http://schemas.microsoft.com/office/powerpoint/2010/main" val="391268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791" y="275300"/>
            <a:ext cx="6449607" cy="677108"/>
          </a:xfrm>
          <a:prstGeom prst="rect">
            <a:avLst/>
          </a:prstGeom>
        </p:spPr>
        <p:txBody>
          <a:bodyPr vert="horz" wrap="square" lIns="0" tIns="0" rIns="0" bIns="0" rtlCol="0" anchor="ctr">
            <a:spAutoFit/>
          </a:bodyPr>
          <a:lstStyle/>
          <a:p>
            <a:pPr marL="12700">
              <a:lnSpc>
                <a:spcPct val="100000"/>
              </a:lnSpc>
            </a:pPr>
            <a:r>
              <a:rPr sz="4400" b="1" spc="-5" dirty="0">
                <a:latin typeface="Times New Roman" panose="02020603050405020304" pitchFamily="18" charset="0"/>
                <a:cs typeface="Times New Roman" panose="02020603050405020304" pitchFamily="18" charset="0"/>
              </a:rPr>
              <a:t>The </a:t>
            </a:r>
            <a:r>
              <a:rPr sz="4400" b="1" spc="-20" dirty="0">
                <a:latin typeface="Times New Roman" panose="02020603050405020304" pitchFamily="18" charset="0"/>
                <a:cs typeface="Times New Roman" panose="02020603050405020304" pitchFamily="18" charset="0"/>
              </a:rPr>
              <a:t>Waterfall</a:t>
            </a:r>
            <a:r>
              <a:rPr sz="4400" b="1" spc="-50" dirty="0">
                <a:latin typeface="Times New Roman" panose="02020603050405020304" pitchFamily="18" charset="0"/>
                <a:cs typeface="Times New Roman" panose="02020603050405020304" pitchFamily="18" charset="0"/>
              </a:rPr>
              <a:t> </a:t>
            </a:r>
            <a:r>
              <a:rPr sz="4400" b="1" spc="-5" dirty="0">
                <a:latin typeface="Times New Roman" panose="02020603050405020304" pitchFamily="18" charset="0"/>
                <a:cs typeface="Times New Roman" panose="02020603050405020304" pitchFamily="18" charset="0"/>
              </a:rPr>
              <a:t>Model</a:t>
            </a:r>
          </a:p>
        </p:txBody>
      </p:sp>
      <p:sp>
        <p:nvSpPr>
          <p:cNvPr id="3" name="object 3"/>
          <p:cNvSpPr/>
          <p:nvPr/>
        </p:nvSpPr>
        <p:spPr>
          <a:xfrm>
            <a:off x="1975971" y="1044701"/>
            <a:ext cx="8020811" cy="519074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276957" y="1234441"/>
            <a:ext cx="1215390" cy="239395"/>
          </a:xfrm>
          <a:prstGeom prst="rect">
            <a:avLst/>
          </a:prstGeom>
        </p:spPr>
        <p:txBody>
          <a:bodyPr vert="horz" wrap="square" lIns="0" tIns="0" rIns="0" bIns="0" rtlCol="0">
            <a:spAutoFit/>
          </a:bodyPr>
          <a:lstStyle/>
          <a:p>
            <a:pPr marL="12700"/>
            <a:r>
              <a:rPr sz="1500" spc="-5" dirty="0">
                <a:solidFill>
                  <a:srgbClr val="FFFFFF"/>
                </a:solidFill>
                <a:latin typeface="Arial"/>
                <a:cs typeface="Arial"/>
              </a:rPr>
              <a:t>Re</a:t>
            </a:r>
            <a:r>
              <a:rPr sz="1500" dirty="0">
                <a:solidFill>
                  <a:srgbClr val="FFFFFF"/>
                </a:solidFill>
                <a:latin typeface="Arial"/>
                <a:cs typeface="Arial"/>
              </a:rPr>
              <a:t>q</a:t>
            </a:r>
            <a:r>
              <a:rPr sz="1500" spc="-5" dirty="0">
                <a:solidFill>
                  <a:srgbClr val="FFFFFF"/>
                </a:solidFill>
                <a:latin typeface="Arial"/>
                <a:cs typeface="Arial"/>
              </a:rPr>
              <a:t>ui</a:t>
            </a:r>
            <a:r>
              <a:rPr sz="1500" dirty="0">
                <a:solidFill>
                  <a:srgbClr val="FFFFFF"/>
                </a:solidFill>
                <a:latin typeface="Arial"/>
                <a:cs typeface="Arial"/>
              </a:rPr>
              <a:t>r</a:t>
            </a:r>
            <a:r>
              <a:rPr sz="1500" spc="-5" dirty="0">
                <a:solidFill>
                  <a:srgbClr val="FFFFFF"/>
                </a:solidFill>
                <a:latin typeface="Arial"/>
                <a:cs typeface="Arial"/>
              </a:rPr>
              <a:t>emen</a:t>
            </a:r>
            <a:r>
              <a:rPr sz="1500" dirty="0">
                <a:solidFill>
                  <a:srgbClr val="FFFFFF"/>
                </a:solidFill>
                <a:latin typeface="Arial"/>
                <a:cs typeface="Arial"/>
              </a:rPr>
              <a:t>ts</a:t>
            </a:r>
            <a:endParaRPr sz="1500">
              <a:latin typeface="Arial"/>
              <a:cs typeface="Arial"/>
            </a:endParaRPr>
          </a:p>
        </p:txBody>
      </p:sp>
      <p:sp>
        <p:nvSpPr>
          <p:cNvPr id="5" name="object 5"/>
          <p:cNvSpPr txBox="1"/>
          <p:nvPr/>
        </p:nvSpPr>
        <p:spPr>
          <a:xfrm>
            <a:off x="2978022" y="1786383"/>
            <a:ext cx="1308100" cy="239395"/>
          </a:xfrm>
          <a:prstGeom prst="rect">
            <a:avLst/>
          </a:prstGeom>
        </p:spPr>
        <p:txBody>
          <a:bodyPr vert="horz" wrap="square" lIns="0" tIns="0" rIns="0" bIns="0" rtlCol="0">
            <a:spAutoFit/>
          </a:bodyPr>
          <a:lstStyle/>
          <a:p>
            <a:pPr marL="12700"/>
            <a:r>
              <a:rPr sz="1500" spc="-5" dirty="0">
                <a:solidFill>
                  <a:srgbClr val="FFFFFF"/>
                </a:solidFill>
                <a:latin typeface="Arial"/>
                <a:cs typeface="Arial"/>
              </a:rPr>
              <a:t>System</a:t>
            </a:r>
            <a:r>
              <a:rPr sz="1500" spc="-80" dirty="0">
                <a:solidFill>
                  <a:srgbClr val="FFFFFF"/>
                </a:solidFill>
                <a:latin typeface="Arial"/>
                <a:cs typeface="Arial"/>
              </a:rPr>
              <a:t> </a:t>
            </a:r>
            <a:r>
              <a:rPr sz="1500" dirty="0">
                <a:solidFill>
                  <a:srgbClr val="FFFFFF"/>
                </a:solidFill>
                <a:latin typeface="Arial"/>
                <a:cs typeface="Arial"/>
              </a:rPr>
              <a:t>Design</a:t>
            </a:r>
            <a:endParaRPr sz="1500">
              <a:latin typeface="Arial"/>
              <a:cs typeface="Arial"/>
            </a:endParaRPr>
          </a:p>
        </p:txBody>
      </p:sp>
      <p:sp>
        <p:nvSpPr>
          <p:cNvPr id="6" name="object 6"/>
          <p:cNvSpPr txBox="1"/>
          <p:nvPr/>
        </p:nvSpPr>
        <p:spPr>
          <a:xfrm>
            <a:off x="3821938" y="2453895"/>
            <a:ext cx="1404620" cy="239395"/>
          </a:xfrm>
          <a:prstGeom prst="rect">
            <a:avLst/>
          </a:prstGeom>
        </p:spPr>
        <p:txBody>
          <a:bodyPr vert="horz" wrap="square" lIns="0" tIns="0" rIns="0" bIns="0" rtlCol="0">
            <a:spAutoFit/>
          </a:bodyPr>
          <a:lstStyle/>
          <a:p>
            <a:pPr marL="12700"/>
            <a:r>
              <a:rPr sz="1500" dirty="0">
                <a:solidFill>
                  <a:srgbClr val="FFFFFF"/>
                </a:solidFill>
                <a:latin typeface="Arial"/>
                <a:cs typeface="Arial"/>
              </a:rPr>
              <a:t>Program</a:t>
            </a:r>
            <a:r>
              <a:rPr sz="1500" spc="-105" dirty="0">
                <a:solidFill>
                  <a:srgbClr val="FFFFFF"/>
                </a:solidFill>
                <a:latin typeface="Arial"/>
                <a:cs typeface="Arial"/>
              </a:rPr>
              <a:t> </a:t>
            </a:r>
            <a:r>
              <a:rPr sz="1500" dirty="0">
                <a:solidFill>
                  <a:srgbClr val="FFFFFF"/>
                </a:solidFill>
                <a:latin typeface="Arial"/>
                <a:cs typeface="Arial"/>
              </a:rPr>
              <a:t>Design</a:t>
            </a:r>
            <a:endParaRPr sz="1500">
              <a:latin typeface="Arial"/>
              <a:cs typeface="Arial"/>
            </a:endParaRPr>
          </a:p>
        </p:txBody>
      </p:sp>
      <p:sp>
        <p:nvSpPr>
          <p:cNvPr id="7" name="object 7"/>
          <p:cNvSpPr txBox="1"/>
          <p:nvPr/>
        </p:nvSpPr>
        <p:spPr>
          <a:xfrm>
            <a:off x="4897629" y="3124201"/>
            <a:ext cx="1332865" cy="239395"/>
          </a:xfrm>
          <a:prstGeom prst="rect">
            <a:avLst/>
          </a:prstGeom>
        </p:spPr>
        <p:txBody>
          <a:bodyPr vert="horz" wrap="square" lIns="0" tIns="0" rIns="0" bIns="0" rtlCol="0">
            <a:spAutoFit/>
          </a:bodyPr>
          <a:lstStyle/>
          <a:p>
            <a:pPr marL="12700"/>
            <a:r>
              <a:rPr sz="1500" dirty="0">
                <a:solidFill>
                  <a:srgbClr val="FFFFFF"/>
                </a:solidFill>
                <a:latin typeface="Arial"/>
                <a:cs typeface="Arial"/>
              </a:rPr>
              <a:t>Im</a:t>
            </a:r>
            <a:r>
              <a:rPr sz="1500" spc="5" dirty="0">
                <a:solidFill>
                  <a:srgbClr val="FFFFFF"/>
                </a:solidFill>
                <a:latin typeface="Arial"/>
                <a:cs typeface="Arial"/>
              </a:rPr>
              <a:t>p</a:t>
            </a:r>
            <a:r>
              <a:rPr sz="1500" spc="-5" dirty="0">
                <a:solidFill>
                  <a:srgbClr val="FFFFFF"/>
                </a:solidFill>
                <a:latin typeface="Arial"/>
                <a:cs typeface="Arial"/>
              </a:rPr>
              <a:t>l</a:t>
            </a:r>
            <a:r>
              <a:rPr sz="1500" dirty="0">
                <a:solidFill>
                  <a:srgbClr val="FFFFFF"/>
                </a:solidFill>
                <a:latin typeface="Arial"/>
                <a:cs typeface="Arial"/>
              </a:rPr>
              <a:t>e</a:t>
            </a:r>
            <a:r>
              <a:rPr sz="1500" spc="-5" dirty="0">
                <a:solidFill>
                  <a:srgbClr val="FFFFFF"/>
                </a:solidFill>
                <a:latin typeface="Arial"/>
                <a:cs typeface="Arial"/>
              </a:rPr>
              <a:t>men</a:t>
            </a:r>
            <a:r>
              <a:rPr sz="1500" dirty="0">
                <a:solidFill>
                  <a:srgbClr val="FFFFFF"/>
                </a:solidFill>
                <a:latin typeface="Arial"/>
                <a:cs typeface="Arial"/>
              </a:rPr>
              <a:t>t</a:t>
            </a:r>
            <a:r>
              <a:rPr sz="1500" spc="5" dirty="0">
                <a:solidFill>
                  <a:srgbClr val="FFFFFF"/>
                </a:solidFill>
                <a:latin typeface="Arial"/>
                <a:cs typeface="Arial"/>
              </a:rPr>
              <a:t>a</a:t>
            </a:r>
            <a:r>
              <a:rPr sz="1500" dirty="0">
                <a:solidFill>
                  <a:srgbClr val="FFFFFF"/>
                </a:solidFill>
                <a:latin typeface="Arial"/>
                <a:cs typeface="Arial"/>
              </a:rPr>
              <a:t>ti</a:t>
            </a:r>
            <a:r>
              <a:rPr sz="1500" spc="-5" dirty="0">
                <a:solidFill>
                  <a:srgbClr val="FFFFFF"/>
                </a:solidFill>
                <a:latin typeface="Arial"/>
                <a:cs typeface="Arial"/>
              </a:rPr>
              <a:t>on</a:t>
            </a:r>
            <a:endParaRPr sz="1500">
              <a:latin typeface="Arial"/>
              <a:cs typeface="Arial"/>
            </a:endParaRPr>
          </a:p>
        </p:txBody>
      </p:sp>
      <p:sp>
        <p:nvSpPr>
          <p:cNvPr id="8" name="object 8"/>
          <p:cNvSpPr txBox="1"/>
          <p:nvPr/>
        </p:nvSpPr>
        <p:spPr>
          <a:xfrm>
            <a:off x="5998846" y="3729483"/>
            <a:ext cx="930275" cy="467995"/>
          </a:xfrm>
          <a:prstGeom prst="rect">
            <a:avLst/>
          </a:prstGeom>
        </p:spPr>
        <p:txBody>
          <a:bodyPr vert="horz" wrap="square" lIns="0" tIns="0" rIns="0" bIns="0" rtlCol="0">
            <a:spAutoFit/>
          </a:bodyPr>
          <a:lstStyle/>
          <a:p>
            <a:pPr marL="161925" marR="5080" indent="-149860"/>
            <a:r>
              <a:rPr sz="1500" dirty="0">
                <a:solidFill>
                  <a:srgbClr val="FFFFFF"/>
                </a:solidFill>
                <a:latin typeface="Arial"/>
                <a:cs typeface="Arial"/>
              </a:rPr>
              <a:t>I</a:t>
            </a:r>
            <a:r>
              <a:rPr sz="1500" spc="5" dirty="0">
                <a:solidFill>
                  <a:srgbClr val="FFFFFF"/>
                </a:solidFill>
                <a:latin typeface="Arial"/>
                <a:cs typeface="Arial"/>
              </a:rPr>
              <a:t>n</a:t>
            </a:r>
            <a:r>
              <a:rPr sz="1500" dirty="0">
                <a:solidFill>
                  <a:srgbClr val="FFFFFF"/>
                </a:solidFill>
                <a:latin typeface="Arial"/>
                <a:cs typeface="Arial"/>
              </a:rPr>
              <a:t>t</a:t>
            </a:r>
            <a:r>
              <a:rPr sz="1500" spc="5" dirty="0">
                <a:solidFill>
                  <a:srgbClr val="FFFFFF"/>
                </a:solidFill>
                <a:latin typeface="Arial"/>
                <a:cs typeface="Arial"/>
              </a:rPr>
              <a:t>e</a:t>
            </a:r>
            <a:r>
              <a:rPr sz="1500" spc="-5" dirty="0">
                <a:solidFill>
                  <a:srgbClr val="FFFFFF"/>
                </a:solidFill>
                <a:latin typeface="Arial"/>
                <a:cs typeface="Arial"/>
              </a:rPr>
              <a:t>g</a:t>
            </a:r>
            <a:r>
              <a:rPr sz="1500" dirty="0">
                <a:solidFill>
                  <a:srgbClr val="FFFFFF"/>
                </a:solidFill>
                <a:latin typeface="Arial"/>
                <a:cs typeface="Arial"/>
              </a:rPr>
              <a:t>rati</a:t>
            </a:r>
            <a:r>
              <a:rPr sz="1500" spc="-5" dirty="0">
                <a:solidFill>
                  <a:srgbClr val="FFFFFF"/>
                </a:solidFill>
                <a:latin typeface="Arial"/>
                <a:cs typeface="Arial"/>
              </a:rPr>
              <a:t>on  </a:t>
            </a:r>
            <a:r>
              <a:rPr sz="1500" spc="-25" dirty="0">
                <a:solidFill>
                  <a:srgbClr val="FFFFFF"/>
                </a:solidFill>
                <a:latin typeface="Arial"/>
                <a:cs typeface="Arial"/>
              </a:rPr>
              <a:t>Testing</a:t>
            </a:r>
            <a:endParaRPr sz="1500" dirty="0">
              <a:latin typeface="Arial"/>
              <a:cs typeface="Arial"/>
            </a:endParaRPr>
          </a:p>
        </p:txBody>
      </p:sp>
      <p:sp>
        <p:nvSpPr>
          <p:cNvPr id="9" name="object 9"/>
          <p:cNvSpPr txBox="1"/>
          <p:nvPr/>
        </p:nvSpPr>
        <p:spPr>
          <a:xfrm>
            <a:off x="6678929" y="4434586"/>
            <a:ext cx="1314450" cy="239395"/>
          </a:xfrm>
          <a:prstGeom prst="rect">
            <a:avLst/>
          </a:prstGeom>
        </p:spPr>
        <p:txBody>
          <a:bodyPr vert="horz" wrap="square" lIns="0" tIns="0" rIns="0" bIns="0" rtlCol="0">
            <a:spAutoFit/>
          </a:bodyPr>
          <a:lstStyle/>
          <a:p>
            <a:pPr marL="12700"/>
            <a:r>
              <a:rPr sz="1500" spc="-5" dirty="0">
                <a:solidFill>
                  <a:srgbClr val="FFFFFF"/>
                </a:solidFill>
                <a:latin typeface="Arial"/>
                <a:cs typeface="Arial"/>
              </a:rPr>
              <a:t>System</a:t>
            </a:r>
            <a:r>
              <a:rPr sz="1500" spc="-120" dirty="0">
                <a:solidFill>
                  <a:srgbClr val="FFFFFF"/>
                </a:solidFill>
                <a:latin typeface="Arial"/>
                <a:cs typeface="Arial"/>
              </a:rPr>
              <a:t> </a:t>
            </a:r>
            <a:r>
              <a:rPr sz="1500" spc="-25" dirty="0">
                <a:solidFill>
                  <a:srgbClr val="FFFFFF"/>
                </a:solidFill>
                <a:latin typeface="Arial"/>
                <a:cs typeface="Arial"/>
              </a:rPr>
              <a:t>Testing</a:t>
            </a:r>
            <a:endParaRPr sz="1500">
              <a:latin typeface="Arial"/>
              <a:cs typeface="Arial"/>
            </a:endParaRPr>
          </a:p>
        </p:txBody>
      </p:sp>
      <p:sp>
        <p:nvSpPr>
          <p:cNvPr id="10" name="object 10"/>
          <p:cNvSpPr txBox="1"/>
          <p:nvPr/>
        </p:nvSpPr>
        <p:spPr>
          <a:xfrm>
            <a:off x="7554022" y="4958996"/>
            <a:ext cx="1024890" cy="468630"/>
          </a:xfrm>
          <a:prstGeom prst="rect">
            <a:avLst/>
          </a:prstGeom>
        </p:spPr>
        <p:txBody>
          <a:bodyPr vert="horz" wrap="square" lIns="0" tIns="0" rIns="0" bIns="0" rtlCol="0">
            <a:spAutoFit/>
          </a:bodyPr>
          <a:lstStyle/>
          <a:p>
            <a:pPr algn="ctr">
              <a:lnSpc>
                <a:spcPct val="100000"/>
              </a:lnSpc>
            </a:pPr>
            <a:r>
              <a:rPr sz="1500" spc="-10" dirty="0">
                <a:solidFill>
                  <a:srgbClr val="FFFFFF"/>
                </a:solidFill>
                <a:latin typeface="Arial"/>
                <a:cs typeface="Arial"/>
              </a:rPr>
              <a:t>A</a:t>
            </a:r>
            <a:r>
              <a:rPr sz="1500" dirty="0">
                <a:solidFill>
                  <a:srgbClr val="FFFFFF"/>
                </a:solidFill>
                <a:latin typeface="Arial"/>
                <a:cs typeface="Arial"/>
              </a:rPr>
              <a:t>ccept</a:t>
            </a:r>
            <a:r>
              <a:rPr sz="1500" spc="5" dirty="0">
                <a:solidFill>
                  <a:srgbClr val="FFFFFF"/>
                </a:solidFill>
                <a:latin typeface="Arial"/>
                <a:cs typeface="Arial"/>
              </a:rPr>
              <a:t>a</a:t>
            </a:r>
            <a:r>
              <a:rPr sz="1500" dirty="0">
                <a:solidFill>
                  <a:srgbClr val="FFFFFF"/>
                </a:solidFill>
                <a:latin typeface="Arial"/>
                <a:cs typeface="Arial"/>
              </a:rPr>
              <a:t>nce</a:t>
            </a:r>
            <a:endParaRPr sz="1500" dirty="0">
              <a:latin typeface="Arial"/>
              <a:cs typeface="Arial"/>
            </a:endParaRPr>
          </a:p>
          <a:p>
            <a:pPr algn="ctr">
              <a:lnSpc>
                <a:spcPct val="100000"/>
              </a:lnSpc>
            </a:pPr>
            <a:r>
              <a:rPr sz="1500" spc="-45" dirty="0">
                <a:solidFill>
                  <a:srgbClr val="FFFFFF"/>
                </a:solidFill>
                <a:latin typeface="Arial"/>
                <a:cs typeface="Arial"/>
              </a:rPr>
              <a:t>Test</a:t>
            </a:r>
            <a:endParaRPr sz="1500" dirty="0">
              <a:latin typeface="Arial"/>
              <a:cs typeface="Arial"/>
            </a:endParaRPr>
          </a:p>
        </p:txBody>
      </p:sp>
      <p:sp>
        <p:nvSpPr>
          <p:cNvPr id="11" name="object 11"/>
          <p:cNvSpPr txBox="1"/>
          <p:nvPr/>
        </p:nvSpPr>
        <p:spPr>
          <a:xfrm>
            <a:off x="8229092" y="5675986"/>
            <a:ext cx="1121410" cy="239395"/>
          </a:xfrm>
          <a:prstGeom prst="rect">
            <a:avLst/>
          </a:prstGeom>
        </p:spPr>
        <p:txBody>
          <a:bodyPr vert="horz" wrap="square" lIns="0" tIns="0" rIns="0" bIns="0" rtlCol="0">
            <a:spAutoFit/>
          </a:bodyPr>
          <a:lstStyle/>
          <a:p>
            <a:pPr marL="12700"/>
            <a:r>
              <a:rPr sz="1500" dirty="0">
                <a:solidFill>
                  <a:srgbClr val="FFFFFF"/>
                </a:solidFill>
                <a:latin typeface="Arial"/>
                <a:cs typeface="Arial"/>
              </a:rPr>
              <a:t>Maintenance</a:t>
            </a:r>
            <a:endParaRPr sz="1500">
              <a:latin typeface="Arial"/>
              <a:cs typeface="Arial"/>
            </a:endParaRPr>
          </a:p>
        </p:txBody>
      </p:sp>
      <p:sp>
        <p:nvSpPr>
          <p:cNvPr id="13" name="object 13"/>
          <p:cNvSpPr/>
          <p:nvPr/>
        </p:nvSpPr>
        <p:spPr>
          <a:xfrm>
            <a:off x="1981962" y="1524761"/>
            <a:ext cx="0" cy="533400"/>
          </a:xfrm>
          <a:custGeom>
            <a:avLst/>
            <a:gdLst/>
            <a:ahLst/>
            <a:cxnLst/>
            <a:rect l="l" t="t" r="r" b="b"/>
            <a:pathLst>
              <a:path h="533400">
                <a:moveTo>
                  <a:pt x="0" y="0"/>
                </a:moveTo>
                <a:lnTo>
                  <a:pt x="0" y="533400"/>
                </a:lnTo>
              </a:path>
            </a:pathLst>
          </a:custGeom>
          <a:ln w="38100">
            <a:solidFill>
              <a:srgbClr val="000000"/>
            </a:solidFill>
          </a:ln>
        </p:spPr>
        <p:txBody>
          <a:bodyPr wrap="square" lIns="0" tIns="0" rIns="0" bIns="0" rtlCol="0"/>
          <a:lstStyle/>
          <a:p>
            <a:endParaRPr/>
          </a:p>
        </p:txBody>
      </p:sp>
      <p:sp>
        <p:nvSpPr>
          <p:cNvPr id="14" name="object 14"/>
          <p:cNvSpPr/>
          <p:nvPr/>
        </p:nvSpPr>
        <p:spPr>
          <a:xfrm>
            <a:off x="1981962" y="2001011"/>
            <a:ext cx="609600" cy="114300"/>
          </a:xfrm>
          <a:custGeom>
            <a:avLst/>
            <a:gdLst/>
            <a:ahLst/>
            <a:cxnLst/>
            <a:rect l="l" t="t" r="r" b="b"/>
            <a:pathLst>
              <a:path w="609600" h="114300">
                <a:moveTo>
                  <a:pt x="495300" y="0"/>
                </a:moveTo>
                <a:lnTo>
                  <a:pt x="495300" y="114300"/>
                </a:lnTo>
                <a:lnTo>
                  <a:pt x="571500" y="76200"/>
                </a:lnTo>
                <a:lnTo>
                  <a:pt x="514350" y="76200"/>
                </a:lnTo>
                <a:lnTo>
                  <a:pt x="514350" y="38100"/>
                </a:lnTo>
                <a:lnTo>
                  <a:pt x="571500" y="38100"/>
                </a:lnTo>
                <a:lnTo>
                  <a:pt x="495300" y="0"/>
                </a:lnTo>
                <a:close/>
              </a:path>
              <a:path w="609600" h="114300">
                <a:moveTo>
                  <a:pt x="495300" y="38100"/>
                </a:moveTo>
                <a:lnTo>
                  <a:pt x="0" y="38100"/>
                </a:lnTo>
                <a:lnTo>
                  <a:pt x="0" y="76200"/>
                </a:lnTo>
                <a:lnTo>
                  <a:pt x="495300" y="76200"/>
                </a:lnTo>
                <a:lnTo>
                  <a:pt x="495300" y="38100"/>
                </a:lnTo>
                <a:close/>
              </a:path>
              <a:path w="609600" h="114300">
                <a:moveTo>
                  <a:pt x="571500" y="38100"/>
                </a:moveTo>
                <a:lnTo>
                  <a:pt x="514350" y="38100"/>
                </a:lnTo>
                <a:lnTo>
                  <a:pt x="514350" y="76200"/>
                </a:lnTo>
                <a:lnTo>
                  <a:pt x="571500" y="76200"/>
                </a:lnTo>
                <a:lnTo>
                  <a:pt x="609600" y="57150"/>
                </a:lnTo>
                <a:lnTo>
                  <a:pt x="571500" y="38100"/>
                </a:lnTo>
                <a:close/>
              </a:path>
            </a:pathLst>
          </a:custGeom>
          <a:solidFill>
            <a:srgbClr val="000000"/>
          </a:solidFill>
        </p:spPr>
        <p:txBody>
          <a:bodyPr wrap="square" lIns="0" tIns="0" rIns="0" bIns="0" rtlCol="0"/>
          <a:lstStyle/>
          <a:p>
            <a:endParaRPr/>
          </a:p>
        </p:txBody>
      </p:sp>
      <p:sp>
        <p:nvSpPr>
          <p:cNvPr id="15" name="object 15"/>
          <p:cNvSpPr/>
          <p:nvPr/>
        </p:nvSpPr>
        <p:spPr>
          <a:xfrm>
            <a:off x="2794253" y="2172461"/>
            <a:ext cx="0" cy="533400"/>
          </a:xfrm>
          <a:custGeom>
            <a:avLst/>
            <a:gdLst/>
            <a:ahLst/>
            <a:cxnLst/>
            <a:rect l="l" t="t" r="r" b="b"/>
            <a:pathLst>
              <a:path h="533400">
                <a:moveTo>
                  <a:pt x="0" y="0"/>
                </a:moveTo>
                <a:lnTo>
                  <a:pt x="0" y="533400"/>
                </a:lnTo>
              </a:path>
            </a:pathLst>
          </a:custGeom>
          <a:ln w="38100">
            <a:solidFill>
              <a:srgbClr val="000000"/>
            </a:solidFill>
          </a:ln>
        </p:spPr>
        <p:txBody>
          <a:bodyPr wrap="square" lIns="0" tIns="0" rIns="0" bIns="0" rtlCol="0"/>
          <a:lstStyle/>
          <a:p>
            <a:endParaRPr/>
          </a:p>
        </p:txBody>
      </p:sp>
      <p:sp>
        <p:nvSpPr>
          <p:cNvPr id="16" name="object 16"/>
          <p:cNvSpPr/>
          <p:nvPr/>
        </p:nvSpPr>
        <p:spPr>
          <a:xfrm>
            <a:off x="2794253" y="2648711"/>
            <a:ext cx="609600" cy="114300"/>
          </a:xfrm>
          <a:custGeom>
            <a:avLst/>
            <a:gdLst/>
            <a:ahLst/>
            <a:cxnLst/>
            <a:rect l="l" t="t" r="r" b="b"/>
            <a:pathLst>
              <a:path w="609600" h="114300">
                <a:moveTo>
                  <a:pt x="495300" y="0"/>
                </a:moveTo>
                <a:lnTo>
                  <a:pt x="495300" y="114300"/>
                </a:lnTo>
                <a:lnTo>
                  <a:pt x="571500" y="76200"/>
                </a:lnTo>
                <a:lnTo>
                  <a:pt x="514350" y="76200"/>
                </a:lnTo>
                <a:lnTo>
                  <a:pt x="514350" y="38100"/>
                </a:lnTo>
                <a:lnTo>
                  <a:pt x="571500" y="38100"/>
                </a:lnTo>
                <a:lnTo>
                  <a:pt x="495300" y="0"/>
                </a:lnTo>
                <a:close/>
              </a:path>
              <a:path w="609600" h="114300">
                <a:moveTo>
                  <a:pt x="495300" y="38100"/>
                </a:moveTo>
                <a:lnTo>
                  <a:pt x="0" y="38100"/>
                </a:lnTo>
                <a:lnTo>
                  <a:pt x="0" y="76200"/>
                </a:lnTo>
                <a:lnTo>
                  <a:pt x="495300" y="76200"/>
                </a:lnTo>
                <a:lnTo>
                  <a:pt x="495300" y="38100"/>
                </a:lnTo>
                <a:close/>
              </a:path>
              <a:path w="609600" h="114300">
                <a:moveTo>
                  <a:pt x="571500" y="38100"/>
                </a:moveTo>
                <a:lnTo>
                  <a:pt x="514350" y="38100"/>
                </a:lnTo>
                <a:lnTo>
                  <a:pt x="514350" y="76200"/>
                </a:lnTo>
                <a:lnTo>
                  <a:pt x="571500" y="76200"/>
                </a:lnTo>
                <a:lnTo>
                  <a:pt x="609600" y="57150"/>
                </a:lnTo>
                <a:lnTo>
                  <a:pt x="571500" y="38100"/>
                </a:lnTo>
                <a:close/>
              </a:path>
            </a:pathLst>
          </a:custGeom>
          <a:solidFill>
            <a:srgbClr val="000000"/>
          </a:solidFill>
        </p:spPr>
        <p:txBody>
          <a:bodyPr wrap="square" lIns="0" tIns="0" rIns="0" bIns="0" rtlCol="0"/>
          <a:lstStyle/>
          <a:p>
            <a:endParaRPr/>
          </a:p>
        </p:txBody>
      </p:sp>
      <p:sp>
        <p:nvSpPr>
          <p:cNvPr id="17" name="object 17"/>
          <p:cNvSpPr/>
          <p:nvPr/>
        </p:nvSpPr>
        <p:spPr>
          <a:xfrm>
            <a:off x="3826001" y="2928366"/>
            <a:ext cx="0" cy="533400"/>
          </a:xfrm>
          <a:custGeom>
            <a:avLst/>
            <a:gdLst/>
            <a:ahLst/>
            <a:cxnLst/>
            <a:rect l="l" t="t" r="r" b="b"/>
            <a:pathLst>
              <a:path h="533400">
                <a:moveTo>
                  <a:pt x="0" y="0"/>
                </a:moveTo>
                <a:lnTo>
                  <a:pt x="0" y="533400"/>
                </a:lnTo>
              </a:path>
            </a:pathLst>
          </a:custGeom>
          <a:ln w="38100">
            <a:solidFill>
              <a:srgbClr val="000000"/>
            </a:solidFill>
          </a:ln>
        </p:spPr>
        <p:txBody>
          <a:bodyPr wrap="square" lIns="0" tIns="0" rIns="0" bIns="0" rtlCol="0"/>
          <a:lstStyle/>
          <a:p>
            <a:endParaRPr/>
          </a:p>
        </p:txBody>
      </p:sp>
      <p:sp>
        <p:nvSpPr>
          <p:cNvPr id="18" name="object 18"/>
          <p:cNvSpPr/>
          <p:nvPr/>
        </p:nvSpPr>
        <p:spPr>
          <a:xfrm>
            <a:off x="3826001" y="3404615"/>
            <a:ext cx="609600" cy="114300"/>
          </a:xfrm>
          <a:custGeom>
            <a:avLst/>
            <a:gdLst/>
            <a:ahLst/>
            <a:cxnLst/>
            <a:rect l="l" t="t" r="r" b="b"/>
            <a:pathLst>
              <a:path w="609600" h="114300">
                <a:moveTo>
                  <a:pt x="495300" y="0"/>
                </a:moveTo>
                <a:lnTo>
                  <a:pt x="495300" y="114300"/>
                </a:lnTo>
                <a:lnTo>
                  <a:pt x="571500" y="76200"/>
                </a:lnTo>
                <a:lnTo>
                  <a:pt x="514350" y="76200"/>
                </a:lnTo>
                <a:lnTo>
                  <a:pt x="514350" y="38100"/>
                </a:lnTo>
                <a:lnTo>
                  <a:pt x="571500" y="38100"/>
                </a:lnTo>
                <a:lnTo>
                  <a:pt x="495300" y="0"/>
                </a:lnTo>
                <a:close/>
              </a:path>
              <a:path w="609600" h="114300">
                <a:moveTo>
                  <a:pt x="495300" y="38100"/>
                </a:moveTo>
                <a:lnTo>
                  <a:pt x="0" y="38100"/>
                </a:lnTo>
                <a:lnTo>
                  <a:pt x="0" y="76200"/>
                </a:lnTo>
                <a:lnTo>
                  <a:pt x="495300" y="76200"/>
                </a:lnTo>
                <a:lnTo>
                  <a:pt x="495300" y="38100"/>
                </a:lnTo>
                <a:close/>
              </a:path>
              <a:path w="609600" h="114300">
                <a:moveTo>
                  <a:pt x="571500" y="38100"/>
                </a:moveTo>
                <a:lnTo>
                  <a:pt x="514350" y="38100"/>
                </a:lnTo>
                <a:lnTo>
                  <a:pt x="514350" y="76200"/>
                </a:lnTo>
                <a:lnTo>
                  <a:pt x="571500" y="76200"/>
                </a:lnTo>
                <a:lnTo>
                  <a:pt x="609600" y="57150"/>
                </a:lnTo>
                <a:lnTo>
                  <a:pt x="571500" y="38100"/>
                </a:lnTo>
                <a:close/>
              </a:path>
            </a:pathLst>
          </a:custGeom>
          <a:solidFill>
            <a:srgbClr val="000000"/>
          </a:solidFill>
        </p:spPr>
        <p:txBody>
          <a:bodyPr wrap="square" lIns="0" tIns="0" rIns="0" bIns="0" rtlCol="0"/>
          <a:lstStyle/>
          <a:p>
            <a:endParaRPr/>
          </a:p>
        </p:txBody>
      </p:sp>
      <p:sp>
        <p:nvSpPr>
          <p:cNvPr id="19" name="object 19"/>
          <p:cNvSpPr/>
          <p:nvPr/>
        </p:nvSpPr>
        <p:spPr>
          <a:xfrm>
            <a:off x="4793741" y="3640073"/>
            <a:ext cx="0" cy="533400"/>
          </a:xfrm>
          <a:custGeom>
            <a:avLst/>
            <a:gdLst/>
            <a:ahLst/>
            <a:cxnLst/>
            <a:rect l="l" t="t" r="r" b="b"/>
            <a:pathLst>
              <a:path h="533400">
                <a:moveTo>
                  <a:pt x="0" y="0"/>
                </a:moveTo>
                <a:lnTo>
                  <a:pt x="0" y="533400"/>
                </a:lnTo>
              </a:path>
            </a:pathLst>
          </a:custGeom>
          <a:ln w="38100">
            <a:solidFill>
              <a:srgbClr val="000000"/>
            </a:solidFill>
          </a:ln>
        </p:spPr>
        <p:txBody>
          <a:bodyPr wrap="square" lIns="0" tIns="0" rIns="0" bIns="0" rtlCol="0"/>
          <a:lstStyle/>
          <a:p>
            <a:endParaRPr/>
          </a:p>
        </p:txBody>
      </p:sp>
      <p:sp>
        <p:nvSpPr>
          <p:cNvPr id="20" name="object 20"/>
          <p:cNvSpPr/>
          <p:nvPr/>
        </p:nvSpPr>
        <p:spPr>
          <a:xfrm>
            <a:off x="4793741" y="4116323"/>
            <a:ext cx="609600" cy="114300"/>
          </a:xfrm>
          <a:custGeom>
            <a:avLst/>
            <a:gdLst/>
            <a:ahLst/>
            <a:cxnLst/>
            <a:rect l="l" t="t" r="r" b="b"/>
            <a:pathLst>
              <a:path w="609600" h="114300">
                <a:moveTo>
                  <a:pt x="495300" y="0"/>
                </a:moveTo>
                <a:lnTo>
                  <a:pt x="495300" y="114300"/>
                </a:lnTo>
                <a:lnTo>
                  <a:pt x="571500" y="76200"/>
                </a:lnTo>
                <a:lnTo>
                  <a:pt x="514350" y="76200"/>
                </a:lnTo>
                <a:lnTo>
                  <a:pt x="514350" y="38100"/>
                </a:lnTo>
                <a:lnTo>
                  <a:pt x="571500" y="38100"/>
                </a:lnTo>
                <a:lnTo>
                  <a:pt x="495300" y="0"/>
                </a:lnTo>
                <a:close/>
              </a:path>
              <a:path w="609600" h="114300">
                <a:moveTo>
                  <a:pt x="495300" y="38100"/>
                </a:moveTo>
                <a:lnTo>
                  <a:pt x="0" y="38100"/>
                </a:lnTo>
                <a:lnTo>
                  <a:pt x="0" y="76200"/>
                </a:lnTo>
                <a:lnTo>
                  <a:pt x="495300" y="76200"/>
                </a:lnTo>
                <a:lnTo>
                  <a:pt x="495300" y="38100"/>
                </a:lnTo>
                <a:close/>
              </a:path>
              <a:path w="609600" h="114300">
                <a:moveTo>
                  <a:pt x="571500" y="38100"/>
                </a:moveTo>
                <a:lnTo>
                  <a:pt x="514350" y="38100"/>
                </a:lnTo>
                <a:lnTo>
                  <a:pt x="514350" y="76200"/>
                </a:lnTo>
                <a:lnTo>
                  <a:pt x="571500" y="76200"/>
                </a:lnTo>
                <a:lnTo>
                  <a:pt x="609600" y="57150"/>
                </a:lnTo>
                <a:lnTo>
                  <a:pt x="571500" y="38100"/>
                </a:lnTo>
                <a:close/>
              </a:path>
            </a:pathLst>
          </a:custGeom>
          <a:solidFill>
            <a:srgbClr val="000000"/>
          </a:solidFill>
        </p:spPr>
        <p:txBody>
          <a:bodyPr wrap="square" lIns="0" tIns="0" rIns="0" bIns="0" rtlCol="0"/>
          <a:lstStyle/>
          <a:p>
            <a:endParaRPr/>
          </a:p>
        </p:txBody>
      </p:sp>
      <p:sp>
        <p:nvSpPr>
          <p:cNvPr id="21" name="object 21"/>
          <p:cNvSpPr/>
          <p:nvPr/>
        </p:nvSpPr>
        <p:spPr>
          <a:xfrm>
            <a:off x="5595365" y="4319778"/>
            <a:ext cx="0" cy="533400"/>
          </a:xfrm>
          <a:custGeom>
            <a:avLst/>
            <a:gdLst/>
            <a:ahLst/>
            <a:cxnLst/>
            <a:rect l="l" t="t" r="r" b="b"/>
            <a:pathLst>
              <a:path h="533400">
                <a:moveTo>
                  <a:pt x="0" y="0"/>
                </a:moveTo>
                <a:lnTo>
                  <a:pt x="0" y="533400"/>
                </a:lnTo>
              </a:path>
            </a:pathLst>
          </a:custGeom>
          <a:ln w="38100">
            <a:solidFill>
              <a:srgbClr val="000000"/>
            </a:solidFill>
          </a:ln>
        </p:spPr>
        <p:txBody>
          <a:bodyPr wrap="square" lIns="0" tIns="0" rIns="0" bIns="0" rtlCol="0"/>
          <a:lstStyle/>
          <a:p>
            <a:endParaRPr/>
          </a:p>
        </p:txBody>
      </p:sp>
      <p:sp>
        <p:nvSpPr>
          <p:cNvPr id="22" name="object 22"/>
          <p:cNvSpPr/>
          <p:nvPr/>
        </p:nvSpPr>
        <p:spPr>
          <a:xfrm>
            <a:off x="5595365" y="4796028"/>
            <a:ext cx="609600" cy="114300"/>
          </a:xfrm>
          <a:custGeom>
            <a:avLst/>
            <a:gdLst/>
            <a:ahLst/>
            <a:cxnLst/>
            <a:rect l="l" t="t" r="r" b="b"/>
            <a:pathLst>
              <a:path w="609600" h="114300">
                <a:moveTo>
                  <a:pt x="495300" y="0"/>
                </a:moveTo>
                <a:lnTo>
                  <a:pt x="495300" y="114300"/>
                </a:lnTo>
                <a:lnTo>
                  <a:pt x="571500" y="76200"/>
                </a:lnTo>
                <a:lnTo>
                  <a:pt x="514350" y="76200"/>
                </a:lnTo>
                <a:lnTo>
                  <a:pt x="514350" y="38100"/>
                </a:lnTo>
                <a:lnTo>
                  <a:pt x="571500" y="38100"/>
                </a:lnTo>
                <a:lnTo>
                  <a:pt x="495300" y="0"/>
                </a:lnTo>
                <a:close/>
              </a:path>
              <a:path w="609600" h="114300">
                <a:moveTo>
                  <a:pt x="495300" y="38100"/>
                </a:moveTo>
                <a:lnTo>
                  <a:pt x="0" y="38100"/>
                </a:lnTo>
                <a:lnTo>
                  <a:pt x="0" y="76200"/>
                </a:lnTo>
                <a:lnTo>
                  <a:pt x="495300" y="76200"/>
                </a:lnTo>
                <a:lnTo>
                  <a:pt x="495300" y="38100"/>
                </a:lnTo>
                <a:close/>
              </a:path>
              <a:path w="609600" h="114300">
                <a:moveTo>
                  <a:pt x="571500" y="38100"/>
                </a:moveTo>
                <a:lnTo>
                  <a:pt x="514350" y="38100"/>
                </a:lnTo>
                <a:lnTo>
                  <a:pt x="514350" y="76200"/>
                </a:lnTo>
                <a:lnTo>
                  <a:pt x="571500" y="76200"/>
                </a:lnTo>
                <a:lnTo>
                  <a:pt x="609600" y="57150"/>
                </a:lnTo>
                <a:lnTo>
                  <a:pt x="571500" y="38100"/>
                </a:lnTo>
                <a:close/>
              </a:path>
            </a:pathLst>
          </a:custGeom>
          <a:solidFill>
            <a:srgbClr val="000000"/>
          </a:solidFill>
        </p:spPr>
        <p:txBody>
          <a:bodyPr wrap="square" lIns="0" tIns="0" rIns="0" bIns="0" rtlCol="0"/>
          <a:lstStyle/>
          <a:p>
            <a:endParaRPr/>
          </a:p>
        </p:txBody>
      </p:sp>
      <p:sp>
        <p:nvSpPr>
          <p:cNvPr id="23" name="object 23"/>
          <p:cNvSpPr/>
          <p:nvPr/>
        </p:nvSpPr>
        <p:spPr>
          <a:xfrm>
            <a:off x="6325361" y="4837938"/>
            <a:ext cx="0" cy="533400"/>
          </a:xfrm>
          <a:custGeom>
            <a:avLst/>
            <a:gdLst/>
            <a:ahLst/>
            <a:cxnLst/>
            <a:rect l="l" t="t" r="r" b="b"/>
            <a:pathLst>
              <a:path h="533400">
                <a:moveTo>
                  <a:pt x="0" y="0"/>
                </a:moveTo>
                <a:lnTo>
                  <a:pt x="0" y="533400"/>
                </a:lnTo>
              </a:path>
            </a:pathLst>
          </a:custGeom>
          <a:ln w="38100">
            <a:solidFill>
              <a:srgbClr val="000000"/>
            </a:solidFill>
          </a:ln>
        </p:spPr>
        <p:txBody>
          <a:bodyPr wrap="square" lIns="0" tIns="0" rIns="0" bIns="0" rtlCol="0"/>
          <a:lstStyle/>
          <a:p>
            <a:endParaRPr/>
          </a:p>
        </p:txBody>
      </p:sp>
      <p:sp>
        <p:nvSpPr>
          <p:cNvPr id="24" name="object 24"/>
          <p:cNvSpPr/>
          <p:nvPr/>
        </p:nvSpPr>
        <p:spPr>
          <a:xfrm>
            <a:off x="6325361" y="5314188"/>
            <a:ext cx="609600" cy="114300"/>
          </a:xfrm>
          <a:custGeom>
            <a:avLst/>
            <a:gdLst/>
            <a:ahLst/>
            <a:cxnLst/>
            <a:rect l="l" t="t" r="r" b="b"/>
            <a:pathLst>
              <a:path w="609600" h="114300">
                <a:moveTo>
                  <a:pt x="495300" y="0"/>
                </a:moveTo>
                <a:lnTo>
                  <a:pt x="495300" y="114300"/>
                </a:lnTo>
                <a:lnTo>
                  <a:pt x="571500" y="76200"/>
                </a:lnTo>
                <a:lnTo>
                  <a:pt x="514350" y="76200"/>
                </a:lnTo>
                <a:lnTo>
                  <a:pt x="514350" y="38100"/>
                </a:lnTo>
                <a:lnTo>
                  <a:pt x="571500" y="38100"/>
                </a:lnTo>
                <a:lnTo>
                  <a:pt x="495300" y="0"/>
                </a:lnTo>
                <a:close/>
              </a:path>
              <a:path w="609600" h="114300">
                <a:moveTo>
                  <a:pt x="495300" y="38100"/>
                </a:moveTo>
                <a:lnTo>
                  <a:pt x="0" y="38100"/>
                </a:lnTo>
                <a:lnTo>
                  <a:pt x="0" y="76200"/>
                </a:lnTo>
                <a:lnTo>
                  <a:pt x="495300" y="76200"/>
                </a:lnTo>
                <a:lnTo>
                  <a:pt x="495300" y="38100"/>
                </a:lnTo>
                <a:close/>
              </a:path>
              <a:path w="609600" h="114300">
                <a:moveTo>
                  <a:pt x="571500" y="38100"/>
                </a:moveTo>
                <a:lnTo>
                  <a:pt x="514350" y="38100"/>
                </a:lnTo>
                <a:lnTo>
                  <a:pt x="514350" y="76200"/>
                </a:lnTo>
                <a:lnTo>
                  <a:pt x="571500" y="76200"/>
                </a:lnTo>
                <a:lnTo>
                  <a:pt x="609600" y="57150"/>
                </a:lnTo>
                <a:lnTo>
                  <a:pt x="571500" y="38100"/>
                </a:lnTo>
                <a:close/>
              </a:path>
            </a:pathLst>
          </a:custGeom>
          <a:solidFill>
            <a:srgbClr val="000000"/>
          </a:solidFill>
        </p:spPr>
        <p:txBody>
          <a:bodyPr wrap="square" lIns="0" tIns="0" rIns="0" bIns="0" rtlCol="0"/>
          <a:lstStyle/>
          <a:p>
            <a:endParaRPr/>
          </a:p>
        </p:txBody>
      </p:sp>
      <p:sp>
        <p:nvSpPr>
          <p:cNvPr id="25" name="object 25"/>
          <p:cNvSpPr/>
          <p:nvPr/>
        </p:nvSpPr>
        <p:spPr>
          <a:xfrm>
            <a:off x="7088885" y="5548121"/>
            <a:ext cx="0" cy="533400"/>
          </a:xfrm>
          <a:custGeom>
            <a:avLst/>
            <a:gdLst/>
            <a:ahLst/>
            <a:cxnLst/>
            <a:rect l="l" t="t" r="r" b="b"/>
            <a:pathLst>
              <a:path h="533400">
                <a:moveTo>
                  <a:pt x="0" y="0"/>
                </a:moveTo>
                <a:lnTo>
                  <a:pt x="0" y="533399"/>
                </a:lnTo>
              </a:path>
            </a:pathLst>
          </a:custGeom>
          <a:ln w="38100">
            <a:solidFill>
              <a:srgbClr val="000000"/>
            </a:solidFill>
          </a:ln>
        </p:spPr>
        <p:txBody>
          <a:bodyPr wrap="square" lIns="0" tIns="0" rIns="0" bIns="0" rtlCol="0"/>
          <a:lstStyle/>
          <a:p>
            <a:endParaRPr/>
          </a:p>
        </p:txBody>
      </p:sp>
      <p:sp>
        <p:nvSpPr>
          <p:cNvPr id="26" name="object 26"/>
          <p:cNvSpPr/>
          <p:nvPr/>
        </p:nvSpPr>
        <p:spPr>
          <a:xfrm>
            <a:off x="7088885" y="6024371"/>
            <a:ext cx="609600" cy="114300"/>
          </a:xfrm>
          <a:custGeom>
            <a:avLst/>
            <a:gdLst/>
            <a:ahLst/>
            <a:cxnLst/>
            <a:rect l="l" t="t" r="r" b="b"/>
            <a:pathLst>
              <a:path w="609600" h="114300">
                <a:moveTo>
                  <a:pt x="495300" y="0"/>
                </a:moveTo>
                <a:lnTo>
                  <a:pt x="495300" y="114299"/>
                </a:lnTo>
                <a:lnTo>
                  <a:pt x="571500" y="76199"/>
                </a:lnTo>
                <a:lnTo>
                  <a:pt x="514350" y="76199"/>
                </a:lnTo>
                <a:lnTo>
                  <a:pt x="514350" y="38099"/>
                </a:lnTo>
                <a:lnTo>
                  <a:pt x="571500" y="38099"/>
                </a:lnTo>
                <a:lnTo>
                  <a:pt x="495300" y="0"/>
                </a:lnTo>
                <a:close/>
              </a:path>
              <a:path w="609600" h="114300">
                <a:moveTo>
                  <a:pt x="495300" y="38099"/>
                </a:moveTo>
                <a:lnTo>
                  <a:pt x="0" y="38099"/>
                </a:lnTo>
                <a:lnTo>
                  <a:pt x="0" y="76199"/>
                </a:lnTo>
                <a:lnTo>
                  <a:pt x="495300" y="76199"/>
                </a:lnTo>
                <a:lnTo>
                  <a:pt x="495300" y="38099"/>
                </a:lnTo>
                <a:close/>
              </a:path>
              <a:path w="609600" h="114300">
                <a:moveTo>
                  <a:pt x="571500" y="38099"/>
                </a:moveTo>
                <a:lnTo>
                  <a:pt x="514350" y="38099"/>
                </a:lnTo>
                <a:lnTo>
                  <a:pt x="514350" y="76199"/>
                </a:lnTo>
                <a:lnTo>
                  <a:pt x="571500" y="76199"/>
                </a:lnTo>
                <a:lnTo>
                  <a:pt x="609600" y="57149"/>
                </a:lnTo>
                <a:lnTo>
                  <a:pt x="571500" y="38099"/>
                </a:lnTo>
                <a:close/>
              </a:path>
            </a:pathLst>
          </a:custGeom>
          <a:solidFill>
            <a:srgbClr val="000000"/>
          </a:solidFill>
        </p:spPr>
        <p:txBody>
          <a:bodyPr wrap="square" lIns="0" tIns="0" rIns="0" bIns="0" rtlCol="0"/>
          <a:lstStyle/>
          <a:p>
            <a:endParaRPr/>
          </a:p>
        </p:txBody>
      </p:sp>
      <p:sp>
        <p:nvSpPr>
          <p:cNvPr id="27" name="object 27"/>
          <p:cNvSpPr txBox="1"/>
          <p:nvPr/>
        </p:nvSpPr>
        <p:spPr>
          <a:xfrm>
            <a:off x="5658235" y="1335382"/>
            <a:ext cx="2348230" cy="559435"/>
          </a:xfrm>
          <a:prstGeom prst="rect">
            <a:avLst/>
          </a:prstGeom>
        </p:spPr>
        <p:txBody>
          <a:bodyPr vert="horz" wrap="square" lIns="0" tIns="0" rIns="0" bIns="0" rtlCol="0">
            <a:spAutoFit/>
          </a:bodyPr>
          <a:lstStyle/>
          <a:p>
            <a:pPr marL="12700"/>
            <a:r>
              <a:rPr spc="-5" dirty="0">
                <a:solidFill>
                  <a:srgbClr val="FF0000"/>
                </a:solidFill>
                <a:latin typeface="Arial"/>
                <a:cs typeface="Arial"/>
              </a:rPr>
              <a:t>Finish each</a:t>
            </a:r>
            <a:r>
              <a:rPr spc="-65" dirty="0">
                <a:solidFill>
                  <a:srgbClr val="FF0000"/>
                </a:solidFill>
                <a:latin typeface="Arial"/>
                <a:cs typeface="Arial"/>
              </a:rPr>
              <a:t> </a:t>
            </a:r>
            <a:r>
              <a:rPr spc="-5" dirty="0">
                <a:solidFill>
                  <a:srgbClr val="FF0000"/>
                </a:solidFill>
                <a:latin typeface="Arial"/>
                <a:cs typeface="Arial"/>
              </a:rPr>
              <a:t>phase</a:t>
            </a:r>
            <a:endParaRPr dirty="0">
              <a:latin typeface="Arial"/>
              <a:cs typeface="Arial"/>
            </a:endParaRPr>
          </a:p>
          <a:p>
            <a:pPr marL="12700"/>
            <a:r>
              <a:rPr spc="-5" dirty="0">
                <a:solidFill>
                  <a:srgbClr val="FF0000"/>
                </a:solidFill>
                <a:latin typeface="Arial"/>
                <a:cs typeface="Arial"/>
              </a:rPr>
              <a:t>before continue </a:t>
            </a:r>
            <a:r>
              <a:rPr dirty="0">
                <a:solidFill>
                  <a:srgbClr val="FF0000"/>
                </a:solidFill>
                <a:latin typeface="Arial"/>
                <a:cs typeface="Arial"/>
              </a:rPr>
              <a:t>to</a:t>
            </a:r>
            <a:r>
              <a:rPr spc="-25" dirty="0">
                <a:solidFill>
                  <a:srgbClr val="FF0000"/>
                </a:solidFill>
                <a:latin typeface="Arial"/>
                <a:cs typeface="Arial"/>
              </a:rPr>
              <a:t> </a:t>
            </a:r>
            <a:r>
              <a:rPr spc="-10" dirty="0">
                <a:solidFill>
                  <a:srgbClr val="FF0000"/>
                </a:solidFill>
                <a:latin typeface="Arial"/>
                <a:cs typeface="Arial"/>
              </a:rPr>
              <a:t>next</a:t>
            </a:r>
            <a:endParaRPr dirty="0">
              <a:latin typeface="Arial"/>
              <a:cs typeface="Arial"/>
            </a:endParaRPr>
          </a:p>
        </p:txBody>
      </p:sp>
      <p:sp>
        <p:nvSpPr>
          <p:cNvPr id="28" name="object 28"/>
          <p:cNvSpPr/>
          <p:nvPr/>
        </p:nvSpPr>
        <p:spPr>
          <a:xfrm>
            <a:off x="4845559" y="1493267"/>
            <a:ext cx="758825" cy="480059"/>
          </a:xfrm>
          <a:custGeom>
            <a:avLst/>
            <a:gdLst/>
            <a:ahLst/>
            <a:cxnLst/>
            <a:rect l="l" t="t" r="r" b="b"/>
            <a:pathLst>
              <a:path w="758825" h="480060">
                <a:moveTo>
                  <a:pt x="67055" y="371094"/>
                </a:moveTo>
                <a:lnTo>
                  <a:pt x="0" y="479806"/>
                </a:lnTo>
                <a:lnTo>
                  <a:pt x="127253" y="468249"/>
                </a:lnTo>
                <a:lnTo>
                  <a:pt x="113404" y="445897"/>
                </a:lnTo>
                <a:lnTo>
                  <a:pt x="91058" y="445897"/>
                </a:lnTo>
                <a:lnTo>
                  <a:pt x="70992" y="413512"/>
                </a:lnTo>
                <a:lnTo>
                  <a:pt x="87142" y="403511"/>
                </a:lnTo>
                <a:lnTo>
                  <a:pt x="67055" y="371094"/>
                </a:lnTo>
                <a:close/>
              </a:path>
              <a:path w="758825" h="480060">
                <a:moveTo>
                  <a:pt x="87142" y="403511"/>
                </a:moveTo>
                <a:lnTo>
                  <a:pt x="70992" y="413512"/>
                </a:lnTo>
                <a:lnTo>
                  <a:pt x="91058" y="445897"/>
                </a:lnTo>
                <a:lnTo>
                  <a:pt x="107209" y="435898"/>
                </a:lnTo>
                <a:lnTo>
                  <a:pt x="87142" y="403511"/>
                </a:lnTo>
                <a:close/>
              </a:path>
              <a:path w="758825" h="480060">
                <a:moveTo>
                  <a:pt x="107209" y="435898"/>
                </a:moveTo>
                <a:lnTo>
                  <a:pt x="91058" y="445897"/>
                </a:lnTo>
                <a:lnTo>
                  <a:pt x="113404" y="445897"/>
                </a:lnTo>
                <a:lnTo>
                  <a:pt x="107209" y="435898"/>
                </a:lnTo>
                <a:close/>
              </a:path>
              <a:path w="758825" h="480060">
                <a:moveTo>
                  <a:pt x="738758" y="0"/>
                </a:moveTo>
                <a:lnTo>
                  <a:pt x="87142" y="403511"/>
                </a:lnTo>
                <a:lnTo>
                  <a:pt x="107209" y="435898"/>
                </a:lnTo>
                <a:lnTo>
                  <a:pt x="758825" y="32512"/>
                </a:lnTo>
                <a:lnTo>
                  <a:pt x="738758" y="0"/>
                </a:lnTo>
                <a:close/>
              </a:path>
            </a:pathLst>
          </a:custGeom>
          <a:solidFill>
            <a:srgbClr val="FF0000"/>
          </a:solidFill>
        </p:spPr>
        <p:txBody>
          <a:bodyPr wrap="square" lIns="0" tIns="0" rIns="0" bIns="0" rtlCol="0"/>
          <a:lstStyle/>
          <a:p>
            <a:endParaRPr/>
          </a:p>
        </p:txBody>
      </p:sp>
      <p:sp>
        <p:nvSpPr>
          <p:cNvPr id="29" name="object 29"/>
          <p:cNvSpPr txBox="1"/>
          <p:nvPr/>
        </p:nvSpPr>
        <p:spPr>
          <a:xfrm>
            <a:off x="3355595" y="4584828"/>
            <a:ext cx="2713735" cy="1477328"/>
          </a:xfrm>
          <a:prstGeom prst="rect">
            <a:avLst/>
          </a:prstGeom>
        </p:spPr>
        <p:txBody>
          <a:bodyPr vert="horz" wrap="square" lIns="0" tIns="0" rIns="0" bIns="0" rtlCol="0">
            <a:spAutoFit/>
          </a:bodyPr>
          <a:lstStyle/>
          <a:p>
            <a:pPr marL="12700" marR="603250"/>
            <a:r>
              <a:rPr sz="2400" spc="-5" dirty="0">
                <a:solidFill>
                  <a:srgbClr val="FF0000"/>
                </a:solidFill>
                <a:latin typeface="Arial"/>
                <a:cs typeface="Arial"/>
              </a:rPr>
              <a:t>Milestone</a:t>
            </a:r>
            <a:r>
              <a:rPr sz="2400" spc="-65" dirty="0">
                <a:solidFill>
                  <a:srgbClr val="FF0000"/>
                </a:solidFill>
                <a:latin typeface="Arial"/>
                <a:cs typeface="Arial"/>
              </a:rPr>
              <a:t> </a:t>
            </a:r>
            <a:r>
              <a:rPr sz="2400" spc="-5" dirty="0">
                <a:solidFill>
                  <a:srgbClr val="FF0000"/>
                </a:solidFill>
                <a:latin typeface="Arial"/>
                <a:cs typeface="Arial"/>
              </a:rPr>
              <a:t>and  deliverable</a:t>
            </a:r>
            <a:r>
              <a:rPr sz="2400" spc="-60" dirty="0">
                <a:solidFill>
                  <a:srgbClr val="FF0000"/>
                </a:solidFill>
                <a:latin typeface="Arial"/>
                <a:cs typeface="Arial"/>
              </a:rPr>
              <a:t> </a:t>
            </a:r>
            <a:r>
              <a:rPr sz="2400" dirty="0">
                <a:solidFill>
                  <a:srgbClr val="FF0000"/>
                </a:solidFill>
                <a:latin typeface="Arial"/>
                <a:cs typeface="Arial"/>
              </a:rPr>
              <a:t>at</a:t>
            </a:r>
            <a:endParaRPr sz="2400" dirty="0">
              <a:latin typeface="Arial"/>
              <a:cs typeface="Arial"/>
            </a:endParaRPr>
          </a:p>
          <a:p>
            <a:pPr marL="12700" marR="5080"/>
            <a:r>
              <a:rPr sz="2400" spc="-5" dirty="0">
                <a:solidFill>
                  <a:srgbClr val="FF0000"/>
                </a:solidFill>
                <a:latin typeface="Arial"/>
                <a:cs typeface="Arial"/>
              </a:rPr>
              <a:t>each step.</a:t>
            </a:r>
            <a:r>
              <a:rPr sz="2400" spc="-65" dirty="0">
                <a:solidFill>
                  <a:srgbClr val="FF0000"/>
                </a:solidFill>
                <a:latin typeface="Arial"/>
                <a:cs typeface="Arial"/>
              </a:rPr>
              <a:t> </a:t>
            </a:r>
            <a:r>
              <a:rPr sz="2400" dirty="0">
                <a:solidFill>
                  <a:srgbClr val="FF0000"/>
                </a:solidFill>
                <a:latin typeface="Arial"/>
                <a:cs typeface="Arial"/>
              </a:rPr>
              <a:t>(Artifacts  </a:t>
            </a:r>
            <a:r>
              <a:rPr sz="2400" spc="-5" dirty="0">
                <a:solidFill>
                  <a:srgbClr val="FF0000"/>
                </a:solidFill>
                <a:latin typeface="Arial"/>
                <a:cs typeface="Arial"/>
              </a:rPr>
              <a:t>such as</a:t>
            </a:r>
            <a:r>
              <a:rPr sz="2400" spc="-70" dirty="0">
                <a:solidFill>
                  <a:srgbClr val="FF0000"/>
                </a:solidFill>
                <a:latin typeface="Arial"/>
                <a:cs typeface="Arial"/>
              </a:rPr>
              <a:t> </a:t>
            </a:r>
            <a:r>
              <a:rPr sz="2400" spc="-5" dirty="0">
                <a:solidFill>
                  <a:srgbClr val="FF0000"/>
                </a:solidFill>
                <a:latin typeface="Arial"/>
                <a:cs typeface="Arial"/>
              </a:rPr>
              <a:t>Design</a:t>
            </a:r>
            <a:endParaRPr sz="2400" dirty="0">
              <a:latin typeface="Arial"/>
              <a:cs typeface="Arial"/>
            </a:endParaRPr>
          </a:p>
        </p:txBody>
      </p:sp>
      <p:sp>
        <p:nvSpPr>
          <p:cNvPr id="30" name="object 30"/>
          <p:cNvSpPr txBox="1"/>
          <p:nvPr/>
        </p:nvSpPr>
        <p:spPr>
          <a:xfrm>
            <a:off x="3372930" y="5972618"/>
            <a:ext cx="4141152" cy="738664"/>
          </a:xfrm>
          <a:prstGeom prst="rect">
            <a:avLst/>
          </a:prstGeom>
        </p:spPr>
        <p:txBody>
          <a:bodyPr vert="horz" wrap="square" lIns="0" tIns="0" rIns="0" bIns="0" rtlCol="0">
            <a:spAutoFit/>
          </a:bodyPr>
          <a:lstStyle/>
          <a:p>
            <a:pPr marL="12700"/>
            <a:r>
              <a:rPr sz="2400" spc="-5" dirty="0">
                <a:solidFill>
                  <a:srgbClr val="FF0000"/>
                </a:solidFill>
                <a:latin typeface="Arial"/>
                <a:cs typeface="Arial"/>
              </a:rPr>
              <a:t>document,</a:t>
            </a:r>
            <a:r>
              <a:rPr sz="2400" spc="-55" dirty="0">
                <a:solidFill>
                  <a:srgbClr val="FF0000"/>
                </a:solidFill>
                <a:latin typeface="Arial"/>
                <a:cs typeface="Arial"/>
              </a:rPr>
              <a:t> </a:t>
            </a:r>
            <a:r>
              <a:rPr sz="2400" spc="-5" dirty="0">
                <a:solidFill>
                  <a:srgbClr val="FF0000"/>
                </a:solidFill>
                <a:latin typeface="Arial"/>
                <a:cs typeface="Arial"/>
              </a:rPr>
              <a:t>Requirement</a:t>
            </a:r>
            <a:endParaRPr sz="2400" dirty="0">
              <a:latin typeface="Arial"/>
              <a:cs typeface="Arial"/>
            </a:endParaRPr>
          </a:p>
          <a:p>
            <a:pPr marL="12700"/>
            <a:r>
              <a:rPr sz="2400" spc="-5" dirty="0">
                <a:solidFill>
                  <a:srgbClr val="FF0000"/>
                </a:solidFill>
                <a:latin typeface="Arial"/>
                <a:cs typeface="Arial"/>
              </a:rPr>
              <a:t>Specification.</a:t>
            </a:r>
            <a:r>
              <a:rPr sz="2400" spc="-55" dirty="0">
                <a:solidFill>
                  <a:srgbClr val="FF0000"/>
                </a:solidFill>
                <a:latin typeface="Arial"/>
                <a:cs typeface="Arial"/>
              </a:rPr>
              <a:t> </a:t>
            </a:r>
            <a:r>
              <a:rPr sz="2400" dirty="0">
                <a:solidFill>
                  <a:srgbClr val="FF0000"/>
                </a:solidFill>
                <a:latin typeface="Arial"/>
                <a:cs typeface="Arial"/>
              </a:rPr>
              <a:t>etc.)</a:t>
            </a:r>
            <a:endParaRPr sz="2400" dirty="0">
              <a:latin typeface="Arial"/>
              <a:cs typeface="Arial"/>
            </a:endParaRPr>
          </a:p>
        </p:txBody>
      </p:sp>
      <p:sp>
        <p:nvSpPr>
          <p:cNvPr id="31" name="object 31"/>
          <p:cNvSpPr/>
          <p:nvPr/>
        </p:nvSpPr>
        <p:spPr>
          <a:xfrm>
            <a:off x="3926968" y="3701035"/>
            <a:ext cx="677545" cy="845819"/>
          </a:xfrm>
          <a:custGeom>
            <a:avLst/>
            <a:gdLst/>
            <a:ahLst/>
            <a:cxnLst/>
            <a:rect l="l" t="t" r="r" b="b"/>
            <a:pathLst>
              <a:path w="677544" h="845820">
                <a:moveTo>
                  <a:pt x="591525" y="77649"/>
                </a:moveTo>
                <a:lnTo>
                  <a:pt x="0" y="821944"/>
                </a:lnTo>
                <a:lnTo>
                  <a:pt x="29718" y="845693"/>
                </a:lnTo>
                <a:lnTo>
                  <a:pt x="621329" y="101323"/>
                </a:lnTo>
                <a:lnTo>
                  <a:pt x="591525" y="77649"/>
                </a:lnTo>
                <a:close/>
              </a:path>
              <a:path w="677544" h="845820">
                <a:moveTo>
                  <a:pt x="664360" y="62738"/>
                </a:moveTo>
                <a:lnTo>
                  <a:pt x="603376" y="62738"/>
                </a:lnTo>
                <a:lnTo>
                  <a:pt x="633221" y="86360"/>
                </a:lnTo>
                <a:lnTo>
                  <a:pt x="621329" y="101323"/>
                </a:lnTo>
                <a:lnTo>
                  <a:pt x="651256" y="125095"/>
                </a:lnTo>
                <a:lnTo>
                  <a:pt x="664360" y="62738"/>
                </a:lnTo>
                <a:close/>
              </a:path>
              <a:path w="677544" h="845820">
                <a:moveTo>
                  <a:pt x="603376" y="62738"/>
                </a:moveTo>
                <a:lnTo>
                  <a:pt x="591525" y="77649"/>
                </a:lnTo>
                <a:lnTo>
                  <a:pt x="621329" y="101323"/>
                </a:lnTo>
                <a:lnTo>
                  <a:pt x="633221" y="86360"/>
                </a:lnTo>
                <a:lnTo>
                  <a:pt x="603376" y="62738"/>
                </a:lnTo>
                <a:close/>
              </a:path>
              <a:path w="677544" h="845820">
                <a:moveTo>
                  <a:pt x="677544" y="0"/>
                </a:moveTo>
                <a:lnTo>
                  <a:pt x="561720" y="53975"/>
                </a:lnTo>
                <a:lnTo>
                  <a:pt x="591525" y="77649"/>
                </a:lnTo>
                <a:lnTo>
                  <a:pt x="603376" y="62738"/>
                </a:lnTo>
                <a:lnTo>
                  <a:pt x="664360" y="62738"/>
                </a:lnTo>
                <a:lnTo>
                  <a:pt x="677544" y="0"/>
                </a:lnTo>
                <a:close/>
              </a:path>
            </a:pathLst>
          </a:custGeom>
          <a:solidFill>
            <a:srgbClr val="FF0000"/>
          </a:solidFill>
        </p:spPr>
        <p:txBody>
          <a:bodyPr wrap="square" lIns="0" tIns="0" rIns="0" bIns="0" rtlCol="0"/>
          <a:lstStyle/>
          <a:p>
            <a:endParaRPr/>
          </a:p>
        </p:txBody>
      </p:sp>
      <p:sp>
        <p:nvSpPr>
          <p:cNvPr id="32" name="object 32"/>
          <p:cNvSpPr/>
          <p:nvPr/>
        </p:nvSpPr>
        <p:spPr>
          <a:xfrm>
            <a:off x="4315841" y="4287011"/>
            <a:ext cx="1057910" cy="270510"/>
          </a:xfrm>
          <a:custGeom>
            <a:avLst/>
            <a:gdLst/>
            <a:ahLst/>
            <a:cxnLst/>
            <a:rect l="l" t="t" r="r" b="b"/>
            <a:pathLst>
              <a:path w="1057910" h="270510">
                <a:moveTo>
                  <a:pt x="941718" y="37401"/>
                </a:moveTo>
                <a:lnTo>
                  <a:pt x="0" y="232918"/>
                </a:lnTo>
                <a:lnTo>
                  <a:pt x="7746" y="270129"/>
                </a:lnTo>
                <a:lnTo>
                  <a:pt x="949439" y="74617"/>
                </a:lnTo>
                <a:lnTo>
                  <a:pt x="941718" y="37401"/>
                </a:lnTo>
                <a:close/>
              </a:path>
              <a:path w="1057910" h="270510">
                <a:moveTo>
                  <a:pt x="1056564" y="33527"/>
                </a:moveTo>
                <a:lnTo>
                  <a:pt x="960373" y="33527"/>
                </a:lnTo>
                <a:lnTo>
                  <a:pt x="968120" y="70738"/>
                </a:lnTo>
                <a:lnTo>
                  <a:pt x="949439" y="74617"/>
                </a:lnTo>
                <a:lnTo>
                  <a:pt x="957198" y="112013"/>
                </a:lnTo>
                <a:lnTo>
                  <a:pt x="1056564" y="33527"/>
                </a:lnTo>
                <a:close/>
              </a:path>
              <a:path w="1057910" h="270510">
                <a:moveTo>
                  <a:pt x="960373" y="33527"/>
                </a:moveTo>
                <a:lnTo>
                  <a:pt x="941718" y="37401"/>
                </a:lnTo>
                <a:lnTo>
                  <a:pt x="949439" y="74617"/>
                </a:lnTo>
                <a:lnTo>
                  <a:pt x="968120" y="70738"/>
                </a:lnTo>
                <a:lnTo>
                  <a:pt x="960373" y="33527"/>
                </a:lnTo>
                <a:close/>
              </a:path>
              <a:path w="1057910" h="270510">
                <a:moveTo>
                  <a:pt x="933957" y="0"/>
                </a:moveTo>
                <a:lnTo>
                  <a:pt x="941718" y="37401"/>
                </a:lnTo>
                <a:lnTo>
                  <a:pt x="960373" y="33527"/>
                </a:lnTo>
                <a:lnTo>
                  <a:pt x="1056564" y="33527"/>
                </a:lnTo>
                <a:lnTo>
                  <a:pt x="1057529" y="32765"/>
                </a:lnTo>
                <a:lnTo>
                  <a:pt x="933957" y="0"/>
                </a:lnTo>
                <a:close/>
              </a:path>
            </a:pathLst>
          </a:custGeom>
          <a:solidFill>
            <a:srgbClr val="FF0000"/>
          </a:solidFill>
        </p:spPr>
        <p:txBody>
          <a:bodyPr wrap="square" lIns="0" tIns="0" rIns="0" bIns="0" rtlCol="0"/>
          <a:lstStyle/>
          <a:p>
            <a:endParaRPr/>
          </a:p>
        </p:txBody>
      </p:sp>
      <p:sp>
        <p:nvSpPr>
          <p:cNvPr id="33" name="object 33"/>
          <p:cNvSpPr txBox="1"/>
          <p:nvPr/>
        </p:nvSpPr>
        <p:spPr>
          <a:xfrm>
            <a:off x="7698485" y="1971423"/>
            <a:ext cx="4249294" cy="1477328"/>
          </a:xfrm>
          <a:prstGeom prst="rect">
            <a:avLst/>
          </a:prstGeom>
          <a:solidFill>
            <a:schemeClr val="accent6">
              <a:lumMod val="60000"/>
              <a:lumOff val="40000"/>
            </a:schemeClr>
          </a:solidFill>
        </p:spPr>
        <p:txBody>
          <a:bodyPr vert="horz" wrap="square" lIns="0" tIns="0" rIns="0" bIns="0" rtlCol="0">
            <a:spAutoFit/>
          </a:bodyPr>
          <a:lstStyle/>
          <a:p>
            <a:pPr marL="12700" marR="257175"/>
            <a:r>
              <a:rPr sz="2400" dirty="0">
                <a:solidFill>
                  <a:srgbClr val="001F5F"/>
                </a:solidFill>
                <a:latin typeface="Arial"/>
                <a:cs typeface="Arial"/>
              </a:rPr>
              <a:t>Why </a:t>
            </a:r>
            <a:r>
              <a:rPr sz="2400" spc="-5" dirty="0">
                <a:solidFill>
                  <a:srgbClr val="001F5F"/>
                </a:solidFill>
                <a:latin typeface="Arial"/>
                <a:cs typeface="Arial"/>
              </a:rPr>
              <a:t>is </a:t>
            </a:r>
            <a:r>
              <a:rPr sz="2400" dirty="0">
                <a:solidFill>
                  <a:srgbClr val="001F5F"/>
                </a:solidFill>
                <a:latin typeface="Arial"/>
                <a:cs typeface="Arial"/>
              </a:rPr>
              <a:t>the </a:t>
            </a:r>
            <a:r>
              <a:rPr sz="2400" spc="-5" dirty="0">
                <a:solidFill>
                  <a:srgbClr val="001F5F"/>
                </a:solidFill>
                <a:latin typeface="Arial"/>
                <a:cs typeface="Arial"/>
              </a:rPr>
              <a:t>waterfall</a:t>
            </a:r>
            <a:r>
              <a:rPr sz="2400" spc="-55" dirty="0">
                <a:solidFill>
                  <a:srgbClr val="001F5F"/>
                </a:solidFill>
                <a:latin typeface="Arial"/>
                <a:cs typeface="Arial"/>
              </a:rPr>
              <a:t> </a:t>
            </a:r>
            <a:r>
              <a:rPr sz="2400" spc="-5" dirty="0">
                <a:solidFill>
                  <a:srgbClr val="001F5F"/>
                </a:solidFill>
                <a:latin typeface="Arial"/>
                <a:cs typeface="Arial"/>
              </a:rPr>
              <a:t>model  so</a:t>
            </a:r>
            <a:r>
              <a:rPr sz="2400" spc="-40" dirty="0">
                <a:solidFill>
                  <a:srgbClr val="001F5F"/>
                </a:solidFill>
                <a:latin typeface="Arial"/>
                <a:cs typeface="Arial"/>
              </a:rPr>
              <a:t> </a:t>
            </a:r>
            <a:r>
              <a:rPr sz="2400" spc="-5" dirty="0">
                <a:solidFill>
                  <a:srgbClr val="001F5F"/>
                </a:solidFill>
                <a:latin typeface="Arial"/>
                <a:cs typeface="Arial"/>
              </a:rPr>
              <a:t>criticized?</a:t>
            </a:r>
            <a:endParaRPr sz="2400" dirty="0">
              <a:latin typeface="Arial"/>
              <a:cs typeface="Arial"/>
            </a:endParaRPr>
          </a:p>
          <a:p>
            <a:pPr marL="12700" marR="5080"/>
            <a:r>
              <a:rPr sz="2400" spc="-5" dirty="0">
                <a:solidFill>
                  <a:srgbClr val="001F5F"/>
                </a:solidFill>
                <a:latin typeface="Arial"/>
                <a:cs typeface="Arial"/>
              </a:rPr>
              <a:t>Which are </a:t>
            </a:r>
            <a:r>
              <a:rPr sz="2400" dirty="0">
                <a:solidFill>
                  <a:srgbClr val="001F5F"/>
                </a:solidFill>
                <a:latin typeface="Arial"/>
                <a:cs typeface="Arial"/>
              </a:rPr>
              <a:t>the </a:t>
            </a:r>
            <a:r>
              <a:rPr sz="2400" spc="-5" dirty="0">
                <a:solidFill>
                  <a:srgbClr val="001F5F"/>
                </a:solidFill>
                <a:latin typeface="Arial"/>
                <a:cs typeface="Arial"/>
              </a:rPr>
              <a:t>problems?  Can </a:t>
            </a:r>
            <a:r>
              <a:rPr sz="2400" dirty="0">
                <a:solidFill>
                  <a:srgbClr val="001F5F"/>
                </a:solidFill>
                <a:latin typeface="Arial"/>
                <a:cs typeface="Arial"/>
              </a:rPr>
              <a:t>it </a:t>
            </a:r>
            <a:r>
              <a:rPr sz="2400" spc="-5" dirty="0">
                <a:solidFill>
                  <a:srgbClr val="001F5F"/>
                </a:solidFill>
                <a:latin typeface="Arial"/>
                <a:cs typeface="Arial"/>
              </a:rPr>
              <a:t>be useful</a:t>
            </a:r>
            <a:r>
              <a:rPr sz="2400" spc="-70" dirty="0">
                <a:solidFill>
                  <a:srgbClr val="001F5F"/>
                </a:solidFill>
                <a:latin typeface="Arial"/>
                <a:cs typeface="Arial"/>
              </a:rPr>
              <a:t> </a:t>
            </a:r>
            <a:r>
              <a:rPr sz="2400" dirty="0">
                <a:solidFill>
                  <a:srgbClr val="001F5F"/>
                </a:solidFill>
                <a:latin typeface="Arial"/>
                <a:cs typeface="Arial"/>
              </a:rPr>
              <a:t>sometimes?</a:t>
            </a:r>
            <a:endParaRPr sz="2400" dirty="0">
              <a:latin typeface="Arial"/>
              <a:cs typeface="Arial"/>
            </a:endParaRPr>
          </a:p>
        </p:txBody>
      </p:sp>
      <p:sp>
        <p:nvSpPr>
          <p:cNvPr id="12" name="Footer Placeholder 11">
            <a:extLst>
              <a:ext uri="{FF2B5EF4-FFF2-40B4-BE49-F238E27FC236}">
                <a16:creationId xmlns:a16="http://schemas.microsoft.com/office/drawing/2014/main" id="{6581557B-358C-4CA5-BADA-FCF7588113A4}"/>
              </a:ext>
            </a:extLst>
          </p:cNvPr>
          <p:cNvSpPr>
            <a:spLocks noGrp="1"/>
          </p:cNvSpPr>
          <p:nvPr>
            <p:ph type="ftr" sz="quarter" idx="11"/>
          </p:nvPr>
        </p:nvSpPr>
        <p:spPr/>
        <p:txBody>
          <a:bodyPr/>
          <a:lstStyle/>
          <a:p>
            <a:r>
              <a:rPr lang="en-US"/>
              <a:t>Software Engineering</a:t>
            </a:r>
          </a:p>
        </p:txBody>
      </p:sp>
      <p:sp>
        <p:nvSpPr>
          <p:cNvPr id="34" name="Slide Number Placeholder 33">
            <a:extLst>
              <a:ext uri="{FF2B5EF4-FFF2-40B4-BE49-F238E27FC236}">
                <a16:creationId xmlns:a16="http://schemas.microsoft.com/office/drawing/2014/main" id="{1DCDC438-1D5D-4559-B6A4-0BD52AF59240}"/>
              </a:ext>
            </a:extLst>
          </p:cNvPr>
          <p:cNvSpPr>
            <a:spLocks noGrp="1"/>
          </p:cNvSpPr>
          <p:nvPr>
            <p:ph type="sldNum" sz="quarter" idx="12"/>
          </p:nvPr>
        </p:nvSpPr>
        <p:spPr/>
        <p:txBody>
          <a:bodyPr/>
          <a:lstStyle/>
          <a:p>
            <a:fld id="{64618DCC-6EB1-4B7D-8B5A-0129D556AD49}" type="slidenum">
              <a:rPr lang="en-US" smtClean="0"/>
              <a:t>15</a:t>
            </a:fld>
            <a:endParaRPr lang="en-US"/>
          </a:p>
        </p:txBody>
      </p:sp>
    </p:spTree>
    <p:extLst>
      <p:ext uri="{BB962C8B-B14F-4D97-AF65-F5344CB8AC3E}">
        <p14:creationId xmlns:p14="http://schemas.microsoft.com/office/powerpoint/2010/main" val="299563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fltVal val="0"/>
                                          </p:val>
                                        </p:tav>
                                        <p:tav tm="100000">
                                          <p:val>
                                            <p:strVal val="#ppt_w"/>
                                          </p:val>
                                        </p:tav>
                                      </p:tavLst>
                                    </p:anim>
                                    <p:anim calcmode="lin" valueType="num">
                                      <p:cBhvr>
                                        <p:cTn id="8" dur="1000" fill="hold"/>
                                        <p:tgtEl>
                                          <p:spTgt spid="33"/>
                                        </p:tgtEl>
                                        <p:attrNameLst>
                                          <p:attrName>ppt_h</p:attrName>
                                        </p:attrNameLst>
                                      </p:cBhvr>
                                      <p:tavLst>
                                        <p:tav tm="0">
                                          <p:val>
                                            <p:fltVal val="0"/>
                                          </p:val>
                                        </p:tav>
                                        <p:tav tm="100000">
                                          <p:val>
                                            <p:strVal val="#ppt_h"/>
                                          </p:val>
                                        </p:tav>
                                      </p:tavLst>
                                    </p:anim>
                                    <p:anim calcmode="lin" valueType="num">
                                      <p:cBhvr>
                                        <p:cTn id="9" dur="1000" fill="hold"/>
                                        <p:tgtEl>
                                          <p:spTgt spid="33"/>
                                        </p:tgtEl>
                                        <p:attrNameLst>
                                          <p:attrName>style.rotation</p:attrName>
                                        </p:attrNameLst>
                                      </p:cBhvr>
                                      <p:tavLst>
                                        <p:tav tm="0">
                                          <p:val>
                                            <p:fltVal val="90"/>
                                          </p:val>
                                        </p:tav>
                                        <p:tav tm="100000">
                                          <p:val>
                                            <p:fltVal val="0"/>
                                          </p:val>
                                        </p:tav>
                                      </p:tavLst>
                                    </p:anim>
                                    <p:animEffect transition="in" filter="fade">
                                      <p:cBhvr>
                                        <p:cTn id="10"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034" y="432424"/>
            <a:ext cx="7312658" cy="566822"/>
          </a:xfrm>
          <a:prstGeom prst="rect">
            <a:avLst/>
          </a:prstGeom>
        </p:spPr>
        <p:txBody>
          <a:bodyPr vert="horz" wrap="square" lIns="0" tIns="12700" rIns="0" bIns="0" rtlCol="0" anchor="b">
            <a:spAutoFit/>
          </a:bodyPr>
          <a:lstStyle/>
          <a:p>
            <a:pPr marL="12700">
              <a:lnSpc>
                <a:spcPct val="100000"/>
              </a:lnSpc>
              <a:spcBef>
                <a:spcPts val="100"/>
              </a:spcBef>
            </a:pPr>
            <a:r>
              <a:rPr sz="3600" spc="-10" dirty="0"/>
              <a:t>Waterfall </a:t>
            </a:r>
            <a:r>
              <a:rPr sz="3600" spc="-5" dirty="0"/>
              <a:t>model</a:t>
            </a:r>
            <a:r>
              <a:rPr sz="3600" spc="-55" dirty="0"/>
              <a:t> </a:t>
            </a:r>
            <a:r>
              <a:rPr sz="3600" spc="-5" dirty="0"/>
              <a:t>problems</a:t>
            </a:r>
          </a:p>
        </p:txBody>
      </p:sp>
      <p:sp>
        <p:nvSpPr>
          <p:cNvPr id="3" name="object 3"/>
          <p:cNvSpPr txBox="1"/>
          <p:nvPr/>
        </p:nvSpPr>
        <p:spPr>
          <a:xfrm>
            <a:off x="114299" y="1625550"/>
            <a:ext cx="11593997" cy="4452501"/>
          </a:xfrm>
          <a:prstGeom prst="rect">
            <a:avLst/>
          </a:prstGeom>
        </p:spPr>
        <p:txBody>
          <a:bodyPr vert="horz" wrap="square" lIns="0" tIns="12700" rIns="0" bIns="0" rtlCol="0">
            <a:spAutoFit/>
          </a:bodyPr>
          <a:lstStyle/>
          <a:p>
            <a:pPr marL="355600" marR="379730" indent="-342900">
              <a:spcBef>
                <a:spcPts val="100"/>
              </a:spcBef>
              <a:buFont typeface="Wingdings"/>
              <a:buChar char=""/>
              <a:tabLst>
                <a:tab pos="356235" algn="l"/>
              </a:tabLst>
            </a:pPr>
            <a:r>
              <a:rPr sz="2800" spc="-5" dirty="0">
                <a:cs typeface="Arial"/>
              </a:rPr>
              <a:t>Inflexible partitioning </a:t>
            </a:r>
            <a:r>
              <a:rPr sz="2800" dirty="0">
                <a:cs typeface="Arial"/>
              </a:rPr>
              <a:t>of the project into </a:t>
            </a:r>
            <a:r>
              <a:rPr sz="2800" spc="-5" dirty="0">
                <a:cs typeface="Arial"/>
              </a:rPr>
              <a:t>distinct</a:t>
            </a:r>
            <a:r>
              <a:rPr lang="en-US" sz="2800" spc="-5" dirty="0">
                <a:cs typeface="Arial"/>
              </a:rPr>
              <a:t> stages </a:t>
            </a:r>
            <a:r>
              <a:rPr sz="2800" spc="-5" dirty="0">
                <a:cs typeface="Arial"/>
              </a:rPr>
              <a:t>makes </a:t>
            </a:r>
            <a:r>
              <a:rPr sz="2800" dirty="0">
                <a:cs typeface="Arial"/>
              </a:rPr>
              <a:t>it </a:t>
            </a:r>
            <a:r>
              <a:rPr sz="2800" spc="-10" dirty="0">
                <a:cs typeface="Arial"/>
              </a:rPr>
              <a:t>difficult </a:t>
            </a:r>
            <a:r>
              <a:rPr sz="2800" spc="-5" dirty="0">
                <a:cs typeface="Arial"/>
              </a:rPr>
              <a:t>to respond </a:t>
            </a:r>
            <a:r>
              <a:rPr sz="2800" dirty="0">
                <a:cs typeface="Arial"/>
              </a:rPr>
              <a:t>to </a:t>
            </a:r>
            <a:r>
              <a:rPr sz="2800" spc="-5" dirty="0">
                <a:solidFill>
                  <a:srgbClr val="FF0000"/>
                </a:solidFill>
                <a:cs typeface="Arial"/>
              </a:rPr>
              <a:t>changing </a:t>
            </a:r>
            <a:r>
              <a:rPr sz="2800" dirty="0">
                <a:solidFill>
                  <a:srgbClr val="FF0000"/>
                </a:solidFill>
                <a:cs typeface="Arial"/>
              </a:rPr>
              <a:t>customer </a:t>
            </a:r>
            <a:r>
              <a:rPr sz="2800" spc="-5" dirty="0">
                <a:solidFill>
                  <a:srgbClr val="FF0000"/>
                </a:solidFill>
                <a:cs typeface="Arial"/>
              </a:rPr>
              <a:t>requirements</a:t>
            </a:r>
            <a:r>
              <a:rPr sz="2800" spc="-5" dirty="0">
                <a:cs typeface="Arial"/>
              </a:rPr>
              <a:t>.</a:t>
            </a:r>
            <a:endParaRPr sz="2800" dirty="0">
              <a:cs typeface="Arial"/>
            </a:endParaRPr>
          </a:p>
          <a:p>
            <a:pPr marL="812800" marR="5080" lvl="1" indent="-342900" algn="just">
              <a:spcBef>
                <a:spcPts val="910"/>
              </a:spcBef>
              <a:buFont typeface="Arial" panose="020B0604020202020204" pitchFamily="34" charset="0"/>
              <a:buChar char="•"/>
              <a:tabLst>
                <a:tab pos="756920" algn="l"/>
              </a:tabLst>
            </a:pPr>
            <a:r>
              <a:rPr sz="2400" dirty="0">
                <a:cs typeface="Arial"/>
              </a:rPr>
              <a:t>Therefore, this model is only appropriate when the</a:t>
            </a:r>
            <a:r>
              <a:rPr sz="2400" spc="-180" dirty="0">
                <a:cs typeface="Arial"/>
              </a:rPr>
              <a:t> </a:t>
            </a:r>
            <a:r>
              <a:rPr sz="2400" dirty="0">
                <a:cs typeface="Arial"/>
              </a:rPr>
              <a:t>requirements  are well-understood and changes will be fairly </a:t>
            </a:r>
            <a:r>
              <a:rPr sz="2400" spc="-5" dirty="0">
                <a:cs typeface="Arial"/>
              </a:rPr>
              <a:t>limited </a:t>
            </a:r>
            <a:r>
              <a:rPr sz="2400" dirty="0">
                <a:cs typeface="Arial"/>
              </a:rPr>
              <a:t>during the  design</a:t>
            </a:r>
            <a:r>
              <a:rPr sz="2400" spc="-30" dirty="0">
                <a:cs typeface="Arial"/>
              </a:rPr>
              <a:t> </a:t>
            </a:r>
            <a:r>
              <a:rPr sz="2400" dirty="0">
                <a:cs typeface="Arial"/>
              </a:rPr>
              <a:t>process.</a:t>
            </a:r>
          </a:p>
          <a:p>
            <a:pPr marL="812800" lvl="1" indent="-342900">
              <a:spcBef>
                <a:spcPts val="600"/>
              </a:spcBef>
              <a:buFont typeface="Arial" panose="020B0604020202020204" pitchFamily="34" charset="0"/>
              <a:buChar char="•"/>
              <a:tabLst>
                <a:tab pos="756285" algn="l"/>
                <a:tab pos="756920" algn="l"/>
              </a:tabLst>
            </a:pPr>
            <a:r>
              <a:rPr sz="2400" dirty="0">
                <a:cs typeface="Arial"/>
              </a:rPr>
              <a:t>Few business systems have stable</a:t>
            </a:r>
            <a:r>
              <a:rPr sz="2400" spc="-114" dirty="0">
                <a:cs typeface="Arial"/>
              </a:rPr>
              <a:t> </a:t>
            </a:r>
            <a:r>
              <a:rPr sz="2400" dirty="0">
                <a:cs typeface="Arial"/>
              </a:rPr>
              <a:t>requirements.</a:t>
            </a:r>
            <a:endParaRPr lang="en-US" sz="2400" dirty="0">
              <a:cs typeface="Arial"/>
            </a:endParaRPr>
          </a:p>
          <a:p>
            <a:pPr marL="812800" lvl="1" indent="-342900">
              <a:spcBef>
                <a:spcPts val="600"/>
              </a:spcBef>
              <a:buFont typeface="Arial" panose="020B0604020202020204" pitchFamily="34" charset="0"/>
              <a:buChar char="•"/>
              <a:tabLst>
                <a:tab pos="756285" algn="l"/>
                <a:tab pos="756920" algn="l"/>
              </a:tabLst>
            </a:pPr>
            <a:endParaRPr sz="2400" dirty="0">
              <a:cs typeface="Arial"/>
            </a:endParaRPr>
          </a:p>
          <a:p>
            <a:pPr marL="355600" marR="494665" indent="-342900" algn="just">
              <a:spcBef>
                <a:spcPts val="894"/>
              </a:spcBef>
              <a:buFont typeface="Wingdings"/>
              <a:buChar char=""/>
              <a:tabLst>
                <a:tab pos="356235" algn="l"/>
              </a:tabLst>
            </a:pPr>
            <a:r>
              <a:rPr sz="2800" dirty="0">
                <a:cs typeface="Arial"/>
              </a:rPr>
              <a:t>The </a:t>
            </a:r>
            <a:r>
              <a:rPr sz="2800" spc="-5" dirty="0">
                <a:cs typeface="Arial"/>
              </a:rPr>
              <a:t>waterfall model is mostly </a:t>
            </a:r>
            <a:r>
              <a:rPr sz="2800" spc="-5" dirty="0">
                <a:solidFill>
                  <a:srgbClr val="FF0000"/>
                </a:solidFill>
                <a:cs typeface="Arial"/>
              </a:rPr>
              <a:t>used </a:t>
            </a:r>
            <a:r>
              <a:rPr sz="2800" dirty="0">
                <a:solidFill>
                  <a:srgbClr val="FF0000"/>
                </a:solidFill>
                <a:cs typeface="Arial"/>
              </a:rPr>
              <a:t>for </a:t>
            </a:r>
            <a:r>
              <a:rPr sz="2800" spc="-5" dirty="0">
                <a:solidFill>
                  <a:srgbClr val="FF0000"/>
                </a:solidFill>
                <a:cs typeface="Arial"/>
              </a:rPr>
              <a:t>large</a:t>
            </a:r>
            <a:r>
              <a:rPr lang="en-US" sz="2800" spc="-5" dirty="0">
                <a:solidFill>
                  <a:srgbClr val="FF0000"/>
                </a:solidFill>
                <a:cs typeface="Arial"/>
              </a:rPr>
              <a:t> system</a:t>
            </a:r>
            <a:r>
              <a:rPr sz="2800" spc="-5" dirty="0">
                <a:solidFill>
                  <a:srgbClr val="FF0000"/>
                </a:solidFill>
                <a:cs typeface="Arial"/>
              </a:rPr>
              <a:t> engineering </a:t>
            </a:r>
            <a:r>
              <a:rPr sz="2800" dirty="0">
                <a:solidFill>
                  <a:srgbClr val="FF0000"/>
                </a:solidFill>
                <a:cs typeface="Arial"/>
              </a:rPr>
              <a:t>projects </a:t>
            </a:r>
            <a:r>
              <a:rPr sz="2800" spc="-5" dirty="0">
                <a:cs typeface="Arial"/>
              </a:rPr>
              <a:t>where </a:t>
            </a:r>
            <a:r>
              <a:rPr sz="2800" dirty="0">
                <a:cs typeface="Arial"/>
              </a:rPr>
              <a:t>a system is </a:t>
            </a:r>
            <a:r>
              <a:rPr sz="2800" spc="-5" dirty="0">
                <a:cs typeface="Arial"/>
              </a:rPr>
              <a:t>developed </a:t>
            </a:r>
            <a:r>
              <a:rPr sz="2800" dirty="0">
                <a:cs typeface="Arial"/>
              </a:rPr>
              <a:t>at  </a:t>
            </a:r>
            <a:r>
              <a:rPr sz="2800" spc="-5" dirty="0">
                <a:cs typeface="Arial"/>
              </a:rPr>
              <a:t>several</a:t>
            </a:r>
            <a:r>
              <a:rPr sz="2800" dirty="0">
                <a:cs typeface="Arial"/>
              </a:rPr>
              <a:t> sites.</a:t>
            </a:r>
          </a:p>
          <a:p>
            <a:pPr marL="812800" marR="276225" lvl="1" indent="-342900">
              <a:spcBef>
                <a:spcPts val="910"/>
              </a:spcBef>
              <a:buFont typeface="Arial" panose="020B0604020202020204" pitchFamily="34" charset="0"/>
              <a:buChar char="•"/>
              <a:tabLst>
                <a:tab pos="756285" algn="l"/>
                <a:tab pos="756920" algn="l"/>
              </a:tabLst>
            </a:pPr>
            <a:r>
              <a:rPr sz="2400" dirty="0">
                <a:cs typeface="Arial"/>
              </a:rPr>
              <a:t>In those circumstances, the plan-driven nature of the</a:t>
            </a:r>
            <a:r>
              <a:rPr sz="2400" spc="-210" dirty="0">
                <a:cs typeface="Arial"/>
              </a:rPr>
              <a:t> </a:t>
            </a:r>
            <a:r>
              <a:rPr sz="2400" dirty="0">
                <a:cs typeface="Arial"/>
              </a:rPr>
              <a:t>waterfall  model helps coordinate the</a:t>
            </a:r>
            <a:r>
              <a:rPr sz="2400" spc="-90" dirty="0">
                <a:cs typeface="Arial"/>
              </a:rPr>
              <a:t> </a:t>
            </a:r>
            <a:r>
              <a:rPr sz="2400" dirty="0">
                <a:cs typeface="Arial"/>
              </a:rPr>
              <a:t>work.</a:t>
            </a:r>
          </a:p>
        </p:txBody>
      </p:sp>
      <p:sp>
        <p:nvSpPr>
          <p:cNvPr id="4" name="Footer Placeholder 3">
            <a:extLst>
              <a:ext uri="{FF2B5EF4-FFF2-40B4-BE49-F238E27FC236}">
                <a16:creationId xmlns:a16="http://schemas.microsoft.com/office/drawing/2014/main" id="{8F83087A-32D0-45F5-82CE-8DFB67BE4183}"/>
              </a:ext>
            </a:extLst>
          </p:cNvPr>
          <p:cNvSpPr>
            <a:spLocks noGrp="1"/>
          </p:cNvSpPr>
          <p:nvPr>
            <p:ph type="ftr" sz="quarter" idx="11"/>
          </p:nvPr>
        </p:nvSpPr>
        <p:spPr/>
        <p:txBody>
          <a:bodyPr/>
          <a:lstStyle/>
          <a:p>
            <a:r>
              <a:rPr lang="en-US"/>
              <a:t>Software Engineering</a:t>
            </a:r>
          </a:p>
        </p:txBody>
      </p:sp>
      <p:sp>
        <p:nvSpPr>
          <p:cNvPr id="5" name="Slide Number Placeholder 4">
            <a:extLst>
              <a:ext uri="{FF2B5EF4-FFF2-40B4-BE49-F238E27FC236}">
                <a16:creationId xmlns:a16="http://schemas.microsoft.com/office/drawing/2014/main" id="{7F1DF663-21BA-4511-B115-917E083F0F6C}"/>
              </a:ext>
            </a:extLst>
          </p:cNvPr>
          <p:cNvSpPr>
            <a:spLocks noGrp="1"/>
          </p:cNvSpPr>
          <p:nvPr>
            <p:ph type="sldNum" sz="quarter" idx="12"/>
          </p:nvPr>
        </p:nvSpPr>
        <p:spPr/>
        <p:txBody>
          <a:bodyPr/>
          <a:lstStyle/>
          <a:p>
            <a:fld id="{64618DCC-6EB1-4B7D-8B5A-0129D556AD49}" type="slidenum">
              <a:rPr lang="en-US" smtClean="0"/>
              <a:t>16</a:t>
            </a:fld>
            <a:endParaRPr lang="en-US"/>
          </a:p>
        </p:txBody>
      </p:sp>
    </p:spTree>
    <p:extLst>
      <p:ext uri="{BB962C8B-B14F-4D97-AF65-F5344CB8AC3E}">
        <p14:creationId xmlns:p14="http://schemas.microsoft.com/office/powerpoint/2010/main" val="10401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0" y="419302"/>
            <a:ext cx="10515600" cy="677108"/>
          </a:xfrm>
          <a:prstGeom prst="rect">
            <a:avLst/>
          </a:prstGeom>
        </p:spPr>
        <p:txBody>
          <a:bodyPr vert="horz" wrap="square" lIns="0" tIns="0" rIns="0" bIns="0" rtlCol="0" anchor="ctr">
            <a:spAutoFit/>
          </a:bodyPr>
          <a:lstStyle/>
          <a:p>
            <a:pPr marL="12700">
              <a:lnSpc>
                <a:spcPct val="100000"/>
              </a:lnSpc>
            </a:pPr>
            <a:r>
              <a:rPr b="1" spc="-5" dirty="0">
                <a:latin typeface="Calibri"/>
                <a:cs typeface="Calibri"/>
              </a:rPr>
              <a:t>The </a:t>
            </a:r>
            <a:r>
              <a:rPr b="1" spc="-40" dirty="0">
                <a:latin typeface="Calibri"/>
                <a:cs typeface="Calibri"/>
              </a:rPr>
              <a:t>Waterfall </a:t>
            </a:r>
            <a:r>
              <a:rPr b="1" spc="-5" dirty="0">
                <a:latin typeface="Calibri"/>
                <a:cs typeface="Calibri"/>
              </a:rPr>
              <a:t>Model -</a:t>
            </a:r>
            <a:r>
              <a:rPr b="1" spc="25" dirty="0">
                <a:latin typeface="Calibri"/>
                <a:cs typeface="Calibri"/>
              </a:rPr>
              <a:t> </a:t>
            </a:r>
            <a:r>
              <a:rPr b="1" spc="-10" dirty="0">
                <a:latin typeface="Calibri"/>
                <a:cs typeface="Calibri"/>
              </a:rPr>
              <a:t>Cons</a:t>
            </a:r>
          </a:p>
        </p:txBody>
      </p:sp>
      <p:sp>
        <p:nvSpPr>
          <p:cNvPr id="13" name="TextBox 12"/>
          <p:cNvSpPr txBox="1"/>
          <p:nvPr/>
        </p:nvSpPr>
        <p:spPr>
          <a:xfrm>
            <a:off x="-3586678" y="1338459"/>
            <a:ext cx="15778678" cy="6301725"/>
          </a:xfrm>
          <a:prstGeom prst="rect">
            <a:avLst/>
          </a:prstGeom>
          <a:noFill/>
        </p:spPr>
        <p:txBody>
          <a:bodyPr wrap="square" rtlCol="0">
            <a:spAutoFit/>
          </a:bodyPr>
          <a:lstStyle/>
          <a:p>
            <a:pPr marL="3943985" indent="-342900">
              <a:buFont typeface="Wingdings"/>
              <a:buChar char=""/>
              <a:tabLst>
                <a:tab pos="3943350" algn="l"/>
                <a:tab pos="3943985" algn="l"/>
              </a:tabLst>
            </a:pPr>
            <a:r>
              <a:rPr lang="en-US" sz="2400" spc="-5" dirty="0">
                <a:solidFill>
                  <a:srgbClr val="FF0000"/>
                </a:solidFill>
              </a:rPr>
              <a:t>Software requirements change</a:t>
            </a:r>
            <a:r>
              <a:rPr lang="en-US" sz="2400" spc="-5" dirty="0"/>
              <a:t>, hard</a:t>
            </a:r>
            <a:r>
              <a:rPr lang="en-US" sz="2400" spc="160" dirty="0"/>
              <a:t> </a:t>
            </a:r>
            <a:r>
              <a:rPr lang="en-US" sz="2400" spc="-5" dirty="0"/>
              <a:t>to </a:t>
            </a:r>
            <a:r>
              <a:rPr lang="en-US" sz="2400" spc="-10" dirty="0"/>
              <a:t>sign-off </a:t>
            </a:r>
            <a:r>
              <a:rPr lang="en-US" sz="2400" spc="-5" dirty="0"/>
              <a:t>on a</a:t>
            </a:r>
            <a:r>
              <a:rPr lang="en-US" sz="2400" spc="-25" dirty="0"/>
              <a:t> </a:t>
            </a:r>
            <a:r>
              <a:rPr lang="en-US" sz="2400" spc="-5" dirty="0"/>
              <a:t>SRS.</a:t>
            </a:r>
          </a:p>
          <a:p>
            <a:pPr marL="3943985" marR="497840" indent="-342900">
              <a:spcBef>
                <a:spcPts val="484"/>
              </a:spcBef>
              <a:buFont typeface="Wingdings"/>
              <a:buChar char=""/>
              <a:tabLst>
                <a:tab pos="3943350" algn="l"/>
                <a:tab pos="3943985" algn="l"/>
              </a:tabLst>
            </a:pPr>
            <a:r>
              <a:rPr lang="en-US" sz="2400" spc="-5" dirty="0">
                <a:solidFill>
                  <a:srgbClr val="FF0000"/>
                </a:solidFill>
              </a:rPr>
              <a:t>Early commitment. </a:t>
            </a:r>
            <a:r>
              <a:rPr lang="en-US" sz="2400" spc="-5" dirty="0"/>
              <a:t>Changes at the end,  large</a:t>
            </a:r>
            <a:r>
              <a:rPr lang="en-US" sz="2400" spc="-35" dirty="0"/>
              <a:t> </a:t>
            </a:r>
            <a:r>
              <a:rPr lang="en-US" sz="2400" spc="-5" dirty="0"/>
              <a:t>impact.</a:t>
            </a:r>
          </a:p>
          <a:p>
            <a:pPr marL="3943985" indent="-342900">
              <a:spcBef>
                <a:spcPts val="195"/>
              </a:spcBef>
              <a:buFont typeface="Wingdings"/>
              <a:buChar char=""/>
              <a:tabLst>
                <a:tab pos="3943350" algn="l"/>
                <a:tab pos="3943985" algn="l"/>
              </a:tabLst>
            </a:pPr>
            <a:r>
              <a:rPr lang="en-US" sz="2400" spc="-5" dirty="0">
                <a:solidFill>
                  <a:srgbClr val="FF0000"/>
                </a:solidFill>
              </a:rPr>
              <a:t>Feedback</a:t>
            </a:r>
            <a:r>
              <a:rPr lang="en-US" sz="2400" spc="-5" dirty="0"/>
              <a:t> is needed to understand a</a:t>
            </a:r>
            <a:r>
              <a:rPr lang="en-US" sz="2400" spc="155" dirty="0"/>
              <a:t> </a:t>
            </a:r>
            <a:r>
              <a:rPr lang="en-US" sz="2400" spc="-5" dirty="0"/>
              <a:t>phase. E.g. implementation is needed</a:t>
            </a:r>
            <a:r>
              <a:rPr lang="en-US" sz="2400" spc="80" dirty="0"/>
              <a:t> </a:t>
            </a:r>
            <a:r>
              <a:rPr lang="en-US" sz="2400" spc="-5" dirty="0"/>
              <a:t>to understand some</a:t>
            </a:r>
            <a:r>
              <a:rPr lang="en-US" sz="2400" spc="40" dirty="0"/>
              <a:t> </a:t>
            </a:r>
            <a:r>
              <a:rPr lang="en-US" sz="2400" spc="-5" dirty="0"/>
              <a:t>design.</a:t>
            </a:r>
          </a:p>
          <a:p>
            <a:pPr marL="3943985" marR="450215" indent="-342900">
              <a:spcBef>
                <a:spcPts val="489"/>
              </a:spcBef>
              <a:buFont typeface="Wingdings"/>
              <a:buChar char=""/>
              <a:tabLst>
                <a:tab pos="3943350" algn="l"/>
                <a:tab pos="3943985" algn="l"/>
              </a:tabLst>
            </a:pPr>
            <a:r>
              <a:rPr lang="en-US" sz="2400" spc="-10" dirty="0">
                <a:solidFill>
                  <a:srgbClr val="FF0000"/>
                </a:solidFill>
              </a:rPr>
              <a:t>Difficult </a:t>
            </a:r>
            <a:r>
              <a:rPr lang="en-US" sz="2400" spc="-5" dirty="0">
                <a:solidFill>
                  <a:srgbClr val="FF0000"/>
                </a:solidFill>
              </a:rPr>
              <a:t>to estimate </a:t>
            </a:r>
            <a:r>
              <a:rPr lang="en-US" sz="2400" spc="-5" dirty="0"/>
              <a:t>time and cost for the  phases.</a:t>
            </a:r>
          </a:p>
          <a:p>
            <a:pPr marL="3943985" marR="454659" indent="-342900">
              <a:spcBef>
                <a:spcPts val="455"/>
              </a:spcBef>
              <a:buFont typeface="Wingdings"/>
              <a:buChar char=""/>
              <a:tabLst>
                <a:tab pos="3943350" algn="l"/>
                <a:tab pos="3943985" algn="l"/>
              </a:tabLst>
            </a:pPr>
            <a:r>
              <a:rPr lang="en-US" sz="2400" spc="-5" dirty="0">
                <a:solidFill>
                  <a:srgbClr val="FF0000"/>
                </a:solidFill>
              </a:rPr>
              <a:t>Handling </a:t>
            </a:r>
            <a:r>
              <a:rPr lang="en-US" sz="2400" b="1" spc="-5" dirty="0">
                <a:solidFill>
                  <a:srgbClr val="FF0000"/>
                </a:solidFill>
              </a:rPr>
              <a:t>risks</a:t>
            </a:r>
            <a:r>
              <a:rPr lang="en-US" sz="2400" spc="-5" dirty="0">
                <a:solidFill>
                  <a:srgbClr val="FF0000"/>
                </a:solidFill>
              </a:rPr>
              <a:t> </a:t>
            </a:r>
            <a:r>
              <a:rPr lang="en-US" sz="2400" spc="-5" dirty="0"/>
              <a:t>are not part of the model.  Pushes the risks</a:t>
            </a:r>
            <a:r>
              <a:rPr lang="en-US" sz="2400" spc="25" dirty="0"/>
              <a:t> </a:t>
            </a:r>
            <a:r>
              <a:rPr lang="en-US" sz="2400" spc="-5" dirty="0"/>
              <a:t>forward.</a:t>
            </a:r>
          </a:p>
          <a:p>
            <a:pPr marL="3943985" marR="5080" indent="-342900">
              <a:spcBef>
                <a:spcPts val="420"/>
              </a:spcBef>
              <a:buFont typeface="Wingdings"/>
              <a:buChar char=""/>
              <a:tabLst>
                <a:tab pos="3943350" algn="l"/>
                <a:tab pos="3943985" algn="l"/>
              </a:tabLst>
            </a:pPr>
            <a:r>
              <a:rPr lang="en-US" sz="2400" spc="-5" dirty="0"/>
              <a:t>Software "</a:t>
            </a:r>
            <a:r>
              <a:rPr lang="en-US" sz="2400" spc="-5" dirty="0">
                <a:solidFill>
                  <a:srgbClr val="FF0000"/>
                </a:solidFill>
              </a:rPr>
              <a:t>is not</a:t>
            </a:r>
            <a:r>
              <a:rPr lang="en-US" sz="2400" spc="-5" dirty="0"/>
              <a:t>" developed in such a </a:t>
            </a:r>
            <a:r>
              <a:rPr lang="en-US" sz="2400" spc="-45" dirty="0"/>
              <a:t>way. </a:t>
            </a:r>
            <a:r>
              <a:rPr lang="en-US" sz="2400" spc="-5" dirty="0"/>
              <a:t>It  evolves </a:t>
            </a:r>
            <a:r>
              <a:rPr lang="en-US" sz="2400" spc="-10" dirty="0"/>
              <a:t>when </a:t>
            </a:r>
            <a:r>
              <a:rPr lang="en-US" sz="2400" spc="-5" dirty="0"/>
              <a:t>problems are more  understood.</a:t>
            </a:r>
          </a:p>
          <a:p>
            <a:pPr marL="4000500" lvl="8" indent="-342900">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FF0000"/>
                </a:solidFill>
              </a:rPr>
              <a:t>Doesn't support iteration</a:t>
            </a:r>
            <a:r>
              <a:rPr lang="en-GB" sz="2400" dirty="0"/>
              <a:t>, so changes can cause confusion</a:t>
            </a:r>
          </a:p>
          <a:p>
            <a:pPr marL="4000500" lvl="8" indent="-342900">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FF0000"/>
                </a:solidFill>
              </a:rPr>
              <a:t>Difficult for customers to state all requirements</a:t>
            </a:r>
            <a:r>
              <a:rPr lang="en-GB" sz="2400" dirty="0"/>
              <a:t> explicitly and up front</a:t>
            </a:r>
          </a:p>
          <a:p>
            <a:pPr marL="4000500" lvl="8" indent="-342900">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a:solidFill>
                  <a:srgbClr val="FF0000"/>
                </a:solidFill>
              </a:rPr>
              <a:t>Requires customer patience </a:t>
            </a:r>
            <a:r>
              <a:rPr lang="en-GB" sz="2400" dirty="0"/>
              <a:t>because a working version of the program doesn't occur until the final phase</a:t>
            </a:r>
          </a:p>
          <a:p>
            <a:pPr marL="4000500" lvl="8" indent="-342900">
              <a:spcBef>
                <a:spcPts val="7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b="1" dirty="0"/>
              <a:t>Problems</a:t>
            </a:r>
            <a:r>
              <a:rPr lang="en-GB" sz="2400" dirty="0"/>
              <a:t> can be somewhat </a:t>
            </a:r>
            <a:r>
              <a:rPr lang="en-GB" sz="2400" b="1" dirty="0">
                <a:solidFill>
                  <a:srgbClr val="FF0000"/>
                </a:solidFill>
              </a:rPr>
              <a:t>alleviated</a:t>
            </a:r>
            <a:r>
              <a:rPr lang="en-GB" sz="2400" dirty="0"/>
              <a:t> in the model through the addition of feedback loops</a:t>
            </a:r>
          </a:p>
          <a:p>
            <a:pPr marL="7601585" marR="5080" lvl="8" indent="-342900">
              <a:spcBef>
                <a:spcPts val="420"/>
              </a:spcBef>
              <a:buFont typeface="Wingdings"/>
              <a:buChar char=""/>
              <a:tabLst>
                <a:tab pos="3943350" algn="l"/>
                <a:tab pos="3943985" algn="l"/>
              </a:tabLst>
            </a:pPr>
            <a:endParaRPr lang="en-US" sz="2000" spc="-5" dirty="0"/>
          </a:p>
          <a:p>
            <a:pPr marL="3943985" marR="5080" indent="-342900">
              <a:spcBef>
                <a:spcPts val="420"/>
              </a:spcBef>
              <a:buFont typeface="Wingdings"/>
              <a:buChar char=""/>
              <a:tabLst>
                <a:tab pos="3943350" algn="l"/>
                <a:tab pos="3943985" algn="l"/>
              </a:tabLst>
            </a:pPr>
            <a:endParaRPr lang="en-US" sz="2400" spc="-5" dirty="0"/>
          </a:p>
          <a:p>
            <a:endParaRPr lang="en-US" sz="2400" dirty="0"/>
          </a:p>
        </p:txBody>
      </p:sp>
      <p:sp>
        <p:nvSpPr>
          <p:cNvPr id="2" name="Footer Placeholder 1">
            <a:extLst>
              <a:ext uri="{FF2B5EF4-FFF2-40B4-BE49-F238E27FC236}">
                <a16:creationId xmlns:a16="http://schemas.microsoft.com/office/drawing/2014/main" id="{B08AC07B-A6B5-487C-ACC8-E057A311B435}"/>
              </a:ext>
            </a:extLst>
          </p:cNvPr>
          <p:cNvSpPr>
            <a:spLocks noGrp="1"/>
          </p:cNvSpPr>
          <p:nvPr>
            <p:ph type="ftr" sz="quarter" idx="11"/>
          </p:nvPr>
        </p:nvSpPr>
        <p:spPr/>
        <p:txBody>
          <a:bodyPr/>
          <a:lstStyle/>
          <a:p>
            <a:r>
              <a:rPr lang="en-US"/>
              <a:t>Software Engineering</a:t>
            </a:r>
          </a:p>
        </p:txBody>
      </p:sp>
      <p:sp>
        <p:nvSpPr>
          <p:cNvPr id="3" name="Slide Number Placeholder 2">
            <a:extLst>
              <a:ext uri="{FF2B5EF4-FFF2-40B4-BE49-F238E27FC236}">
                <a16:creationId xmlns:a16="http://schemas.microsoft.com/office/drawing/2014/main" id="{C39A40EC-1079-4F9F-89AE-2D3F6D968ABB}"/>
              </a:ext>
            </a:extLst>
          </p:cNvPr>
          <p:cNvSpPr>
            <a:spLocks noGrp="1"/>
          </p:cNvSpPr>
          <p:nvPr>
            <p:ph type="sldNum" sz="quarter" idx="12"/>
          </p:nvPr>
        </p:nvSpPr>
        <p:spPr/>
        <p:txBody>
          <a:bodyPr/>
          <a:lstStyle/>
          <a:p>
            <a:fld id="{64618DCC-6EB1-4B7D-8B5A-0129D556AD49}" type="slidenum">
              <a:rPr lang="en-US" smtClean="0"/>
              <a:t>17</a:t>
            </a:fld>
            <a:endParaRPr lang="en-US"/>
          </a:p>
        </p:txBody>
      </p:sp>
    </p:spTree>
    <p:extLst>
      <p:ext uri="{BB962C8B-B14F-4D97-AF65-F5344CB8AC3E}">
        <p14:creationId xmlns:p14="http://schemas.microsoft.com/office/powerpoint/2010/main" val="58996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2"/>
          <p:cNvSpPr/>
          <p:nvPr/>
        </p:nvSpPr>
        <p:spPr>
          <a:xfrm>
            <a:off x="2527198" y="737751"/>
            <a:ext cx="7979586" cy="6120249"/>
          </a:xfrm>
          <a:prstGeom prst="rect">
            <a:avLst/>
          </a:prstGeom>
          <a:blipFill>
            <a:blip r:embed="rId2" cstate="print"/>
            <a:stretch>
              <a:fillRect/>
            </a:stretch>
          </a:blipFill>
        </p:spPr>
        <p:txBody>
          <a:bodyPr wrap="square" lIns="0" tIns="0" rIns="0" bIns="0" rtlCol="0"/>
          <a:lstStyle/>
          <a:p>
            <a:endParaRPr/>
          </a:p>
        </p:txBody>
      </p:sp>
      <p:sp>
        <p:nvSpPr>
          <p:cNvPr id="2" name="object 2"/>
          <p:cNvSpPr txBox="1">
            <a:spLocks noGrp="1"/>
          </p:cNvSpPr>
          <p:nvPr>
            <p:ph type="title"/>
          </p:nvPr>
        </p:nvSpPr>
        <p:spPr>
          <a:xfrm>
            <a:off x="0" y="31587"/>
            <a:ext cx="10515600" cy="677108"/>
          </a:xfrm>
          <a:prstGeom prst="rect">
            <a:avLst/>
          </a:prstGeom>
        </p:spPr>
        <p:txBody>
          <a:bodyPr vert="horz" wrap="square" lIns="0" tIns="0" rIns="0" bIns="0" rtlCol="0" anchor="ctr">
            <a:spAutoFit/>
          </a:bodyPr>
          <a:lstStyle/>
          <a:p>
            <a:pPr marL="12700">
              <a:lnSpc>
                <a:spcPct val="100000"/>
              </a:lnSpc>
            </a:pPr>
            <a:r>
              <a:rPr sz="4400" b="1" spc="-5" dirty="0">
                <a:solidFill>
                  <a:srgbClr val="002060"/>
                </a:solidFill>
                <a:latin typeface="Times New Roman" panose="02020603050405020304" pitchFamily="18" charset="0"/>
                <a:cs typeface="Times New Roman" panose="02020603050405020304" pitchFamily="18" charset="0"/>
              </a:rPr>
              <a:t>Can </a:t>
            </a:r>
            <a:r>
              <a:rPr sz="4400" b="1" spc="-45" dirty="0">
                <a:solidFill>
                  <a:srgbClr val="002060"/>
                </a:solidFill>
                <a:latin typeface="Times New Roman" panose="02020603050405020304" pitchFamily="18" charset="0"/>
                <a:cs typeface="Times New Roman" panose="02020603050405020304" pitchFamily="18" charset="0"/>
              </a:rPr>
              <a:t>We </a:t>
            </a:r>
            <a:r>
              <a:rPr sz="4400" b="1" spc="-5" dirty="0">
                <a:solidFill>
                  <a:srgbClr val="002060"/>
                </a:solidFill>
                <a:latin typeface="Times New Roman" panose="02020603050405020304" pitchFamily="18" charset="0"/>
                <a:cs typeface="Times New Roman" panose="02020603050405020304" pitchFamily="18" charset="0"/>
              </a:rPr>
              <a:t>Improve the</a:t>
            </a:r>
            <a:r>
              <a:rPr sz="4400" b="1" spc="40" dirty="0">
                <a:solidFill>
                  <a:srgbClr val="002060"/>
                </a:solidFill>
                <a:latin typeface="Times New Roman" panose="02020603050405020304" pitchFamily="18" charset="0"/>
                <a:cs typeface="Times New Roman" panose="02020603050405020304" pitchFamily="18" charset="0"/>
              </a:rPr>
              <a:t> </a:t>
            </a:r>
            <a:r>
              <a:rPr sz="4400" b="1" spc="-5" dirty="0">
                <a:solidFill>
                  <a:srgbClr val="002060"/>
                </a:solidFill>
                <a:latin typeface="Times New Roman" panose="02020603050405020304" pitchFamily="18" charset="0"/>
                <a:cs typeface="Times New Roman" panose="02020603050405020304" pitchFamily="18" charset="0"/>
              </a:rPr>
              <a:t>Model?</a:t>
            </a:r>
          </a:p>
        </p:txBody>
      </p:sp>
      <p:sp>
        <p:nvSpPr>
          <p:cNvPr id="12" name="object 12"/>
          <p:cNvSpPr txBox="1"/>
          <p:nvPr/>
        </p:nvSpPr>
        <p:spPr>
          <a:xfrm>
            <a:off x="5873623" y="1246886"/>
            <a:ext cx="3263265" cy="285115"/>
          </a:xfrm>
          <a:prstGeom prst="rect">
            <a:avLst/>
          </a:prstGeom>
        </p:spPr>
        <p:txBody>
          <a:bodyPr vert="horz" wrap="square" lIns="0" tIns="0" rIns="0" bIns="0" rtlCol="0">
            <a:spAutoFit/>
          </a:bodyPr>
          <a:lstStyle/>
          <a:p>
            <a:pPr marL="12700"/>
            <a:r>
              <a:rPr spc="-5" dirty="0">
                <a:solidFill>
                  <a:srgbClr val="FF0000"/>
                </a:solidFill>
                <a:latin typeface="Arial"/>
                <a:cs typeface="Arial"/>
              </a:rPr>
              <a:t>Iteration back </a:t>
            </a:r>
            <a:r>
              <a:rPr dirty="0">
                <a:solidFill>
                  <a:srgbClr val="FF0000"/>
                </a:solidFill>
                <a:latin typeface="Arial"/>
                <a:cs typeface="Arial"/>
              </a:rPr>
              <a:t>to </a:t>
            </a:r>
            <a:r>
              <a:rPr spc="-5" dirty="0">
                <a:solidFill>
                  <a:srgbClr val="FF0000"/>
                </a:solidFill>
                <a:latin typeface="Arial"/>
                <a:cs typeface="Arial"/>
              </a:rPr>
              <a:t>previous</a:t>
            </a:r>
            <a:r>
              <a:rPr spc="-40" dirty="0">
                <a:solidFill>
                  <a:srgbClr val="FF0000"/>
                </a:solidFill>
                <a:latin typeface="Arial"/>
                <a:cs typeface="Arial"/>
              </a:rPr>
              <a:t> </a:t>
            </a:r>
            <a:r>
              <a:rPr spc="-5" dirty="0">
                <a:solidFill>
                  <a:srgbClr val="FF0000"/>
                </a:solidFill>
                <a:latin typeface="Arial"/>
                <a:cs typeface="Arial"/>
              </a:rPr>
              <a:t>phase</a:t>
            </a:r>
            <a:endParaRPr dirty="0">
              <a:latin typeface="Arial"/>
              <a:cs typeface="Arial"/>
            </a:endParaRPr>
          </a:p>
        </p:txBody>
      </p:sp>
      <p:sp>
        <p:nvSpPr>
          <p:cNvPr id="13" name="object 13"/>
          <p:cNvSpPr txBox="1"/>
          <p:nvPr/>
        </p:nvSpPr>
        <p:spPr>
          <a:xfrm>
            <a:off x="2527198" y="4642358"/>
            <a:ext cx="2867660" cy="1108075"/>
          </a:xfrm>
          <a:prstGeom prst="rect">
            <a:avLst/>
          </a:prstGeom>
        </p:spPr>
        <p:txBody>
          <a:bodyPr vert="horz" wrap="square" lIns="0" tIns="0" rIns="0" bIns="0" rtlCol="0">
            <a:spAutoFit/>
          </a:bodyPr>
          <a:lstStyle/>
          <a:p>
            <a:pPr marL="12700" marR="5080"/>
            <a:r>
              <a:rPr spc="-5" dirty="0">
                <a:solidFill>
                  <a:srgbClr val="FF0000"/>
                </a:solidFill>
                <a:latin typeface="Arial"/>
                <a:cs typeface="Arial"/>
              </a:rPr>
              <a:t>Danger! e.g. a performance  </a:t>
            </a:r>
            <a:r>
              <a:rPr spc="-10" dirty="0">
                <a:solidFill>
                  <a:srgbClr val="FF0000"/>
                </a:solidFill>
                <a:latin typeface="Arial"/>
                <a:cs typeface="Arial"/>
              </a:rPr>
              <a:t>problem </a:t>
            </a:r>
            <a:r>
              <a:rPr spc="-5" dirty="0">
                <a:solidFill>
                  <a:srgbClr val="FF0000"/>
                </a:solidFill>
                <a:latin typeface="Arial"/>
                <a:cs typeface="Arial"/>
              </a:rPr>
              <a:t>can result </a:t>
            </a:r>
            <a:r>
              <a:rPr dirty="0">
                <a:solidFill>
                  <a:srgbClr val="FF0000"/>
                </a:solidFill>
                <a:latin typeface="Arial"/>
                <a:cs typeface="Arial"/>
              </a:rPr>
              <a:t>in a  </a:t>
            </a:r>
            <a:r>
              <a:rPr spc="-5" dirty="0">
                <a:solidFill>
                  <a:srgbClr val="FF0000"/>
                </a:solidFill>
                <a:latin typeface="Arial"/>
                <a:cs typeface="Arial"/>
              </a:rPr>
              <a:t>major requirements</a:t>
            </a:r>
            <a:r>
              <a:rPr spc="-25" dirty="0">
                <a:solidFill>
                  <a:srgbClr val="FF0000"/>
                </a:solidFill>
                <a:latin typeface="Arial"/>
                <a:cs typeface="Arial"/>
              </a:rPr>
              <a:t> </a:t>
            </a:r>
            <a:r>
              <a:rPr spc="-5" dirty="0">
                <a:solidFill>
                  <a:srgbClr val="FF0000"/>
                </a:solidFill>
                <a:latin typeface="Arial"/>
                <a:cs typeface="Arial"/>
              </a:rPr>
              <a:t>change.  </a:t>
            </a:r>
            <a:r>
              <a:rPr spc="-25" dirty="0">
                <a:solidFill>
                  <a:srgbClr val="FF0000"/>
                </a:solidFill>
                <a:latin typeface="Arial"/>
                <a:cs typeface="Arial"/>
              </a:rPr>
              <a:t>Very </a:t>
            </a:r>
            <a:r>
              <a:rPr spc="-5" dirty="0">
                <a:solidFill>
                  <a:srgbClr val="FF0000"/>
                </a:solidFill>
                <a:latin typeface="Arial"/>
                <a:cs typeface="Arial"/>
              </a:rPr>
              <a:t>expensive</a:t>
            </a:r>
            <a:r>
              <a:rPr spc="-25" dirty="0">
                <a:solidFill>
                  <a:srgbClr val="FF0000"/>
                </a:solidFill>
                <a:latin typeface="Arial"/>
                <a:cs typeface="Arial"/>
              </a:rPr>
              <a:t> </a:t>
            </a:r>
            <a:r>
              <a:rPr spc="-5" dirty="0">
                <a:solidFill>
                  <a:srgbClr val="FF0000"/>
                </a:solidFill>
                <a:latin typeface="Arial"/>
                <a:cs typeface="Arial"/>
              </a:rPr>
              <a:t>rollback...</a:t>
            </a:r>
            <a:endParaRPr dirty="0">
              <a:latin typeface="Arial"/>
              <a:cs typeface="Arial"/>
            </a:endParaRPr>
          </a:p>
        </p:txBody>
      </p:sp>
      <p:sp>
        <p:nvSpPr>
          <p:cNvPr id="14" name="object 14"/>
          <p:cNvSpPr/>
          <p:nvPr/>
        </p:nvSpPr>
        <p:spPr>
          <a:xfrm>
            <a:off x="8283702" y="1809751"/>
            <a:ext cx="0" cy="2488565"/>
          </a:xfrm>
          <a:custGeom>
            <a:avLst/>
            <a:gdLst/>
            <a:ahLst/>
            <a:cxnLst/>
            <a:rect l="l" t="t" r="r" b="b"/>
            <a:pathLst>
              <a:path h="2488565">
                <a:moveTo>
                  <a:pt x="0" y="2488184"/>
                </a:moveTo>
                <a:lnTo>
                  <a:pt x="0" y="0"/>
                </a:lnTo>
              </a:path>
            </a:pathLst>
          </a:custGeom>
          <a:ln w="50292">
            <a:solidFill>
              <a:srgbClr val="006FC0"/>
            </a:solidFill>
            <a:prstDash val="lgDash"/>
          </a:ln>
        </p:spPr>
        <p:txBody>
          <a:bodyPr wrap="square" lIns="0" tIns="0" rIns="0" bIns="0" rtlCol="0"/>
          <a:lstStyle/>
          <a:p>
            <a:endParaRPr/>
          </a:p>
        </p:txBody>
      </p:sp>
      <p:sp>
        <p:nvSpPr>
          <p:cNvPr id="15" name="object 15"/>
          <p:cNvSpPr/>
          <p:nvPr/>
        </p:nvSpPr>
        <p:spPr>
          <a:xfrm>
            <a:off x="5676139" y="1692529"/>
            <a:ext cx="2607945" cy="151130"/>
          </a:xfrm>
          <a:custGeom>
            <a:avLst/>
            <a:gdLst/>
            <a:ahLst/>
            <a:cxnLst/>
            <a:rect l="l" t="t" r="r" b="b"/>
            <a:pathLst>
              <a:path w="2607945" h="151130">
                <a:moveTo>
                  <a:pt x="2607817" y="47879"/>
                </a:moveTo>
                <a:lnTo>
                  <a:pt x="2456941" y="48006"/>
                </a:lnTo>
                <a:lnTo>
                  <a:pt x="2457068" y="98298"/>
                </a:lnTo>
                <a:lnTo>
                  <a:pt x="2607944" y="98171"/>
                </a:lnTo>
                <a:lnTo>
                  <a:pt x="2607817" y="47879"/>
                </a:lnTo>
                <a:close/>
              </a:path>
              <a:path w="2607945" h="151130">
                <a:moveTo>
                  <a:pt x="2406650" y="48133"/>
                </a:moveTo>
                <a:lnTo>
                  <a:pt x="2255774" y="48260"/>
                </a:lnTo>
                <a:lnTo>
                  <a:pt x="2255901" y="98551"/>
                </a:lnTo>
                <a:lnTo>
                  <a:pt x="2406777" y="98425"/>
                </a:lnTo>
                <a:lnTo>
                  <a:pt x="2406650" y="48133"/>
                </a:lnTo>
                <a:close/>
              </a:path>
              <a:path w="2607945" h="151130">
                <a:moveTo>
                  <a:pt x="2205482" y="48260"/>
                </a:moveTo>
                <a:lnTo>
                  <a:pt x="2054606" y="48387"/>
                </a:lnTo>
                <a:lnTo>
                  <a:pt x="2054733" y="98679"/>
                </a:lnTo>
                <a:lnTo>
                  <a:pt x="2205609" y="98551"/>
                </a:lnTo>
                <a:lnTo>
                  <a:pt x="2205482" y="48260"/>
                </a:lnTo>
                <a:close/>
              </a:path>
              <a:path w="2607945" h="151130">
                <a:moveTo>
                  <a:pt x="2004314" y="48513"/>
                </a:moveTo>
                <a:lnTo>
                  <a:pt x="1853438" y="48641"/>
                </a:lnTo>
                <a:lnTo>
                  <a:pt x="1853564" y="98933"/>
                </a:lnTo>
                <a:lnTo>
                  <a:pt x="2004440" y="98806"/>
                </a:lnTo>
                <a:lnTo>
                  <a:pt x="2004314" y="48513"/>
                </a:lnTo>
                <a:close/>
              </a:path>
              <a:path w="2607945" h="151130">
                <a:moveTo>
                  <a:pt x="1803146" y="48641"/>
                </a:moveTo>
                <a:lnTo>
                  <a:pt x="1652270" y="48768"/>
                </a:lnTo>
                <a:lnTo>
                  <a:pt x="1652397" y="99060"/>
                </a:lnTo>
                <a:lnTo>
                  <a:pt x="1803273" y="98933"/>
                </a:lnTo>
                <a:lnTo>
                  <a:pt x="1803146" y="48641"/>
                </a:lnTo>
                <a:close/>
              </a:path>
              <a:path w="2607945" h="151130">
                <a:moveTo>
                  <a:pt x="1601977" y="48895"/>
                </a:moveTo>
                <a:lnTo>
                  <a:pt x="1451102" y="49022"/>
                </a:lnTo>
                <a:lnTo>
                  <a:pt x="1451228" y="99313"/>
                </a:lnTo>
                <a:lnTo>
                  <a:pt x="1602104" y="99187"/>
                </a:lnTo>
                <a:lnTo>
                  <a:pt x="1601977" y="48895"/>
                </a:lnTo>
                <a:close/>
              </a:path>
              <a:path w="2607945" h="151130">
                <a:moveTo>
                  <a:pt x="1400810" y="49022"/>
                </a:moveTo>
                <a:lnTo>
                  <a:pt x="1249934" y="49149"/>
                </a:lnTo>
                <a:lnTo>
                  <a:pt x="1250061" y="99441"/>
                </a:lnTo>
                <a:lnTo>
                  <a:pt x="1400937" y="99313"/>
                </a:lnTo>
                <a:lnTo>
                  <a:pt x="1400810" y="49022"/>
                </a:lnTo>
                <a:close/>
              </a:path>
              <a:path w="2607945" h="151130">
                <a:moveTo>
                  <a:pt x="1199641" y="49275"/>
                </a:moveTo>
                <a:lnTo>
                  <a:pt x="1048765" y="49403"/>
                </a:lnTo>
                <a:lnTo>
                  <a:pt x="1048892" y="99695"/>
                </a:lnTo>
                <a:lnTo>
                  <a:pt x="1199769" y="99568"/>
                </a:lnTo>
                <a:lnTo>
                  <a:pt x="1199641" y="49275"/>
                </a:lnTo>
                <a:close/>
              </a:path>
              <a:path w="2607945" h="151130">
                <a:moveTo>
                  <a:pt x="998474" y="49403"/>
                </a:moveTo>
                <a:lnTo>
                  <a:pt x="847598" y="49530"/>
                </a:lnTo>
                <a:lnTo>
                  <a:pt x="847725" y="99822"/>
                </a:lnTo>
                <a:lnTo>
                  <a:pt x="998601" y="99695"/>
                </a:lnTo>
                <a:lnTo>
                  <a:pt x="998474" y="49403"/>
                </a:lnTo>
                <a:close/>
              </a:path>
              <a:path w="2607945" h="151130">
                <a:moveTo>
                  <a:pt x="797306" y="49657"/>
                </a:moveTo>
                <a:lnTo>
                  <a:pt x="646429" y="49784"/>
                </a:lnTo>
                <a:lnTo>
                  <a:pt x="646557" y="100075"/>
                </a:lnTo>
                <a:lnTo>
                  <a:pt x="797433" y="99949"/>
                </a:lnTo>
                <a:lnTo>
                  <a:pt x="797306" y="49657"/>
                </a:lnTo>
                <a:close/>
              </a:path>
              <a:path w="2607945" h="151130">
                <a:moveTo>
                  <a:pt x="596138" y="49784"/>
                </a:moveTo>
                <a:lnTo>
                  <a:pt x="445262" y="49911"/>
                </a:lnTo>
                <a:lnTo>
                  <a:pt x="445388" y="100203"/>
                </a:lnTo>
                <a:lnTo>
                  <a:pt x="596264" y="100075"/>
                </a:lnTo>
                <a:lnTo>
                  <a:pt x="596138" y="49784"/>
                </a:lnTo>
                <a:close/>
              </a:path>
              <a:path w="2607945" h="151130">
                <a:moveTo>
                  <a:pt x="394970" y="50037"/>
                </a:moveTo>
                <a:lnTo>
                  <a:pt x="244094" y="50165"/>
                </a:lnTo>
                <a:lnTo>
                  <a:pt x="244221" y="100457"/>
                </a:lnTo>
                <a:lnTo>
                  <a:pt x="395097" y="100330"/>
                </a:lnTo>
                <a:lnTo>
                  <a:pt x="394970" y="50037"/>
                </a:lnTo>
                <a:close/>
              </a:path>
              <a:path w="2607945" h="151130">
                <a:moveTo>
                  <a:pt x="150749" y="0"/>
                </a:moveTo>
                <a:lnTo>
                  <a:pt x="0" y="75565"/>
                </a:lnTo>
                <a:lnTo>
                  <a:pt x="151002" y="150875"/>
                </a:lnTo>
                <a:lnTo>
                  <a:pt x="150918" y="100584"/>
                </a:lnTo>
                <a:lnTo>
                  <a:pt x="125729" y="100584"/>
                </a:lnTo>
                <a:lnTo>
                  <a:pt x="125729" y="50292"/>
                </a:lnTo>
                <a:lnTo>
                  <a:pt x="150833" y="50245"/>
                </a:lnTo>
                <a:lnTo>
                  <a:pt x="150749" y="0"/>
                </a:lnTo>
                <a:close/>
              </a:path>
              <a:path w="2607945" h="151130">
                <a:moveTo>
                  <a:pt x="150833" y="50245"/>
                </a:moveTo>
                <a:lnTo>
                  <a:pt x="125729" y="50292"/>
                </a:lnTo>
                <a:lnTo>
                  <a:pt x="125729" y="100584"/>
                </a:lnTo>
                <a:lnTo>
                  <a:pt x="150918" y="100537"/>
                </a:lnTo>
                <a:lnTo>
                  <a:pt x="150833" y="50245"/>
                </a:lnTo>
                <a:close/>
              </a:path>
              <a:path w="2607945" h="151130">
                <a:moveTo>
                  <a:pt x="150918" y="100537"/>
                </a:moveTo>
                <a:lnTo>
                  <a:pt x="125729" y="100584"/>
                </a:lnTo>
                <a:lnTo>
                  <a:pt x="150918" y="100584"/>
                </a:lnTo>
                <a:close/>
              </a:path>
              <a:path w="2607945" h="151130">
                <a:moveTo>
                  <a:pt x="193801" y="50165"/>
                </a:moveTo>
                <a:lnTo>
                  <a:pt x="150833" y="50245"/>
                </a:lnTo>
                <a:lnTo>
                  <a:pt x="150918" y="100537"/>
                </a:lnTo>
                <a:lnTo>
                  <a:pt x="193928" y="100457"/>
                </a:lnTo>
                <a:lnTo>
                  <a:pt x="193801" y="50165"/>
                </a:lnTo>
                <a:close/>
              </a:path>
            </a:pathLst>
          </a:custGeom>
          <a:solidFill>
            <a:srgbClr val="006FC0"/>
          </a:solidFill>
        </p:spPr>
        <p:txBody>
          <a:bodyPr wrap="square" lIns="0" tIns="0" rIns="0" bIns="0" rtlCol="0"/>
          <a:lstStyle/>
          <a:p>
            <a:endParaRPr/>
          </a:p>
        </p:txBody>
      </p:sp>
      <p:cxnSp>
        <p:nvCxnSpPr>
          <p:cNvPr id="20" name="Straight Arrow Connector 19"/>
          <p:cNvCxnSpPr/>
          <p:nvPr/>
        </p:nvCxnSpPr>
        <p:spPr>
          <a:xfrm flipH="1">
            <a:off x="5394858" y="1389443"/>
            <a:ext cx="478765" cy="5898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flipH="1">
            <a:off x="5166068" y="1389443"/>
            <a:ext cx="70755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flipV="1">
            <a:off x="3264061" y="2184062"/>
            <a:ext cx="0" cy="1613813"/>
          </a:xfrm>
          <a:prstGeom prst="straightConnector1">
            <a:avLst/>
          </a:prstGeom>
          <a:ln w="57150">
            <a:solidFill>
              <a:srgbClr val="0070C0"/>
            </a:solidFill>
            <a:prstDash val="dash"/>
            <a:tailEnd type="triangle"/>
          </a:ln>
        </p:spPr>
        <p:style>
          <a:lnRef idx="3">
            <a:schemeClr val="dk1"/>
          </a:lnRef>
          <a:fillRef idx="0">
            <a:schemeClr val="dk1"/>
          </a:fillRef>
          <a:effectRef idx="2">
            <a:schemeClr val="dk1"/>
          </a:effectRef>
          <a:fontRef idx="minor">
            <a:schemeClr val="tx1"/>
          </a:fontRef>
        </p:style>
      </p:cxnSp>
      <p:cxnSp>
        <p:nvCxnSpPr>
          <p:cNvPr id="29" name="Straight Connector 28"/>
          <p:cNvCxnSpPr/>
          <p:nvPr/>
        </p:nvCxnSpPr>
        <p:spPr>
          <a:xfrm flipH="1">
            <a:off x="3264061" y="3797875"/>
            <a:ext cx="1902007" cy="0"/>
          </a:xfrm>
          <a:prstGeom prst="line">
            <a:avLst/>
          </a:prstGeom>
          <a:ln w="57150">
            <a:solidFill>
              <a:srgbClr val="0070C0"/>
            </a:solidFill>
            <a:prstDash val="dash"/>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13" idx="0"/>
          </p:cNvCxnSpPr>
          <p:nvPr/>
        </p:nvCxnSpPr>
        <p:spPr>
          <a:xfrm flipH="1" flipV="1">
            <a:off x="3646026" y="3889095"/>
            <a:ext cx="315002" cy="7532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Footer Placeholder 2">
            <a:extLst>
              <a:ext uri="{FF2B5EF4-FFF2-40B4-BE49-F238E27FC236}">
                <a16:creationId xmlns:a16="http://schemas.microsoft.com/office/drawing/2014/main" id="{96427AFE-2975-4BAA-876E-341EC3F645F8}"/>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3C3838C1-E767-4967-9C47-C48AB057AA4A}"/>
              </a:ext>
            </a:extLst>
          </p:cNvPr>
          <p:cNvSpPr>
            <a:spLocks noGrp="1"/>
          </p:cNvSpPr>
          <p:nvPr>
            <p:ph type="sldNum" sz="quarter" idx="12"/>
          </p:nvPr>
        </p:nvSpPr>
        <p:spPr/>
        <p:txBody>
          <a:bodyPr/>
          <a:lstStyle/>
          <a:p>
            <a:fld id="{64618DCC-6EB1-4B7D-8B5A-0129D556AD49}" type="slidenum">
              <a:rPr lang="en-US" smtClean="0"/>
              <a:t>18</a:t>
            </a:fld>
            <a:endParaRPr lang="en-US"/>
          </a:p>
        </p:txBody>
      </p:sp>
    </p:spTree>
    <p:extLst>
      <p:ext uri="{BB962C8B-B14F-4D97-AF65-F5344CB8AC3E}">
        <p14:creationId xmlns:p14="http://schemas.microsoft.com/office/powerpoint/2010/main" val="49838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ppt_x"/>
                                          </p:val>
                                        </p:tav>
                                        <p:tav tm="100000">
                                          <p:val>
                                            <p:strVal val="#ppt_x"/>
                                          </p:val>
                                        </p:tav>
                                      </p:tavLst>
                                    </p:anim>
                                    <p:anim calcmode="lin" valueType="num">
                                      <p:cBhvr additive="base">
                                        <p:cTn id="30" dur="500" fill="hold"/>
                                        <p:tgtEl>
                                          <p:spTgt spid="3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8077200" y="6248401"/>
            <a:ext cx="1905000" cy="29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r" eaLnBrk="1" hangingPunct="1">
              <a:lnSpc>
                <a:spcPct val="95000"/>
              </a:lnSpc>
              <a:buClr>
                <a:srgbClr val="000000"/>
              </a:buClr>
              <a:buSzPct val="100000"/>
              <a:buFont typeface="Times New Roman" pitchFamily="18" charset="0"/>
              <a:buNone/>
            </a:pPr>
            <a:fld id="{BB4CA484-2D6F-4E09-9072-BA9C382E3C41}" type="slidenum">
              <a:rPr lang="en-GB" sz="1400"/>
              <a:pPr algn="r" eaLnBrk="1" hangingPunct="1">
                <a:lnSpc>
                  <a:spcPct val="95000"/>
                </a:lnSpc>
                <a:buClr>
                  <a:srgbClr val="000000"/>
                </a:buClr>
                <a:buSzPct val="100000"/>
                <a:buFont typeface="Times New Roman" pitchFamily="18" charset="0"/>
                <a:buNone/>
              </a:pPr>
              <a:t>19</a:t>
            </a:fld>
            <a:endParaRPr lang="en-GB" sz="1400"/>
          </a:p>
        </p:txBody>
      </p:sp>
      <p:sp>
        <p:nvSpPr>
          <p:cNvPr id="12290" name="Rectangle 2"/>
          <p:cNvSpPr>
            <a:spLocks noGrp="1" noChangeArrowheads="1"/>
          </p:cNvSpPr>
          <p:nvPr>
            <p:ph type="title"/>
          </p:nvPr>
        </p:nvSpPr>
        <p:spPr>
          <a:xfrm>
            <a:off x="115747" y="42865"/>
            <a:ext cx="11412638" cy="1025524"/>
          </a:xfrm>
          <a:ln/>
        </p:spPr>
        <p:txBody>
          <a:bodyPr>
            <a:normAutofit/>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b="1" dirty="0"/>
              <a:t>Waterfall Model with Feedback (Diagram)</a:t>
            </a:r>
          </a:p>
        </p:txBody>
      </p:sp>
      <p:grpSp>
        <p:nvGrpSpPr>
          <p:cNvPr id="12291" name="Group 3"/>
          <p:cNvGrpSpPr>
            <a:grpSpLocks/>
          </p:cNvGrpSpPr>
          <p:nvPr/>
        </p:nvGrpSpPr>
        <p:grpSpPr bwMode="auto">
          <a:xfrm>
            <a:off x="1676401" y="1447801"/>
            <a:ext cx="2360613" cy="1217613"/>
            <a:chOff x="96" y="1104"/>
            <a:chExt cx="1487" cy="575"/>
          </a:xfrm>
        </p:grpSpPr>
        <p:sp>
          <p:nvSpPr>
            <p:cNvPr id="12292" name="AutoShape 4"/>
            <p:cNvSpPr>
              <a:spLocks noChangeArrowheads="1"/>
            </p:cNvSpPr>
            <p:nvPr/>
          </p:nvSpPr>
          <p:spPr bwMode="auto">
            <a:xfrm>
              <a:off x="96" y="1104"/>
              <a:ext cx="1488" cy="576"/>
            </a:xfrm>
            <a:prstGeom prst="roundRect">
              <a:avLst>
                <a:gd name="adj" fmla="val 171"/>
              </a:avLst>
            </a:prstGeom>
            <a:solidFill>
              <a:srgbClr val="FF99CC"/>
            </a:solidFill>
            <a:ln w="9360">
              <a:solidFill>
                <a:srgbClr val="000000"/>
              </a:solidFill>
              <a:round/>
              <a:headEnd/>
              <a:tailEnd/>
            </a:ln>
          </p:spPr>
          <p:txBody>
            <a:bodyPr wrap="none" anchor="ctr"/>
            <a:lstStyle/>
            <a:p>
              <a:endParaRPr lang="en-US"/>
            </a:p>
          </p:txBody>
        </p:sp>
        <p:sp>
          <p:nvSpPr>
            <p:cNvPr id="12293" name="AutoShape 5"/>
            <p:cNvSpPr>
              <a:spLocks noChangeArrowheads="1"/>
            </p:cNvSpPr>
            <p:nvPr/>
          </p:nvSpPr>
          <p:spPr bwMode="auto">
            <a:xfrm>
              <a:off x="96" y="1104"/>
              <a:ext cx="1488" cy="576"/>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nchorCtr="1"/>
            <a:lstStyle/>
            <a:p>
              <a:pPr algn="ctr">
                <a:lnSpc>
                  <a:spcPct val="9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t>Communication</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Project initiation</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Requirements gathering</a:t>
              </a:r>
            </a:p>
          </p:txBody>
        </p:sp>
      </p:grpSp>
      <p:grpSp>
        <p:nvGrpSpPr>
          <p:cNvPr id="12294" name="Group 6"/>
          <p:cNvGrpSpPr>
            <a:grpSpLocks/>
          </p:cNvGrpSpPr>
          <p:nvPr/>
        </p:nvGrpSpPr>
        <p:grpSpPr bwMode="auto">
          <a:xfrm>
            <a:off x="3581401" y="2971801"/>
            <a:ext cx="1522413" cy="1141413"/>
            <a:chOff x="1296" y="1872"/>
            <a:chExt cx="959" cy="719"/>
          </a:xfrm>
        </p:grpSpPr>
        <p:sp>
          <p:nvSpPr>
            <p:cNvPr id="12295" name="AutoShape 7"/>
            <p:cNvSpPr>
              <a:spLocks noChangeArrowheads="1"/>
            </p:cNvSpPr>
            <p:nvPr/>
          </p:nvSpPr>
          <p:spPr bwMode="auto">
            <a:xfrm>
              <a:off x="1296" y="1872"/>
              <a:ext cx="960" cy="720"/>
            </a:xfrm>
            <a:prstGeom prst="roundRect">
              <a:avLst>
                <a:gd name="adj" fmla="val 139"/>
              </a:avLst>
            </a:prstGeom>
            <a:solidFill>
              <a:srgbClr val="FFCC99"/>
            </a:solidFill>
            <a:ln w="9360">
              <a:solidFill>
                <a:srgbClr val="000000"/>
              </a:solidFill>
              <a:round/>
              <a:headEnd/>
              <a:tailEnd/>
            </a:ln>
          </p:spPr>
          <p:txBody>
            <a:bodyPr wrap="none" anchor="ctr"/>
            <a:lstStyle/>
            <a:p>
              <a:endParaRPr lang="en-US"/>
            </a:p>
          </p:txBody>
        </p:sp>
        <p:sp>
          <p:nvSpPr>
            <p:cNvPr id="12296" name="AutoShape 8"/>
            <p:cNvSpPr>
              <a:spLocks noChangeArrowheads="1"/>
            </p:cNvSpPr>
            <p:nvPr/>
          </p:nvSpPr>
          <p:spPr bwMode="auto">
            <a:xfrm>
              <a:off x="1296" y="1872"/>
              <a:ext cx="960" cy="720"/>
            </a:xfrm>
            <a:prstGeom prst="roundRect">
              <a:avLst>
                <a:gd name="adj" fmla="val 13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t>Planning</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Estimating</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Scheduling</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Tracking</a:t>
              </a:r>
            </a:p>
          </p:txBody>
        </p:sp>
      </p:grpSp>
      <p:grpSp>
        <p:nvGrpSpPr>
          <p:cNvPr id="12297" name="Group 9"/>
          <p:cNvGrpSpPr>
            <a:grpSpLocks/>
          </p:cNvGrpSpPr>
          <p:nvPr/>
        </p:nvGrpSpPr>
        <p:grpSpPr bwMode="auto">
          <a:xfrm>
            <a:off x="5334001" y="3733801"/>
            <a:ext cx="1446213" cy="912813"/>
            <a:chOff x="2400" y="2352"/>
            <a:chExt cx="911" cy="575"/>
          </a:xfrm>
        </p:grpSpPr>
        <p:sp>
          <p:nvSpPr>
            <p:cNvPr id="12298" name="AutoShape 10"/>
            <p:cNvSpPr>
              <a:spLocks noChangeArrowheads="1"/>
            </p:cNvSpPr>
            <p:nvPr/>
          </p:nvSpPr>
          <p:spPr bwMode="auto">
            <a:xfrm>
              <a:off x="2400" y="2352"/>
              <a:ext cx="912" cy="576"/>
            </a:xfrm>
            <a:prstGeom prst="roundRect">
              <a:avLst>
                <a:gd name="adj" fmla="val 171"/>
              </a:avLst>
            </a:prstGeom>
            <a:solidFill>
              <a:srgbClr val="FFFF99"/>
            </a:solidFill>
            <a:ln w="9360">
              <a:solidFill>
                <a:srgbClr val="000000"/>
              </a:solidFill>
              <a:round/>
              <a:headEnd/>
              <a:tailEnd/>
            </a:ln>
          </p:spPr>
          <p:txBody>
            <a:bodyPr wrap="none" anchor="ctr"/>
            <a:lstStyle/>
            <a:p>
              <a:endParaRPr lang="en-US"/>
            </a:p>
          </p:txBody>
        </p:sp>
        <p:sp>
          <p:nvSpPr>
            <p:cNvPr id="12299" name="AutoShape 11"/>
            <p:cNvSpPr>
              <a:spLocks noChangeArrowheads="1"/>
            </p:cNvSpPr>
            <p:nvPr/>
          </p:nvSpPr>
          <p:spPr bwMode="auto">
            <a:xfrm>
              <a:off x="2400" y="2352"/>
              <a:ext cx="912" cy="576"/>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t>Modeling</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Analysis</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Design</a:t>
              </a:r>
            </a:p>
          </p:txBody>
        </p:sp>
      </p:grpSp>
      <p:grpSp>
        <p:nvGrpSpPr>
          <p:cNvPr id="12300" name="Group 12"/>
          <p:cNvGrpSpPr>
            <a:grpSpLocks/>
          </p:cNvGrpSpPr>
          <p:nvPr/>
        </p:nvGrpSpPr>
        <p:grpSpPr bwMode="auto">
          <a:xfrm>
            <a:off x="7010401" y="4192587"/>
            <a:ext cx="1830385" cy="1063627"/>
            <a:chOff x="3456" y="2736"/>
            <a:chExt cx="959" cy="575"/>
          </a:xfrm>
        </p:grpSpPr>
        <p:sp>
          <p:nvSpPr>
            <p:cNvPr id="12301" name="AutoShape 13"/>
            <p:cNvSpPr>
              <a:spLocks noChangeArrowheads="1"/>
            </p:cNvSpPr>
            <p:nvPr/>
          </p:nvSpPr>
          <p:spPr bwMode="auto">
            <a:xfrm>
              <a:off x="3456" y="2736"/>
              <a:ext cx="960" cy="576"/>
            </a:xfrm>
            <a:prstGeom prst="roundRect">
              <a:avLst>
                <a:gd name="adj" fmla="val 171"/>
              </a:avLst>
            </a:prstGeom>
            <a:solidFill>
              <a:srgbClr val="CCFFCC"/>
            </a:solidFill>
            <a:ln w="9360">
              <a:solidFill>
                <a:srgbClr val="000000"/>
              </a:solidFill>
              <a:round/>
              <a:headEnd/>
              <a:tailEnd/>
            </a:ln>
          </p:spPr>
          <p:txBody>
            <a:bodyPr wrap="none" anchor="ctr"/>
            <a:lstStyle/>
            <a:p>
              <a:endParaRPr lang="en-US"/>
            </a:p>
          </p:txBody>
        </p:sp>
        <p:sp>
          <p:nvSpPr>
            <p:cNvPr id="12302" name="AutoShape 14"/>
            <p:cNvSpPr>
              <a:spLocks noChangeArrowheads="1"/>
            </p:cNvSpPr>
            <p:nvPr/>
          </p:nvSpPr>
          <p:spPr bwMode="auto">
            <a:xfrm>
              <a:off x="3456" y="2736"/>
              <a:ext cx="960" cy="576"/>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t>Construction</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Code</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Test</a:t>
              </a:r>
            </a:p>
          </p:txBody>
        </p:sp>
      </p:grpSp>
      <p:grpSp>
        <p:nvGrpSpPr>
          <p:cNvPr id="12303" name="Group 15"/>
          <p:cNvGrpSpPr>
            <a:grpSpLocks/>
          </p:cNvGrpSpPr>
          <p:nvPr/>
        </p:nvGrpSpPr>
        <p:grpSpPr bwMode="auto">
          <a:xfrm>
            <a:off x="8915401" y="4953001"/>
            <a:ext cx="1598613" cy="1217613"/>
            <a:chOff x="4656" y="3120"/>
            <a:chExt cx="1007" cy="767"/>
          </a:xfrm>
        </p:grpSpPr>
        <p:sp>
          <p:nvSpPr>
            <p:cNvPr id="12304" name="AutoShape 16"/>
            <p:cNvSpPr>
              <a:spLocks noChangeArrowheads="1"/>
            </p:cNvSpPr>
            <p:nvPr/>
          </p:nvSpPr>
          <p:spPr bwMode="auto">
            <a:xfrm>
              <a:off x="4656" y="3120"/>
              <a:ext cx="1008" cy="768"/>
            </a:xfrm>
            <a:prstGeom prst="roundRect">
              <a:avLst>
                <a:gd name="adj" fmla="val 130"/>
              </a:avLst>
            </a:prstGeom>
            <a:solidFill>
              <a:srgbClr val="CCFFFF"/>
            </a:solidFill>
            <a:ln w="9360">
              <a:solidFill>
                <a:srgbClr val="000000"/>
              </a:solidFill>
              <a:round/>
              <a:headEnd/>
              <a:tailEnd/>
            </a:ln>
          </p:spPr>
          <p:txBody>
            <a:bodyPr wrap="none" anchor="ctr"/>
            <a:lstStyle/>
            <a:p>
              <a:endParaRPr lang="en-US"/>
            </a:p>
          </p:txBody>
        </p:sp>
        <p:sp>
          <p:nvSpPr>
            <p:cNvPr id="12305" name="AutoShape 17"/>
            <p:cNvSpPr>
              <a:spLocks noChangeArrowheads="1"/>
            </p:cNvSpPr>
            <p:nvPr/>
          </p:nvSpPr>
          <p:spPr bwMode="auto">
            <a:xfrm>
              <a:off x="4656" y="3120"/>
              <a:ext cx="1008" cy="768"/>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a:lnSpc>
                  <a:spcPct val="9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u="sng"/>
                <a:t>Deployment</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Delivery</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Support</a:t>
              </a:r>
            </a:p>
            <a:p>
              <a:pPr algn="ctr">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Feedback</a:t>
              </a:r>
            </a:p>
          </p:txBody>
        </p:sp>
      </p:grpSp>
      <p:sp>
        <p:nvSpPr>
          <p:cNvPr id="12306" name="Line 18"/>
          <p:cNvSpPr>
            <a:spLocks noChangeShapeType="1"/>
          </p:cNvSpPr>
          <p:nvPr/>
        </p:nvSpPr>
        <p:spPr bwMode="auto">
          <a:xfrm>
            <a:off x="4038600" y="2209800"/>
            <a:ext cx="4572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19"/>
          <p:cNvSpPr>
            <a:spLocks noChangeShapeType="1"/>
          </p:cNvSpPr>
          <p:nvPr/>
        </p:nvSpPr>
        <p:spPr bwMode="auto">
          <a:xfrm>
            <a:off x="4495800" y="2209800"/>
            <a:ext cx="1588" cy="7620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8" name="Line 20"/>
          <p:cNvSpPr>
            <a:spLocks noChangeShapeType="1"/>
          </p:cNvSpPr>
          <p:nvPr/>
        </p:nvSpPr>
        <p:spPr bwMode="auto">
          <a:xfrm>
            <a:off x="5105400" y="3200400"/>
            <a:ext cx="9144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21"/>
          <p:cNvSpPr>
            <a:spLocks noChangeShapeType="1"/>
          </p:cNvSpPr>
          <p:nvPr/>
        </p:nvSpPr>
        <p:spPr bwMode="auto">
          <a:xfrm>
            <a:off x="6019800" y="3200400"/>
            <a:ext cx="1588" cy="5334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0" name="Line 22"/>
          <p:cNvSpPr>
            <a:spLocks noChangeShapeType="1"/>
          </p:cNvSpPr>
          <p:nvPr/>
        </p:nvSpPr>
        <p:spPr bwMode="auto">
          <a:xfrm>
            <a:off x="6781800" y="3962400"/>
            <a:ext cx="9144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Line 23"/>
          <p:cNvSpPr>
            <a:spLocks noChangeShapeType="1"/>
          </p:cNvSpPr>
          <p:nvPr/>
        </p:nvSpPr>
        <p:spPr bwMode="auto">
          <a:xfrm>
            <a:off x="7696200" y="3962400"/>
            <a:ext cx="1588" cy="3810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2" name="Line 24"/>
          <p:cNvSpPr>
            <a:spLocks noChangeShapeType="1"/>
          </p:cNvSpPr>
          <p:nvPr/>
        </p:nvSpPr>
        <p:spPr bwMode="auto">
          <a:xfrm>
            <a:off x="8534400" y="4572000"/>
            <a:ext cx="11430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25"/>
          <p:cNvSpPr>
            <a:spLocks noChangeShapeType="1"/>
          </p:cNvSpPr>
          <p:nvPr/>
        </p:nvSpPr>
        <p:spPr bwMode="auto">
          <a:xfrm>
            <a:off x="9677400" y="4572000"/>
            <a:ext cx="1588" cy="3810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4" name="Line 26"/>
          <p:cNvSpPr>
            <a:spLocks noChangeShapeType="1"/>
          </p:cNvSpPr>
          <p:nvPr/>
        </p:nvSpPr>
        <p:spPr bwMode="auto">
          <a:xfrm flipH="1">
            <a:off x="2589214" y="3581400"/>
            <a:ext cx="993775" cy="158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5" name="Line 27"/>
          <p:cNvSpPr>
            <a:spLocks noChangeShapeType="1"/>
          </p:cNvSpPr>
          <p:nvPr/>
        </p:nvSpPr>
        <p:spPr bwMode="auto">
          <a:xfrm flipH="1">
            <a:off x="2589214" y="5867400"/>
            <a:ext cx="6327775"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Line 28"/>
          <p:cNvSpPr>
            <a:spLocks noChangeShapeType="1"/>
          </p:cNvSpPr>
          <p:nvPr/>
        </p:nvSpPr>
        <p:spPr bwMode="auto">
          <a:xfrm flipV="1">
            <a:off x="2590800" y="2665414"/>
            <a:ext cx="1588" cy="320357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7" name="Line 29"/>
          <p:cNvSpPr>
            <a:spLocks noChangeShapeType="1"/>
          </p:cNvSpPr>
          <p:nvPr/>
        </p:nvSpPr>
        <p:spPr bwMode="auto">
          <a:xfrm flipH="1">
            <a:off x="2589214" y="4572000"/>
            <a:ext cx="2746375" cy="158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8" name="Line 30"/>
          <p:cNvSpPr>
            <a:spLocks noChangeShapeType="1"/>
          </p:cNvSpPr>
          <p:nvPr/>
        </p:nvSpPr>
        <p:spPr bwMode="auto">
          <a:xfrm flipH="1">
            <a:off x="2589214" y="5105400"/>
            <a:ext cx="4422775" cy="158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9" name="Line 31"/>
          <p:cNvSpPr>
            <a:spLocks noChangeShapeType="1"/>
          </p:cNvSpPr>
          <p:nvPr/>
        </p:nvSpPr>
        <p:spPr bwMode="auto">
          <a:xfrm flipV="1">
            <a:off x="7772400" y="5256214"/>
            <a:ext cx="1588" cy="61277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0" name="Line 32"/>
          <p:cNvSpPr>
            <a:spLocks noChangeShapeType="1"/>
          </p:cNvSpPr>
          <p:nvPr/>
        </p:nvSpPr>
        <p:spPr bwMode="auto">
          <a:xfrm flipV="1">
            <a:off x="6019800" y="4646614"/>
            <a:ext cx="1588" cy="46037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1" name="Line 33"/>
          <p:cNvSpPr>
            <a:spLocks noChangeShapeType="1"/>
          </p:cNvSpPr>
          <p:nvPr/>
        </p:nvSpPr>
        <p:spPr bwMode="auto">
          <a:xfrm flipV="1">
            <a:off x="4343400" y="4113214"/>
            <a:ext cx="1588" cy="46037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a:extLst>
              <a:ext uri="{FF2B5EF4-FFF2-40B4-BE49-F238E27FC236}">
                <a16:creationId xmlns:a16="http://schemas.microsoft.com/office/drawing/2014/main" id="{6F6FD90F-A50D-47D2-9642-D56A50A09A85}"/>
              </a:ext>
            </a:extLst>
          </p:cNvPr>
          <p:cNvSpPr>
            <a:spLocks noGrp="1"/>
          </p:cNvSpPr>
          <p:nvPr>
            <p:ph type="ftr" sz="quarter" idx="11"/>
          </p:nvPr>
        </p:nvSpPr>
        <p:spPr/>
        <p:txBody>
          <a:bodyPr/>
          <a:lstStyle/>
          <a:p>
            <a:r>
              <a:rPr lang="en-US"/>
              <a:t>Software Engineering</a:t>
            </a:r>
          </a:p>
        </p:txBody>
      </p:sp>
      <p:sp>
        <p:nvSpPr>
          <p:cNvPr id="3" name="Slide Number Placeholder 2">
            <a:extLst>
              <a:ext uri="{FF2B5EF4-FFF2-40B4-BE49-F238E27FC236}">
                <a16:creationId xmlns:a16="http://schemas.microsoft.com/office/drawing/2014/main" id="{1F28686B-BC26-4293-839B-5CFD1B1D78A8}"/>
              </a:ext>
            </a:extLst>
          </p:cNvPr>
          <p:cNvSpPr>
            <a:spLocks noGrp="1"/>
          </p:cNvSpPr>
          <p:nvPr>
            <p:ph type="sldNum" sz="quarter" idx="12"/>
          </p:nvPr>
        </p:nvSpPr>
        <p:spPr/>
        <p:txBody>
          <a:bodyPr/>
          <a:lstStyle/>
          <a:p>
            <a:fld id="{64618DCC-6EB1-4B7D-8B5A-0129D556AD49}" type="slidenum">
              <a:rPr lang="en-US" smtClean="0"/>
              <a:t>19</a:t>
            </a:fld>
            <a:endParaRPr lang="en-US"/>
          </a:p>
        </p:txBody>
      </p:sp>
    </p:spTree>
    <p:extLst>
      <p:ext uri="{BB962C8B-B14F-4D97-AF65-F5344CB8AC3E}">
        <p14:creationId xmlns:p14="http://schemas.microsoft.com/office/powerpoint/2010/main" val="57755297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AE76-147B-42A0-BCF0-524D31380FE2}"/>
              </a:ext>
            </a:extLst>
          </p:cNvPr>
          <p:cNvSpPr>
            <a:spLocks noGrp="1"/>
          </p:cNvSpPr>
          <p:nvPr>
            <p:ph type="title"/>
          </p:nvPr>
        </p:nvSpPr>
        <p:spPr/>
        <p:txBody>
          <a:bodyPr/>
          <a:lstStyle/>
          <a:p>
            <a:r>
              <a:rPr lang="en-IN" dirty="0"/>
              <a:t>Content</a:t>
            </a:r>
            <a:endParaRPr lang="en-PK" dirty="0"/>
          </a:p>
        </p:txBody>
      </p:sp>
      <p:sp>
        <p:nvSpPr>
          <p:cNvPr id="3" name="Content Placeholder 2">
            <a:extLst>
              <a:ext uri="{FF2B5EF4-FFF2-40B4-BE49-F238E27FC236}">
                <a16:creationId xmlns:a16="http://schemas.microsoft.com/office/drawing/2014/main" id="{108B4D56-2DDF-469B-B8CE-B163FD15F600}"/>
              </a:ext>
            </a:extLst>
          </p:cNvPr>
          <p:cNvSpPr>
            <a:spLocks noGrp="1"/>
          </p:cNvSpPr>
          <p:nvPr>
            <p:ph idx="1"/>
          </p:nvPr>
        </p:nvSpPr>
        <p:spPr/>
        <p:txBody>
          <a:bodyPr/>
          <a:lstStyle/>
          <a:p>
            <a:pPr marL="0" marR="0" algn="ctr" rtl="0" eaLnBrk="1" fontAlgn="t" latinLnBrk="0" hangingPunct="1">
              <a:lnSpc>
                <a:spcPct val="150000"/>
              </a:lnSpc>
              <a:spcBef>
                <a:spcPts val="0"/>
              </a:spcBef>
              <a:spcAft>
                <a:spcPts val="0"/>
              </a:spcAf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 </a:t>
            </a:r>
            <a:endParaRPr lang="en-PK" sz="1800" b="0" i="0" u="none" strike="noStrike" dirty="0">
              <a:effectLst/>
              <a:latin typeface="Arial" panose="020B0604020202020204" pitchFamily="34" charset="0"/>
            </a:endParaRPr>
          </a:p>
          <a:p>
            <a:pPr marL="0" marR="0" algn="ctr" rtl="0" eaLnBrk="1" fontAlgn="t" latinLnBrk="0" hangingPunct="1">
              <a:lnSpc>
                <a:spcPct val="150000"/>
              </a:lnSpc>
              <a:spcBef>
                <a:spcPts val="20"/>
              </a:spcBef>
              <a:spcAft>
                <a:spcPts val="0"/>
              </a:spcAf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 </a:t>
            </a:r>
            <a:endParaRPr lang="en-PK" sz="1800" b="0" i="0" u="none" strike="noStrike" dirty="0">
              <a:effectLst/>
              <a:latin typeface="Arial" panose="020B0604020202020204" pitchFamily="34" charset="0"/>
            </a:endParaRPr>
          </a:p>
          <a:p>
            <a:pPr marL="64008" marR="0" algn="ctr" rtl="0" eaLnBrk="1" fontAlgn="t" latinLnBrk="0" hangingPunct="1">
              <a:lnSpc>
                <a:spcPct val="150000"/>
              </a:lnSpc>
              <a:spcBef>
                <a:spcPts val="0"/>
              </a:spcBef>
              <a:spcAft>
                <a:spcPts val="0"/>
              </a:spcAf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Week-01</a:t>
            </a:r>
            <a:endParaRPr lang="en-PK" sz="1800" b="0" i="0" u="none" strike="noStrike" dirty="0">
              <a:effectLst/>
              <a:latin typeface="Arial" panose="020B0604020202020204" pitchFamily="34" charset="0"/>
            </a:endParaRPr>
          </a:p>
          <a:p>
            <a:pPr marL="347472" marR="0" indent="-347472" algn="ctr" rtl="0" eaLnBrk="1" fontAlgn="t" latinLnBrk="0" hangingPunct="1">
              <a:lnSpc>
                <a:spcPct val="150000"/>
              </a:lnSpc>
              <a:spcBef>
                <a:spcPts val="0"/>
              </a:spcBef>
              <a:spcAft>
                <a:spcPts val="0"/>
              </a:spcAft>
              <a:tabLst>
                <a:tab pos="525145" algn="l"/>
                <a:tab pos="525780" algn="l"/>
              </a:tabLs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The nature of</a:t>
            </a:r>
            <a:r>
              <a:rPr lang="en-US" sz="1800" b="1" i="0" u="none" strike="noStrike" kern="1200" spc="-5" dirty="0">
                <a:solidFill>
                  <a:srgbClr val="FFFFFF"/>
                </a:solidFill>
                <a:effectLst/>
                <a:latin typeface="Times New Roman" panose="02020603050405020304" pitchFamily="18" charset="0"/>
                <a:cs typeface="Times New Roman" panose="02020603050405020304" pitchFamily="18" charset="0"/>
              </a:rPr>
              <a:t> </a:t>
            </a: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software</a:t>
            </a:r>
            <a:endParaRPr lang="en-PK" sz="1800" b="0" i="0" u="none" strike="noStrike" dirty="0">
              <a:effectLst/>
              <a:latin typeface="Arial" panose="020B0604020202020204" pitchFamily="34" charset="0"/>
            </a:endParaRPr>
          </a:p>
          <a:p>
            <a:pPr marL="347472" marR="0" indent="-347472" algn="ctr" rtl="0" eaLnBrk="1" fontAlgn="t" latinLnBrk="0" hangingPunct="1">
              <a:lnSpc>
                <a:spcPct val="150000"/>
              </a:lnSpc>
              <a:spcBef>
                <a:spcPts val="0"/>
              </a:spcBef>
              <a:spcAft>
                <a:spcPts val="0"/>
              </a:spcAft>
              <a:tabLst>
                <a:tab pos="525145" algn="l"/>
                <a:tab pos="525780" algn="l"/>
              </a:tabLs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Software application</a:t>
            </a:r>
            <a:r>
              <a:rPr lang="en-US" sz="1800" b="1" i="0" u="none" strike="noStrike" kern="1200" spc="-25" dirty="0">
                <a:solidFill>
                  <a:srgbClr val="FFFFFF"/>
                </a:solidFill>
                <a:effectLst/>
                <a:latin typeface="Times New Roman" panose="02020603050405020304" pitchFamily="18" charset="0"/>
                <a:cs typeface="Times New Roman" panose="02020603050405020304" pitchFamily="18" charset="0"/>
              </a:rPr>
              <a:t> </a:t>
            </a: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domains</a:t>
            </a:r>
            <a:endParaRPr lang="en-PK" sz="1800" b="0" i="0" u="none" strike="noStrike" dirty="0">
              <a:effectLst/>
              <a:latin typeface="Arial" panose="020B0604020202020204" pitchFamily="34" charset="0"/>
            </a:endParaRPr>
          </a:p>
          <a:p>
            <a:pPr marL="347472" marR="0" indent="-347472" algn="ctr" rtl="0" eaLnBrk="1" fontAlgn="t" latinLnBrk="0" hangingPunct="1">
              <a:lnSpc>
                <a:spcPct val="150000"/>
              </a:lnSpc>
              <a:spcBef>
                <a:spcPts val="0"/>
              </a:spcBef>
              <a:spcAft>
                <a:spcPts val="0"/>
              </a:spcAft>
              <a:tabLst>
                <a:tab pos="525145" algn="l"/>
                <a:tab pos="525780" algn="l"/>
              </a:tabLs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Intro. to software</a:t>
            </a:r>
            <a:r>
              <a:rPr lang="en-US" sz="1800" b="1" i="0" u="none" strike="noStrike" kern="1200" spc="-45" dirty="0">
                <a:solidFill>
                  <a:srgbClr val="FFFFFF"/>
                </a:solidFill>
                <a:effectLst/>
                <a:latin typeface="Times New Roman" panose="02020603050405020304" pitchFamily="18" charset="0"/>
                <a:cs typeface="Times New Roman" panose="02020603050405020304" pitchFamily="18" charset="0"/>
              </a:rPr>
              <a:t> </a:t>
            </a: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engineering</a:t>
            </a:r>
            <a:endParaRPr lang="en-PK" sz="1800" b="0" i="0" u="none" strike="noStrike" dirty="0">
              <a:effectLst/>
              <a:latin typeface="Arial" panose="020B0604020202020204" pitchFamily="34" charset="0"/>
            </a:endParaRPr>
          </a:p>
          <a:p>
            <a:pPr marL="347472" marR="0" indent="-347472" algn="ctr" rtl="0" eaLnBrk="1" fontAlgn="t" latinLnBrk="0" hangingPunct="1">
              <a:lnSpc>
                <a:spcPct val="150000"/>
              </a:lnSpc>
              <a:spcBef>
                <a:spcPts val="0"/>
              </a:spcBef>
              <a:spcAft>
                <a:spcPts val="0"/>
              </a:spcAft>
              <a:tabLst>
                <a:tab pos="525145" algn="l"/>
                <a:tab pos="525780" algn="l"/>
              </a:tabLst>
            </a:pP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Software process</a:t>
            </a:r>
            <a:r>
              <a:rPr lang="en-US" sz="1800" b="1" i="0" u="none" strike="noStrike" kern="1200" spc="-10" dirty="0">
                <a:solidFill>
                  <a:srgbClr val="FFFFFF"/>
                </a:solidFill>
                <a:effectLst/>
                <a:latin typeface="Times New Roman" panose="02020603050405020304" pitchFamily="18" charset="0"/>
                <a:cs typeface="Times New Roman" panose="02020603050405020304" pitchFamily="18" charset="0"/>
              </a:rPr>
              <a:t> </a:t>
            </a:r>
            <a:r>
              <a:rPr lang="en-US" sz="1800" b="1" i="0" u="none" strike="noStrike" kern="1200" dirty="0">
                <a:solidFill>
                  <a:srgbClr val="FFFFFF"/>
                </a:solidFill>
                <a:effectLst/>
                <a:latin typeface="Times New Roman" panose="02020603050405020304" pitchFamily="18" charset="0"/>
                <a:cs typeface="Times New Roman" panose="02020603050405020304" pitchFamily="18" charset="0"/>
              </a:rPr>
              <a:t>framework</a:t>
            </a:r>
            <a:endParaRPr lang="en-PK" sz="1800" b="0" i="0" u="none" strike="noStrike" dirty="0">
              <a:effectLst/>
              <a:latin typeface="Arial" panose="020B0604020202020204" pitchFamily="34" charset="0"/>
            </a:endParaRPr>
          </a:p>
          <a:p>
            <a:endParaRPr lang="en-PK" dirty="0"/>
          </a:p>
        </p:txBody>
      </p:sp>
      <p:sp>
        <p:nvSpPr>
          <p:cNvPr id="4" name="Footer Placeholder 3">
            <a:extLst>
              <a:ext uri="{FF2B5EF4-FFF2-40B4-BE49-F238E27FC236}">
                <a16:creationId xmlns:a16="http://schemas.microsoft.com/office/drawing/2014/main" id="{62D793F8-657B-4B04-A7B7-5379D4364F06}"/>
              </a:ext>
            </a:extLst>
          </p:cNvPr>
          <p:cNvSpPr>
            <a:spLocks noGrp="1"/>
          </p:cNvSpPr>
          <p:nvPr>
            <p:ph type="ftr" sz="quarter" idx="11"/>
          </p:nvPr>
        </p:nvSpPr>
        <p:spPr/>
        <p:txBody>
          <a:bodyPr/>
          <a:lstStyle/>
          <a:p>
            <a:pPr>
              <a:defRPr/>
            </a:pPr>
            <a:r>
              <a:rPr lang="en-US"/>
              <a:t>Software Engineering</a:t>
            </a:r>
            <a:endParaRPr lang="en-US" dirty="0"/>
          </a:p>
        </p:txBody>
      </p:sp>
      <p:sp>
        <p:nvSpPr>
          <p:cNvPr id="5" name="Slide Number Placeholder 4">
            <a:extLst>
              <a:ext uri="{FF2B5EF4-FFF2-40B4-BE49-F238E27FC236}">
                <a16:creationId xmlns:a16="http://schemas.microsoft.com/office/drawing/2014/main" id="{DCDE188B-DF0C-4086-B867-76C689895F8C}"/>
              </a:ext>
            </a:extLst>
          </p:cNvPr>
          <p:cNvSpPr>
            <a:spLocks noGrp="1"/>
          </p:cNvSpPr>
          <p:nvPr>
            <p:ph type="sldNum" sz="quarter" idx="12"/>
          </p:nvPr>
        </p:nvSpPr>
        <p:spPr/>
        <p:txBody>
          <a:bodyPr/>
          <a:lstStyle/>
          <a:p>
            <a:fld id="{15D9EA9F-49D6-4358-B57F-5F6B58F82757}" type="slidenum">
              <a:rPr lang="en-US" altLang="en-US" smtClean="0"/>
              <a:pPr/>
              <a:t>2</a:t>
            </a:fld>
            <a:endParaRPr lang="en-US" altLang="en-US"/>
          </a:p>
        </p:txBody>
      </p:sp>
      <p:graphicFrame>
        <p:nvGraphicFramePr>
          <p:cNvPr id="8" name="Table 8">
            <a:extLst>
              <a:ext uri="{FF2B5EF4-FFF2-40B4-BE49-F238E27FC236}">
                <a16:creationId xmlns:a16="http://schemas.microsoft.com/office/drawing/2014/main" id="{91C8E2BB-D713-4138-9244-F53C82AC7F67}"/>
              </a:ext>
            </a:extLst>
          </p:cNvPr>
          <p:cNvGraphicFramePr>
            <a:graphicFrameLocks noGrp="1"/>
          </p:cNvGraphicFramePr>
          <p:nvPr/>
        </p:nvGraphicFramePr>
        <p:xfrm>
          <a:off x="1905000" y="2057400"/>
          <a:ext cx="8153400" cy="3182620"/>
        </p:xfrm>
        <a:graphic>
          <a:graphicData uri="http://schemas.openxmlformats.org/drawingml/2006/table">
            <a:tbl>
              <a:tblPr firstRow="1" bandRow="1">
                <a:tableStyleId>{8A107856-5554-42FB-B03E-39F5DBC370BA}</a:tableStyleId>
              </a:tblPr>
              <a:tblGrid>
                <a:gridCol w="2133600">
                  <a:extLst>
                    <a:ext uri="{9D8B030D-6E8A-4147-A177-3AD203B41FA5}">
                      <a16:colId xmlns:a16="http://schemas.microsoft.com/office/drawing/2014/main" val="76233323"/>
                    </a:ext>
                  </a:extLst>
                </a:gridCol>
                <a:gridCol w="6019800">
                  <a:extLst>
                    <a:ext uri="{9D8B030D-6E8A-4147-A177-3AD203B41FA5}">
                      <a16:colId xmlns:a16="http://schemas.microsoft.com/office/drawing/2014/main" val="2987996975"/>
                    </a:ext>
                  </a:extLst>
                </a:gridCol>
              </a:tblGrid>
              <a:tr h="2667000">
                <a:tc>
                  <a:txBody>
                    <a:bodyPr/>
                    <a:lstStyle/>
                    <a:p>
                      <a:r>
                        <a:rPr lang="en-IN" sz="2400" dirty="0"/>
                        <a:t>    Week - 2 </a:t>
                      </a:r>
                      <a:endParaRPr lang="en-PK" sz="2400" dirty="0"/>
                    </a:p>
                  </a:txBody>
                  <a:tcPr anchor="ctr"/>
                </a:tc>
                <a:tc>
                  <a:txBody>
                    <a:bodyPr/>
                    <a:lstStyle/>
                    <a:p>
                      <a:pPr marL="457200" lvl="1" indent="0" algn="l">
                        <a:lnSpc>
                          <a:spcPct val="100000"/>
                        </a:lnSpc>
                        <a:spcBef>
                          <a:spcPts val="600"/>
                        </a:spcBef>
                        <a:buSzPts val="1100"/>
                        <a:buFont typeface="Symbol" panose="05050102010706020507" pitchFamily="18" charset="2"/>
                        <a:buNone/>
                        <a:tabLst>
                          <a:tab pos="525145" algn="l"/>
                          <a:tab pos="525780" algn="l"/>
                        </a:tabLst>
                      </a:pPr>
                      <a:r>
                        <a:rPr lang="en-US" sz="2400" dirty="0">
                          <a:effectLst/>
                          <a:latin typeface="Calibri" panose="020F0502020204030204" pitchFamily="34" charset="0"/>
                          <a:ea typeface="Symbol" panose="05050102010706020507" pitchFamily="18" charset="2"/>
                          <a:cs typeface="Calibri" panose="020F0502020204030204" pitchFamily="34" charset="0"/>
                        </a:rPr>
                        <a:t>Process models</a:t>
                      </a:r>
                    </a:p>
                    <a:p>
                      <a:pPr marL="1257300" lvl="2" indent="-342900" algn="l">
                        <a:lnSpc>
                          <a:spcPct val="100000"/>
                        </a:lnSpc>
                        <a:spcBef>
                          <a:spcPts val="600"/>
                        </a:spcBef>
                        <a:buSzPts val="1100"/>
                        <a:buFont typeface="Symbol" panose="05050102010706020507" pitchFamily="18" charset="2"/>
                        <a:buChar char=""/>
                        <a:tabLst>
                          <a:tab pos="525145" algn="l"/>
                          <a:tab pos="525780" algn="l"/>
                        </a:tabLst>
                      </a:pPr>
                      <a:r>
                        <a:rPr lang="en-US" sz="2400" dirty="0">
                          <a:effectLst/>
                          <a:latin typeface="Calibri" panose="020F0502020204030204" pitchFamily="34" charset="0"/>
                          <a:ea typeface="Symbol" panose="05050102010706020507" pitchFamily="18" charset="2"/>
                          <a:cs typeface="Calibri" panose="020F0502020204030204" pitchFamily="34" charset="0"/>
                        </a:rPr>
                        <a:t>Waterfall</a:t>
                      </a:r>
                    </a:p>
                    <a:p>
                      <a:pPr marL="1257300" lvl="2" indent="-342900" algn="l">
                        <a:lnSpc>
                          <a:spcPct val="100000"/>
                        </a:lnSpc>
                        <a:spcBef>
                          <a:spcPts val="600"/>
                        </a:spcBef>
                        <a:buSzPts val="1100"/>
                        <a:buFont typeface="Symbol" panose="05050102010706020507" pitchFamily="18" charset="2"/>
                        <a:buChar char=""/>
                        <a:tabLst>
                          <a:tab pos="525145" algn="l"/>
                          <a:tab pos="525780" algn="l"/>
                        </a:tabLst>
                      </a:pPr>
                      <a:r>
                        <a:rPr lang="en-US" sz="2400" dirty="0">
                          <a:effectLst/>
                          <a:latin typeface="Calibri" panose="020F0502020204030204" pitchFamily="34" charset="0"/>
                          <a:ea typeface="Symbol" panose="05050102010706020507" pitchFamily="18" charset="2"/>
                          <a:cs typeface="Calibri" panose="020F0502020204030204" pitchFamily="34" charset="0"/>
                        </a:rPr>
                        <a:t>Incremental</a:t>
                      </a:r>
                    </a:p>
                    <a:p>
                      <a:pPr marL="1257300" lvl="2" indent="-342900" algn="l">
                        <a:lnSpc>
                          <a:spcPct val="100000"/>
                        </a:lnSpc>
                        <a:spcBef>
                          <a:spcPts val="600"/>
                        </a:spcBef>
                        <a:buSzPts val="1100"/>
                        <a:buFont typeface="Symbol" panose="05050102010706020507" pitchFamily="18" charset="2"/>
                        <a:buChar char=""/>
                        <a:tabLst>
                          <a:tab pos="525145" algn="l"/>
                          <a:tab pos="525780" algn="l"/>
                        </a:tabLst>
                      </a:pPr>
                      <a:r>
                        <a:rPr lang="en-US" sz="2400" dirty="0">
                          <a:effectLst/>
                          <a:latin typeface="Calibri" panose="020F0502020204030204" pitchFamily="34" charset="0"/>
                          <a:ea typeface="Symbol" panose="05050102010706020507" pitchFamily="18" charset="2"/>
                          <a:cs typeface="Calibri" panose="020F0502020204030204" pitchFamily="34" charset="0"/>
                        </a:rPr>
                        <a:t>Iterative</a:t>
                      </a:r>
                    </a:p>
                    <a:p>
                      <a:pPr marL="1257300" lvl="2" indent="-342900" algn="l">
                        <a:lnSpc>
                          <a:spcPct val="100000"/>
                        </a:lnSpc>
                        <a:spcBef>
                          <a:spcPts val="600"/>
                        </a:spcBef>
                        <a:buSzPts val="1100"/>
                        <a:buFont typeface="Symbol" panose="05050102010706020507" pitchFamily="18" charset="2"/>
                        <a:buChar char=""/>
                        <a:tabLst>
                          <a:tab pos="525145" algn="l"/>
                          <a:tab pos="525780" algn="l"/>
                        </a:tabLst>
                      </a:pPr>
                      <a:r>
                        <a:rPr lang="en-US" sz="2400" dirty="0">
                          <a:effectLst/>
                          <a:latin typeface="Calibri" panose="020F0502020204030204" pitchFamily="34" charset="0"/>
                          <a:ea typeface="Symbol" panose="05050102010706020507" pitchFamily="18" charset="2"/>
                          <a:cs typeface="Calibri" panose="020F0502020204030204" pitchFamily="34" charset="0"/>
                        </a:rPr>
                        <a:t>V- model</a:t>
                      </a:r>
                    </a:p>
                    <a:p>
                      <a:pPr marL="1257300" lvl="2" indent="-342900" algn="l">
                        <a:lnSpc>
                          <a:spcPct val="100000"/>
                        </a:lnSpc>
                        <a:spcBef>
                          <a:spcPts val="600"/>
                        </a:spcBef>
                        <a:buSzPts val="1100"/>
                        <a:buFont typeface="Symbol" panose="05050102010706020507" pitchFamily="18" charset="2"/>
                        <a:buChar char=""/>
                        <a:tabLst>
                          <a:tab pos="525145" algn="l"/>
                          <a:tab pos="525780" algn="l"/>
                        </a:tabLst>
                      </a:pPr>
                      <a:r>
                        <a:rPr lang="en-US" sz="2400" dirty="0">
                          <a:effectLst/>
                          <a:latin typeface="Calibri" panose="020F0502020204030204" pitchFamily="34" charset="0"/>
                          <a:ea typeface="Symbol" panose="05050102010706020507" pitchFamily="18" charset="2"/>
                          <a:cs typeface="Calibri" panose="020F0502020204030204" pitchFamily="34" charset="0"/>
                        </a:rPr>
                        <a:t>Spiral</a:t>
                      </a:r>
                    </a:p>
                    <a:p>
                      <a:pPr marL="1257300" lvl="2" indent="-342900" algn="l">
                        <a:lnSpc>
                          <a:spcPct val="100000"/>
                        </a:lnSpc>
                        <a:spcBef>
                          <a:spcPts val="600"/>
                        </a:spcBef>
                        <a:buSzPts val="1100"/>
                        <a:buFont typeface="Symbol" panose="05050102010706020507" pitchFamily="18" charset="2"/>
                        <a:buChar char=""/>
                        <a:tabLst>
                          <a:tab pos="525145" algn="l"/>
                          <a:tab pos="525780" algn="l"/>
                        </a:tabLst>
                      </a:pPr>
                      <a:r>
                        <a:rPr lang="en-US" sz="2400" dirty="0">
                          <a:effectLst/>
                          <a:latin typeface="Calibri" panose="020F0502020204030204" pitchFamily="34" charset="0"/>
                          <a:ea typeface="Symbol" panose="05050102010706020507" pitchFamily="18" charset="2"/>
                          <a:cs typeface="Calibri" panose="020F0502020204030204" pitchFamily="34" charset="0"/>
                        </a:rPr>
                        <a:t>Prototyping</a:t>
                      </a:r>
                    </a:p>
                    <a:p>
                      <a:pPr marL="342900" lvl="0" indent="-342900" algn="l">
                        <a:lnSpc>
                          <a:spcPts val="1330"/>
                        </a:lnSpc>
                        <a:buSzPts val="1100"/>
                        <a:buFont typeface="Symbol" panose="05050102010706020507" pitchFamily="18" charset="2"/>
                        <a:buChar char=""/>
                        <a:tabLst>
                          <a:tab pos="525145" algn="l"/>
                          <a:tab pos="525780" algn="l"/>
                        </a:tabLst>
                      </a:pPr>
                      <a:endParaRPr lang="en-PK" sz="1100" dirty="0">
                        <a:effectLst/>
                        <a:latin typeface="Arial" panose="020B0604020202020204" pitchFamily="34" charset="0"/>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2847212215"/>
                  </a:ext>
                </a:extLst>
              </a:tr>
            </a:tbl>
          </a:graphicData>
        </a:graphic>
      </p:graphicFrame>
    </p:spTree>
    <p:extLst>
      <p:ext uri="{BB962C8B-B14F-4D97-AF65-F5344CB8AC3E}">
        <p14:creationId xmlns:p14="http://schemas.microsoft.com/office/powerpoint/2010/main" val="1970167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BD27-66A4-47FF-8BD7-71C9646E5C0A}"/>
              </a:ext>
            </a:extLst>
          </p:cNvPr>
          <p:cNvSpPr>
            <a:spLocks noGrp="1"/>
          </p:cNvSpPr>
          <p:nvPr>
            <p:ph type="title"/>
          </p:nvPr>
        </p:nvSpPr>
        <p:spPr>
          <a:xfrm>
            <a:off x="2494722" y="2541794"/>
            <a:ext cx="7424530" cy="1325563"/>
          </a:xfrm>
        </p:spPr>
        <p:txBody>
          <a:bodyPr/>
          <a:lstStyle/>
          <a:p>
            <a:pPr algn="ctr"/>
            <a:r>
              <a:rPr lang="en-IN" dirty="0"/>
              <a:t>V - Model </a:t>
            </a:r>
            <a:endParaRPr lang="en-PK" dirty="0"/>
          </a:p>
        </p:txBody>
      </p:sp>
      <p:sp>
        <p:nvSpPr>
          <p:cNvPr id="3" name="Footer Placeholder 2">
            <a:extLst>
              <a:ext uri="{FF2B5EF4-FFF2-40B4-BE49-F238E27FC236}">
                <a16:creationId xmlns:a16="http://schemas.microsoft.com/office/drawing/2014/main" id="{FA5D9236-DA3E-4FBA-AE58-281220C87789}"/>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B2B5E715-B429-417D-A4DC-ED04CD83DD3A}"/>
              </a:ext>
            </a:extLst>
          </p:cNvPr>
          <p:cNvSpPr>
            <a:spLocks noGrp="1"/>
          </p:cNvSpPr>
          <p:nvPr>
            <p:ph type="sldNum" sz="quarter" idx="12"/>
          </p:nvPr>
        </p:nvSpPr>
        <p:spPr/>
        <p:txBody>
          <a:bodyPr/>
          <a:lstStyle/>
          <a:p>
            <a:fld id="{64618DCC-6EB1-4B7D-8B5A-0129D556AD49}" type="slidenum">
              <a:rPr lang="en-US" smtClean="0"/>
              <a:t>20</a:t>
            </a:fld>
            <a:endParaRPr lang="en-US"/>
          </a:p>
        </p:txBody>
      </p:sp>
    </p:spTree>
    <p:extLst>
      <p:ext uri="{BB962C8B-B14F-4D97-AF65-F5344CB8AC3E}">
        <p14:creationId xmlns:p14="http://schemas.microsoft.com/office/powerpoint/2010/main" val="235206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7383" y="1482498"/>
            <a:ext cx="11350487" cy="3908762"/>
          </a:xfrm>
          <a:prstGeom prst="rect">
            <a:avLst/>
          </a:prstGeom>
        </p:spPr>
        <p:txBody>
          <a:bodyPr vert="horz" wrap="square" lIns="0" tIns="0" rIns="0" bIns="0" rtlCol="0">
            <a:spAutoFit/>
          </a:bodyPr>
          <a:lstStyle/>
          <a:p>
            <a:pPr marL="469900" marR="5080" indent="-457200" algn="just">
              <a:spcBef>
                <a:spcPts val="600"/>
              </a:spcBef>
              <a:spcAft>
                <a:spcPts val="600"/>
              </a:spcAft>
              <a:buFont typeface="Arial" panose="020B0604020202020204" pitchFamily="34" charset="0"/>
              <a:buChar char="•"/>
              <a:tabLst>
                <a:tab pos="354965" algn="l"/>
                <a:tab pos="355600" algn="l"/>
              </a:tabLst>
            </a:pPr>
            <a:r>
              <a:rPr sz="2800" spc="-5" dirty="0">
                <a:solidFill>
                  <a:srgbClr val="001F5F"/>
                </a:solidFill>
                <a:cs typeface="Arial"/>
              </a:rPr>
              <a:t>The </a:t>
            </a:r>
            <a:r>
              <a:rPr sz="2800" spc="-25" dirty="0">
                <a:solidFill>
                  <a:srgbClr val="001F5F"/>
                </a:solidFill>
                <a:cs typeface="Arial"/>
              </a:rPr>
              <a:t>V-model </a:t>
            </a:r>
            <a:r>
              <a:rPr sz="2800" spc="-5" dirty="0">
                <a:solidFill>
                  <a:srgbClr val="001F5F"/>
                </a:solidFill>
                <a:cs typeface="Arial"/>
              </a:rPr>
              <a:t>is a </a:t>
            </a:r>
            <a:r>
              <a:rPr sz="2800" dirty="0">
                <a:solidFill>
                  <a:srgbClr val="00AF50"/>
                </a:solidFill>
                <a:cs typeface="Arial"/>
              </a:rPr>
              <a:t>variation </a:t>
            </a:r>
            <a:r>
              <a:rPr sz="2800" spc="-5" dirty="0">
                <a:solidFill>
                  <a:srgbClr val="001F5F"/>
                </a:solidFill>
                <a:cs typeface="Arial"/>
              </a:rPr>
              <a:t>of </a:t>
            </a:r>
            <a:r>
              <a:rPr sz="2800" spc="-5" dirty="0">
                <a:solidFill>
                  <a:srgbClr val="00AF50"/>
                </a:solidFill>
                <a:cs typeface="Arial"/>
              </a:rPr>
              <a:t>the waterfall model  </a:t>
            </a:r>
            <a:r>
              <a:rPr sz="2800" dirty="0">
                <a:solidFill>
                  <a:srgbClr val="001F5F"/>
                </a:solidFill>
                <a:cs typeface="Arial"/>
              </a:rPr>
              <a:t>that </a:t>
            </a:r>
            <a:r>
              <a:rPr sz="2800" spc="-5" dirty="0">
                <a:solidFill>
                  <a:srgbClr val="001F5F"/>
                </a:solidFill>
                <a:cs typeface="Arial"/>
              </a:rPr>
              <a:t>demonstrates </a:t>
            </a:r>
            <a:r>
              <a:rPr sz="2800" dirty="0">
                <a:solidFill>
                  <a:srgbClr val="001F5F"/>
                </a:solidFill>
                <a:cs typeface="Arial"/>
              </a:rPr>
              <a:t>how </a:t>
            </a:r>
            <a:r>
              <a:rPr sz="2800" spc="-5" dirty="0">
                <a:solidFill>
                  <a:srgbClr val="001F5F"/>
                </a:solidFill>
                <a:cs typeface="Arial"/>
              </a:rPr>
              <a:t>the </a:t>
            </a:r>
            <a:r>
              <a:rPr sz="2800" dirty="0">
                <a:solidFill>
                  <a:srgbClr val="001F5F"/>
                </a:solidFill>
                <a:cs typeface="Arial"/>
              </a:rPr>
              <a:t>testing </a:t>
            </a:r>
            <a:r>
              <a:rPr sz="2800" spc="-5" dirty="0">
                <a:solidFill>
                  <a:srgbClr val="001F5F"/>
                </a:solidFill>
                <a:cs typeface="Arial"/>
              </a:rPr>
              <a:t>activities are  </a:t>
            </a:r>
            <a:r>
              <a:rPr sz="2800" dirty="0">
                <a:solidFill>
                  <a:srgbClr val="001F5F"/>
                </a:solidFill>
                <a:cs typeface="Arial"/>
              </a:rPr>
              <a:t>related </a:t>
            </a:r>
            <a:r>
              <a:rPr sz="2800" spc="-5" dirty="0">
                <a:solidFill>
                  <a:srgbClr val="001F5F"/>
                </a:solidFill>
                <a:cs typeface="Arial"/>
              </a:rPr>
              <a:t>to </a:t>
            </a:r>
            <a:r>
              <a:rPr sz="2800" dirty="0">
                <a:solidFill>
                  <a:srgbClr val="001F5F"/>
                </a:solidFill>
                <a:cs typeface="Arial"/>
              </a:rPr>
              <a:t>analysis </a:t>
            </a:r>
            <a:r>
              <a:rPr sz="2800" spc="-5" dirty="0">
                <a:solidFill>
                  <a:srgbClr val="001F5F"/>
                </a:solidFill>
                <a:cs typeface="Arial"/>
              </a:rPr>
              <a:t>and</a:t>
            </a:r>
            <a:r>
              <a:rPr sz="2800" spc="-35" dirty="0">
                <a:solidFill>
                  <a:srgbClr val="001F5F"/>
                </a:solidFill>
                <a:cs typeface="Arial"/>
              </a:rPr>
              <a:t> </a:t>
            </a:r>
            <a:r>
              <a:rPr sz="2800" dirty="0">
                <a:solidFill>
                  <a:srgbClr val="001F5F"/>
                </a:solidFill>
                <a:cs typeface="Arial"/>
              </a:rPr>
              <a:t>design</a:t>
            </a:r>
            <a:endParaRPr sz="2800" dirty="0">
              <a:cs typeface="Arial"/>
            </a:endParaRPr>
          </a:p>
          <a:p>
            <a:pPr marL="469900" indent="-457200" algn="just">
              <a:spcBef>
                <a:spcPts val="600"/>
              </a:spcBef>
              <a:spcAft>
                <a:spcPts val="600"/>
              </a:spcAft>
              <a:buFont typeface="Arial" panose="020B0604020202020204" pitchFamily="34" charset="0"/>
              <a:buChar char="•"/>
              <a:tabLst>
                <a:tab pos="354965" algn="l"/>
                <a:tab pos="355600" algn="l"/>
              </a:tabLst>
            </a:pPr>
            <a:r>
              <a:rPr sz="2800" spc="-5" dirty="0">
                <a:solidFill>
                  <a:srgbClr val="001F5F"/>
                </a:solidFill>
                <a:cs typeface="Arial"/>
              </a:rPr>
              <a:t>Developed by the </a:t>
            </a:r>
            <a:r>
              <a:rPr sz="2800" spc="-5" dirty="0">
                <a:solidFill>
                  <a:srgbClr val="00AF50"/>
                </a:solidFill>
                <a:cs typeface="Arial"/>
              </a:rPr>
              <a:t>German Ministry of</a:t>
            </a:r>
            <a:r>
              <a:rPr sz="2800" spc="135" dirty="0">
                <a:solidFill>
                  <a:srgbClr val="00AF50"/>
                </a:solidFill>
                <a:cs typeface="Arial"/>
              </a:rPr>
              <a:t> </a:t>
            </a:r>
            <a:r>
              <a:rPr sz="2800" spc="-5" dirty="0">
                <a:solidFill>
                  <a:srgbClr val="00AF50"/>
                </a:solidFill>
                <a:cs typeface="Arial"/>
              </a:rPr>
              <a:t>Defense</a:t>
            </a:r>
            <a:endParaRPr sz="2800" dirty="0">
              <a:cs typeface="Arial"/>
            </a:endParaRPr>
          </a:p>
          <a:p>
            <a:pPr marL="469900" marR="837565" indent="-457200" algn="just">
              <a:spcBef>
                <a:spcPts val="600"/>
              </a:spcBef>
              <a:spcAft>
                <a:spcPts val="600"/>
              </a:spcAft>
              <a:buFont typeface="Arial" panose="020B0604020202020204" pitchFamily="34" charset="0"/>
              <a:buChar char="•"/>
              <a:tabLst>
                <a:tab pos="355600" algn="l"/>
              </a:tabLst>
            </a:pPr>
            <a:r>
              <a:rPr sz="2800" b="1" spc="-5" dirty="0">
                <a:solidFill>
                  <a:srgbClr val="FF0000"/>
                </a:solidFill>
                <a:cs typeface="Arial"/>
              </a:rPr>
              <a:t>Unit and </a:t>
            </a:r>
            <a:r>
              <a:rPr sz="2800" b="1" dirty="0">
                <a:solidFill>
                  <a:srgbClr val="FF0000"/>
                </a:solidFill>
                <a:cs typeface="Arial"/>
              </a:rPr>
              <a:t>system testing </a:t>
            </a:r>
            <a:r>
              <a:rPr sz="2800" spc="-5" dirty="0">
                <a:solidFill>
                  <a:srgbClr val="001F5F"/>
                </a:solidFill>
                <a:cs typeface="Arial"/>
              </a:rPr>
              <a:t>verify the program  </a:t>
            </a:r>
            <a:r>
              <a:rPr sz="2800" b="1" dirty="0">
                <a:solidFill>
                  <a:srgbClr val="FF0000"/>
                </a:solidFill>
                <a:cs typeface="Arial"/>
              </a:rPr>
              <a:t>design</a:t>
            </a:r>
            <a:r>
              <a:rPr sz="2800" dirty="0">
                <a:solidFill>
                  <a:srgbClr val="001F5F"/>
                </a:solidFill>
                <a:cs typeface="Arial"/>
              </a:rPr>
              <a:t>, ensuring that parts </a:t>
            </a:r>
            <a:r>
              <a:rPr sz="2800" spc="-5" dirty="0">
                <a:solidFill>
                  <a:srgbClr val="001F5F"/>
                </a:solidFill>
                <a:cs typeface="Arial"/>
              </a:rPr>
              <a:t>and whole work  correctly</a:t>
            </a:r>
            <a:endParaRPr sz="2800" dirty="0">
              <a:cs typeface="Arial"/>
            </a:endParaRPr>
          </a:p>
          <a:p>
            <a:pPr marL="469900" marR="67945" indent="-457200" algn="just">
              <a:spcBef>
                <a:spcPts val="600"/>
              </a:spcBef>
              <a:spcAft>
                <a:spcPts val="600"/>
              </a:spcAft>
              <a:buFont typeface="Arial" panose="020B0604020202020204" pitchFamily="34" charset="0"/>
              <a:buChar char="•"/>
              <a:tabLst>
                <a:tab pos="354965" algn="l"/>
                <a:tab pos="355600" algn="l"/>
              </a:tabLst>
            </a:pPr>
            <a:r>
              <a:rPr sz="2800" spc="-5" dirty="0">
                <a:solidFill>
                  <a:srgbClr val="001F5F"/>
                </a:solidFill>
                <a:cs typeface="Arial"/>
              </a:rPr>
              <a:t>Acceptance testing, conducted by the customer  </a:t>
            </a:r>
            <a:r>
              <a:rPr sz="2800" dirty="0">
                <a:solidFill>
                  <a:srgbClr val="001F5F"/>
                </a:solidFill>
                <a:cs typeface="Arial"/>
              </a:rPr>
              <a:t>rather than developers, validates </a:t>
            </a:r>
            <a:r>
              <a:rPr sz="2800" spc="-5" dirty="0">
                <a:solidFill>
                  <a:srgbClr val="001F5F"/>
                </a:solidFill>
                <a:cs typeface="Arial"/>
              </a:rPr>
              <a:t>the  </a:t>
            </a:r>
            <a:r>
              <a:rPr sz="2800" dirty="0">
                <a:solidFill>
                  <a:srgbClr val="001F5F"/>
                </a:solidFill>
                <a:cs typeface="Arial"/>
              </a:rPr>
              <a:t>requirements, t</a:t>
            </a:r>
            <a:r>
              <a:rPr lang="en-US" sz="2800" dirty="0">
                <a:solidFill>
                  <a:srgbClr val="001F5F"/>
                </a:solidFill>
                <a:cs typeface="Arial"/>
              </a:rPr>
              <a:t>r</a:t>
            </a:r>
            <a:r>
              <a:rPr sz="2800" dirty="0">
                <a:solidFill>
                  <a:srgbClr val="001F5F"/>
                </a:solidFill>
                <a:cs typeface="Arial"/>
              </a:rPr>
              <a:t>ying each system </a:t>
            </a:r>
            <a:r>
              <a:rPr sz="2800" spc="-5" dirty="0">
                <a:solidFill>
                  <a:srgbClr val="001F5F"/>
                </a:solidFill>
                <a:cs typeface="Arial"/>
              </a:rPr>
              <a:t>function </a:t>
            </a:r>
            <a:r>
              <a:rPr sz="2800" dirty="0">
                <a:solidFill>
                  <a:srgbClr val="001F5F"/>
                </a:solidFill>
                <a:cs typeface="Arial"/>
              </a:rPr>
              <a:t>meets  </a:t>
            </a:r>
            <a:r>
              <a:rPr sz="2800" spc="-5" dirty="0">
                <a:solidFill>
                  <a:srgbClr val="001F5F"/>
                </a:solidFill>
                <a:cs typeface="Arial"/>
              </a:rPr>
              <a:t>a </a:t>
            </a:r>
            <a:r>
              <a:rPr sz="2800" dirty="0">
                <a:solidFill>
                  <a:srgbClr val="001F5F"/>
                </a:solidFill>
                <a:cs typeface="Arial"/>
              </a:rPr>
              <a:t>particular requirement </a:t>
            </a:r>
            <a:r>
              <a:rPr sz="2800" spc="-5" dirty="0">
                <a:solidFill>
                  <a:srgbClr val="001F5F"/>
                </a:solidFill>
                <a:cs typeface="Arial"/>
              </a:rPr>
              <a:t>in the</a:t>
            </a:r>
            <a:r>
              <a:rPr sz="2800" spc="-45" dirty="0">
                <a:solidFill>
                  <a:srgbClr val="001F5F"/>
                </a:solidFill>
                <a:cs typeface="Arial"/>
              </a:rPr>
              <a:t> </a:t>
            </a:r>
            <a:r>
              <a:rPr sz="2800" dirty="0">
                <a:solidFill>
                  <a:srgbClr val="001F5F"/>
                </a:solidFill>
                <a:cs typeface="Arial"/>
              </a:rPr>
              <a:t>specification</a:t>
            </a:r>
            <a:endParaRPr sz="2800" dirty="0">
              <a:cs typeface="Arial"/>
            </a:endParaRPr>
          </a:p>
        </p:txBody>
      </p:sp>
      <p:sp>
        <p:nvSpPr>
          <p:cNvPr id="8" name="object 8"/>
          <p:cNvSpPr txBox="1">
            <a:spLocks noGrp="1"/>
          </p:cNvSpPr>
          <p:nvPr>
            <p:ph type="title"/>
          </p:nvPr>
        </p:nvSpPr>
        <p:spPr>
          <a:xfrm>
            <a:off x="1206625" y="322845"/>
            <a:ext cx="9980682" cy="677108"/>
          </a:xfrm>
          <a:prstGeom prst="rect">
            <a:avLst/>
          </a:prstGeom>
        </p:spPr>
        <p:txBody>
          <a:bodyPr vert="horz" wrap="square" lIns="0" tIns="0" rIns="0" bIns="0" rtlCol="0" anchor="b">
            <a:spAutoFit/>
          </a:bodyPr>
          <a:lstStyle/>
          <a:p>
            <a:pPr marL="12700">
              <a:lnSpc>
                <a:spcPct val="100000"/>
              </a:lnSpc>
            </a:pPr>
            <a:r>
              <a:rPr dirty="0"/>
              <a:t>V Model</a:t>
            </a:r>
          </a:p>
        </p:txBody>
      </p:sp>
      <p:sp>
        <p:nvSpPr>
          <p:cNvPr id="3" name="Footer Placeholder 2">
            <a:extLst>
              <a:ext uri="{FF2B5EF4-FFF2-40B4-BE49-F238E27FC236}">
                <a16:creationId xmlns:a16="http://schemas.microsoft.com/office/drawing/2014/main" id="{D9D75FC5-2222-446C-BED1-557E4613A7EE}"/>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278C8CB4-B1FF-4096-A700-4B36D3143B41}"/>
              </a:ext>
            </a:extLst>
          </p:cNvPr>
          <p:cNvSpPr>
            <a:spLocks noGrp="1"/>
          </p:cNvSpPr>
          <p:nvPr>
            <p:ph type="sldNum" sz="quarter" idx="12"/>
          </p:nvPr>
        </p:nvSpPr>
        <p:spPr/>
        <p:txBody>
          <a:bodyPr/>
          <a:lstStyle/>
          <a:p>
            <a:fld id="{64618DCC-6EB1-4B7D-8B5A-0129D556AD49}" type="slidenum">
              <a:rPr lang="en-US" smtClean="0"/>
              <a:t>21</a:t>
            </a:fld>
            <a:endParaRPr lang="en-US"/>
          </a:p>
        </p:txBody>
      </p:sp>
    </p:spTree>
    <p:extLst>
      <p:ext uri="{BB962C8B-B14F-4D97-AF65-F5344CB8AC3E}">
        <p14:creationId xmlns:p14="http://schemas.microsoft.com/office/powerpoint/2010/main" val="282701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B879-EDF6-4079-B88B-9D4A8052C91B}"/>
              </a:ext>
            </a:extLst>
          </p:cNvPr>
          <p:cNvSpPr>
            <a:spLocks noGrp="1"/>
          </p:cNvSpPr>
          <p:nvPr>
            <p:ph type="title"/>
          </p:nvPr>
        </p:nvSpPr>
        <p:spPr/>
        <p:txBody>
          <a:bodyPr/>
          <a:lstStyle/>
          <a:p>
            <a:r>
              <a:rPr lang="en-IN" dirty="0"/>
              <a:t>V- Model</a:t>
            </a:r>
            <a:endParaRPr lang="en-PK" dirty="0"/>
          </a:p>
        </p:txBody>
      </p:sp>
      <p:sp>
        <p:nvSpPr>
          <p:cNvPr id="4" name="Footer Placeholder 3">
            <a:extLst>
              <a:ext uri="{FF2B5EF4-FFF2-40B4-BE49-F238E27FC236}">
                <a16:creationId xmlns:a16="http://schemas.microsoft.com/office/drawing/2014/main" id="{DE2CC4AE-1439-4565-AACE-C4E24F7438F1}"/>
              </a:ext>
            </a:extLst>
          </p:cNvPr>
          <p:cNvSpPr>
            <a:spLocks noGrp="1"/>
          </p:cNvSpPr>
          <p:nvPr>
            <p:ph type="ftr" sz="quarter" idx="11"/>
          </p:nvPr>
        </p:nvSpPr>
        <p:spPr/>
        <p:txBody>
          <a:bodyPr/>
          <a:lstStyle/>
          <a:p>
            <a:r>
              <a:rPr lang="en-US"/>
              <a:t>Software Engineering</a:t>
            </a:r>
          </a:p>
        </p:txBody>
      </p:sp>
      <p:sp>
        <p:nvSpPr>
          <p:cNvPr id="5" name="Slide Number Placeholder 4">
            <a:extLst>
              <a:ext uri="{FF2B5EF4-FFF2-40B4-BE49-F238E27FC236}">
                <a16:creationId xmlns:a16="http://schemas.microsoft.com/office/drawing/2014/main" id="{88531846-6FBD-47E0-BBDE-6D3AF5597CB9}"/>
              </a:ext>
            </a:extLst>
          </p:cNvPr>
          <p:cNvSpPr>
            <a:spLocks noGrp="1"/>
          </p:cNvSpPr>
          <p:nvPr>
            <p:ph type="sldNum" sz="quarter" idx="12"/>
          </p:nvPr>
        </p:nvSpPr>
        <p:spPr/>
        <p:txBody>
          <a:bodyPr/>
          <a:lstStyle/>
          <a:p>
            <a:fld id="{64618DCC-6EB1-4B7D-8B5A-0129D556AD49}" type="slidenum">
              <a:rPr lang="en-US" smtClean="0"/>
              <a:t>22</a:t>
            </a:fld>
            <a:endParaRPr lang="en-US"/>
          </a:p>
        </p:txBody>
      </p:sp>
      <p:pic>
        <p:nvPicPr>
          <p:cNvPr id="1026" name="Picture 2" descr="SDLC - V-Model">
            <a:extLst>
              <a:ext uri="{FF2B5EF4-FFF2-40B4-BE49-F238E27FC236}">
                <a16:creationId xmlns:a16="http://schemas.microsoft.com/office/drawing/2014/main" id="{9DC3D8B9-87C0-4959-BEE3-FDAC347874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6512" y="1414129"/>
            <a:ext cx="8612372" cy="5307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069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8113" y="1656487"/>
            <a:ext cx="11185682" cy="3724096"/>
          </a:xfrm>
          <a:prstGeom prst="rect">
            <a:avLst/>
          </a:prstGeom>
        </p:spPr>
        <p:txBody>
          <a:bodyPr vert="horz" wrap="square" lIns="0" tIns="0" rIns="0" bIns="0" rtlCol="0">
            <a:spAutoFit/>
          </a:bodyPr>
          <a:lstStyle/>
          <a:p>
            <a:pPr marL="469900" marR="5080" indent="-457200" algn="just">
              <a:spcBef>
                <a:spcPts val="1200"/>
              </a:spcBef>
              <a:spcAft>
                <a:spcPts val="600"/>
              </a:spcAft>
              <a:buFont typeface="Arial" panose="020B0604020202020204" pitchFamily="34" charset="0"/>
              <a:buChar char="•"/>
              <a:tabLst>
                <a:tab pos="354965" algn="l"/>
                <a:tab pos="355600" algn="l"/>
              </a:tabLst>
            </a:pPr>
            <a:r>
              <a:rPr sz="2600" spc="-5" dirty="0">
                <a:solidFill>
                  <a:srgbClr val="001F5F"/>
                </a:solidFill>
                <a:latin typeface="Arial"/>
                <a:cs typeface="Arial"/>
              </a:rPr>
              <a:t>It defines </a:t>
            </a:r>
            <a:r>
              <a:rPr sz="2600" spc="-5" dirty="0">
                <a:solidFill>
                  <a:srgbClr val="FF0000"/>
                </a:solidFill>
                <a:latin typeface="Arial"/>
                <a:cs typeface="Arial"/>
              </a:rPr>
              <a:t>tangible phases </a:t>
            </a:r>
            <a:r>
              <a:rPr sz="2600" spc="-5" dirty="0">
                <a:solidFill>
                  <a:srgbClr val="001F5F"/>
                </a:solidFill>
                <a:latin typeface="Arial"/>
                <a:cs typeface="Arial"/>
              </a:rPr>
              <a:t>of the process, and proposes a  logical sequence </a:t>
            </a:r>
            <a:r>
              <a:rPr sz="2600" dirty="0">
                <a:solidFill>
                  <a:srgbClr val="001F5F"/>
                </a:solidFill>
                <a:latin typeface="Arial"/>
                <a:cs typeface="Arial"/>
              </a:rPr>
              <a:t>in </a:t>
            </a:r>
            <a:r>
              <a:rPr sz="2600" spc="-5" dirty="0">
                <a:solidFill>
                  <a:srgbClr val="001F5F"/>
                </a:solidFill>
                <a:latin typeface="Arial"/>
                <a:cs typeface="Arial"/>
              </a:rPr>
              <a:t>which </a:t>
            </a:r>
            <a:r>
              <a:rPr sz="2600" dirty="0">
                <a:solidFill>
                  <a:srgbClr val="001F5F"/>
                </a:solidFill>
                <a:latin typeface="Arial"/>
                <a:cs typeface="Arial"/>
              </a:rPr>
              <a:t>these </a:t>
            </a:r>
            <a:r>
              <a:rPr sz="2600" spc="-5" dirty="0">
                <a:solidFill>
                  <a:srgbClr val="001F5F"/>
                </a:solidFill>
                <a:latin typeface="Arial"/>
                <a:cs typeface="Arial"/>
              </a:rPr>
              <a:t>phases should be</a:t>
            </a:r>
            <a:r>
              <a:rPr sz="2600" spc="110" dirty="0">
                <a:solidFill>
                  <a:srgbClr val="001F5F"/>
                </a:solidFill>
                <a:latin typeface="Arial"/>
                <a:cs typeface="Arial"/>
              </a:rPr>
              <a:t> </a:t>
            </a:r>
            <a:r>
              <a:rPr sz="2600" spc="-5" dirty="0">
                <a:solidFill>
                  <a:srgbClr val="001F5F"/>
                </a:solidFill>
                <a:latin typeface="Arial"/>
                <a:cs typeface="Arial"/>
              </a:rPr>
              <a:t>approached</a:t>
            </a:r>
            <a:endParaRPr sz="2600" dirty="0">
              <a:latin typeface="Arial"/>
              <a:cs typeface="Arial"/>
            </a:endParaRPr>
          </a:p>
          <a:p>
            <a:pPr marL="469900" indent="-457200" algn="just">
              <a:spcBef>
                <a:spcPts val="1200"/>
              </a:spcBef>
              <a:spcAft>
                <a:spcPts val="600"/>
              </a:spcAft>
              <a:buFont typeface="Arial" panose="020B0604020202020204" pitchFamily="34" charset="0"/>
              <a:buChar char="•"/>
              <a:tabLst>
                <a:tab pos="354965" algn="l"/>
                <a:tab pos="355600" algn="l"/>
              </a:tabLst>
            </a:pPr>
            <a:r>
              <a:rPr sz="2600" spc="-5" dirty="0">
                <a:solidFill>
                  <a:srgbClr val="001F5F"/>
                </a:solidFill>
                <a:latin typeface="Arial"/>
                <a:cs typeface="Arial"/>
              </a:rPr>
              <a:t>It also defines </a:t>
            </a:r>
            <a:r>
              <a:rPr sz="2600" spc="-5" dirty="0">
                <a:solidFill>
                  <a:srgbClr val="FF0000"/>
                </a:solidFill>
                <a:latin typeface="Arial"/>
                <a:cs typeface="Arial"/>
              </a:rPr>
              <a:t>logical relationships </a:t>
            </a:r>
            <a:r>
              <a:rPr sz="2600" spc="-5" dirty="0">
                <a:solidFill>
                  <a:srgbClr val="001F5F"/>
                </a:solidFill>
                <a:latin typeface="Arial"/>
                <a:cs typeface="Arial"/>
              </a:rPr>
              <a:t>between the</a:t>
            </a:r>
            <a:r>
              <a:rPr sz="2600" spc="145" dirty="0">
                <a:solidFill>
                  <a:srgbClr val="001F5F"/>
                </a:solidFill>
                <a:latin typeface="Arial"/>
                <a:cs typeface="Arial"/>
              </a:rPr>
              <a:t> </a:t>
            </a:r>
            <a:r>
              <a:rPr sz="2600" spc="-5" dirty="0">
                <a:solidFill>
                  <a:srgbClr val="001F5F"/>
                </a:solidFill>
                <a:latin typeface="Arial"/>
                <a:cs typeface="Arial"/>
              </a:rPr>
              <a:t>phases</a:t>
            </a:r>
            <a:endParaRPr sz="2600" dirty="0">
              <a:latin typeface="Arial"/>
              <a:cs typeface="Arial"/>
            </a:endParaRPr>
          </a:p>
          <a:p>
            <a:pPr marL="469900" marR="410209" indent="-457200" algn="just">
              <a:spcBef>
                <a:spcPts val="1200"/>
              </a:spcBef>
              <a:spcAft>
                <a:spcPts val="600"/>
              </a:spcAft>
              <a:buFont typeface="Arial" panose="020B0604020202020204" pitchFamily="34" charset="0"/>
              <a:buChar char="•"/>
              <a:tabLst>
                <a:tab pos="354965" algn="l"/>
                <a:tab pos="355600" algn="l"/>
              </a:tabLst>
            </a:pPr>
            <a:r>
              <a:rPr sz="2600" spc="-5" dirty="0">
                <a:solidFill>
                  <a:srgbClr val="001F5F"/>
                </a:solidFill>
                <a:latin typeface="Arial"/>
                <a:cs typeface="Arial"/>
              </a:rPr>
              <a:t>It demands that </a:t>
            </a:r>
            <a:r>
              <a:rPr sz="2600" spc="-5" dirty="0">
                <a:solidFill>
                  <a:srgbClr val="FF0000"/>
                </a:solidFill>
                <a:latin typeface="Arial"/>
                <a:cs typeface="Arial"/>
              </a:rPr>
              <a:t>testing </a:t>
            </a:r>
            <a:r>
              <a:rPr sz="2600" spc="-5" dirty="0">
                <a:solidFill>
                  <a:srgbClr val="001F5F"/>
                </a:solidFill>
                <a:latin typeface="Arial"/>
                <a:cs typeface="Arial"/>
              </a:rPr>
              <a:t>documentation is written as soon as  possible</a:t>
            </a:r>
            <a:endParaRPr sz="2600" dirty="0">
              <a:latin typeface="Arial"/>
              <a:cs typeface="Arial"/>
            </a:endParaRPr>
          </a:p>
          <a:p>
            <a:pPr marL="469900" indent="-457200" algn="just">
              <a:spcBef>
                <a:spcPts val="1200"/>
              </a:spcBef>
              <a:spcAft>
                <a:spcPts val="600"/>
              </a:spcAft>
              <a:buFont typeface="Arial" panose="020B0604020202020204" pitchFamily="34" charset="0"/>
              <a:buChar char="•"/>
              <a:tabLst>
                <a:tab pos="354965" algn="l"/>
                <a:tab pos="355600" algn="l"/>
              </a:tabLst>
            </a:pPr>
            <a:r>
              <a:rPr sz="2600" spc="-5" dirty="0">
                <a:solidFill>
                  <a:srgbClr val="001F5F"/>
                </a:solidFill>
                <a:latin typeface="Arial"/>
                <a:cs typeface="Arial"/>
              </a:rPr>
              <a:t>It gives </a:t>
            </a:r>
            <a:r>
              <a:rPr sz="2600" spc="-5" dirty="0">
                <a:solidFill>
                  <a:srgbClr val="FF0000"/>
                </a:solidFill>
                <a:latin typeface="Arial"/>
                <a:cs typeface="Arial"/>
              </a:rPr>
              <a:t>equal weight </a:t>
            </a:r>
            <a:r>
              <a:rPr sz="2600" spc="-5" dirty="0">
                <a:solidFill>
                  <a:srgbClr val="001F5F"/>
                </a:solidFill>
                <a:latin typeface="Arial"/>
                <a:cs typeface="Arial"/>
              </a:rPr>
              <a:t>to development and</a:t>
            </a:r>
            <a:r>
              <a:rPr sz="2600" spc="135" dirty="0">
                <a:solidFill>
                  <a:srgbClr val="001F5F"/>
                </a:solidFill>
                <a:latin typeface="Arial"/>
                <a:cs typeface="Arial"/>
              </a:rPr>
              <a:t> </a:t>
            </a:r>
            <a:r>
              <a:rPr sz="2600" spc="-5" dirty="0">
                <a:solidFill>
                  <a:srgbClr val="001F5F"/>
                </a:solidFill>
                <a:latin typeface="Arial"/>
                <a:cs typeface="Arial"/>
              </a:rPr>
              <a:t>testing</a:t>
            </a:r>
            <a:endParaRPr sz="2600" dirty="0">
              <a:latin typeface="Arial"/>
              <a:cs typeface="Arial"/>
            </a:endParaRPr>
          </a:p>
          <a:p>
            <a:pPr marL="469900" marR="501650" indent="-457200" algn="just">
              <a:spcBef>
                <a:spcPts val="1200"/>
              </a:spcBef>
              <a:spcAft>
                <a:spcPts val="600"/>
              </a:spcAft>
              <a:buFont typeface="Arial" panose="020B0604020202020204" pitchFamily="34" charset="0"/>
              <a:buChar char="•"/>
              <a:tabLst>
                <a:tab pos="354965" algn="l"/>
                <a:tab pos="355600" algn="l"/>
              </a:tabLst>
            </a:pPr>
            <a:r>
              <a:rPr sz="2600" spc="-5" dirty="0">
                <a:solidFill>
                  <a:srgbClr val="001F5F"/>
                </a:solidFill>
                <a:latin typeface="Arial"/>
                <a:cs typeface="Arial"/>
              </a:rPr>
              <a:t>It provides a </a:t>
            </a:r>
            <a:r>
              <a:rPr sz="2600" spc="-5" dirty="0">
                <a:solidFill>
                  <a:srgbClr val="FF0000"/>
                </a:solidFill>
                <a:latin typeface="Arial"/>
                <a:cs typeface="Arial"/>
              </a:rPr>
              <a:t>simple </a:t>
            </a:r>
            <a:r>
              <a:rPr sz="2600" spc="-5" dirty="0">
                <a:solidFill>
                  <a:srgbClr val="001F5F"/>
                </a:solidFill>
                <a:latin typeface="Arial"/>
                <a:cs typeface="Arial"/>
              </a:rPr>
              <a:t>and </a:t>
            </a:r>
            <a:r>
              <a:rPr sz="2600" spc="-5" dirty="0">
                <a:solidFill>
                  <a:srgbClr val="FF0000"/>
                </a:solidFill>
                <a:latin typeface="Arial"/>
                <a:cs typeface="Arial"/>
              </a:rPr>
              <a:t>easy to follow map </a:t>
            </a:r>
            <a:r>
              <a:rPr sz="2600" spc="-5" dirty="0">
                <a:solidFill>
                  <a:srgbClr val="001F5F"/>
                </a:solidFill>
                <a:latin typeface="Arial"/>
                <a:cs typeface="Arial"/>
              </a:rPr>
              <a:t>of the software  development</a:t>
            </a:r>
            <a:r>
              <a:rPr sz="2600" spc="-15" dirty="0">
                <a:solidFill>
                  <a:srgbClr val="001F5F"/>
                </a:solidFill>
                <a:latin typeface="Arial"/>
                <a:cs typeface="Arial"/>
              </a:rPr>
              <a:t> </a:t>
            </a:r>
            <a:r>
              <a:rPr sz="2600" spc="-5" dirty="0">
                <a:solidFill>
                  <a:srgbClr val="001F5F"/>
                </a:solidFill>
                <a:latin typeface="Arial"/>
                <a:cs typeface="Arial"/>
              </a:rPr>
              <a:t>process</a:t>
            </a:r>
            <a:endParaRPr sz="2600" dirty="0">
              <a:latin typeface="Arial"/>
              <a:cs typeface="Arial"/>
            </a:endParaRPr>
          </a:p>
        </p:txBody>
      </p:sp>
      <p:sp>
        <p:nvSpPr>
          <p:cNvPr id="7" name="object 7"/>
          <p:cNvSpPr txBox="1">
            <a:spLocks noGrp="1"/>
          </p:cNvSpPr>
          <p:nvPr>
            <p:ph type="title"/>
          </p:nvPr>
        </p:nvSpPr>
        <p:spPr>
          <a:xfrm>
            <a:off x="796648" y="307866"/>
            <a:ext cx="9980682" cy="677108"/>
          </a:xfrm>
          <a:prstGeom prst="rect">
            <a:avLst/>
          </a:prstGeom>
        </p:spPr>
        <p:txBody>
          <a:bodyPr vert="horz" wrap="square" lIns="0" tIns="0" rIns="0" bIns="0" rtlCol="0" anchor="b">
            <a:spAutoFit/>
          </a:bodyPr>
          <a:lstStyle/>
          <a:p>
            <a:pPr marL="12700">
              <a:lnSpc>
                <a:spcPct val="100000"/>
              </a:lnSpc>
            </a:pPr>
            <a:r>
              <a:rPr dirty="0"/>
              <a:t>V Model (Pros)</a:t>
            </a:r>
          </a:p>
        </p:txBody>
      </p:sp>
      <p:sp>
        <p:nvSpPr>
          <p:cNvPr id="3" name="Footer Placeholder 2">
            <a:extLst>
              <a:ext uri="{FF2B5EF4-FFF2-40B4-BE49-F238E27FC236}">
                <a16:creationId xmlns:a16="http://schemas.microsoft.com/office/drawing/2014/main" id="{4A4FA147-7F55-4579-852A-C65BE8A37D4C}"/>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3F733D7A-DCCC-480F-A9C5-E3204C134F3F}"/>
              </a:ext>
            </a:extLst>
          </p:cNvPr>
          <p:cNvSpPr>
            <a:spLocks noGrp="1"/>
          </p:cNvSpPr>
          <p:nvPr>
            <p:ph type="sldNum" sz="quarter" idx="12"/>
          </p:nvPr>
        </p:nvSpPr>
        <p:spPr/>
        <p:txBody>
          <a:bodyPr/>
          <a:lstStyle/>
          <a:p>
            <a:fld id="{64618DCC-6EB1-4B7D-8B5A-0129D556AD49}" type="slidenum">
              <a:rPr lang="en-US" smtClean="0"/>
              <a:t>23</a:t>
            </a:fld>
            <a:endParaRPr lang="en-US"/>
          </a:p>
        </p:txBody>
      </p:sp>
    </p:spTree>
    <p:extLst>
      <p:ext uri="{BB962C8B-B14F-4D97-AF65-F5344CB8AC3E}">
        <p14:creationId xmlns:p14="http://schemas.microsoft.com/office/powerpoint/2010/main" val="137135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6835" y="1572580"/>
            <a:ext cx="10836965" cy="1851789"/>
          </a:xfrm>
          <a:prstGeom prst="rect">
            <a:avLst/>
          </a:prstGeom>
        </p:spPr>
        <p:txBody>
          <a:bodyPr vert="horz" wrap="square" lIns="0" tIns="0" rIns="0" bIns="0" rtlCol="0">
            <a:spAutoFit/>
          </a:bodyPr>
          <a:lstStyle/>
          <a:p>
            <a:pPr marL="469900" marR="5080" indent="-457200">
              <a:buFont typeface="Arial" panose="020B0604020202020204" pitchFamily="34" charset="0"/>
              <a:buChar char="•"/>
              <a:tabLst>
                <a:tab pos="354965" algn="l"/>
                <a:tab pos="355600" algn="l"/>
              </a:tabLst>
            </a:pPr>
            <a:r>
              <a:rPr sz="2800" spc="-5" dirty="0">
                <a:solidFill>
                  <a:srgbClr val="001F5F"/>
                </a:solidFill>
                <a:latin typeface="Arial"/>
                <a:cs typeface="Arial"/>
              </a:rPr>
              <a:t>It is too </a:t>
            </a:r>
            <a:r>
              <a:rPr sz="2800" spc="-5" dirty="0">
                <a:solidFill>
                  <a:srgbClr val="FF0000"/>
                </a:solidFill>
                <a:latin typeface="Arial"/>
                <a:cs typeface="Arial"/>
              </a:rPr>
              <a:t>simple to accurately </a:t>
            </a:r>
            <a:r>
              <a:rPr sz="2800" spc="-5" dirty="0">
                <a:solidFill>
                  <a:srgbClr val="001F5F"/>
                </a:solidFill>
                <a:latin typeface="Arial"/>
                <a:cs typeface="Arial"/>
              </a:rPr>
              <a:t>reflect the software development  process</a:t>
            </a:r>
            <a:endParaRPr sz="2800" dirty="0">
              <a:latin typeface="Arial"/>
              <a:cs typeface="Arial"/>
            </a:endParaRPr>
          </a:p>
          <a:p>
            <a:pPr marL="469900" indent="-457200">
              <a:spcBef>
                <a:spcPts val="530"/>
              </a:spcBef>
              <a:buFont typeface="Arial" panose="020B0604020202020204" pitchFamily="34" charset="0"/>
              <a:buChar char="•"/>
              <a:tabLst>
                <a:tab pos="354965" algn="l"/>
                <a:tab pos="355600" algn="l"/>
              </a:tabLst>
            </a:pPr>
            <a:r>
              <a:rPr sz="2800" spc="-5" dirty="0">
                <a:solidFill>
                  <a:srgbClr val="001F5F"/>
                </a:solidFill>
                <a:latin typeface="Arial"/>
                <a:cs typeface="Arial"/>
              </a:rPr>
              <a:t>It is </a:t>
            </a:r>
            <a:r>
              <a:rPr sz="2800" spc="-5" dirty="0">
                <a:solidFill>
                  <a:srgbClr val="FF0000"/>
                </a:solidFill>
                <a:latin typeface="Arial"/>
                <a:cs typeface="Arial"/>
              </a:rPr>
              <a:t>inflexible</a:t>
            </a:r>
            <a:r>
              <a:rPr sz="2800" spc="-5" dirty="0">
                <a:solidFill>
                  <a:srgbClr val="001F5F"/>
                </a:solidFill>
                <a:latin typeface="Arial"/>
                <a:cs typeface="Arial"/>
              </a:rPr>
              <a:t>; it has no ability to respond to</a:t>
            </a:r>
            <a:r>
              <a:rPr sz="2800" spc="155" dirty="0">
                <a:solidFill>
                  <a:srgbClr val="001F5F"/>
                </a:solidFill>
                <a:latin typeface="Arial"/>
                <a:cs typeface="Arial"/>
              </a:rPr>
              <a:t> </a:t>
            </a:r>
            <a:r>
              <a:rPr sz="2800" spc="-5" dirty="0">
                <a:solidFill>
                  <a:srgbClr val="FF0000"/>
                </a:solidFill>
                <a:latin typeface="Arial"/>
                <a:cs typeface="Arial"/>
              </a:rPr>
              <a:t>change</a:t>
            </a:r>
            <a:endParaRPr sz="2800" dirty="0">
              <a:latin typeface="Arial"/>
              <a:cs typeface="Arial"/>
            </a:endParaRPr>
          </a:p>
          <a:p>
            <a:pPr marL="469900" indent="-457200">
              <a:spcBef>
                <a:spcPts val="525"/>
              </a:spcBef>
              <a:buFont typeface="Arial" panose="020B0604020202020204" pitchFamily="34" charset="0"/>
              <a:buChar char="•"/>
              <a:tabLst>
                <a:tab pos="354965" algn="l"/>
                <a:tab pos="355600" algn="l"/>
              </a:tabLst>
            </a:pPr>
            <a:r>
              <a:rPr sz="2800" spc="-5" dirty="0">
                <a:solidFill>
                  <a:srgbClr val="001F5F"/>
                </a:solidFill>
                <a:latin typeface="Arial"/>
                <a:cs typeface="Arial"/>
              </a:rPr>
              <a:t>It produces </a:t>
            </a:r>
            <a:r>
              <a:rPr sz="2800" spc="-5" dirty="0">
                <a:solidFill>
                  <a:srgbClr val="FF0000"/>
                </a:solidFill>
                <a:latin typeface="Arial"/>
                <a:cs typeface="Arial"/>
              </a:rPr>
              <a:t>inefficient testing</a:t>
            </a:r>
            <a:r>
              <a:rPr sz="2800" spc="55" dirty="0">
                <a:solidFill>
                  <a:srgbClr val="FF0000"/>
                </a:solidFill>
                <a:latin typeface="Arial"/>
                <a:cs typeface="Arial"/>
              </a:rPr>
              <a:t> </a:t>
            </a:r>
            <a:r>
              <a:rPr sz="2800" spc="-5" dirty="0">
                <a:solidFill>
                  <a:srgbClr val="001F5F"/>
                </a:solidFill>
                <a:latin typeface="Arial"/>
                <a:cs typeface="Arial"/>
              </a:rPr>
              <a:t>methodologies</a:t>
            </a:r>
            <a:endParaRPr sz="2800" dirty="0">
              <a:latin typeface="Arial"/>
              <a:cs typeface="Arial"/>
            </a:endParaRPr>
          </a:p>
        </p:txBody>
      </p:sp>
      <p:sp>
        <p:nvSpPr>
          <p:cNvPr id="8" name="object 8"/>
          <p:cNvSpPr txBox="1">
            <a:spLocks noGrp="1"/>
          </p:cNvSpPr>
          <p:nvPr>
            <p:ph type="title"/>
          </p:nvPr>
        </p:nvSpPr>
        <p:spPr>
          <a:xfrm>
            <a:off x="516835" y="376785"/>
            <a:ext cx="9980682" cy="677108"/>
          </a:xfrm>
          <a:prstGeom prst="rect">
            <a:avLst/>
          </a:prstGeom>
        </p:spPr>
        <p:txBody>
          <a:bodyPr vert="horz" wrap="square" lIns="0" tIns="0" rIns="0" bIns="0" rtlCol="0" anchor="b">
            <a:spAutoFit/>
          </a:bodyPr>
          <a:lstStyle/>
          <a:p>
            <a:pPr marL="12700">
              <a:lnSpc>
                <a:spcPct val="100000"/>
              </a:lnSpc>
            </a:pPr>
            <a:r>
              <a:rPr dirty="0"/>
              <a:t>V Model (Cons)</a:t>
            </a:r>
          </a:p>
        </p:txBody>
      </p:sp>
      <p:sp>
        <p:nvSpPr>
          <p:cNvPr id="3" name="Footer Placeholder 2">
            <a:extLst>
              <a:ext uri="{FF2B5EF4-FFF2-40B4-BE49-F238E27FC236}">
                <a16:creationId xmlns:a16="http://schemas.microsoft.com/office/drawing/2014/main" id="{740A4BC0-2EB7-444A-92B4-4B6C2D90C743}"/>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B597CE8C-7D58-4A0B-A735-A81B3809ECD1}"/>
              </a:ext>
            </a:extLst>
          </p:cNvPr>
          <p:cNvSpPr>
            <a:spLocks noGrp="1"/>
          </p:cNvSpPr>
          <p:nvPr>
            <p:ph type="sldNum" sz="quarter" idx="12"/>
          </p:nvPr>
        </p:nvSpPr>
        <p:spPr/>
        <p:txBody>
          <a:bodyPr/>
          <a:lstStyle/>
          <a:p>
            <a:fld id="{64618DCC-6EB1-4B7D-8B5A-0129D556AD49}" type="slidenum">
              <a:rPr lang="en-US" smtClean="0"/>
              <a:t>24</a:t>
            </a:fld>
            <a:endParaRPr lang="en-US"/>
          </a:p>
        </p:txBody>
      </p:sp>
    </p:spTree>
    <p:extLst>
      <p:ext uri="{BB962C8B-B14F-4D97-AF65-F5344CB8AC3E}">
        <p14:creationId xmlns:p14="http://schemas.microsoft.com/office/powerpoint/2010/main" val="205445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BD27-66A4-47FF-8BD7-71C9646E5C0A}"/>
              </a:ext>
            </a:extLst>
          </p:cNvPr>
          <p:cNvSpPr>
            <a:spLocks noGrp="1"/>
          </p:cNvSpPr>
          <p:nvPr>
            <p:ph type="title"/>
          </p:nvPr>
        </p:nvSpPr>
        <p:spPr>
          <a:xfrm>
            <a:off x="1997765" y="2541794"/>
            <a:ext cx="7921487" cy="1325563"/>
          </a:xfrm>
        </p:spPr>
        <p:txBody>
          <a:bodyPr>
            <a:normAutofit fontScale="90000"/>
          </a:bodyPr>
          <a:lstStyle/>
          <a:p>
            <a:pPr algn="ctr">
              <a:lnSpc>
                <a:spcPct val="150000"/>
              </a:lnSpc>
            </a:pPr>
            <a:r>
              <a:rPr lang="en-IN" dirty="0">
                <a:latin typeface="+mn-lt"/>
              </a:rPr>
              <a:t>Phased Development</a:t>
            </a:r>
            <a:br>
              <a:rPr lang="en-IN" dirty="0">
                <a:latin typeface="+mn-lt"/>
              </a:rPr>
            </a:br>
            <a:r>
              <a:rPr lang="en-IN" sz="3600" dirty="0">
                <a:solidFill>
                  <a:srgbClr val="FF0000"/>
                </a:solidFill>
                <a:latin typeface="+mn-lt"/>
              </a:rPr>
              <a:t>(Incremental &amp; Iterative Model)</a:t>
            </a:r>
            <a:endParaRPr lang="en-PK" sz="3600" dirty="0">
              <a:solidFill>
                <a:srgbClr val="FF0000"/>
              </a:solidFill>
              <a:latin typeface="+mn-lt"/>
            </a:endParaRPr>
          </a:p>
        </p:txBody>
      </p:sp>
      <p:sp>
        <p:nvSpPr>
          <p:cNvPr id="3" name="Footer Placeholder 2">
            <a:extLst>
              <a:ext uri="{FF2B5EF4-FFF2-40B4-BE49-F238E27FC236}">
                <a16:creationId xmlns:a16="http://schemas.microsoft.com/office/drawing/2014/main" id="{FA5D9236-DA3E-4FBA-AE58-281220C87789}"/>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B2B5E715-B429-417D-A4DC-ED04CD83DD3A}"/>
              </a:ext>
            </a:extLst>
          </p:cNvPr>
          <p:cNvSpPr>
            <a:spLocks noGrp="1"/>
          </p:cNvSpPr>
          <p:nvPr>
            <p:ph type="sldNum" sz="quarter" idx="12"/>
          </p:nvPr>
        </p:nvSpPr>
        <p:spPr/>
        <p:txBody>
          <a:bodyPr/>
          <a:lstStyle/>
          <a:p>
            <a:fld id="{64618DCC-6EB1-4B7D-8B5A-0129D556AD49}" type="slidenum">
              <a:rPr lang="en-US" smtClean="0"/>
              <a:t>25</a:t>
            </a:fld>
            <a:endParaRPr lang="en-US"/>
          </a:p>
        </p:txBody>
      </p:sp>
    </p:spTree>
    <p:extLst>
      <p:ext uri="{BB962C8B-B14F-4D97-AF65-F5344CB8AC3E}">
        <p14:creationId xmlns:p14="http://schemas.microsoft.com/office/powerpoint/2010/main" val="1624990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840" y="1409730"/>
            <a:ext cx="11950664" cy="3075201"/>
          </a:xfrm>
          <a:prstGeom prst="rect">
            <a:avLst/>
          </a:prstGeom>
        </p:spPr>
        <p:txBody>
          <a:bodyPr vert="horz" wrap="square" lIns="0" tIns="0" rIns="0" bIns="0" rtlCol="0">
            <a:spAutoFit/>
          </a:bodyPr>
          <a:lstStyle/>
          <a:p>
            <a:pPr marL="355600" marR="5080" indent="-342900">
              <a:buFont typeface="Wingdings"/>
              <a:buChar char=""/>
              <a:tabLst>
                <a:tab pos="354965" algn="l"/>
                <a:tab pos="355600" algn="l"/>
              </a:tabLst>
            </a:pPr>
            <a:r>
              <a:rPr sz="3200" spc="-5" dirty="0">
                <a:solidFill>
                  <a:srgbClr val="001F5F"/>
                </a:solidFill>
                <a:latin typeface="Arial"/>
                <a:cs typeface="Arial"/>
              </a:rPr>
              <a:t>Design a system so it can be </a:t>
            </a:r>
            <a:r>
              <a:rPr sz="3200" dirty="0">
                <a:solidFill>
                  <a:srgbClr val="001F5F"/>
                </a:solidFill>
                <a:latin typeface="Arial"/>
                <a:cs typeface="Arial"/>
              </a:rPr>
              <a:t>delivered </a:t>
            </a:r>
            <a:r>
              <a:rPr sz="3200" spc="-5" dirty="0">
                <a:solidFill>
                  <a:srgbClr val="001F5F"/>
                </a:solidFill>
                <a:latin typeface="Arial"/>
                <a:cs typeface="Arial"/>
              </a:rPr>
              <a:t>in </a:t>
            </a:r>
            <a:r>
              <a:rPr sz="3200" dirty="0">
                <a:solidFill>
                  <a:srgbClr val="001F5F"/>
                </a:solidFill>
                <a:latin typeface="Arial"/>
                <a:cs typeface="Arial"/>
              </a:rPr>
              <a:t>pieces,  </a:t>
            </a:r>
            <a:r>
              <a:rPr sz="3200" spc="-5" dirty="0">
                <a:solidFill>
                  <a:srgbClr val="001F5F"/>
                </a:solidFill>
                <a:latin typeface="Arial"/>
                <a:cs typeface="Arial"/>
              </a:rPr>
              <a:t>letting </a:t>
            </a:r>
            <a:r>
              <a:rPr sz="3200" dirty="0">
                <a:solidFill>
                  <a:srgbClr val="001F5F"/>
                </a:solidFill>
                <a:latin typeface="Arial"/>
                <a:cs typeface="Arial"/>
              </a:rPr>
              <a:t>users have </a:t>
            </a:r>
            <a:r>
              <a:rPr sz="3200" spc="-5" dirty="0">
                <a:solidFill>
                  <a:srgbClr val="001F5F"/>
                </a:solidFill>
                <a:latin typeface="Arial"/>
                <a:cs typeface="Arial"/>
              </a:rPr>
              <a:t>some </a:t>
            </a:r>
            <a:r>
              <a:rPr sz="3200" dirty="0">
                <a:solidFill>
                  <a:srgbClr val="001F5F"/>
                </a:solidFill>
                <a:latin typeface="Arial"/>
                <a:cs typeface="Arial"/>
              </a:rPr>
              <a:t>functionality </a:t>
            </a:r>
            <a:r>
              <a:rPr sz="3200" spc="-5" dirty="0">
                <a:solidFill>
                  <a:srgbClr val="001F5F"/>
                </a:solidFill>
                <a:latin typeface="Arial"/>
                <a:cs typeface="Arial"/>
              </a:rPr>
              <a:t>while the  rest is under</a:t>
            </a:r>
            <a:r>
              <a:rPr sz="3200" spc="10" dirty="0">
                <a:solidFill>
                  <a:srgbClr val="001F5F"/>
                </a:solidFill>
                <a:latin typeface="Arial"/>
                <a:cs typeface="Arial"/>
              </a:rPr>
              <a:t> </a:t>
            </a:r>
            <a:r>
              <a:rPr sz="3200" spc="-5" dirty="0">
                <a:solidFill>
                  <a:srgbClr val="001F5F"/>
                </a:solidFill>
                <a:latin typeface="Arial"/>
                <a:cs typeface="Arial"/>
              </a:rPr>
              <a:t>development</a:t>
            </a:r>
            <a:endParaRPr lang="en-US" sz="3200" spc="-5" dirty="0">
              <a:solidFill>
                <a:srgbClr val="001F5F"/>
              </a:solidFill>
              <a:latin typeface="Arial"/>
              <a:cs typeface="Arial"/>
            </a:endParaRPr>
          </a:p>
          <a:p>
            <a:pPr marL="355600" marR="5080" indent="-342900">
              <a:buFont typeface="Wingdings"/>
              <a:buChar char=""/>
              <a:tabLst>
                <a:tab pos="354965" algn="l"/>
                <a:tab pos="355600" algn="l"/>
              </a:tabLst>
            </a:pPr>
            <a:endParaRPr sz="3200" dirty="0">
              <a:latin typeface="Arial"/>
              <a:cs typeface="Arial"/>
            </a:endParaRPr>
          </a:p>
          <a:p>
            <a:pPr marL="355600" marR="1191895" indent="-342900">
              <a:spcBef>
                <a:spcPts val="670"/>
              </a:spcBef>
              <a:buFont typeface="Wingdings"/>
              <a:buChar char=""/>
              <a:tabLst>
                <a:tab pos="354965" algn="l"/>
                <a:tab pos="355600" algn="l"/>
              </a:tabLst>
            </a:pPr>
            <a:r>
              <a:rPr sz="3200" spc="-5" dirty="0">
                <a:solidFill>
                  <a:srgbClr val="001F5F"/>
                </a:solidFill>
                <a:latin typeface="Arial"/>
                <a:cs typeface="Arial"/>
              </a:rPr>
              <a:t>There are </a:t>
            </a:r>
            <a:r>
              <a:rPr sz="3200" dirty="0">
                <a:solidFill>
                  <a:srgbClr val="001F5F"/>
                </a:solidFill>
                <a:latin typeface="Arial"/>
                <a:cs typeface="Arial"/>
              </a:rPr>
              <a:t>usually </a:t>
            </a:r>
            <a:r>
              <a:rPr sz="3200" spc="-5" dirty="0">
                <a:solidFill>
                  <a:srgbClr val="001F5F"/>
                </a:solidFill>
                <a:latin typeface="Arial"/>
                <a:cs typeface="Arial"/>
              </a:rPr>
              <a:t>two or more systems in  parallel:</a:t>
            </a:r>
            <a:endParaRPr sz="3200" dirty="0">
              <a:latin typeface="Arial"/>
              <a:cs typeface="Arial"/>
            </a:endParaRPr>
          </a:p>
          <a:p>
            <a:pPr marL="927100" lvl="1" indent="-457200">
              <a:spcBef>
                <a:spcPts val="595"/>
              </a:spcBef>
              <a:buAutoNum type="alphaLcParenR"/>
              <a:tabLst>
                <a:tab pos="927100" algn="l"/>
                <a:tab pos="927735" algn="l"/>
              </a:tabLst>
            </a:pPr>
            <a:r>
              <a:rPr sz="2800" spc="-5" dirty="0">
                <a:solidFill>
                  <a:srgbClr val="001F5F"/>
                </a:solidFill>
                <a:latin typeface="Arial"/>
                <a:cs typeface="Arial"/>
              </a:rPr>
              <a:t>The </a:t>
            </a:r>
            <a:r>
              <a:rPr sz="2800" spc="-5" dirty="0">
                <a:solidFill>
                  <a:srgbClr val="FF0000"/>
                </a:solidFill>
                <a:latin typeface="Arial"/>
                <a:cs typeface="Arial"/>
              </a:rPr>
              <a:t>operational </a:t>
            </a:r>
            <a:r>
              <a:rPr sz="2800" dirty="0">
                <a:solidFill>
                  <a:srgbClr val="001F5F"/>
                </a:solidFill>
                <a:latin typeface="Arial"/>
                <a:cs typeface="Arial"/>
              </a:rPr>
              <a:t>or </a:t>
            </a:r>
            <a:r>
              <a:rPr sz="2800" spc="-5" dirty="0">
                <a:solidFill>
                  <a:srgbClr val="FF0000"/>
                </a:solidFill>
                <a:latin typeface="Arial"/>
                <a:cs typeface="Arial"/>
              </a:rPr>
              <a:t>production </a:t>
            </a:r>
            <a:r>
              <a:rPr sz="2800" dirty="0">
                <a:solidFill>
                  <a:srgbClr val="001F5F"/>
                </a:solidFill>
                <a:latin typeface="Arial"/>
                <a:cs typeface="Arial"/>
              </a:rPr>
              <a:t>system in use</a:t>
            </a:r>
            <a:r>
              <a:rPr sz="2800" spc="35" dirty="0">
                <a:solidFill>
                  <a:srgbClr val="001F5F"/>
                </a:solidFill>
                <a:latin typeface="Arial"/>
                <a:cs typeface="Arial"/>
              </a:rPr>
              <a:t> </a:t>
            </a:r>
            <a:r>
              <a:rPr sz="2800" dirty="0">
                <a:solidFill>
                  <a:srgbClr val="001F5F"/>
                </a:solidFill>
                <a:latin typeface="Arial"/>
                <a:cs typeface="Arial"/>
              </a:rPr>
              <a:t>by</a:t>
            </a:r>
            <a:r>
              <a:rPr lang="en-US" sz="2800" dirty="0">
                <a:solidFill>
                  <a:srgbClr val="001F5F"/>
                </a:solidFill>
                <a:latin typeface="Arial"/>
                <a:cs typeface="Arial"/>
              </a:rPr>
              <a:t> </a:t>
            </a:r>
            <a:r>
              <a:rPr sz="2800" dirty="0">
                <a:solidFill>
                  <a:srgbClr val="001F5F"/>
                </a:solidFill>
                <a:latin typeface="Arial"/>
                <a:cs typeface="Arial"/>
              </a:rPr>
              <a:t>customers</a:t>
            </a:r>
            <a:endParaRPr sz="2800" dirty="0">
              <a:latin typeface="Arial"/>
              <a:cs typeface="Arial"/>
            </a:endParaRPr>
          </a:p>
          <a:p>
            <a:pPr marL="927100" marR="754380" lvl="1" indent="-457200">
              <a:spcBef>
                <a:spcPts val="575"/>
              </a:spcBef>
              <a:buAutoNum type="alphaLcParenR" startAt="2"/>
              <a:tabLst>
                <a:tab pos="927100" algn="l"/>
                <a:tab pos="927735" algn="l"/>
              </a:tabLst>
            </a:pPr>
            <a:r>
              <a:rPr sz="2800" spc="-5" dirty="0">
                <a:solidFill>
                  <a:srgbClr val="001F5F"/>
                </a:solidFill>
                <a:latin typeface="Arial"/>
                <a:cs typeface="Arial"/>
              </a:rPr>
              <a:t>The </a:t>
            </a:r>
            <a:r>
              <a:rPr sz="2800" spc="-5" dirty="0">
                <a:solidFill>
                  <a:srgbClr val="FF0000"/>
                </a:solidFill>
                <a:latin typeface="Arial"/>
                <a:cs typeface="Arial"/>
              </a:rPr>
              <a:t>development </a:t>
            </a:r>
            <a:r>
              <a:rPr sz="2800" dirty="0">
                <a:solidFill>
                  <a:srgbClr val="FF0000"/>
                </a:solidFill>
                <a:latin typeface="Arial"/>
                <a:cs typeface="Arial"/>
              </a:rPr>
              <a:t>system </a:t>
            </a:r>
            <a:r>
              <a:rPr sz="2800" spc="-5" dirty="0">
                <a:solidFill>
                  <a:srgbClr val="001F5F"/>
                </a:solidFill>
                <a:latin typeface="Arial"/>
                <a:cs typeface="Arial"/>
              </a:rPr>
              <a:t>which will replace </a:t>
            </a:r>
            <a:r>
              <a:rPr sz="2800" dirty="0">
                <a:solidFill>
                  <a:srgbClr val="001F5F"/>
                </a:solidFill>
                <a:latin typeface="Arial"/>
                <a:cs typeface="Arial"/>
              </a:rPr>
              <a:t>the  current</a:t>
            </a:r>
            <a:r>
              <a:rPr sz="2800" spc="-90" dirty="0">
                <a:solidFill>
                  <a:srgbClr val="001F5F"/>
                </a:solidFill>
                <a:latin typeface="Arial"/>
                <a:cs typeface="Arial"/>
              </a:rPr>
              <a:t> </a:t>
            </a:r>
            <a:r>
              <a:rPr sz="2800" spc="-5" dirty="0">
                <a:solidFill>
                  <a:srgbClr val="001F5F"/>
                </a:solidFill>
                <a:latin typeface="Arial"/>
                <a:cs typeface="Arial"/>
              </a:rPr>
              <a:t>release</a:t>
            </a:r>
            <a:endParaRPr sz="2800" dirty="0">
              <a:latin typeface="Arial"/>
              <a:cs typeface="Arial"/>
            </a:endParaRPr>
          </a:p>
        </p:txBody>
      </p:sp>
      <p:sp>
        <p:nvSpPr>
          <p:cNvPr id="8" name="object 8"/>
          <p:cNvSpPr txBox="1">
            <a:spLocks noGrp="1"/>
          </p:cNvSpPr>
          <p:nvPr>
            <p:ph type="title"/>
          </p:nvPr>
        </p:nvSpPr>
        <p:spPr>
          <a:xfrm>
            <a:off x="1101532" y="584904"/>
            <a:ext cx="9980682" cy="615553"/>
          </a:xfrm>
          <a:prstGeom prst="rect">
            <a:avLst/>
          </a:prstGeom>
        </p:spPr>
        <p:txBody>
          <a:bodyPr vert="horz" wrap="square" lIns="0" tIns="0" rIns="0" bIns="0" rtlCol="0" anchor="b">
            <a:spAutoFit/>
          </a:bodyPr>
          <a:lstStyle/>
          <a:p>
            <a:pPr marL="12700">
              <a:lnSpc>
                <a:spcPct val="100000"/>
              </a:lnSpc>
            </a:pPr>
            <a:r>
              <a:rPr sz="4000" spc="-5" dirty="0"/>
              <a:t>Phased</a:t>
            </a:r>
            <a:r>
              <a:rPr sz="4000" spc="-65" dirty="0"/>
              <a:t> </a:t>
            </a:r>
            <a:r>
              <a:rPr sz="4000" spc="-5" dirty="0"/>
              <a:t>Development</a:t>
            </a:r>
          </a:p>
        </p:txBody>
      </p:sp>
      <p:sp>
        <p:nvSpPr>
          <p:cNvPr id="3" name="Footer Placeholder 2">
            <a:extLst>
              <a:ext uri="{FF2B5EF4-FFF2-40B4-BE49-F238E27FC236}">
                <a16:creationId xmlns:a16="http://schemas.microsoft.com/office/drawing/2014/main" id="{15FCA53B-4444-4A73-9365-997277D2EE47}"/>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E11F2272-C784-4DB0-A512-A592205FE058}"/>
              </a:ext>
            </a:extLst>
          </p:cNvPr>
          <p:cNvSpPr>
            <a:spLocks noGrp="1"/>
          </p:cNvSpPr>
          <p:nvPr>
            <p:ph type="sldNum" sz="quarter" idx="12"/>
          </p:nvPr>
        </p:nvSpPr>
        <p:spPr/>
        <p:txBody>
          <a:bodyPr/>
          <a:lstStyle/>
          <a:p>
            <a:fld id="{64618DCC-6EB1-4B7D-8B5A-0129D556AD49}" type="slidenum">
              <a:rPr lang="en-US" smtClean="0"/>
              <a:t>26</a:t>
            </a:fld>
            <a:endParaRPr lang="en-US"/>
          </a:p>
        </p:txBody>
      </p:sp>
    </p:spTree>
    <p:extLst>
      <p:ext uri="{BB962C8B-B14F-4D97-AF65-F5344CB8AC3E}">
        <p14:creationId xmlns:p14="http://schemas.microsoft.com/office/powerpoint/2010/main" val="44890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160708" y="609126"/>
            <a:ext cx="9980682" cy="615553"/>
          </a:xfrm>
          <a:prstGeom prst="rect">
            <a:avLst/>
          </a:prstGeom>
        </p:spPr>
        <p:txBody>
          <a:bodyPr vert="horz" wrap="square" lIns="0" tIns="0" rIns="0" bIns="0" rtlCol="0" anchor="b">
            <a:spAutoFit/>
          </a:bodyPr>
          <a:lstStyle/>
          <a:p>
            <a:pPr marL="12700">
              <a:lnSpc>
                <a:spcPct val="100000"/>
              </a:lnSpc>
            </a:pPr>
            <a:r>
              <a:rPr sz="4000" spc="-5" dirty="0"/>
              <a:t>Phased</a:t>
            </a:r>
            <a:r>
              <a:rPr sz="4000" spc="-65" dirty="0"/>
              <a:t> </a:t>
            </a:r>
            <a:r>
              <a:rPr sz="4000" spc="-5" dirty="0"/>
              <a:t>Development</a:t>
            </a:r>
          </a:p>
        </p:txBody>
      </p:sp>
      <p:sp>
        <p:nvSpPr>
          <p:cNvPr id="8" name="object 8"/>
          <p:cNvSpPr txBox="1"/>
          <p:nvPr/>
        </p:nvSpPr>
        <p:spPr>
          <a:xfrm>
            <a:off x="4644899" y="2305431"/>
            <a:ext cx="2599055" cy="315595"/>
          </a:xfrm>
          <a:prstGeom prst="rect">
            <a:avLst/>
          </a:prstGeom>
        </p:spPr>
        <p:txBody>
          <a:bodyPr vert="horz" wrap="square" lIns="0" tIns="0" rIns="0" bIns="0" rtlCol="0">
            <a:spAutoFit/>
          </a:bodyPr>
          <a:lstStyle/>
          <a:p>
            <a:pPr marL="12700"/>
            <a:r>
              <a:rPr sz="2000" b="1" dirty="0">
                <a:solidFill>
                  <a:srgbClr val="001F5F"/>
                </a:solidFill>
                <a:latin typeface="Arial"/>
                <a:cs typeface="Arial"/>
              </a:rPr>
              <a:t>Phased</a:t>
            </a:r>
            <a:r>
              <a:rPr sz="2000" b="1" spc="-75" dirty="0">
                <a:solidFill>
                  <a:srgbClr val="001F5F"/>
                </a:solidFill>
                <a:latin typeface="Arial"/>
                <a:cs typeface="Arial"/>
              </a:rPr>
              <a:t> </a:t>
            </a:r>
            <a:r>
              <a:rPr sz="2000" b="1" dirty="0">
                <a:solidFill>
                  <a:srgbClr val="001F5F"/>
                </a:solidFill>
                <a:latin typeface="Arial"/>
                <a:cs typeface="Arial"/>
              </a:rPr>
              <a:t>Development</a:t>
            </a:r>
            <a:endParaRPr sz="2000">
              <a:latin typeface="Arial"/>
              <a:cs typeface="Arial"/>
            </a:endParaRPr>
          </a:p>
        </p:txBody>
      </p:sp>
      <p:sp>
        <p:nvSpPr>
          <p:cNvPr id="9" name="object 9"/>
          <p:cNvSpPr/>
          <p:nvPr/>
        </p:nvSpPr>
        <p:spPr>
          <a:xfrm>
            <a:off x="5943600" y="2731007"/>
            <a:ext cx="0" cy="762000"/>
          </a:xfrm>
          <a:custGeom>
            <a:avLst/>
            <a:gdLst/>
            <a:ahLst/>
            <a:cxnLst/>
            <a:rect l="l" t="t" r="r" b="b"/>
            <a:pathLst>
              <a:path h="762000">
                <a:moveTo>
                  <a:pt x="0" y="0"/>
                </a:moveTo>
                <a:lnTo>
                  <a:pt x="0" y="762000"/>
                </a:lnTo>
              </a:path>
            </a:pathLst>
          </a:custGeom>
          <a:ln w="28575">
            <a:solidFill>
              <a:srgbClr val="001F5F"/>
            </a:solidFill>
          </a:ln>
        </p:spPr>
        <p:txBody>
          <a:bodyPr wrap="square" lIns="0" tIns="0" rIns="0" bIns="0" rtlCol="0"/>
          <a:lstStyle/>
          <a:p>
            <a:endParaRPr/>
          </a:p>
        </p:txBody>
      </p:sp>
      <p:sp>
        <p:nvSpPr>
          <p:cNvPr id="10" name="object 10"/>
          <p:cNvSpPr/>
          <p:nvPr/>
        </p:nvSpPr>
        <p:spPr>
          <a:xfrm>
            <a:off x="3886200" y="3493008"/>
            <a:ext cx="4267200" cy="0"/>
          </a:xfrm>
          <a:custGeom>
            <a:avLst/>
            <a:gdLst/>
            <a:ahLst/>
            <a:cxnLst/>
            <a:rect l="l" t="t" r="r" b="b"/>
            <a:pathLst>
              <a:path w="4267200">
                <a:moveTo>
                  <a:pt x="0" y="0"/>
                </a:moveTo>
                <a:lnTo>
                  <a:pt x="4267200" y="0"/>
                </a:lnTo>
              </a:path>
            </a:pathLst>
          </a:custGeom>
          <a:ln w="28575">
            <a:solidFill>
              <a:srgbClr val="001F5F"/>
            </a:solidFill>
          </a:ln>
        </p:spPr>
        <p:txBody>
          <a:bodyPr wrap="square" lIns="0" tIns="0" rIns="0" bIns="0" rtlCol="0"/>
          <a:lstStyle/>
          <a:p>
            <a:endParaRPr/>
          </a:p>
        </p:txBody>
      </p:sp>
      <p:sp>
        <p:nvSpPr>
          <p:cNvPr id="11" name="object 11"/>
          <p:cNvSpPr/>
          <p:nvPr/>
        </p:nvSpPr>
        <p:spPr>
          <a:xfrm>
            <a:off x="3814827" y="3493008"/>
            <a:ext cx="142875" cy="533400"/>
          </a:xfrm>
          <a:custGeom>
            <a:avLst/>
            <a:gdLst/>
            <a:ahLst/>
            <a:cxnLst/>
            <a:rect l="l" t="t" r="r" b="b"/>
            <a:pathLst>
              <a:path w="142875" h="533400">
                <a:moveTo>
                  <a:pt x="57146" y="447674"/>
                </a:moveTo>
                <a:lnTo>
                  <a:pt x="0" y="447674"/>
                </a:lnTo>
                <a:lnTo>
                  <a:pt x="71374" y="533399"/>
                </a:lnTo>
                <a:lnTo>
                  <a:pt x="131011" y="461898"/>
                </a:lnTo>
                <a:lnTo>
                  <a:pt x="57150" y="461898"/>
                </a:lnTo>
                <a:lnTo>
                  <a:pt x="57146" y="447674"/>
                </a:lnTo>
                <a:close/>
              </a:path>
              <a:path w="142875" h="533400">
                <a:moveTo>
                  <a:pt x="85598" y="0"/>
                </a:moveTo>
                <a:lnTo>
                  <a:pt x="57023" y="0"/>
                </a:lnTo>
                <a:lnTo>
                  <a:pt x="57150" y="461898"/>
                </a:lnTo>
                <a:lnTo>
                  <a:pt x="85725" y="461898"/>
                </a:lnTo>
                <a:lnTo>
                  <a:pt x="85598" y="0"/>
                </a:lnTo>
                <a:close/>
              </a:path>
              <a:path w="142875" h="533400">
                <a:moveTo>
                  <a:pt x="142875" y="447674"/>
                </a:moveTo>
                <a:lnTo>
                  <a:pt x="85721" y="447674"/>
                </a:lnTo>
                <a:lnTo>
                  <a:pt x="85725" y="461898"/>
                </a:lnTo>
                <a:lnTo>
                  <a:pt x="131011" y="461898"/>
                </a:lnTo>
                <a:lnTo>
                  <a:pt x="142875" y="447674"/>
                </a:lnTo>
                <a:close/>
              </a:path>
            </a:pathLst>
          </a:custGeom>
          <a:solidFill>
            <a:srgbClr val="001F5F"/>
          </a:solidFill>
        </p:spPr>
        <p:txBody>
          <a:bodyPr wrap="square" lIns="0" tIns="0" rIns="0" bIns="0" rtlCol="0"/>
          <a:lstStyle/>
          <a:p>
            <a:endParaRPr/>
          </a:p>
        </p:txBody>
      </p:sp>
      <p:sp>
        <p:nvSpPr>
          <p:cNvPr id="12" name="object 12"/>
          <p:cNvSpPr/>
          <p:nvPr/>
        </p:nvSpPr>
        <p:spPr>
          <a:xfrm>
            <a:off x="8081899" y="3493008"/>
            <a:ext cx="142875" cy="533400"/>
          </a:xfrm>
          <a:custGeom>
            <a:avLst/>
            <a:gdLst/>
            <a:ahLst/>
            <a:cxnLst/>
            <a:rect l="l" t="t" r="r" b="b"/>
            <a:pathLst>
              <a:path w="142875" h="533400">
                <a:moveTo>
                  <a:pt x="57150" y="447674"/>
                </a:moveTo>
                <a:lnTo>
                  <a:pt x="0" y="447674"/>
                </a:lnTo>
                <a:lnTo>
                  <a:pt x="71500" y="533399"/>
                </a:lnTo>
                <a:lnTo>
                  <a:pt x="131032" y="461898"/>
                </a:lnTo>
                <a:lnTo>
                  <a:pt x="57150" y="461898"/>
                </a:lnTo>
                <a:lnTo>
                  <a:pt x="57150" y="447674"/>
                </a:lnTo>
                <a:close/>
              </a:path>
              <a:path w="142875" h="533400">
                <a:moveTo>
                  <a:pt x="85725" y="0"/>
                </a:moveTo>
                <a:lnTo>
                  <a:pt x="57150" y="0"/>
                </a:lnTo>
                <a:lnTo>
                  <a:pt x="57150" y="461898"/>
                </a:lnTo>
                <a:lnTo>
                  <a:pt x="85725" y="461898"/>
                </a:lnTo>
                <a:lnTo>
                  <a:pt x="85725" y="0"/>
                </a:lnTo>
                <a:close/>
              </a:path>
              <a:path w="142875" h="533400">
                <a:moveTo>
                  <a:pt x="142875" y="447674"/>
                </a:moveTo>
                <a:lnTo>
                  <a:pt x="85725" y="447674"/>
                </a:lnTo>
                <a:lnTo>
                  <a:pt x="85725" y="461898"/>
                </a:lnTo>
                <a:lnTo>
                  <a:pt x="131032" y="461898"/>
                </a:lnTo>
                <a:lnTo>
                  <a:pt x="142875" y="447674"/>
                </a:lnTo>
                <a:close/>
              </a:path>
            </a:pathLst>
          </a:custGeom>
          <a:solidFill>
            <a:srgbClr val="001F5F"/>
          </a:solidFill>
        </p:spPr>
        <p:txBody>
          <a:bodyPr wrap="square" lIns="0" tIns="0" rIns="0" bIns="0" rtlCol="0"/>
          <a:lstStyle/>
          <a:p>
            <a:endParaRPr/>
          </a:p>
        </p:txBody>
      </p:sp>
      <p:sp>
        <p:nvSpPr>
          <p:cNvPr id="13" name="object 13"/>
          <p:cNvSpPr txBox="1"/>
          <p:nvPr/>
        </p:nvSpPr>
        <p:spPr>
          <a:xfrm>
            <a:off x="3075178" y="3982085"/>
            <a:ext cx="1619885" cy="620395"/>
          </a:xfrm>
          <a:prstGeom prst="rect">
            <a:avLst/>
          </a:prstGeom>
        </p:spPr>
        <p:txBody>
          <a:bodyPr vert="horz" wrap="square" lIns="0" tIns="0" rIns="0" bIns="0" rtlCol="0">
            <a:spAutoFit/>
          </a:bodyPr>
          <a:lstStyle/>
          <a:p>
            <a:pPr marL="12700" marR="5080" indent="83820"/>
            <a:r>
              <a:rPr sz="2000" b="1" dirty="0">
                <a:solidFill>
                  <a:srgbClr val="001F5F"/>
                </a:solidFill>
                <a:latin typeface="Arial"/>
                <a:cs typeface="Arial"/>
              </a:rPr>
              <a:t>Incremental  De</a:t>
            </a:r>
            <a:r>
              <a:rPr sz="2000" b="1" spc="-25" dirty="0">
                <a:solidFill>
                  <a:srgbClr val="001F5F"/>
                </a:solidFill>
                <a:latin typeface="Arial"/>
                <a:cs typeface="Arial"/>
              </a:rPr>
              <a:t>v</a:t>
            </a:r>
            <a:r>
              <a:rPr sz="2000" b="1" dirty="0">
                <a:solidFill>
                  <a:srgbClr val="001F5F"/>
                </a:solidFill>
                <a:latin typeface="Arial"/>
                <a:cs typeface="Arial"/>
              </a:rPr>
              <a:t>elop</a:t>
            </a:r>
            <a:r>
              <a:rPr sz="2000" b="1" spc="-10" dirty="0">
                <a:solidFill>
                  <a:srgbClr val="001F5F"/>
                </a:solidFill>
                <a:latin typeface="Arial"/>
                <a:cs typeface="Arial"/>
              </a:rPr>
              <a:t>m</a:t>
            </a:r>
            <a:r>
              <a:rPr sz="2000" b="1" dirty="0">
                <a:solidFill>
                  <a:srgbClr val="001F5F"/>
                </a:solidFill>
                <a:latin typeface="Arial"/>
                <a:cs typeface="Arial"/>
              </a:rPr>
              <a:t>ent</a:t>
            </a:r>
            <a:endParaRPr sz="2000">
              <a:latin typeface="Arial"/>
              <a:cs typeface="Arial"/>
            </a:endParaRPr>
          </a:p>
        </p:txBody>
      </p:sp>
      <p:sp>
        <p:nvSpPr>
          <p:cNvPr id="14" name="object 14"/>
          <p:cNvSpPr txBox="1"/>
          <p:nvPr/>
        </p:nvSpPr>
        <p:spPr>
          <a:xfrm>
            <a:off x="7343014" y="3994278"/>
            <a:ext cx="1619885" cy="620395"/>
          </a:xfrm>
          <a:prstGeom prst="rect">
            <a:avLst/>
          </a:prstGeom>
        </p:spPr>
        <p:txBody>
          <a:bodyPr vert="horz" wrap="square" lIns="0" tIns="0" rIns="0" bIns="0" rtlCol="0">
            <a:spAutoFit/>
          </a:bodyPr>
          <a:lstStyle/>
          <a:p>
            <a:pPr marL="12700" marR="5080" indent="310515"/>
            <a:r>
              <a:rPr sz="2000" b="1" spc="-5" dirty="0">
                <a:solidFill>
                  <a:srgbClr val="001F5F"/>
                </a:solidFill>
                <a:latin typeface="Arial"/>
                <a:cs typeface="Arial"/>
              </a:rPr>
              <a:t>Iterative  </a:t>
            </a:r>
            <a:r>
              <a:rPr sz="2000" b="1" dirty="0">
                <a:solidFill>
                  <a:srgbClr val="001F5F"/>
                </a:solidFill>
                <a:latin typeface="Arial"/>
                <a:cs typeface="Arial"/>
              </a:rPr>
              <a:t>De</a:t>
            </a:r>
            <a:r>
              <a:rPr sz="2000" b="1" spc="-25" dirty="0">
                <a:solidFill>
                  <a:srgbClr val="001F5F"/>
                </a:solidFill>
                <a:latin typeface="Arial"/>
                <a:cs typeface="Arial"/>
              </a:rPr>
              <a:t>v</a:t>
            </a:r>
            <a:r>
              <a:rPr sz="2000" b="1" dirty="0">
                <a:solidFill>
                  <a:srgbClr val="001F5F"/>
                </a:solidFill>
                <a:latin typeface="Arial"/>
                <a:cs typeface="Arial"/>
              </a:rPr>
              <a:t>elop</a:t>
            </a:r>
            <a:r>
              <a:rPr sz="2000" b="1" spc="-10" dirty="0">
                <a:solidFill>
                  <a:srgbClr val="001F5F"/>
                </a:solidFill>
                <a:latin typeface="Arial"/>
                <a:cs typeface="Arial"/>
              </a:rPr>
              <a:t>m</a:t>
            </a:r>
            <a:r>
              <a:rPr sz="2000" b="1" dirty="0">
                <a:solidFill>
                  <a:srgbClr val="001F5F"/>
                </a:solidFill>
                <a:latin typeface="Arial"/>
                <a:cs typeface="Arial"/>
              </a:rPr>
              <a:t>ent</a:t>
            </a:r>
            <a:endParaRPr sz="2000">
              <a:latin typeface="Arial"/>
              <a:cs typeface="Arial"/>
            </a:endParaRPr>
          </a:p>
        </p:txBody>
      </p:sp>
      <p:sp>
        <p:nvSpPr>
          <p:cNvPr id="2" name="Footer Placeholder 1">
            <a:extLst>
              <a:ext uri="{FF2B5EF4-FFF2-40B4-BE49-F238E27FC236}">
                <a16:creationId xmlns:a16="http://schemas.microsoft.com/office/drawing/2014/main" id="{534C1E55-B353-466D-B817-451C26951C0D}"/>
              </a:ext>
            </a:extLst>
          </p:cNvPr>
          <p:cNvSpPr>
            <a:spLocks noGrp="1"/>
          </p:cNvSpPr>
          <p:nvPr>
            <p:ph type="ftr" sz="quarter" idx="11"/>
          </p:nvPr>
        </p:nvSpPr>
        <p:spPr/>
        <p:txBody>
          <a:bodyPr/>
          <a:lstStyle/>
          <a:p>
            <a:r>
              <a:rPr lang="en-US"/>
              <a:t>Software Engineering</a:t>
            </a:r>
          </a:p>
        </p:txBody>
      </p:sp>
      <p:sp>
        <p:nvSpPr>
          <p:cNvPr id="3" name="Slide Number Placeholder 2">
            <a:extLst>
              <a:ext uri="{FF2B5EF4-FFF2-40B4-BE49-F238E27FC236}">
                <a16:creationId xmlns:a16="http://schemas.microsoft.com/office/drawing/2014/main" id="{F008898C-74AA-4794-A131-7AFC6E446373}"/>
              </a:ext>
            </a:extLst>
          </p:cNvPr>
          <p:cNvSpPr>
            <a:spLocks noGrp="1"/>
          </p:cNvSpPr>
          <p:nvPr>
            <p:ph type="sldNum" sz="quarter" idx="12"/>
          </p:nvPr>
        </p:nvSpPr>
        <p:spPr/>
        <p:txBody>
          <a:bodyPr/>
          <a:lstStyle/>
          <a:p>
            <a:fld id="{64618DCC-6EB1-4B7D-8B5A-0129D556AD49}" type="slidenum">
              <a:rPr lang="en-US" smtClean="0"/>
              <a:t>27</a:t>
            </a:fld>
            <a:endParaRPr lang="en-US"/>
          </a:p>
        </p:txBody>
      </p:sp>
    </p:spTree>
    <p:extLst>
      <p:ext uri="{BB962C8B-B14F-4D97-AF65-F5344CB8AC3E}">
        <p14:creationId xmlns:p14="http://schemas.microsoft.com/office/powerpoint/2010/main" val="327323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8760" y="1779080"/>
            <a:ext cx="11522682" cy="1813317"/>
          </a:xfrm>
          <a:prstGeom prst="rect">
            <a:avLst/>
          </a:prstGeom>
        </p:spPr>
        <p:txBody>
          <a:bodyPr vert="horz" wrap="square" lIns="0" tIns="0" rIns="0" bIns="0" rtlCol="0">
            <a:spAutoFit/>
          </a:bodyPr>
          <a:lstStyle/>
          <a:p>
            <a:pPr marL="355600" marR="5080" indent="-342900">
              <a:buFont typeface="Wingdings"/>
              <a:buChar char=""/>
              <a:tabLst>
                <a:tab pos="354965" algn="l"/>
                <a:tab pos="355600" algn="l"/>
              </a:tabLst>
            </a:pPr>
            <a:r>
              <a:rPr sz="2800" spc="-5" dirty="0">
                <a:solidFill>
                  <a:srgbClr val="001F5F"/>
                </a:solidFill>
                <a:latin typeface="Arial"/>
                <a:cs typeface="Arial"/>
              </a:rPr>
              <a:t>Incremental development </a:t>
            </a:r>
            <a:r>
              <a:rPr sz="2800" spc="-5" dirty="0">
                <a:solidFill>
                  <a:srgbClr val="FF0000"/>
                </a:solidFill>
                <a:latin typeface="Arial"/>
                <a:cs typeface="Arial"/>
              </a:rPr>
              <a:t>partitions a </a:t>
            </a:r>
            <a:r>
              <a:rPr sz="2800" dirty="0">
                <a:solidFill>
                  <a:srgbClr val="FF0000"/>
                </a:solidFill>
                <a:latin typeface="Arial"/>
                <a:cs typeface="Arial"/>
              </a:rPr>
              <a:t>system </a:t>
            </a:r>
            <a:r>
              <a:rPr sz="2800" spc="-5" dirty="0">
                <a:solidFill>
                  <a:srgbClr val="FF0000"/>
                </a:solidFill>
                <a:latin typeface="Arial"/>
                <a:cs typeface="Arial"/>
              </a:rPr>
              <a:t>by  </a:t>
            </a:r>
            <a:r>
              <a:rPr sz="2800" dirty="0">
                <a:solidFill>
                  <a:srgbClr val="FF0000"/>
                </a:solidFill>
                <a:latin typeface="Arial"/>
                <a:cs typeface="Arial"/>
              </a:rPr>
              <a:t>functionality</a:t>
            </a:r>
            <a:endParaRPr lang="en-US" sz="2800" dirty="0">
              <a:solidFill>
                <a:srgbClr val="FF0000"/>
              </a:solidFill>
              <a:latin typeface="Arial"/>
              <a:cs typeface="Arial"/>
            </a:endParaRPr>
          </a:p>
          <a:p>
            <a:pPr marL="355600" marR="5080" indent="-342900">
              <a:buFont typeface="Wingdings"/>
              <a:buChar char=""/>
              <a:tabLst>
                <a:tab pos="354965" algn="l"/>
                <a:tab pos="355600" algn="l"/>
              </a:tabLst>
            </a:pPr>
            <a:endParaRPr sz="2800" dirty="0">
              <a:latin typeface="Arial"/>
              <a:cs typeface="Arial"/>
            </a:endParaRPr>
          </a:p>
          <a:p>
            <a:pPr marL="355600" marR="834390" indent="-342900">
              <a:spcBef>
                <a:spcPts val="670"/>
              </a:spcBef>
              <a:buFont typeface="Wingdings"/>
              <a:buChar char=""/>
              <a:tabLst>
                <a:tab pos="354965" algn="l"/>
                <a:tab pos="355600" algn="l"/>
              </a:tabLst>
            </a:pPr>
            <a:r>
              <a:rPr sz="2800" spc="-5" dirty="0">
                <a:solidFill>
                  <a:srgbClr val="001F5F"/>
                </a:solidFill>
                <a:latin typeface="Arial"/>
                <a:cs typeface="Arial"/>
              </a:rPr>
              <a:t>Early </a:t>
            </a:r>
            <a:r>
              <a:rPr sz="2800" dirty="0">
                <a:solidFill>
                  <a:srgbClr val="FF0000"/>
                </a:solidFill>
                <a:latin typeface="Arial"/>
                <a:cs typeface="Arial"/>
              </a:rPr>
              <a:t>release </a:t>
            </a:r>
            <a:r>
              <a:rPr sz="2800" dirty="0">
                <a:solidFill>
                  <a:srgbClr val="001F5F"/>
                </a:solidFill>
                <a:latin typeface="Arial"/>
                <a:cs typeface="Arial"/>
              </a:rPr>
              <a:t>starts </a:t>
            </a:r>
            <a:r>
              <a:rPr sz="2800" spc="-5" dirty="0">
                <a:solidFill>
                  <a:srgbClr val="001F5F"/>
                </a:solidFill>
                <a:latin typeface="Arial"/>
                <a:cs typeface="Arial"/>
              </a:rPr>
              <a:t>with small, </a:t>
            </a:r>
            <a:r>
              <a:rPr sz="2800" dirty="0">
                <a:solidFill>
                  <a:srgbClr val="001F5F"/>
                </a:solidFill>
                <a:latin typeface="Arial"/>
                <a:cs typeface="Arial"/>
              </a:rPr>
              <a:t>functional  </a:t>
            </a:r>
            <a:r>
              <a:rPr sz="2800" spc="-5" dirty="0">
                <a:solidFill>
                  <a:srgbClr val="001F5F"/>
                </a:solidFill>
                <a:latin typeface="Arial"/>
                <a:cs typeface="Arial"/>
              </a:rPr>
              <a:t>subsystem, later </a:t>
            </a:r>
            <a:r>
              <a:rPr sz="2800" dirty="0">
                <a:solidFill>
                  <a:srgbClr val="001F5F"/>
                </a:solidFill>
                <a:latin typeface="Arial"/>
                <a:cs typeface="Arial"/>
              </a:rPr>
              <a:t>releases add</a:t>
            </a:r>
            <a:r>
              <a:rPr sz="2800" spc="40" dirty="0">
                <a:solidFill>
                  <a:srgbClr val="001F5F"/>
                </a:solidFill>
                <a:latin typeface="Arial"/>
                <a:cs typeface="Arial"/>
              </a:rPr>
              <a:t> </a:t>
            </a:r>
            <a:r>
              <a:rPr sz="2800" dirty="0">
                <a:solidFill>
                  <a:srgbClr val="001F5F"/>
                </a:solidFill>
                <a:latin typeface="Arial"/>
                <a:cs typeface="Arial"/>
              </a:rPr>
              <a:t>functionality</a:t>
            </a:r>
            <a:endParaRPr sz="2800" dirty="0">
              <a:latin typeface="Arial"/>
              <a:cs typeface="Arial"/>
            </a:endParaRPr>
          </a:p>
        </p:txBody>
      </p:sp>
      <p:sp>
        <p:nvSpPr>
          <p:cNvPr id="8" name="object 8"/>
          <p:cNvSpPr txBox="1">
            <a:spLocks noGrp="1"/>
          </p:cNvSpPr>
          <p:nvPr>
            <p:ph type="title"/>
          </p:nvPr>
        </p:nvSpPr>
        <p:spPr>
          <a:xfrm>
            <a:off x="1199345" y="544847"/>
            <a:ext cx="9980682" cy="615553"/>
          </a:xfrm>
          <a:prstGeom prst="rect">
            <a:avLst/>
          </a:prstGeom>
        </p:spPr>
        <p:txBody>
          <a:bodyPr vert="horz" wrap="square" lIns="0" tIns="0" rIns="0" bIns="0" rtlCol="0" anchor="b">
            <a:spAutoFit/>
          </a:bodyPr>
          <a:lstStyle/>
          <a:p>
            <a:pPr marL="12700">
              <a:lnSpc>
                <a:spcPct val="100000"/>
              </a:lnSpc>
            </a:pPr>
            <a:r>
              <a:rPr sz="4000" spc="-5" dirty="0"/>
              <a:t>Incremental</a:t>
            </a:r>
            <a:r>
              <a:rPr sz="4000" spc="-25" dirty="0"/>
              <a:t> </a:t>
            </a:r>
            <a:r>
              <a:rPr sz="4000" spc="-5" dirty="0"/>
              <a:t>Development</a:t>
            </a:r>
          </a:p>
        </p:txBody>
      </p:sp>
      <p:sp>
        <p:nvSpPr>
          <p:cNvPr id="9" name="object 9"/>
          <p:cNvSpPr/>
          <p:nvPr/>
        </p:nvSpPr>
        <p:spPr>
          <a:xfrm>
            <a:off x="4844066" y="3236974"/>
            <a:ext cx="5885690" cy="303504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844066" y="5102182"/>
            <a:ext cx="1943100" cy="1169832"/>
          </a:xfrm>
          <a:custGeom>
            <a:avLst/>
            <a:gdLst/>
            <a:ahLst/>
            <a:cxnLst/>
            <a:rect l="l" t="t" r="r" b="b"/>
            <a:pathLst>
              <a:path w="1714500" h="853439">
                <a:moveTo>
                  <a:pt x="0" y="426719"/>
                </a:moveTo>
                <a:lnTo>
                  <a:pt x="9294" y="363653"/>
                </a:lnTo>
                <a:lnTo>
                  <a:pt x="36294" y="303462"/>
                </a:lnTo>
                <a:lnTo>
                  <a:pt x="79673" y="246807"/>
                </a:lnTo>
                <a:lnTo>
                  <a:pt x="107090" y="220012"/>
                </a:lnTo>
                <a:lnTo>
                  <a:pt x="138105" y="194348"/>
                </a:lnTo>
                <a:lnTo>
                  <a:pt x="172552" y="169897"/>
                </a:lnTo>
                <a:lnTo>
                  <a:pt x="210265" y="146743"/>
                </a:lnTo>
                <a:lnTo>
                  <a:pt x="251079" y="124967"/>
                </a:lnTo>
                <a:lnTo>
                  <a:pt x="294827" y="104653"/>
                </a:lnTo>
                <a:lnTo>
                  <a:pt x="341343" y="85882"/>
                </a:lnTo>
                <a:lnTo>
                  <a:pt x="390464" y="68736"/>
                </a:lnTo>
                <a:lnTo>
                  <a:pt x="442021" y="53299"/>
                </a:lnTo>
                <a:lnTo>
                  <a:pt x="495850" y="39653"/>
                </a:lnTo>
                <a:lnTo>
                  <a:pt x="551785" y="27880"/>
                </a:lnTo>
                <a:lnTo>
                  <a:pt x="609661" y="18063"/>
                </a:lnTo>
                <a:lnTo>
                  <a:pt x="669311" y="10284"/>
                </a:lnTo>
                <a:lnTo>
                  <a:pt x="730569" y="4625"/>
                </a:lnTo>
                <a:lnTo>
                  <a:pt x="793271" y="1170"/>
                </a:lnTo>
                <a:lnTo>
                  <a:pt x="857250" y="0"/>
                </a:lnTo>
                <a:lnTo>
                  <a:pt x="921228" y="1170"/>
                </a:lnTo>
                <a:lnTo>
                  <a:pt x="983930" y="4625"/>
                </a:lnTo>
                <a:lnTo>
                  <a:pt x="1045188" y="10284"/>
                </a:lnTo>
                <a:lnTo>
                  <a:pt x="1104838" y="18063"/>
                </a:lnTo>
                <a:lnTo>
                  <a:pt x="1162714" y="27880"/>
                </a:lnTo>
                <a:lnTo>
                  <a:pt x="1218649" y="39653"/>
                </a:lnTo>
                <a:lnTo>
                  <a:pt x="1272478" y="53299"/>
                </a:lnTo>
                <a:lnTo>
                  <a:pt x="1324035" y="68736"/>
                </a:lnTo>
                <a:lnTo>
                  <a:pt x="1373156" y="85882"/>
                </a:lnTo>
                <a:lnTo>
                  <a:pt x="1419672" y="104653"/>
                </a:lnTo>
                <a:lnTo>
                  <a:pt x="1463420" y="124968"/>
                </a:lnTo>
                <a:lnTo>
                  <a:pt x="1504234" y="146743"/>
                </a:lnTo>
                <a:lnTo>
                  <a:pt x="1541947" y="169897"/>
                </a:lnTo>
                <a:lnTo>
                  <a:pt x="1576394" y="194348"/>
                </a:lnTo>
                <a:lnTo>
                  <a:pt x="1607409" y="220012"/>
                </a:lnTo>
                <a:lnTo>
                  <a:pt x="1634826" y="246807"/>
                </a:lnTo>
                <a:lnTo>
                  <a:pt x="1678205" y="303462"/>
                </a:lnTo>
                <a:lnTo>
                  <a:pt x="1705205" y="363653"/>
                </a:lnTo>
                <a:lnTo>
                  <a:pt x="1714500" y="426719"/>
                </a:lnTo>
                <a:lnTo>
                  <a:pt x="1712148" y="458566"/>
                </a:lnTo>
                <a:lnTo>
                  <a:pt x="1693835" y="520271"/>
                </a:lnTo>
                <a:lnTo>
                  <a:pt x="1658480" y="578772"/>
                </a:lnTo>
                <a:lnTo>
                  <a:pt x="1607409" y="633410"/>
                </a:lnTo>
                <a:lnTo>
                  <a:pt x="1576394" y="659074"/>
                </a:lnTo>
                <a:lnTo>
                  <a:pt x="1541947" y="683525"/>
                </a:lnTo>
                <a:lnTo>
                  <a:pt x="1504234" y="706680"/>
                </a:lnTo>
                <a:lnTo>
                  <a:pt x="1463420" y="728457"/>
                </a:lnTo>
                <a:lnTo>
                  <a:pt x="1419672" y="748773"/>
                </a:lnTo>
                <a:lnTo>
                  <a:pt x="1373156" y="767546"/>
                </a:lnTo>
                <a:lnTo>
                  <a:pt x="1324035" y="784693"/>
                </a:lnTo>
                <a:lnTo>
                  <a:pt x="1272478" y="800132"/>
                </a:lnTo>
                <a:lnTo>
                  <a:pt x="1218649" y="813780"/>
                </a:lnTo>
                <a:lnTo>
                  <a:pt x="1162714" y="825554"/>
                </a:lnTo>
                <a:lnTo>
                  <a:pt x="1104838" y="835373"/>
                </a:lnTo>
                <a:lnTo>
                  <a:pt x="1045188" y="843153"/>
                </a:lnTo>
                <a:lnTo>
                  <a:pt x="983930" y="848813"/>
                </a:lnTo>
                <a:lnTo>
                  <a:pt x="921228" y="852269"/>
                </a:lnTo>
                <a:lnTo>
                  <a:pt x="857250" y="853440"/>
                </a:lnTo>
                <a:lnTo>
                  <a:pt x="793271" y="852269"/>
                </a:lnTo>
                <a:lnTo>
                  <a:pt x="730569" y="848813"/>
                </a:lnTo>
                <a:lnTo>
                  <a:pt x="669311" y="843153"/>
                </a:lnTo>
                <a:lnTo>
                  <a:pt x="609661" y="835373"/>
                </a:lnTo>
                <a:lnTo>
                  <a:pt x="551785" y="825554"/>
                </a:lnTo>
                <a:lnTo>
                  <a:pt x="495850" y="813780"/>
                </a:lnTo>
                <a:lnTo>
                  <a:pt x="442021" y="800132"/>
                </a:lnTo>
                <a:lnTo>
                  <a:pt x="390464" y="784693"/>
                </a:lnTo>
                <a:lnTo>
                  <a:pt x="341343" y="767546"/>
                </a:lnTo>
                <a:lnTo>
                  <a:pt x="294827" y="748773"/>
                </a:lnTo>
                <a:lnTo>
                  <a:pt x="251079" y="728457"/>
                </a:lnTo>
                <a:lnTo>
                  <a:pt x="210265" y="706680"/>
                </a:lnTo>
                <a:lnTo>
                  <a:pt x="172552" y="683525"/>
                </a:lnTo>
                <a:lnTo>
                  <a:pt x="138105" y="659074"/>
                </a:lnTo>
                <a:lnTo>
                  <a:pt x="107090" y="633410"/>
                </a:lnTo>
                <a:lnTo>
                  <a:pt x="79673" y="606615"/>
                </a:lnTo>
                <a:lnTo>
                  <a:pt x="36294" y="549963"/>
                </a:lnTo>
                <a:lnTo>
                  <a:pt x="9294" y="489778"/>
                </a:lnTo>
                <a:lnTo>
                  <a:pt x="0" y="426719"/>
                </a:lnTo>
                <a:close/>
              </a:path>
            </a:pathLst>
          </a:custGeom>
          <a:ln w="25400">
            <a:solidFill>
              <a:srgbClr val="FF0000"/>
            </a:solidFill>
          </a:ln>
        </p:spPr>
        <p:txBody>
          <a:bodyPr wrap="square" lIns="0" tIns="0" rIns="0" bIns="0" rtlCol="0"/>
          <a:lstStyle/>
          <a:p>
            <a:endParaRPr/>
          </a:p>
        </p:txBody>
      </p:sp>
      <p:sp>
        <p:nvSpPr>
          <p:cNvPr id="3" name="Footer Placeholder 2">
            <a:extLst>
              <a:ext uri="{FF2B5EF4-FFF2-40B4-BE49-F238E27FC236}">
                <a16:creationId xmlns:a16="http://schemas.microsoft.com/office/drawing/2014/main" id="{68AD4211-4960-4E6A-A545-BB0CD8BCA643}"/>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69C87B5A-509B-4CD5-A724-55489BE79E34}"/>
              </a:ext>
            </a:extLst>
          </p:cNvPr>
          <p:cNvSpPr>
            <a:spLocks noGrp="1"/>
          </p:cNvSpPr>
          <p:nvPr>
            <p:ph type="sldNum" sz="quarter" idx="12"/>
          </p:nvPr>
        </p:nvSpPr>
        <p:spPr/>
        <p:txBody>
          <a:bodyPr/>
          <a:lstStyle/>
          <a:p>
            <a:fld id="{64618DCC-6EB1-4B7D-8B5A-0129D556AD49}" type="slidenum">
              <a:rPr lang="en-US" smtClean="0"/>
              <a:t>28</a:t>
            </a:fld>
            <a:endParaRPr lang="en-US"/>
          </a:p>
        </p:txBody>
      </p:sp>
    </p:spTree>
    <p:extLst>
      <p:ext uri="{BB962C8B-B14F-4D97-AF65-F5344CB8AC3E}">
        <p14:creationId xmlns:p14="http://schemas.microsoft.com/office/powerpoint/2010/main" val="61441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8077200" y="6248401"/>
            <a:ext cx="1905000" cy="29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r" eaLnBrk="1" hangingPunct="1">
              <a:lnSpc>
                <a:spcPct val="95000"/>
              </a:lnSpc>
              <a:buClr>
                <a:srgbClr val="000000"/>
              </a:buClr>
              <a:buSzPct val="100000"/>
              <a:buFont typeface="Times New Roman" pitchFamily="18" charset="0"/>
              <a:buNone/>
            </a:pPr>
            <a:fld id="{0FA12B2A-8F88-4800-B895-2F4CE25DD6DF}" type="slidenum">
              <a:rPr lang="en-GB" sz="1400"/>
              <a:pPr algn="r" eaLnBrk="1" hangingPunct="1">
                <a:lnSpc>
                  <a:spcPct val="95000"/>
                </a:lnSpc>
                <a:buClr>
                  <a:srgbClr val="000000"/>
                </a:buClr>
                <a:buSzPct val="100000"/>
                <a:buFont typeface="Times New Roman" pitchFamily="18" charset="0"/>
                <a:buNone/>
              </a:pPr>
              <a:t>29</a:t>
            </a:fld>
            <a:endParaRPr lang="en-GB" sz="1400"/>
          </a:p>
        </p:txBody>
      </p:sp>
      <p:sp>
        <p:nvSpPr>
          <p:cNvPr id="13314" name="Rectangle 2"/>
          <p:cNvSpPr>
            <a:spLocks noGrp="1" noChangeArrowheads="1"/>
          </p:cNvSpPr>
          <p:nvPr>
            <p:ph type="title"/>
          </p:nvPr>
        </p:nvSpPr>
        <p:spPr>
          <a:xfrm>
            <a:off x="115747" y="42865"/>
            <a:ext cx="12076253" cy="1090464"/>
          </a:xfrm>
          <a:ln/>
        </p:spPr>
        <p:txBody>
          <a:bodyPr>
            <a:normAutofit/>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b="1" dirty="0"/>
              <a:t>Incremental Model (Diagram)</a:t>
            </a:r>
          </a:p>
        </p:txBody>
      </p:sp>
      <p:sp>
        <p:nvSpPr>
          <p:cNvPr id="13375" name="AutoShape 63"/>
          <p:cNvSpPr>
            <a:spLocks noChangeArrowheads="1"/>
          </p:cNvSpPr>
          <p:nvPr/>
        </p:nvSpPr>
        <p:spPr bwMode="auto">
          <a:xfrm>
            <a:off x="283499" y="1527980"/>
            <a:ext cx="1572203" cy="386902"/>
          </a:xfrm>
          <a:prstGeom prst="roundRect">
            <a:avLst>
              <a:gd name="adj" fmla="val 39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a:lnSpc>
                <a:spcPct val="9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dirty="0"/>
              <a:t>Increment #1</a:t>
            </a:r>
          </a:p>
        </p:txBody>
      </p:sp>
      <p:sp>
        <p:nvSpPr>
          <p:cNvPr id="13376" name="AutoShape 64"/>
          <p:cNvSpPr>
            <a:spLocks noChangeArrowheads="1"/>
          </p:cNvSpPr>
          <p:nvPr/>
        </p:nvSpPr>
        <p:spPr bwMode="auto">
          <a:xfrm>
            <a:off x="1219966" y="2880187"/>
            <a:ext cx="1433383" cy="357663"/>
          </a:xfrm>
          <a:prstGeom prst="roundRect">
            <a:avLst>
              <a:gd name="adj" fmla="val 39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a:lnSpc>
                <a:spcPct val="9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Increment #2</a:t>
            </a:r>
          </a:p>
        </p:txBody>
      </p:sp>
      <p:sp>
        <p:nvSpPr>
          <p:cNvPr id="13377" name="AutoShape 65"/>
          <p:cNvSpPr>
            <a:spLocks noChangeArrowheads="1"/>
          </p:cNvSpPr>
          <p:nvPr/>
        </p:nvSpPr>
        <p:spPr bwMode="auto">
          <a:xfrm>
            <a:off x="2047453" y="4280183"/>
            <a:ext cx="1433383" cy="357663"/>
          </a:xfrm>
          <a:prstGeom prst="roundRect">
            <a:avLst>
              <a:gd name="adj" fmla="val 39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a:lnSpc>
                <a:spcPct val="95000"/>
              </a:lnSpc>
              <a:buClr>
                <a:srgbClr val="000000"/>
              </a:buCl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Increment #3</a:t>
            </a:r>
          </a:p>
        </p:txBody>
      </p:sp>
      <p:grpSp>
        <p:nvGrpSpPr>
          <p:cNvPr id="6" name="Group 5"/>
          <p:cNvGrpSpPr/>
          <p:nvPr/>
        </p:nvGrpSpPr>
        <p:grpSpPr>
          <a:xfrm>
            <a:off x="115747" y="2048535"/>
            <a:ext cx="9528011" cy="1415547"/>
            <a:chOff x="-141046" y="1935162"/>
            <a:chExt cx="9552468" cy="1705266"/>
          </a:xfrm>
        </p:grpSpPr>
        <p:sp>
          <p:nvSpPr>
            <p:cNvPr id="13331" name="Line 19"/>
            <p:cNvSpPr>
              <a:spLocks noChangeShapeType="1"/>
            </p:cNvSpPr>
            <p:nvPr/>
          </p:nvSpPr>
          <p:spPr bwMode="auto">
            <a:xfrm>
              <a:off x="1457325" y="2193925"/>
              <a:ext cx="292100" cy="158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Rectangle 1"/>
            <p:cNvSpPr/>
            <p:nvPr/>
          </p:nvSpPr>
          <p:spPr>
            <a:xfrm>
              <a:off x="-141046" y="1935162"/>
              <a:ext cx="2008524" cy="579437"/>
            </a:xfrm>
            <a:prstGeom prst="rect">
              <a:avLst/>
            </a:prstGeom>
            <a:solidFill>
              <a:srgbClr val="F08C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Communication</a:t>
              </a:r>
            </a:p>
          </p:txBody>
        </p:sp>
        <p:sp>
          <p:nvSpPr>
            <p:cNvPr id="65" name="Rectangle 64"/>
            <p:cNvSpPr/>
            <p:nvPr/>
          </p:nvSpPr>
          <p:spPr>
            <a:xfrm>
              <a:off x="2187575" y="2193925"/>
              <a:ext cx="1550988" cy="579438"/>
            </a:xfrm>
            <a:prstGeom prst="rect">
              <a:avLst/>
            </a:prstGeom>
            <a:solidFill>
              <a:srgbClr val="EFCC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Planning</a:t>
              </a:r>
            </a:p>
          </p:txBody>
        </p:sp>
        <p:sp>
          <p:nvSpPr>
            <p:cNvPr id="66" name="Rectangle 65"/>
            <p:cNvSpPr/>
            <p:nvPr/>
          </p:nvSpPr>
          <p:spPr>
            <a:xfrm>
              <a:off x="4101306" y="2514600"/>
              <a:ext cx="1550988" cy="57943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a:t>
              </a:r>
            </a:p>
          </p:txBody>
        </p:sp>
        <p:sp>
          <p:nvSpPr>
            <p:cNvPr id="67" name="Rectangle 66"/>
            <p:cNvSpPr/>
            <p:nvPr/>
          </p:nvSpPr>
          <p:spPr>
            <a:xfrm>
              <a:off x="5989348" y="2771271"/>
              <a:ext cx="1550988" cy="579438"/>
            </a:xfrm>
            <a:prstGeom prst="rect">
              <a:avLst/>
            </a:prstGeom>
            <a:solidFill>
              <a:srgbClr val="3EBD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Construction</a:t>
              </a:r>
            </a:p>
          </p:txBody>
        </p:sp>
        <p:sp>
          <p:nvSpPr>
            <p:cNvPr id="68" name="Rectangle 67"/>
            <p:cNvSpPr/>
            <p:nvPr/>
          </p:nvSpPr>
          <p:spPr>
            <a:xfrm>
              <a:off x="7860434" y="3060990"/>
              <a:ext cx="1550988" cy="5794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Deployment</a:t>
              </a:r>
            </a:p>
          </p:txBody>
        </p:sp>
        <p:cxnSp>
          <p:nvCxnSpPr>
            <p:cNvPr id="4" name="Straight Arrow Connector 3"/>
            <p:cNvCxnSpPr>
              <a:stCxn id="2" idx="3"/>
            </p:cNvCxnSpPr>
            <p:nvPr/>
          </p:nvCxnSpPr>
          <p:spPr>
            <a:xfrm>
              <a:off x="1867478" y="2224881"/>
              <a:ext cx="320097"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a:off x="3733800" y="2514600"/>
              <a:ext cx="320098"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a:off x="5652294" y="2924536"/>
              <a:ext cx="320098"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7540336" y="3148012"/>
              <a:ext cx="320098"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grpSp>
      <p:grpSp>
        <p:nvGrpSpPr>
          <p:cNvPr id="79" name="Group 78"/>
          <p:cNvGrpSpPr/>
          <p:nvPr/>
        </p:nvGrpSpPr>
        <p:grpSpPr>
          <a:xfrm>
            <a:off x="1023269" y="3287382"/>
            <a:ext cx="9741970" cy="1415547"/>
            <a:chOff x="-141046" y="1935162"/>
            <a:chExt cx="9552468" cy="1705266"/>
          </a:xfrm>
        </p:grpSpPr>
        <p:sp>
          <p:nvSpPr>
            <p:cNvPr id="80" name="Line 19"/>
            <p:cNvSpPr>
              <a:spLocks noChangeShapeType="1"/>
            </p:cNvSpPr>
            <p:nvPr/>
          </p:nvSpPr>
          <p:spPr bwMode="auto">
            <a:xfrm>
              <a:off x="1457325" y="2193925"/>
              <a:ext cx="292100" cy="158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 name="Rectangle 80"/>
            <p:cNvSpPr/>
            <p:nvPr/>
          </p:nvSpPr>
          <p:spPr>
            <a:xfrm>
              <a:off x="-141046" y="1935162"/>
              <a:ext cx="2008524" cy="579437"/>
            </a:xfrm>
            <a:prstGeom prst="rect">
              <a:avLst/>
            </a:prstGeom>
            <a:solidFill>
              <a:srgbClr val="F08C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Communication</a:t>
              </a:r>
            </a:p>
          </p:txBody>
        </p:sp>
        <p:sp>
          <p:nvSpPr>
            <p:cNvPr id="82" name="Rectangle 81"/>
            <p:cNvSpPr/>
            <p:nvPr/>
          </p:nvSpPr>
          <p:spPr>
            <a:xfrm>
              <a:off x="2187575" y="2193925"/>
              <a:ext cx="1550988" cy="579438"/>
            </a:xfrm>
            <a:prstGeom prst="rect">
              <a:avLst/>
            </a:prstGeom>
            <a:solidFill>
              <a:srgbClr val="EFCC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Planning</a:t>
              </a:r>
            </a:p>
          </p:txBody>
        </p:sp>
        <p:sp>
          <p:nvSpPr>
            <p:cNvPr id="83" name="Rectangle 82"/>
            <p:cNvSpPr/>
            <p:nvPr/>
          </p:nvSpPr>
          <p:spPr>
            <a:xfrm>
              <a:off x="4101306" y="2514600"/>
              <a:ext cx="1550988" cy="57943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a:t>
              </a:r>
            </a:p>
          </p:txBody>
        </p:sp>
        <p:sp>
          <p:nvSpPr>
            <p:cNvPr id="84" name="Rectangle 83"/>
            <p:cNvSpPr/>
            <p:nvPr/>
          </p:nvSpPr>
          <p:spPr>
            <a:xfrm>
              <a:off x="5989348" y="2771271"/>
              <a:ext cx="1550988" cy="579438"/>
            </a:xfrm>
            <a:prstGeom prst="rect">
              <a:avLst/>
            </a:prstGeom>
            <a:solidFill>
              <a:srgbClr val="3EBD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Construction</a:t>
              </a:r>
            </a:p>
          </p:txBody>
        </p:sp>
        <p:sp>
          <p:nvSpPr>
            <p:cNvPr id="85" name="Rectangle 84"/>
            <p:cNvSpPr/>
            <p:nvPr/>
          </p:nvSpPr>
          <p:spPr>
            <a:xfrm>
              <a:off x="7860434" y="3060990"/>
              <a:ext cx="1550988" cy="5794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Deployment</a:t>
              </a:r>
            </a:p>
          </p:txBody>
        </p:sp>
        <p:cxnSp>
          <p:nvCxnSpPr>
            <p:cNvPr id="86" name="Straight Arrow Connector 85"/>
            <p:cNvCxnSpPr>
              <a:stCxn id="81" idx="3"/>
            </p:cNvCxnSpPr>
            <p:nvPr/>
          </p:nvCxnSpPr>
          <p:spPr>
            <a:xfrm>
              <a:off x="1867478" y="2224881"/>
              <a:ext cx="320097"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p:cNvCxnSpPr/>
            <p:nvPr/>
          </p:nvCxnSpPr>
          <p:spPr>
            <a:xfrm>
              <a:off x="3733800" y="2514600"/>
              <a:ext cx="320098"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88" name="Straight Arrow Connector 87"/>
            <p:cNvCxnSpPr/>
            <p:nvPr/>
          </p:nvCxnSpPr>
          <p:spPr>
            <a:xfrm>
              <a:off x="5652294" y="2924536"/>
              <a:ext cx="320098"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a:off x="7540336" y="3148012"/>
              <a:ext cx="320098"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grpSp>
      <p:grpSp>
        <p:nvGrpSpPr>
          <p:cNvPr id="90" name="Group 89"/>
          <p:cNvGrpSpPr/>
          <p:nvPr/>
        </p:nvGrpSpPr>
        <p:grpSpPr>
          <a:xfrm>
            <a:off x="1814863" y="4702929"/>
            <a:ext cx="9788236" cy="1415547"/>
            <a:chOff x="-141046" y="1935162"/>
            <a:chExt cx="9552468" cy="1705266"/>
          </a:xfrm>
        </p:grpSpPr>
        <p:sp>
          <p:nvSpPr>
            <p:cNvPr id="91" name="Line 19"/>
            <p:cNvSpPr>
              <a:spLocks noChangeShapeType="1"/>
            </p:cNvSpPr>
            <p:nvPr/>
          </p:nvSpPr>
          <p:spPr bwMode="auto">
            <a:xfrm>
              <a:off x="1457325" y="2193925"/>
              <a:ext cx="292100" cy="158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 name="Rectangle 91"/>
            <p:cNvSpPr/>
            <p:nvPr/>
          </p:nvSpPr>
          <p:spPr>
            <a:xfrm>
              <a:off x="-141046" y="1935162"/>
              <a:ext cx="2008524" cy="579437"/>
            </a:xfrm>
            <a:prstGeom prst="rect">
              <a:avLst/>
            </a:prstGeom>
            <a:solidFill>
              <a:srgbClr val="F08C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Communication</a:t>
              </a:r>
            </a:p>
          </p:txBody>
        </p:sp>
        <p:sp>
          <p:nvSpPr>
            <p:cNvPr id="93" name="Rectangle 92"/>
            <p:cNvSpPr/>
            <p:nvPr/>
          </p:nvSpPr>
          <p:spPr>
            <a:xfrm>
              <a:off x="2187575" y="2193925"/>
              <a:ext cx="1550988" cy="579438"/>
            </a:xfrm>
            <a:prstGeom prst="rect">
              <a:avLst/>
            </a:prstGeom>
            <a:solidFill>
              <a:srgbClr val="EFCC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Planning</a:t>
              </a:r>
            </a:p>
          </p:txBody>
        </p:sp>
        <p:sp>
          <p:nvSpPr>
            <p:cNvPr id="94" name="Rectangle 93"/>
            <p:cNvSpPr/>
            <p:nvPr/>
          </p:nvSpPr>
          <p:spPr>
            <a:xfrm>
              <a:off x="4101306" y="2514600"/>
              <a:ext cx="1550988" cy="57943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a:t>
              </a:r>
            </a:p>
          </p:txBody>
        </p:sp>
        <p:sp>
          <p:nvSpPr>
            <p:cNvPr id="95" name="Rectangle 94"/>
            <p:cNvSpPr/>
            <p:nvPr/>
          </p:nvSpPr>
          <p:spPr>
            <a:xfrm>
              <a:off x="5989348" y="2771271"/>
              <a:ext cx="1550988" cy="579438"/>
            </a:xfrm>
            <a:prstGeom prst="rect">
              <a:avLst/>
            </a:prstGeom>
            <a:solidFill>
              <a:srgbClr val="3EBD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Construction</a:t>
              </a:r>
            </a:p>
          </p:txBody>
        </p:sp>
        <p:sp>
          <p:nvSpPr>
            <p:cNvPr id="96" name="Rectangle 95"/>
            <p:cNvSpPr/>
            <p:nvPr/>
          </p:nvSpPr>
          <p:spPr>
            <a:xfrm>
              <a:off x="7860434" y="3060990"/>
              <a:ext cx="1550988" cy="5794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Deploy………</a:t>
              </a:r>
            </a:p>
          </p:txBody>
        </p:sp>
        <p:cxnSp>
          <p:nvCxnSpPr>
            <p:cNvPr id="97" name="Straight Arrow Connector 96"/>
            <p:cNvCxnSpPr>
              <a:stCxn id="92" idx="3"/>
            </p:cNvCxnSpPr>
            <p:nvPr/>
          </p:nvCxnSpPr>
          <p:spPr>
            <a:xfrm>
              <a:off x="1867478" y="2224881"/>
              <a:ext cx="320097"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a:xfrm>
              <a:off x="3733800" y="2514600"/>
              <a:ext cx="320098"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a:off x="5652294" y="2924536"/>
              <a:ext cx="320098"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a:off x="7540336" y="3148012"/>
              <a:ext cx="320098" cy="0"/>
            </a:xfrm>
            <a:prstGeom prst="straightConnector1">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grpSp>
      <p:sp>
        <p:nvSpPr>
          <p:cNvPr id="3" name="Footer Placeholder 2">
            <a:extLst>
              <a:ext uri="{FF2B5EF4-FFF2-40B4-BE49-F238E27FC236}">
                <a16:creationId xmlns:a16="http://schemas.microsoft.com/office/drawing/2014/main" id="{105E1F2E-3119-4767-ABEC-EC3E4631156A}"/>
              </a:ext>
            </a:extLst>
          </p:cNvPr>
          <p:cNvSpPr>
            <a:spLocks noGrp="1"/>
          </p:cNvSpPr>
          <p:nvPr>
            <p:ph type="ftr" sz="quarter" idx="11"/>
          </p:nvPr>
        </p:nvSpPr>
        <p:spPr/>
        <p:txBody>
          <a:bodyPr/>
          <a:lstStyle/>
          <a:p>
            <a:r>
              <a:rPr lang="en-US"/>
              <a:t>Software Engineering</a:t>
            </a:r>
          </a:p>
        </p:txBody>
      </p:sp>
      <p:sp>
        <p:nvSpPr>
          <p:cNvPr id="5" name="Slide Number Placeholder 4">
            <a:extLst>
              <a:ext uri="{FF2B5EF4-FFF2-40B4-BE49-F238E27FC236}">
                <a16:creationId xmlns:a16="http://schemas.microsoft.com/office/drawing/2014/main" id="{75CA1494-A6C1-41B4-9DE8-B84F05889A25}"/>
              </a:ext>
            </a:extLst>
          </p:cNvPr>
          <p:cNvSpPr>
            <a:spLocks noGrp="1"/>
          </p:cNvSpPr>
          <p:nvPr>
            <p:ph type="sldNum" sz="quarter" idx="12"/>
          </p:nvPr>
        </p:nvSpPr>
        <p:spPr/>
        <p:txBody>
          <a:bodyPr/>
          <a:lstStyle/>
          <a:p>
            <a:fld id="{64618DCC-6EB1-4B7D-8B5A-0129D556AD49}" type="slidenum">
              <a:rPr lang="en-US" smtClean="0"/>
              <a:t>29</a:t>
            </a:fld>
            <a:endParaRPr lang="en-US"/>
          </a:p>
        </p:txBody>
      </p:sp>
    </p:spTree>
    <p:extLst>
      <p:ext uri="{BB962C8B-B14F-4D97-AF65-F5344CB8AC3E}">
        <p14:creationId xmlns:p14="http://schemas.microsoft.com/office/powerpoint/2010/main" val="33066677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75"/>
                                        </p:tgtEl>
                                        <p:attrNameLst>
                                          <p:attrName>style.visibility</p:attrName>
                                        </p:attrNameLst>
                                      </p:cBhvr>
                                      <p:to>
                                        <p:strVal val="visible"/>
                                      </p:to>
                                    </p:set>
                                    <p:animEffect transition="in" filter="fade">
                                      <p:cBhvr>
                                        <p:cTn id="7" dur="1000"/>
                                        <p:tgtEl>
                                          <p:spTgt spid="13375"/>
                                        </p:tgtEl>
                                      </p:cBhvr>
                                    </p:animEffect>
                                    <p:anim calcmode="lin" valueType="num">
                                      <p:cBhvr>
                                        <p:cTn id="8" dur="1000" fill="hold"/>
                                        <p:tgtEl>
                                          <p:spTgt spid="13375"/>
                                        </p:tgtEl>
                                        <p:attrNameLst>
                                          <p:attrName>ppt_x</p:attrName>
                                        </p:attrNameLst>
                                      </p:cBhvr>
                                      <p:tavLst>
                                        <p:tav tm="0">
                                          <p:val>
                                            <p:strVal val="#ppt_x"/>
                                          </p:val>
                                        </p:tav>
                                        <p:tav tm="100000">
                                          <p:val>
                                            <p:strVal val="#ppt_x"/>
                                          </p:val>
                                        </p:tav>
                                      </p:tavLst>
                                    </p:anim>
                                    <p:anim calcmode="lin" valueType="num">
                                      <p:cBhvr>
                                        <p:cTn id="9" dur="1000" fill="hold"/>
                                        <p:tgtEl>
                                          <p:spTgt spid="1337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376"/>
                                        </p:tgtEl>
                                        <p:attrNameLst>
                                          <p:attrName>style.visibility</p:attrName>
                                        </p:attrNameLst>
                                      </p:cBhvr>
                                      <p:to>
                                        <p:strVal val="visible"/>
                                      </p:to>
                                    </p:set>
                                    <p:animEffect transition="in" filter="fade">
                                      <p:cBhvr>
                                        <p:cTn id="19" dur="1000"/>
                                        <p:tgtEl>
                                          <p:spTgt spid="13376"/>
                                        </p:tgtEl>
                                      </p:cBhvr>
                                    </p:animEffect>
                                    <p:anim calcmode="lin" valueType="num">
                                      <p:cBhvr>
                                        <p:cTn id="20" dur="1000" fill="hold"/>
                                        <p:tgtEl>
                                          <p:spTgt spid="13376"/>
                                        </p:tgtEl>
                                        <p:attrNameLst>
                                          <p:attrName>ppt_x</p:attrName>
                                        </p:attrNameLst>
                                      </p:cBhvr>
                                      <p:tavLst>
                                        <p:tav tm="0">
                                          <p:val>
                                            <p:strVal val="#ppt_x"/>
                                          </p:val>
                                        </p:tav>
                                        <p:tav tm="100000">
                                          <p:val>
                                            <p:strVal val="#ppt_x"/>
                                          </p:val>
                                        </p:tav>
                                      </p:tavLst>
                                    </p:anim>
                                    <p:anim calcmode="lin" valueType="num">
                                      <p:cBhvr>
                                        <p:cTn id="21" dur="1000" fill="hold"/>
                                        <p:tgtEl>
                                          <p:spTgt spid="1337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fade">
                                      <p:cBhvr>
                                        <p:cTn id="24" dur="1000"/>
                                        <p:tgtEl>
                                          <p:spTgt spid="79"/>
                                        </p:tgtEl>
                                      </p:cBhvr>
                                    </p:animEffect>
                                    <p:anim calcmode="lin" valueType="num">
                                      <p:cBhvr>
                                        <p:cTn id="25" dur="1000" fill="hold"/>
                                        <p:tgtEl>
                                          <p:spTgt spid="79"/>
                                        </p:tgtEl>
                                        <p:attrNameLst>
                                          <p:attrName>ppt_x</p:attrName>
                                        </p:attrNameLst>
                                      </p:cBhvr>
                                      <p:tavLst>
                                        <p:tav tm="0">
                                          <p:val>
                                            <p:strVal val="#ppt_x"/>
                                          </p:val>
                                        </p:tav>
                                        <p:tav tm="100000">
                                          <p:val>
                                            <p:strVal val="#ppt_x"/>
                                          </p:val>
                                        </p:tav>
                                      </p:tavLst>
                                    </p:anim>
                                    <p:anim calcmode="lin" valueType="num">
                                      <p:cBhvr>
                                        <p:cTn id="26"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377"/>
                                        </p:tgtEl>
                                        <p:attrNameLst>
                                          <p:attrName>style.visibility</p:attrName>
                                        </p:attrNameLst>
                                      </p:cBhvr>
                                      <p:to>
                                        <p:strVal val="visible"/>
                                      </p:to>
                                    </p:set>
                                    <p:animEffect transition="in" filter="fade">
                                      <p:cBhvr>
                                        <p:cTn id="31" dur="1000"/>
                                        <p:tgtEl>
                                          <p:spTgt spid="13377"/>
                                        </p:tgtEl>
                                      </p:cBhvr>
                                    </p:animEffect>
                                    <p:anim calcmode="lin" valueType="num">
                                      <p:cBhvr>
                                        <p:cTn id="32" dur="1000" fill="hold"/>
                                        <p:tgtEl>
                                          <p:spTgt spid="13377"/>
                                        </p:tgtEl>
                                        <p:attrNameLst>
                                          <p:attrName>ppt_x</p:attrName>
                                        </p:attrNameLst>
                                      </p:cBhvr>
                                      <p:tavLst>
                                        <p:tav tm="0">
                                          <p:val>
                                            <p:strVal val="#ppt_x"/>
                                          </p:val>
                                        </p:tav>
                                        <p:tav tm="100000">
                                          <p:val>
                                            <p:strVal val="#ppt_x"/>
                                          </p:val>
                                        </p:tav>
                                      </p:tavLst>
                                    </p:anim>
                                    <p:anim calcmode="lin" valueType="num">
                                      <p:cBhvr>
                                        <p:cTn id="33" dur="1000" fill="hold"/>
                                        <p:tgtEl>
                                          <p:spTgt spid="1337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1000"/>
                                        <p:tgtEl>
                                          <p:spTgt spid="90"/>
                                        </p:tgtEl>
                                      </p:cBhvr>
                                    </p:animEffect>
                                    <p:anim calcmode="lin" valueType="num">
                                      <p:cBhvr>
                                        <p:cTn id="37" dur="1000" fill="hold"/>
                                        <p:tgtEl>
                                          <p:spTgt spid="90"/>
                                        </p:tgtEl>
                                        <p:attrNameLst>
                                          <p:attrName>ppt_x</p:attrName>
                                        </p:attrNameLst>
                                      </p:cBhvr>
                                      <p:tavLst>
                                        <p:tav tm="0">
                                          <p:val>
                                            <p:strVal val="#ppt_x"/>
                                          </p:val>
                                        </p:tav>
                                        <p:tav tm="100000">
                                          <p:val>
                                            <p:strVal val="#ppt_x"/>
                                          </p:val>
                                        </p:tav>
                                      </p:tavLst>
                                    </p:anim>
                                    <p:anim calcmode="lin" valueType="num">
                                      <p:cBhvr>
                                        <p:cTn id="38"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5" grpId="0"/>
      <p:bldP spid="13376" grpId="0"/>
      <p:bldP spid="133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10864C5-C728-4F59-9EE8-470E19024325}"/>
              </a:ext>
            </a:extLst>
          </p:cNvPr>
          <p:cNvSpPr>
            <a:spLocks noGrp="1"/>
          </p:cNvSpPr>
          <p:nvPr>
            <p:ph type="title"/>
          </p:nvPr>
        </p:nvSpPr>
        <p:spPr/>
        <p:txBody>
          <a:bodyPr/>
          <a:lstStyle/>
          <a:p>
            <a:r>
              <a:rPr lang="en-US" altLang="en-US"/>
              <a:t>In Software</a:t>
            </a:r>
          </a:p>
        </p:txBody>
      </p:sp>
      <p:sp>
        <p:nvSpPr>
          <p:cNvPr id="3" name="Content Placeholder 2">
            <a:extLst>
              <a:ext uri="{FF2B5EF4-FFF2-40B4-BE49-F238E27FC236}">
                <a16:creationId xmlns:a16="http://schemas.microsoft.com/office/drawing/2014/main" id="{0943268B-D54A-41C1-97A5-13E76A27C280}"/>
              </a:ext>
            </a:extLst>
          </p:cNvPr>
          <p:cNvSpPr>
            <a:spLocks noGrp="1"/>
          </p:cNvSpPr>
          <p:nvPr>
            <p:ph idx="1"/>
          </p:nvPr>
        </p:nvSpPr>
        <p:spPr>
          <a:xfrm>
            <a:off x="585245" y="1830387"/>
            <a:ext cx="10972800" cy="4525963"/>
          </a:xfrm>
        </p:spPr>
        <p:txBody>
          <a:bodyPr/>
          <a:lstStyle/>
          <a:p>
            <a:pPr marL="0" indent="0" algn="ctr">
              <a:buFontTx/>
              <a:buNone/>
              <a:defRPr/>
            </a:pPr>
            <a:r>
              <a:rPr lang="en-US" dirty="0"/>
              <a:t>One thing is constant that is </a:t>
            </a:r>
            <a:r>
              <a:rPr lang="en-US" dirty="0">
                <a:solidFill>
                  <a:srgbClr val="FF0000"/>
                </a:solidFill>
              </a:rPr>
              <a:t>Change</a:t>
            </a:r>
          </a:p>
        </p:txBody>
      </p:sp>
      <p:sp>
        <p:nvSpPr>
          <p:cNvPr id="2" name="Footer Placeholder 1">
            <a:extLst>
              <a:ext uri="{FF2B5EF4-FFF2-40B4-BE49-F238E27FC236}">
                <a16:creationId xmlns:a16="http://schemas.microsoft.com/office/drawing/2014/main" id="{6DC0CA30-79D2-4F51-B7E6-195A742190BB}"/>
              </a:ext>
            </a:extLst>
          </p:cNvPr>
          <p:cNvSpPr>
            <a:spLocks noGrp="1"/>
          </p:cNvSpPr>
          <p:nvPr>
            <p:ph type="ftr" sz="quarter" idx="11"/>
          </p:nvPr>
        </p:nvSpPr>
        <p:spPr/>
        <p:txBody>
          <a:bodyPr/>
          <a:lstStyle/>
          <a:p>
            <a:pPr>
              <a:defRPr/>
            </a:pPr>
            <a:r>
              <a:rPr lang="en-US"/>
              <a:t>Software Engineering</a:t>
            </a:r>
          </a:p>
        </p:txBody>
      </p:sp>
      <p:sp>
        <p:nvSpPr>
          <p:cNvPr id="4" name="Slide Number Placeholder 3">
            <a:extLst>
              <a:ext uri="{FF2B5EF4-FFF2-40B4-BE49-F238E27FC236}">
                <a16:creationId xmlns:a16="http://schemas.microsoft.com/office/drawing/2014/main" id="{73F14E64-AA10-4C81-A8B3-951BC7B73A33}"/>
              </a:ext>
            </a:extLst>
          </p:cNvPr>
          <p:cNvSpPr>
            <a:spLocks noGrp="1"/>
          </p:cNvSpPr>
          <p:nvPr>
            <p:ph type="sldNum" sz="quarter" idx="12"/>
          </p:nvPr>
        </p:nvSpPr>
        <p:spPr/>
        <p:txBody>
          <a:bodyPr/>
          <a:lstStyle/>
          <a:p>
            <a:fld id="{15D9EA9F-49D6-4358-B57F-5F6B58F82757}" type="slidenum">
              <a:rPr lang="en-US" altLang="en-US" smtClean="0"/>
              <a:pPr/>
              <a:t>3</a:t>
            </a:fld>
            <a:endParaRPr lang="en-US" altLang="en-US"/>
          </a:p>
        </p:txBody>
      </p:sp>
      <p:sp>
        <p:nvSpPr>
          <p:cNvPr id="6" name="object 9">
            <a:extLst>
              <a:ext uri="{FF2B5EF4-FFF2-40B4-BE49-F238E27FC236}">
                <a16:creationId xmlns:a16="http://schemas.microsoft.com/office/drawing/2014/main" id="{244A8C10-91F8-477B-8023-0F4E7A07B3FD}"/>
              </a:ext>
            </a:extLst>
          </p:cNvPr>
          <p:cNvSpPr/>
          <p:nvPr/>
        </p:nvSpPr>
        <p:spPr>
          <a:xfrm>
            <a:off x="2405270" y="2768324"/>
            <a:ext cx="7553739" cy="358802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8077200" y="6248401"/>
            <a:ext cx="1905000" cy="29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r" eaLnBrk="1" hangingPunct="1">
              <a:lnSpc>
                <a:spcPct val="95000"/>
              </a:lnSpc>
              <a:buClr>
                <a:srgbClr val="000000"/>
              </a:buClr>
              <a:buSzPct val="100000"/>
              <a:buFont typeface="Times New Roman" pitchFamily="18" charset="0"/>
              <a:buNone/>
            </a:pPr>
            <a:fld id="{756D8944-2645-4EAB-878E-C46AF5B2B7BE}" type="slidenum">
              <a:rPr lang="en-GB" sz="1400"/>
              <a:pPr algn="r" eaLnBrk="1" hangingPunct="1">
                <a:lnSpc>
                  <a:spcPct val="95000"/>
                </a:lnSpc>
                <a:buClr>
                  <a:srgbClr val="000000"/>
                </a:buClr>
                <a:buSzPct val="100000"/>
                <a:buFont typeface="Times New Roman" pitchFamily="18" charset="0"/>
                <a:buNone/>
              </a:pPr>
              <a:t>30</a:t>
            </a:fld>
            <a:endParaRPr lang="en-GB" sz="1400"/>
          </a:p>
        </p:txBody>
      </p:sp>
      <p:sp>
        <p:nvSpPr>
          <p:cNvPr id="14338" name="Rectangle 2"/>
          <p:cNvSpPr>
            <a:spLocks noGrp="1" noChangeArrowheads="1"/>
          </p:cNvSpPr>
          <p:nvPr>
            <p:ph type="title"/>
          </p:nvPr>
        </p:nvSpPr>
        <p:spPr>
          <a:xfrm>
            <a:off x="0" y="228396"/>
            <a:ext cx="9982200" cy="767364"/>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800" b="1" dirty="0"/>
              <a:t>Incremental Model (Description)</a:t>
            </a:r>
          </a:p>
        </p:txBody>
      </p:sp>
      <p:sp>
        <p:nvSpPr>
          <p:cNvPr id="14339" name="Rectangle 3"/>
          <p:cNvSpPr>
            <a:spLocks noGrp="1" noChangeArrowheads="1"/>
          </p:cNvSpPr>
          <p:nvPr>
            <p:ph type="body" idx="1"/>
          </p:nvPr>
        </p:nvSpPr>
        <p:spPr>
          <a:xfrm>
            <a:off x="496956" y="1510706"/>
            <a:ext cx="11201401" cy="4114800"/>
          </a:xfrm>
          <a:ln/>
        </p:spPr>
        <p:txBody>
          <a:bodyPr>
            <a:noAutofit/>
          </a:bodyPr>
          <a:lstStyle/>
          <a:p>
            <a:pPr algn="just">
              <a:lnSpc>
                <a:spcPct val="10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chemeClr val="tx2"/>
                </a:solidFill>
                <a:latin typeface="Calibri" panose="020F0502020204030204" pitchFamily="34" charset="0"/>
              </a:rPr>
              <a:t>Used when </a:t>
            </a:r>
            <a:r>
              <a:rPr lang="en-GB" b="1" dirty="0">
                <a:solidFill>
                  <a:srgbClr val="FF0000"/>
                </a:solidFill>
                <a:latin typeface="Calibri" panose="020F0502020204030204" pitchFamily="34" charset="0"/>
              </a:rPr>
              <a:t>requirements</a:t>
            </a:r>
            <a:r>
              <a:rPr lang="en-GB" dirty="0">
                <a:solidFill>
                  <a:schemeClr val="tx2"/>
                </a:solidFill>
                <a:latin typeface="Calibri" panose="020F0502020204030204" pitchFamily="34" charset="0"/>
              </a:rPr>
              <a:t> are </a:t>
            </a:r>
            <a:r>
              <a:rPr lang="en-GB" b="1" dirty="0">
                <a:solidFill>
                  <a:srgbClr val="FF0000"/>
                </a:solidFill>
                <a:latin typeface="Calibri" panose="020F0502020204030204" pitchFamily="34" charset="0"/>
              </a:rPr>
              <a:t>well understood</a:t>
            </a:r>
          </a:p>
          <a:p>
            <a:pPr algn="just">
              <a:lnSpc>
                <a:spcPct val="10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chemeClr val="tx2"/>
                </a:solidFill>
                <a:latin typeface="Calibri" panose="020F0502020204030204" pitchFamily="34" charset="0"/>
              </a:rPr>
              <a:t>Multiple independent deliveries are identified</a:t>
            </a:r>
          </a:p>
          <a:p>
            <a:pPr algn="just">
              <a:lnSpc>
                <a:spcPct val="10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chemeClr val="tx2"/>
                </a:solidFill>
                <a:latin typeface="Calibri" panose="020F0502020204030204" pitchFamily="34" charset="0"/>
              </a:rPr>
              <a:t>Work flow is in a linear (i.e., sequential) fashion </a:t>
            </a:r>
            <a:r>
              <a:rPr lang="en-GB" u="sng" dirty="0">
                <a:solidFill>
                  <a:schemeClr val="tx2"/>
                </a:solidFill>
                <a:latin typeface="Calibri" panose="020F0502020204030204" pitchFamily="34" charset="0"/>
              </a:rPr>
              <a:t>within</a:t>
            </a:r>
            <a:r>
              <a:rPr lang="en-GB" dirty="0">
                <a:solidFill>
                  <a:schemeClr val="tx2"/>
                </a:solidFill>
                <a:latin typeface="Calibri" panose="020F0502020204030204" pitchFamily="34" charset="0"/>
              </a:rPr>
              <a:t> an increment and is staggered </a:t>
            </a:r>
            <a:r>
              <a:rPr lang="en-GB" u="sng" dirty="0">
                <a:solidFill>
                  <a:schemeClr val="tx2"/>
                </a:solidFill>
                <a:latin typeface="Calibri" panose="020F0502020204030204" pitchFamily="34" charset="0"/>
              </a:rPr>
              <a:t>between</a:t>
            </a:r>
            <a:r>
              <a:rPr lang="en-GB" dirty="0">
                <a:solidFill>
                  <a:schemeClr val="tx2"/>
                </a:solidFill>
                <a:latin typeface="Calibri" panose="020F0502020204030204" pitchFamily="34" charset="0"/>
              </a:rPr>
              <a:t> increments</a:t>
            </a:r>
          </a:p>
          <a:p>
            <a:pPr algn="just">
              <a:lnSpc>
                <a:spcPct val="10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chemeClr val="tx2"/>
                </a:solidFill>
                <a:latin typeface="Calibri" panose="020F0502020204030204" pitchFamily="34" charset="0"/>
              </a:rPr>
              <a:t>Iterative in nature; focuses on an operational product with each increment</a:t>
            </a:r>
          </a:p>
          <a:p>
            <a:pPr algn="just">
              <a:lnSpc>
                <a:spcPct val="10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chemeClr val="tx2"/>
                </a:solidFill>
                <a:latin typeface="Calibri" panose="020F0502020204030204" pitchFamily="34" charset="0"/>
              </a:rPr>
              <a:t>Provides a </a:t>
            </a:r>
            <a:r>
              <a:rPr lang="en-GB" b="1" dirty="0">
                <a:solidFill>
                  <a:srgbClr val="FF0000"/>
                </a:solidFill>
                <a:latin typeface="Calibri" panose="020F0502020204030204" pitchFamily="34" charset="0"/>
              </a:rPr>
              <a:t>needed set of functionality </a:t>
            </a:r>
            <a:r>
              <a:rPr lang="en-GB" dirty="0">
                <a:solidFill>
                  <a:schemeClr val="tx2"/>
                </a:solidFill>
                <a:latin typeface="Calibri" panose="020F0502020204030204" pitchFamily="34" charset="0"/>
              </a:rPr>
              <a:t>sooner while delivering optional components later</a:t>
            </a:r>
          </a:p>
          <a:p>
            <a:pPr algn="just">
              <a:lnSpc>
                <a:spcPct val="100000"/>
              </a:lnSpc>
              <a:spcBef>
                <a:spcPts val="1200"/>
              </a:spcBef>
              <a:spcAft>
                <a:spcPts val="6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solidFill>
                  <a:schemeClr val="tx2"/>
                </a:solidFill>
                <a:latin typeface="Calibri" panose="020F0502020204030204" pitchFamily="34" charset="0"/>
              </a:rPr>
              <a:t>Useful also when staffing is too short for a full-scale development</a:t>
            </a:r>
          </a:p>
        </p:txBody>
      </p:sp>
      <p:sp>
        <p:nvSpPr>
          <p:cNvPr id="2" name="Footer Placeholder 1">
            <a:extLst>
              <a:ext uri="{FF2B5EF4-FFF2-40B4-BE49-F238E27FC236}">
                <a16:creationId xmlns:a16="http://schemas.microsoft.com/office/drawing/2014/main" id="{EF1DF01A-8CAF-4E12-BB98-2FC21BF5F7DE}"/>
              </a:ext>
            </a:extLst>
          </p:cNvPr>
          <p:cNvSpPr>
            <a:spLocks noGrp="1"/>
          </p:cNvSpPr>
          <p:nvPr>
            <p:ph type="ftr" sz="quarter" idx="11"/>
          </p:nvPr>
        </p:nvSpPr>
        <p:spPr/>
        <p:txBody>
          <a:bodyPr/>
          <a:lstStyle/>
          <a:p>
            <a:r>
              <a:rPr lang="en-US"/>
              <a:t>Software Engineering</a:t>
            </a:r>
          </a:p>
        </p:txBody>
      </p:sp>
      <p:sp>
        <p:nvSpPr>
          <p:cNvPr id="3" name="Slide Number Placeholder 2">
            <a:extLst>
              <a:ext uri="{FF2B5EF4-FFF2-40B4-BE49-F238E27FC236}">
                <a16:creationId xmlns:a16="http://schemas.microsoft.com/office/drawing/2014/main" id="{4DF3FB99-C3DB-4421-A4AB-6C3390928820}"/>
              </a:ext>
            </a:extLst>
          </p:cNvPr>
          <p:cNvSpPr>
            <a:spLocks noGrp="1"/>
          </p:cNvSpPr>
          <p:nvPr>
            <p:ph type="sldNum" sz="quarter" idx="12"/>
          </p:nvPr>
        </p:nvSpPr>
        <p:spPr/>
        <p:txBody>
          <a:bodyPr/>
          <a:lstStyle/>
          <a:p>
            <a:fld id="{64618DCC-6EB1-4B7D-8B5A-0129D556AD49}" type="slidenum">
              <a:rPr lang="en-US" smtClean="0"/>
              <a:t>30</a:t>
            </a:fld>
            <a:endParaRPr lang="en-US"/>
          </a:p>
        </p:txBody>
      </p:sp>
    </p:spTree>
    <p:extLst>
      <p:ext uri="{BB962C8B-B14F-4D97-AF65-F5344CB8AC3E}">
        <p14:creationId xmlns:p14="http://schemas.microsoft.com/office/powerpoint/2010/main" val="217534961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1730" y="476785"/>
            <a:ext cx="9526270" cy="566822"/>
          </a:xfrm>
          <a:prstGeom prst="rect">
            <a:avLst/>
          </a:prstGeom>
        </p:spPr>
        <p:txBody>
          <a:bodyPr vert="horz" wrap="square" lIns="0" tIns="12700" rIns="0" bIns="0" rtlCol="0" anchor="b">
            <a:spAutoFit/>
          </a:bodyPr>
          <a:lstStyle/>
          <a:p>
            <a:pPr marL="12700">
              <a:lnSpc>
                <a:spcPct val="100000"/>
              </a:lnSpc>
              <a:spcBef>
                <a:spcPts val="100"/>
              </a:spcBef>
            </a:pPr>
            <a:r>
              <a:rPr sz="3600" spc="-5" dirty="0"/>
              <a:t>Incremental development</a:t>
            </a:r>
            <a:r>
              <a:rPr sz="3600" spc="30" dirty="0"/>
              <a:t> </a:t>
            </a:r>
            <a:r>
              <a:rPr sz="3600" spc="-5" dirty="0"/>
              <a:t>benefits</a:t>
            </a:r>
          </a:p>
        </p:txBody>
      </p:sp>
      <p:sp>
        <p:nvSpPr>
          <p:cNvPr id="3" name="object 3"/>
          <p:cNvSpPr txBox="1"/>
          <p:nvPr/>
        </p:nvSpPr>
        <p:spPr>
          <a:xfrm>
            <a:off x="1524000" y="1625550"/>
            <a:ext cx="9144000" cy="4622165"/>
          </a:xfrm>
          <a:prstGeom prst="rect">
            <a:avLst/>
          </a:prstGeom>
        </p:spPr>
        <p:txBody>
          <a:bodyPr vert="horz" wrap="square" lIns="0" tIns="12700" rIns="0" bIns="0" rtlCol="0">
            <a:spAutoFit/>
          </a:bodyPr>
          <a:lstStyle/>
          <a:p>
            <a:pPr marL="355600" indent="-342900" algn="just">
              <a:spcBef>
                <a:spcPts val="100"/>
              </a:spcBef>
              <a:buFont typeface="Wingdings"/>
              <a:buChar char=""/>
              <a:tabLst>
                <a:tab pos="356235" algn="l"/>
              </a:tabLst>
            </a:pPr>
            <a:r>
              <a:rPr sz="2400" dirty="0">
                <a:latin typeface="Arial"/>
                <a:cs typeface="Arial"/>
              </a:rPr>
              <a:t>The cost of accommodating changing customer</a:t>
            </a:r>
            <a:r>
              <a:rPr lang="en-IN" sz="2400" dirty="0">
                <a:latin typeface="Arial"/>
                <a:cs typeface="Arial"/>
              </a:rPr>
              <a:t> </a:t>
            </a:r>
            <a:r>
              <a:rPr sz="2400" dirty="0">
                <a:latin typeface="Arial"/>
                <a:cs typeface="Arial"/>
              </a:rPr>
              <a:t>requirements is reduced.</a:t>
            </a:r>
          </a:p>
          <a:p>
            <a:pPr marL="756285" marR="396875" lvl="1" indent="-286385" algn="just">
              <a:spcBef>
                <a:spcPts val="905"/>
              </a:spcBef>
              <a:buFont typeface="Wingdings"/>
              <a:buChar char=""/>
              <a:tabLst>
                <a:tab pos="756285" algn="l"/>
                <a:tab pos="756920" algn="l"/>
              </a:tabLst>
            </a:pPr>
            <a:r>
              <a:rPr sz="2000" dirty="0">
                <a:latin typeface="Arial"/>
                <a:cs typeface="Arial"/>
              </a:rPr>
              <a:t>The amount of analysis and documentation that has to be  redone is much less than is required with the waterfall model.</a:t>
            </a:r>
          </a:p>
          <a:p>
            <a:pPr marL="355600" indent="-342900" algn="just">
              <a:spcBef>
                <a:spcPts val="894"/>
              </a:spcBef>
              <a:buFont typeface="Wingdings"/>
              <a:buChar char=""/>
              <a:tabLst>
                <a:tab pos="356235" algn="l"/>
              </a:tabLst>
            </a:pPr>
            <a:r>
              <a:rPr sz="2400" dirty="0">
                <a:latin typeface="Arial"/>
                <a:cs typeface="Arial"/>
              </a:rPr>
              <a:t>It is easier to get customer feedback on the development</a:t>
            </a:r>
            <a:r>
              <a:rPr lang="en-IN" sz="2400" dirty="0">
                <a:latin typeface="Arial"/>
                <a:cs typeface="Arial"/>
              </a:rPr>
              <a:t> </a:t>
            </a:r>
            <a:r>
              <a:rPr sz="2400" dirty="0">
                <a:latin typeface="Arial"/>
                <a:cs typeface="Arial"/>
              </a:rPr>
              <a:t>work that has been done.</a:t>
            </a:r>
          </a:p>
          <a:p>
            <a:pPr marL="756285" marR="64769" lvl="1" indent="-286385" algn="just">
              <a:spcBef>
                <a:spcPts val="905"/>
              </a:spcBef>
              <a:buFont typeface="Wingdings"/>
              <a:buChar char=""/>
              <a:tabLst>
                <a:tab pos="756285" algn="l"/>
                <a:tab pos="756920" algn="l"/>
              </a:tabLst>
            </a:pPr>
            <a:r>
              <a:rPr sz="2000" dirty="0">
                <a:latin typeface="Arial"/>
                <a:cs typeface="Arial"/>
              </a:rPr>
              <a:t>Customers can comment on demonstrations of the software and  see how much has been implemented.</a:t>
            </a:r>
          </a:p>
          <a:p>
            <a:pPr marL="355600" marR="5080" indent="-342900" algn="just">
              <a:spcBef>
                <a:spcPts val="900"/>
              </a:spcBef>
              <a:buFont typeface="Wingdings"/>
              <a:buChar char=""/>
              <a:tabLst>
                <a:tab pos="356235" algn="l"/>
              </a:tabLst>
            </a:pPr>
            <a:r>
              <a:rPr sz="2400" dirty="0">
                <a:latin typeface="Arial"/>
                <a:cs typeface="Arial"/>
              </a:rPr>
              <a:t>More rapid delivery and deployment of useful software to  the</a:t>
            </a:r>
            <a:r>
              <a:rPr lang="en-IN" sz="2400" dirty="0">
                <a:latin typeface="Arial"/>
                <a:cs typeface="Arial"/>
              </a:rPr>
              <a:t> </a:t>
            </a:r>
            <a:r>
              <a:rPr sz="2400" dirty="0">
                <a:latin typeface="Arial"/>
                <a:cs typeface="Arial"/>
              </a:rPr>
              <a:t>customer is possible.</a:t>
            </a:r>
          </a:p>
          <a:p>
            <a:pPr marL="756285" marR="539115" lvl="1" indent="-286385" algn="just">
              <a:spcBef>
                <a:spcPts val="905"/>
              </a:spcBef>
              <a:buFont typeface="Wingdings"/>
              <a:buChar char=""/>
              <a:tabLst>
                <a:tab pos="756285" algn="l"/>
                <a:tab pos="756920" algn="l"/>
              </a:tabLst>
            </a:pPr>
            <a:r>
              <a:rPr sz="2000" dirty="0">
                <a:latin typeface="Arial"/>
                <a:cs typeface="Arial"/>
              </a:rPr>
              <a:t>Customers are able to use and gain value from the software  earlier than is possible with a waterfall process.</a:t>
            </a:r>
          </a:p>
        </p:txBody>
      </p:sp>
      <p:sp>
        <p:nvSpPr>
          <p:cNvPr id="4" name="Footer Placeholder 3">
            <a:extLst>
              <a:ext uri="{FF2B5EF4-FFF2-40B4-BE49-F238E27FC236}">
                <a16:creationId xmlns:a16="http://schemas.microsoft.com/office/drawing/2014/main" id="{AF83EAA9-E4F2-796C-EB66-721658630970}"/>
              </a:ext>
            </a:extLst>
          </p:cNvPr>
          <p:cNvSpPr>
            <a:spLocks noGrp="1"/>
          </p:cNvSpPr>
          <p:nvPr>
            <p:ph type="ftr" sz="quarter" idx="11"/>
          </p:nvPr>
        </p:nvSpPr>
        <p:spPr/>
        <p:txBody>
          <a:bodyPr/>
          <a:lstStyle/>
          <a:p>
            <a:r>
              <a:rPr lang="en-US"/>
              <a:t>Software Engineering</a:t>
            </a:r>
          </a:p>
        </p:txBody>
      </p:sp>
      <p:sp>
        <p:nvSpPr>
          <p:cNvPr id="5" name="Slide Number Placeholder 4">
            <a:extLst>
              <a:ext uri="{FF2B5EF4-FFF2-40B4-BE49-F238E27FC236}">
                <a16:creationId xmlns:a16="http://schemas.microsoft.com/office/drawing/2014/main" id="{B523E779-7427-758A-FD18-675CB4CC2A19}"/>
              </a:ext>
            </a:extLst>
          </p:cNvPr>
          <p:cNvSpPr>
            <a:spLocks noGrp="1"/>
          </p:cNvSpPr>
          <p:nvPr>
            <p:ph type="sldNum" sz="quarter" idx="12"/>
          </p:nvPr>
        </p:nvSpPr>
        <p:spPr/>
        <p:txBody>
          <a:bodyPr/>
          <a:lstStyle/>
          <a:p>
            <a:fld id="{64618DCC-6EB1-4B7D-8B5A-0129D556AD49}" type="slidenum">
              <a:rPr lang="en-US" smtClean="0"/>
              <a:t>31</a:t>
            </a:fld>
            <a:endParaRPr lang="en-US"/>
          </a:p>
        </p:txBody>
      </p:sp>
    </p:spTree>
    <p:extLst>
      <p:ext uri="{BB962C8B-B14F-4D97-AF65-F5344CB8AC3E}">
        <p14:creationId xmlns:p14="http://schemas.microsoft.com/office/powerpoint/2010/main" val="47614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8123" y="414747"/>
            <a:ext cx="10201728" cy="628377"/>
          </a:xfrm>
          <a:prstGeom prst="rect">
            <a:avLst/>
          </a:prstGeom>
        </p:spPr>
        <p:txBody>
          <a:bodyPr vert="horz" wrap="square" lIns="0" tIns="12700" rIns="0" bIns="0" rtlCol="0" anchor="b">
            <a:spAutoFit/>
          </a:bodyPr>
          <a:lstStyle/>
          <a:p>
            <a:pPr marL="12700">
              <a:lnSpc>
                <a:spcPct val="100000"/>
              </a:lnSpc>
              <a:spcBef>
                <a:spcPts val="100"/>
              </a:spcBef>
            </a:pPr>
            <a:r>
              <a:rPr sz="4000" spc="-5" dirty="0"/>
              <a:t>Incremental development</a:t>
            </a:r>
            <a:r>
              <a:rPr sz="4000" spc="35" dirty="0"/>
              <a:t> </a:t>
            </a:r>
            <a:r>
              <a:rPr sz="4000" spc="-5" dirty="0"/>
              <a:t>problems</a:t>
            </a:r>
          </a:p>
        </p:txBody>
      </p:sp>
      <p:sp>
        <p:nvSpPr>
          <p:cNvPr id="3" name="object 3"/>
          <p:cNvSpPr txBox="1"/>
          <p:nvPr/>
        </p:nvSpPr>
        <p:spPr>
          <a:xfrm>
            <a:off x="1128123" y="1488142"/>
            <a:ext cx="9992723" cy="3083536"/>
          </a:xfrm>
          <a:prstGeom prst="rect">
            <a:avLst/>
          </a:prstGeom>
        </p:spPr>
        <p:txBody>
          <a:bodyPr vert="horz" wrap="square" lIns="0" tIns="150495" rIns="0" bIns="0" rtlCol="0">
            <a:spAutoFit/>
          </a:bodyPr>
          <a:lstStyle/>
          <a:p>
            <a:pPr marL="355600" indent="-342900" algn="just">
              <a:spcBef>
                <a:spcPts val="1185"/>
              </a:spcBef>
              <a:buFont typeface="Wingdings"/>
              <a:buChar char=""/>
              <a:tabLst>
                <a:tab pos="356235" algn="l"/>
              </a:tabLst>
            </a:pPr>
            <a:r>
              <a:rPr sz="2400" spc="-5" dirty="0">
                <a:latin typeface="Arial"/>
                <a:cs typeface="Arial"/>
              </a:rPr>
              <a:t>The process </a:t>
            </a:r>
            <a:r>
              <a:rPr sz="2400" dirty="0">
                <a:latin typeface="Arial"/>
                <a:cs typeface="Arial"/>
              </a:rPr>
              <a:t>is </a:t>
            </a:r>
            <a:r>
              <a:rPr sz="2400" spc="-5" dirty="0">
                <a:latin typeface="Arial"/>
                <a:cs typeface="Arial"/>
              </a:rPr>
              <a:t>not</a:t>
            </a:r>
            <a:r>
              <a:rPr sz="2400" spc="10" dirty="0">
                <a:latin typeface="Arial"/>
                <a:cs typeface="Arial"/>
              </a:rPr>
              <a:t> </a:t>
            </a:r>
            <a:r>
              <a:rPr sz="2400" spc="-5" dirty="0">
                <a:latin typeface="Arial"/>
                <a:cs typeface="Arial"/>
              </a:rPr>
              <a:t>visible.</a:t>
            </a:r>
            <a:endParaRPr sz="2400" dirty="0">
              <a:latin typeface="Arial"/>
              <a:cs typeface="Arial"/>
            </a:endParaRPr>
          </a:p>
          <a:p>
            <a:pPr marL="756285" marR="5080" lvl="1" indent="-286385" algn="just">
              <a:spcBef>
                <a:spcPts val="905"/>
              </a:spcBef>
              <a:buFont typeface="Wingdings"/>
              <a:buChar char=""/>
              <a:tabLst>
                <a:tab pos="756285" algn="l"/>
                <a:tab pos="756920" algn="l"/>
              </a:tabLst>
            </a:pPr>
            <a:r>
              <a:rPr sz="2000" dirty="0">
                <a:latin typeface="Arial"/>
                <a:cs typeface="Arial"/>
              </a:rPr>
              <a:t>Managers need regular deliverables to measure progress. If  systems are developed </a:t>
            </a:r>
            <a:r>
              <a:rPr sz="2000" spc="-20" dirty="0">
                <a:latin typeface="Arial"/>
                <a:cs typeface="Arial"/>
              </a:rPr>
              <a:t>quickly, </a:t>
            </a:r>
            <a:r>
              <a:rPr sz="2000" dirty="0">
                <a:latin typeface="Arial"/>
                <a:cs typeface="Arial"/>
              </a:rPr>
              <a:t>it is not </a:t>
            </a:r>
            <a:r>
              <a:rPr sz="2000" spc="-5" dirty="0">
                <a:latin typeface="Arial"/>
                <a:cs typeface="Arial"/>
              </a:rPr>
              <a:t>cost-effective </a:t>
            </a:r>
            <a:r>
              <a:rPr sz="2000" dirty="0">
                <a:latin typeface="Arial"/>
                <a:cs typeface="Arial"/>
              </a:rPr>
              <a:t>to</a:t>
            </a:r>
            <a:r>
              <a:rPr sz="2000" spc="-125" dirty="0">
                <a:latin typeface="Arial"/>
                <a:cs typeface="Arial"/>
              </a:rPr>
              <a:t> </a:t>
            </a:r>
            <a:r>
              <a:rPr sz="2000" dirty="0">
                <a:latin typeface="Arial"/>
                <a:cs typeface="Arial"/>
              </a:rPr>
              <a:t>produce  documents that reflect every version of the</a:t>
            </a:r>
            <a:r>
              <a:rPr sz="2000" spc="-190" dirty="0">
                <a:latin typeface="Arial"/>
                <a:cs typeface="Arial"/>
              </a:rPr>
              <a:t> </a:t>
            </a:r>
            <a:r>
              <a:rPr sz="2000" dirty="0">
                <a:latin typeface="Arial"/>
                <a:cs typeface="Arial"/>
              </a:rPr>
              <a:t>system.</a:t>
            </a:r>
          </a:p>
          <a:p>
            <a:pPr marL="355600" indent="-342900" algn="just">
              <a:spcBef>
                <a:spcPts val="894"/>
              </a:spcBef>
              <a:buFont typeface="Wingdings"/>
              <a:buChar char=""/>
              <a:tabLst>
                <a:tab pos="356235" algn="l"/>
              </a:tabLst>
            </a:pPr>
            <a:r>
              <a:rPr sz="2400" spc="-5" dirty="0">
                <a:latin typeface="Arial"/>
                <a:cs typeface="Arial"/>
              </a:rPr>
              <a:t>System </a:t>
            </a:r>
            <a:r>
              <a:rPr sz="2400" dirty="0">
                <a:latin typeface="Arial"/>
                <a:cs typeface="Arial"/>
              </a:rPr>
              <a:t>structure tends to </a:t>
            </a:r>
            <a:r>
              <a:rPr sz="2400" spc="-5" dirty="0">
                <a:latin typeface="Arial"/>
                <a:cs typeface="Arial"/>
              </a:rPr>
              <a:t>degrade </a:t>
            </a:r>
            <a:r>
              <a:rPr sz="2400" dirty="0">
                <a:latin typeface="Arial"/>
                <a:cs typeface="Arial"/>
              </a:rPr>
              <a:t>as </a:t>
            </a:r>
            <a:r>
              <a:rPr sz="2400" spc="-5" dirty="0">
                <a:latin typeface="Arial"/>
                <a:cs typeface="Arial"/>
              </a:rPr>
              <a:t>new</a:t>
            </a:r>
            <a:r>
              <a:rPr sz="2400" spc="-25" dirty="0">
                <a:latin typeface="Arial"/>
                <a:cs typeface="Arial"/>
              </a:rPr>
              <a:t> </a:t>
            </a:r>
            <a:r>
              <a:rPr sz="2400" spc="-35" dirty="0">
                <a:latin typeface="Arial"/>
                <a:cs typeface="Arial"/>
              </a:rPr>
              <a:t>increments</a:t>
            </a:r>
            <a:r>
              <a:rPr lang="en-IN" sz="2400" dirty="0">
                <a:latin typeface="Arial"/>
                <a:cs typeface="Arial"/>
              </a:rPr>
              <a:t> </a:t>
            </a:r>
            <a:r>
              <a:rPr sz="2400" spc="-5" dirty="0">
                <a:latin typeface="Arial"/>
                <a:cs typeface="Arial"/>
              </a:rPr>
              <a:t>are added</a:t>
            </a:r>
            <a:r>
              <a:rPr sz="2400" i="1" spc="-5" dirty="0">
                <a:latin typeface="Arial"/>
                <a:cs typeface="Arial"/>
              </a:rPr>
              <a:t>.</a:t>
            </a:r>
            <a:endParaRPr sz="2400" dirty="0">
              <a:latin typeface="Arial"/>
              <a:cs typeface="Arial"/>
            </a:endParaRPr>
          </a:p>
          <a:p>
            <a:pPr marL="756285" marR="323215" lvl="1" indent="-286385" algn="just">
              <a:spcBef>
                <a:spcPts val="900"/>
              </a:spcBef>
              <a:buFont typeface="Wingdings"/>
              <a:buChar char=""/>
              <a:tabLst>
                <a:tab pos="756285" algn="l"/>
                <a:tab pos="756920" algn="l"/>
              </a:tabLst>
            </a:pPr>
            <a:r>
              <a:rPr sz="2000" dirty="0">
                <a:latin typeface="Arial"/>
                <a:cs typeface="Arial"/>
              </a:rPr>
              <a:t>Unless </a:t>
            </a:r>
            <a:r>
              <a:rPr sz="2000" spc="-5" dirty="0">
                <a:latin typeface="Arial"/>
                <a:cs typeface="Arial"/>
              </a:rPr>
              <a:t>time </a:t>
            </a:r>
            <a:r>
              <a:rPr sz="2000" dirty="0">
                <a:latin typeface="Arial"/>
                <a:cs typeface="Arial"/>
              </a:rPr>
              <a:t>and money is spent on refactoring to improve</a:t>
            </a:r>
            <a:r>
              <a:rPr sz="2000" spc="-180" dirty="0">
                <a:latin typeface="Arial"/>
                <a:cs typeface="Arial"/>
              </a:rPr>
              <a:t> </a:t>
            </a:r>
            <a:r>
              <a:rPr sz="2000" dirty="0">
                <a:latin typeface="Arial"/>
                <a:cs typeface="Arial"/>
              </a:rPr>
              <a:t>the  software, regular change tends to corrupt its structure.  Incorporating further software changes becomes increasingly  </a:t>
            </a:r>
            <a:r>
              <a:rPr sz="2000" spc="-5" dirty="0">
                <a:latin typeface="Arial"/>
                <a:cs typeface="Arial"/>
              </a:rPr>
              <a:t>difficult </a:t>
            </a:r>
            <a:r>
              <a:rPr sz="2000" dirty="0">
                <a:latin typeface="Arial"/>
                <a:cs typeface="Arial"/>
              </a:rPr>
              <a:t>and</a:t>
            </a:r>
            <a:r>
              <a:rPr sz="2000" spc="-25" dirty="0">
                <a:latin typeface="Arial"/>
                <a:cs typeface="Arial"/>
              </a:rPr>
              <a:t> </a:t>
            </a:r>
            <a:r>
              <a:rPr sz="2000" spc="-20" dirty="0">
                <a:latin typeface="Arial"/>
                <a:cs typeface="Arial"/>
              </a:rPr>
              <a:t>costly.</a:t>
            </a:r>
            <a:endParaRPr sz="2000" dirty="0">
              <a:latin typeface="Arial"/>
              <a:cs typeface="Arial"/>
            </a:endParaRPr>
          </a:p>
        </p:txBody>
      </p:sp>
      <p:sp>
        <p:nvSpPr>
          <p:cNvPr id="4" name="Footer Placeholder 3">
            <a:extLst>
              <a:ext uri="{FF2B5EF4-FFF2-40B4-BE49-F238E27FC236}">
                <a16:creationId xmlns:a16="http://schemas.microsoft.com/office/drawing/2014/main" id="{A463B20B-C7A8-1EA3-582E-709D2F506CD4}"/>
              </a:ext>
            </a:extLst>
          </p:cNvPr>
          <p:cNvSpPr>
            <a:spLocks noGrp="1"/>
          </p:cNvSpPr>
          <p:nvPr>
            <p:ph type="ftr" sz="quarter" idx="11"/>
          </p:nvPr>
        </p:nvSpPr>
        <p:spPr/>
        <p:txBody>
          <a:bodyPr/>
          <a:lstStyle/>
          <a:p>
            <a:r>
              <a:rPr lang="en-US"/>
              <a:t>Software Engineering</a:t>
            </a:r>
          </a:p>
        </p:txBody>
      </p:sp>
      <p:sp>
        <p:nvSpPr>
          <p:cNvPr id="5" name="Slide Number Placeholder 4">
            <a:extLst>
              <a:ext uri="{FF2B5EF4-FFF2-40B4-BE49-F238E27FC236}">
                <a16:creationId xmlns:a16="http://schemas.microsoft.com/office/drawing/2014/main" id="{1C3D3262-690F-1989-DE94-28D9A9D86259}"/>
              </a:ext>
            </a:extLst>
          </p:cNvPr>
          <p:cNvSpPr>
            <a:spLocks noGrp="1"/>
          </p:cNvSpPr>
          <p:nvPr>
            <p:ph type="sldNum" sz="quarter" idx="12"/>
          </p:nvPr>
        </p:nvSpPr>
        <p:spPr/>
        <p:txBody>
          <a:bodyPr/>
          <a:lstStyle/>
          <a:p>
            <a:fld id="{64618DCC-6EB1-4B7D-8B5A-0129D556AD49}" type="slidenum">
              <a:rPr lang="en-US" smtClean="0"/>
              <a:t>32</a:t>
            </a:fld>
            <a:endParaRPr lang="en-US"/>
          </a:p>
        </p:txBody>
      </p:sp>
    </p:spTree>
    <p:extLst>
      <p:ext uri="{BB962C8B-B14F-4D97-AF65-F5344CB8AC3E}">
        <p14:creationId xmlns:p14="http://schemas.microsoft.com/office/powerpoint/2010/main" val="375400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4948" y="1707416"/>
            <a:ext cx="11367052" cy="1813317"/>
          </a:xfrm>
          <a:prstGeom prst="rect">
            <a:avLst/>
          </a:prstGeom>
        </p:spPr>
        <p:txBody>
          <a:bodyPr vert="horz" wrap="square" lIns="0" tIns="0" rIns="0" bIns="0" rtlCol="0">
            <a:spAutoFit/>
          </a:bodyPr>
          <a:lstStyle/>
          <a:p>
            <a:pPr marL="469900" marR="5080" indent="-457200">
              <a:buFont typeface="Arial" panose="020B0604020202020204" pitchFamily="34" charset="0"/>
              <a:buChar char="•"/>
              <a:tabLst>
                <a:tab pos="354965" algn="l"/>
                <a:tab pos="355600" algn="l"/>
              </a:tabLst>
            </a:pPr>
            <a:r>
              <a:rPr sz="2800" dirty="0">
                <a:solidFill>
                  <a:srgbClr val="001F5F"/>
                </a:solidFill>
                <a:latin typeface="Arial"/>
                <a:cs typeface="Arial"/>
              </a:rPr>
              <a:t>Iterative </a:t>
            </a:r>
            <a:r>
              <a:rPr sz="2800" spc="-5" dirty="0">
                <a:solidFill>
                  <a:srgbClr val="001F5F"/>
                </a:solidFill>
                <a:latin typeface="Arial"/>
                <a:cs typeface="Arial"/>
              </a:rPr>
              <a:t>development </a:t>
            </a:r>
            <a:r>
              <a:rPr sz="2800" spc="-5" dirty="0">
                <a:solidFill>
                  <a:srgbClr val="FF0000"/>
                </a:solidFill>
                <a:latin typeface="Arial"/>
                <a:cs typeface="Arial"/>
              </a:rPr>
              <a:t>improves </a:t>
            </a:r>
            <a:r>
              <a:rPr sz="2800" dirty="0">
                <a:solidFill>
                  <a:srgbClr val="001F5F"/>
                </a:solidFill>
                <a:latin typeface="Arial"/>
                <a:cs typeface="Arial"/>
              </a:rPr>
              <a:t>overall </a:t>
            </a:r>
            <a:r>
              <a:rPr sz="2800" spc="-5" dirty="0">
                <a:solidFill>
                  <a:srgbClr val="001F5F"/>
                </a:solidFill>
                <a:latin typeface="Arial"/>
                <a:cs typeface="Arial"/>
              </a:rPr>
              <a:t>system in  </a:t>
            </a:r>
            <a:r>
              <a:rPr sz="2800" spc="-5" dirty="0">
                <a:solidFill>
                  <a:srgbClr val="FF0000"/>
                </a:solidFill>
                <a:latin typeface="Arial"/>
                <a:cs typeface="Arial"/>
              </a:rPr>
              <a:t>each</a:t>
            </a:r>
            <a:r>
              <a:rPr sz="2800" spc="-80" dirty="0">
                <a:solidFill>
                  <a:srgbClr val="FF0000"/>
                </a:solidFill>
                <a:latin typeface="Arial"/>
                <a:cs typeface="Arial"/>
              </a:rPr>
              <a:t> </a:t>
            </a:r>
            <a:r>
              <a:rPr sz="2800" dirty="0">
                <a:solidFill>
                  <a:srgbClr val="FF0000"/>
                </a:solidFill>
                <a:latin typeface="Arial"/>
                <a:cs typeface="Arial"/>
              </a:rPr>
              <a:t>release</a:t>
            </a:r>
            <a:endParaRPr lang="en-US" sz="2800" dirty="0">
              <a:solidFill>
                <a:srgbClr val="FF0000"/>
              </a:solidFill>
              <a:latin typeface="Arial"/>
              <a:cs typeface="Arial"/>
            </a:endParaRPr>
          </a:p>
          <a:p>
            <a:pPr marL="469900" marR="5080" indent="-457200">
              <a:buFont typeface="Arial" panose="020B0604020202020204" pitchFamily="34" charset="0"/>
              <a:buChar char="•"/>
              <a:tabLst>
                <a:tab pos="354965" algn="l"/>
                <a:tab pos="355600" algn="l"/>
              </a:tabLst>
            </a:pPr>
            <a:endParaRPr sz="2800" dirty="0">
              <a:latin typeface="Arial"/>
              <a:cs typeface="Arial"/>
            </a:endParaRPr>
          </a:p>
          <a:p>
            <a:pPr marL="469900" marR="541655" indent="-457200">
              <a:spcBef>
                <a:spcPts val="670"/>
              </a:spcBef>
              <a:buFont typeface="Arial" panose="020B0604020202020204" pitchFamily="34" charset="0"/>
              <a:buChar char="•"/>
              <a:tabLst>
                <a:tab pos="354965" algn="l"/>
                <a:tab pos="355600" algn="l"/>
              </a:tabLst>
            </a:pPr>
            <a:r>
              <a:rPr sz="2800" spc="-5" dirty="0">
                <a:solidFill>
                  <a:srgbClr val="001F5F"/>
                </a:solidFill>
                <a:latin typeface="Arial"/>
                <a:cs typeface="Arial"/>
              </a:rPr>
              <a:t>Delivers a </a:t>
            </a:r>
            <a:r>
              <a:rPr sz="2800" spc="-5" dirty="0">
                <a:solidFill>
                  <a:srgbClr val="FF0000"/>
                </a:solidFill>
                <a:latin typeface="Arial"/>
                <a:cs typeface="Arial"/>
              </a:rPr>
              <a:t>full system </a:t>
            </a:r>
            <a:r>
              <a:rPr sz="2800" spc="-5" dirty="0">
                <a:solidFill>
                  <a:srgbClr val="001F5F"/>
                </a:solidFill>
                <a:latin typeface="Arial"/>
                <a:cs typeface="Arial"/>
              </a:rPr>
              <a:t>in the </a:t>
            </a:r>
            <a:r>
              <a:rPr sz="2800" spc="-5" dirty="0">
                <a:solidFill>
                  <a:srgbClr val="FF0000"/>
                </a:solidFill>
                <a:latin typeface="Arial"/>
                <a:cs typeface="Arial"/>
              </a:rPr>
              <a:t>first </a:t>
            </a:r>
            <a:r>
              <a:rPr sz="2800" dirty="0">
                <a:solidFill>
                  <a:srgbClr val="FF0000"/>
                </a:solidFill>
                <a:latin typeface="Arial"/>
                <a:cs typeface="Arial"/>
              </a:rPr>
              <a:t>release</a:t>
            </a:r>
            <a:r>
              <a:rPr sz="2800" dirty="0">
                <a:solidFill>
                  <a:srgbClr val="001F5F"/>
                </a:solidFill>
                <a:latin typeface="Arial"/>
                <a:cs typeface="Arial"/>
              </a:rPr>
              <a:t>, then  </a:t>
            </a:r>
            <a:r>
              <a:rPr sz="2800" dirty="0">
                <a:solidFill>
                  <a:srgbClr val="FF0000"/>
                </a:solidFill>
                <a:latin typeface="Arial"/>
                <a:cs typeface="Arial"/>
              </a:rPr>
              <a:t>changes </a:t>
            </a:r>
            <a:r>
              <a:rPr sz="2800" spc="-5" dirty="0">
                <a:solidFill>
                  <a:srgbClr val="001F5F"/>
                </a:solidFill>
                <a:latin typeface="Arial"/>
                <a:cs typeface="Arial"/>
              </a:rPr>
              <a:t>the </a:t>
            </a:r>
            <a:r>
              <a:rPr sz="2800" dirty="0">
                <a:solidFill>
                  <a:srgbClr val="001F5F"/>
                </a:solidFill>
                <a:latin typeface="Arial"/>
                <a:cs typeface="Arial"/>
              </a:rPr>
              <a:t>functionality </a:t>
            </a:r>
            <a:r>
              <a:rPr sz="2800" spc="-5" dirty="0">
                <a:solidFill>
                  <a:srgbClr val="001F5F"/>
                </a:solidFill>
                <a:latin typeface="Arial"/>
                <a:cs typeface="Arial"/>
              </a:rPr>
              <a:t>of each </a:t>
            </a:r>
            <a:r>
              <a:rPr sz="2800" dirty="0">
                <a:solidFill>
                  <a:srgbClr val="001F5F"/>
                </a:solidFill>
                <a:latin typeface="Arial"/>
                <a:cs typeface="Arial"/>
              </a:rPr>
              <a:t>subsystem  </a:t>
            </a:r>
            <a:r>
              <a:rPr sz="2800" spc="-5" dirty="0">
                <a:solidFill>
                  <a:srgbClr val="001F5F"/>
                </a:solidFill>
                <a:latin typeface="Arial"/>
                <a:cs typeface="Arial"/>
              </a:rPr>
              <a:t>with </a:t>
            </a:r>
            <a:r>
              <a:rPr sz="2800" dirty="0">
                <a:solidFill>
                  <a:srgbClr val="FF0000"/>
                </a:solidFill>
                <a:latin typeface="Arial"/>
                <a:cs typeface="Arial"/>
              </a:rPr>
              <a:t>each new</a:t>
            </a:r>
            <a:r>
              <a:rPr sz="2800" spc="-55" dirty="0">
                <a:solidFill>
                  <a:srgbClr val="FF0000"/>
                </a:solidFill>
                <a:latin typeface="Arial"/>
                <a:cs typeface="Arial"/>
              </a:rPr>
              <a:t> </a:t>
            </a:r>
            <a:r>
              <a:rPr sz="2800" dirty="0">
                <a:solidFill>
                  <a:srgbClr val="FF0000"/>
                </a:solidFill>
                <a:latin typeface="Arial"/>
                <a:cs typeface="Arial"/>
              </a:rPr>
              <a:t>release</a:t>
            </a:r>
            <a:endParaRPr sz="2800" dirty="0">
              <a:latin typeface="Arial"/>
              <a:cs typeface="Arial"/>
            </a:endParaRPr>
          </a:p>
        </p:txBody>
      </p:sp>
      <p:sp>
        <p:nvSpPr>
          <p:cNvPr id="8" name="object 8"/>
          <p:cNvSpPr txBox="1">
            <a:spLocks noGrp="1"/>
          </p:cNvSpPr>
          <p:nvPr>
            <p:ph type="title"/>
          </p:nvPr>
        </p:nvSpPr>
        <p:spPr>
          <a:xfrm>
            <a:off x="299003" y="351786"/>
            <a:ext cx="9980682" cy="677108"/>
          </a:xfrm>
          <a:prstGeom prst="rect">
            <a:avLst/>
          </a:prstGeom>
        </p:spPr>
        <p:txBody>
          <a:bodyPr vert="horz" wrap="square" lIns="0" tIns="0" rIns="0" bIns="0" rtlCol="0" anchor="b">
            <a:spAutoFit/>
          </a:bodyPr>
          <a:lstStyle/>
          <a:p>
            <a:pPr marL="12700">
              <a:lnSpc>
                <a:spcPct val="100000"/>
              </a:lnSpc>
            </a:pPr>
            <a:r>
              <a:rPr dirty="0"/>
              <a:t>Iterative Development</a:t>
            </a:r>
          </a:p>
        </p:txBody>
      </p:sp>
      <p:sp>
        <p:nvSpPr>
          <p:cNvPr id="9" name="object 9"/>
          <p:cNvSpPr/>
          <p:nvPr/>
        </p:nvSpPr>
        <p:spPr>
          <a:xfrm>
            <a:off x="3657600" y="4199255"/>
            <a:ext cx="4565650" cy="1988185"/>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662928" y="5334000"/>
            <a:ext cx="1714500" cy="853440"/>
          </a:xfrm>
          <a:custGeom>
            <a:avLst/>
            <a:gdLst/>
            <a:ahLst/>
            <a:cxnLst/>
            <a:rect l="l" t="t" r="r" b="b"/>
            <a:pathLst>
              <a:path w="1714500" h="853439">
                <a:moveTo>
                  <a:pt x="0" y="426719"/>
                </a:moveTo>
                <a:lnTo>
                  <a:pt x="9294" y="363653"/>
                </a:lnTo>
                <a:lnTo>
                  <a:pt x="36294" y="303462"/>
                </a:lnTo>
                <a:lnTo>
                  <a:pt x="79673" y="246807"/>
                </a:lnTo>
                <a:lnTo>
                  <a:pt x="107090" y="220012"/>
                </a:lnTo>
                <a:lnTo>
                  <a:pt x="138105" y="194348"/>
                </a:lnTo>
                <a:lnTo>
                  <a:pt x="172552" y="169897"/>
                </a:lnTo>
                <a:lnTo>
                  <a:pt x="210265" y="146743"/>
                </a:lnTo>
                <a:lnTo>
                  <a:pt x="251079" y="124967"/>
                </a:lnTo>
                <a:lnTo>
                  <a:pt x="294827" y="104653"/>
                </a:lnTo>
                <a:lnTo>
                  <a:pt x="341343" y="85882"/>
                </a:lnTo>
                <a:lnTo>
                  <a:pt x="390464" y="68736"/>
                </a:lnTo>
                <a:lnTo>
                  <a:pt x="442021" y="53299"/>
                </a:lnTo>
                <a:lnTo>
                  <a:pt x="495850" y="39653"/>
                </a:lnTo>
                <a:lnTo>
                  <a:pt x="551785" y="27880"/>
                </a:lnTo>
                <a:lnTo>
                  <a:pt x="609661" y="18063"/>
                </a:lnTo>
                <a:lnTo>
                  <a:pt x="669311" y="10284"/>
                </a:lnTo>
                <a:lnTo>
                  <a:pt x="730569" y="4625"/>
                </a:lnTo>
                <a:lnTo>
                  <a:pt x="793271" y="1170"/>
                </a:lnTo>
                <a:lnTo>
                  <a:pt x="857250" y="0"/>
                </a:lnTo>
                <a:lnTo>
                  <a:pt x="921228" y="1170"/>
                </a:lnTo>
                <a:lnTo>
                  <a:pt x="983930" y="4625"/>
                </a:lnTo>
                <a:lnTo>
                  <a:pt x="1045188" y="10284"/>
                </a:lnTo>
                <a:lnTo>
                  <a:pt x="1104838" y="18063"/>
                </a:lnTo>
                <a:lnTo>
                  <a:pt x="1162714" y="27880"/>
                </a:lnTo>
                <a:lnTo>
                  <a:pt x="1218649" y="39653"/>
                </a:lnTo>
                <a:lnTo>
                  <a:pt x="1272478" y="53299"/>
                </a:lnTo>
                <a:lnTo>
                  <a:pt x="1324035" y="68736"/>
                </a:lnTo>
                <a:lnTo>
                  <a:pt x="1373156" y="85882"/>
                </a:lnTo>
                <a:lnTo>
                  <a:pt x="1419672" y="104653"/>
                </a:lnTo>
                <a:lnTo>
                  <a:pt x="1463421" y="124968"/>
                </a:lnTo>
                <a:lnTo>
                  <a:pt x="1504234" y="146743"/>
                </a:lnTo>
                <a:lnTo>
                  <a:pt x="1541947" y="169897"/>
                </a:lnTo>
                <a:lnTo>
                  <a:pt x="1576394" y="194348"/>
                </a:lnTo>
                <a:lnTo>
                  <a:pt x="1607409" y="220012"/>
                </a:lnTo>
                <a:lnTo>
                  <a:pt x="1634826" y="246807"/>
                </a:lnTo>
                <a:lnTo>
                  <a:pt x="1678205" y="303462"/>
                </a:lnTo>
                <a:lnTo>
                  <a:pt x="1705205" y="363653"/>
                </a:lnTo>
                <a:lnTo>
                  <a:pt x="1714500" y="426719"/>
                </a:lnTo>
                <a:lnTo>
                  <a:pt x="1712148" y="458566"/>
                </a:lnTo>
                <a:lnTo>
                  <a:pt x="1693835" y="520271"/>
                </a:lnTo>
                <a:lnTo>
                  <a:pt x="1658480" y="578772"/>
                </a:lnTo>
                <a:lnTo>
                  <a:pt x="1607409" y="633410"/>
                </a:lnTo>
                <a:lnTo>
                  <a:pt x="1576394" y="659074"/>
                </a:lnTo>
                <a:lnTo>
                  <a:pt x="1541947" y="683525"/>
                </a:lnTo>
                <a:lnTo>
                  <a:pt x="1504234" y="706680"/>
                </a:lnTo>
                <a:lnTo>
                  <a:pt x="1463421" y="728457"/>
                </a:lnTo>
                <a:lnTo>
                  <a:pt x="1419672" y="748773"/>
                </a:lnTo>
                <a:lnTo>
                  <a:pt x="1373156" y="767546"/>
                </a:lnTo>
                <a:lnTo>
                  <a:pt x="1324035" y="784693"/>
                </a:lnTo>
                <a:lnTo>
                  <a:pt x="1272478" y="800132"/>
                </a:lnTo>
                <a:lnTo>
                  <a:pt x="1218649" y="813780"/>
                </a:lnTo>
                <a:lnTo>
                  <a:pt x="1162714" y="825554"/>
                </a:lnTo>
                <a:lnTo>
                  <a:pt x="1104838" y="835373"/>
                </a:lnTo>
                <a:lnTo>
                  <a:pt x="1045188" y="843153"/>
                </a:lnTo>
                <a:lnTo>
                  <a:pt x="983930" y="848813"/>
                </a:lnTo>
                <a:lnTo>
                  <a:pt x="921228" y="852269"/>
                </a:lnTo>
                <a:lnTo>
                  <a:pt x="857250" y="853440"/>
                </a:lnTo>
                <a:lnTo>
                  <a:pt x="793271" y="852269"/>
                </a:lnTo>
                <a:lnTo>
                  <a:pt x="730569" y="848813"/>
                </a:lnTo>
                <a:lnTo>
                  <a:pt x="669311" y="843153"/>
                </a:lnTo>
                <a:lnTo>
                  <a:pt x="609661" y="835373"/>
                </a:lnTo>
                <a:lnTo>
                  <a:pt x="551785" y="825554"/>
                </a:lnTo>
                <a:lnTo>
                  <a:pt x="495850" y="813780"/>
                </a:lnTo>
                <a:lnTo>
                  <a:pt x="442021" y="800132"/>
                </a:lnTo>
                <a:lnTo>
                  <a:pt x="390464" y="784693"/>
                </a:lnTo>
                <a:lnTo>
                  <a:pt x="341343" y="767546"/>
                </a:lnTo>
                <a:lnTo>
                  <a:pt x="294827" y="748773"/>
                </a:lnTo>
                <a:lnTo>
                  <a:pt x="251079" y="728457"/>
                </a:lnTo>
                <a:lnTo>
                  <a:pt x="210265" y="706680"/>
                </a:lnTo>
                <a:lnTo>
                  <a:pt x="172552" y="683525"/>
                </a:lnTo>
                <a:lnTo>
                  <a:pt x="138105" y="659074"/>
                </a:lnTo>
                <a:lnTo>
                  <a:pt x="107090" y="633410"/>
                </a:lnTo>
                <a:lnTo>
                  <a:pt x="79673" y="606615"/>
                </a:lnTo>
                <a:lnTo>
                  <a:pt x="36294" y="549963"/>
                </a:lnTo>
                <a:lnTo>
                  <a:pt x="9294" y="489778"/>
                </a:lnTo>
                <a:lnTo>
                  <a:pt x="0" y="426719"/>
                </a:lnTo>
                <a:close/>
              </a:path>
            </a:pathLst>
          </a:custGeom>
          <a:ln w="25400">
            <a:solidFill>
              <a:srgbClr val="FF0000"/>
            </a:solidFill>
          </a:ln>
        </p:spPr>
        <p:txBody>
          <a:bodyPr wrap="square" lIns="0" tIns="0" rIns="0" bIns="0" rtlCol="0"/>
          <a:lstStyle/>
          <a:p>
            <a:endParaRPr/>
          </a:p>
        </p:txBody>
      </p:sp>
      <p:sp>
        <p:nvSpPr>
          <p:cNvPr id="3" name="Footer Placeholder 2">
            <a:extLst>
              <a:ext uri="{FF2B5EF4-FFF2-40B4-BE49-F238E27FC236}">
                <a16:creationId xmlns:a16="http://schemas.microsoft.com/office/drawing/2014/main" id="{B2ADE237-7548-40F8-BA12-0371952FC53D}"/>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3FE08108-D0A6-4126-BD7E-DF6D259695AE}"/>
              </a:ext>
            </a:extLst>
          </p:cNvPr>
          <p:cNvSpPr>
            <a:spLocks noGrp="1"/>
          </p:cNvSpPr>
          <p:nvPr>
            <p:ph type="sldNum" sz="quarter" idx="12"/>
          </p:nvPr>
        </p:nvSpPr>
        <p:spPr/>
        <p:txBody>
          <a:bodyPr/>
          <a:lstStyle/>
          <a:p>
            <a:fld id="{64618DCC-6EB1-4B7D-8B5A-0129D556AD49}" type="slidenum">
              <a:rPr lang="en-US" smtClean="0"/>
              <a:t>33</a:t>
            </a:fld>
            <a:endParaRPr lang="en-US"/>
          </a:p>
        </p:txBody>
      </p:sp>
    </p:spTree>
    <p:extLst>
      <p:ext uri="{BB962C8B-B14F-4D97-AF65-F5344CB8AC3E}">
        <p14:creationId xmlns:p14="http://schemas.microsoft.com/office/powerpoint/2010/main" val="5523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287000" y="0"/>
            <a:ext cx="381000" cy="914400"/>
          </a:xfrm>
          <a:custGeom>
            <a:avLst/>
            <a:gdLst/>
            <a:ahLst/>
            <a:cxnLst/>
            <a:rect l="l" t="t" r="r" b="b"/>
            <a:pathLst>
              <a:path w="381000" h="914400">
                <a:moveTo>
                  <a:pt x="0" y="914400"/>
                </a:moveTo>
                <a:lnTo>
                  <a:pt x="381000" y="914400"/>
                </a:lnTo>
                <a:lnTo>
                  <a:pt x="381000" y="0"/>
                </a:lnTo>
                <a:lnTo>
                  <a:pt x="0" y="0"/>
                </a:lnTo>
                <a:lnTo>
                  <a:pt x="0" y="914400"/>
                </a:lnTo>
                <a:close/>
              </a:path>
            </a:pathLst>
          </a:custGeom>
          <a:solidFill>
            <a:srgbClr val="7E7E7E"/>
          </a:solidFill>
        </p:spPr>
        <p:txBody>
          <a:bodyPr wrap="square" lIns="0" tIns="0" rIns="0" bIns="0" rtlCol="0"/>
          <a:lstStyle/>
          <a:p>
            <a:endParaRPr/>
          </a:p>
        </p:txBody>
      </p:sp>
      <p:sp>
        <p:nvSpPr>
          <p:cNvPr id="7" name="object 7"/>
          <p:cNvSpPr txBox="1">
            <a:spLocks noGrp="1"/>
          </p:cNvSpPr>
          <p:nvPr>
            <p:ph type="title"/>
          </p:nvPr>
        </p:nvSpPr>
        <p:spPr>
          <a:xfrm>
            <a:off x="331339" y="237292"/>
            <a:ext cx="9980682" cy="677108"/>
          </a:xfrm>
          <a:prstGeom prst="rect">
            <a:avLst/>
          </a:prstGeom>
        </p:spPr>
        <p:txBody>
          <a:bodyPr vert="horz" wrap="square" lIns="0" tIns="0" rIns="0" bIns="0" rtlCol="0" anchor="b">
            <a:spAutoFit/>
          </a:bodyPr>
          <a:lstStyle/>
          <a:p>
            <a:pPr marL="12700">
              <a:lnSpc>
                <a:spcPct val="100000"/>
              </a:lnSpc>
            </a:pPr>
            <a:r>
              <a:rPr dirty="0"/>
              <a:t>Iterative vs. Incremental Development</a:t>
            </a:r>
          </a:p>
        </p:txBody>
      </p:sp>
      <p:sp>
        <p:nvSpPr>
          <p:cNvPr id="8" name="object 8"/>
          <p:cNvSpPr txBox="1"/>
          <p:nvPr/>
        </p:nvSpPr>
        <p:spPr>
          <a:xfrm>
            <a:off x="510854" y="1348803"/>
            <a:ext cx="5712718" cy="719455"/>
          </a:xfrm>
          <a:prstGeom prst="rect">
            <a:avLst/>
          </a:prstGeom>
        </p:spPr>
        <p:txBody>
          <a:bodyPr vert="horz" wrap="square" lIns="0" tIns="0" rIns="0" bIns="0" rtlCol="0">
            <a:spAutoFit/>
          </a:bodyPr>
          <a:lstStyle/>
          <a:p>
            <a:pPr marL="24765"/>
            <a:r>
              <a:rPr sz="2100" b="1" spc="-5" dirty="0">
                <a:solidFill>
                  <a:srgbClr val="001F5F"/>
                </a:solidFill>
                <a:latin typeface="Arial"/>
                <a:cs typeface="Arial"/>
              </a:rPr>
              <a:t>Incremental</a:t>
            </a:r>
            <a:r>
              <a:rPr sz="2100" b="1" spc="-20" dirty="0">
                <a:solidFill>
                  <a:srgbClr val="001F5F"/>
                </a:solidFill>
                <a:latin typeface="Arial"/>
                <a:cs typeface="Arial"/>
              </a:rPr>
              <a:t> </a:t>
            </a:r>
            <a:r>
              <a:rPr sz="2100" b="1" spc="-5" dirty="0">
                <a:solidFill>
                  <a:srgbClr val="001F5F"/>
                </a:solidFill>
                <a:latin typeface="Arial"/>
                <a:cs typeface="Arial"/>
              </a:rPr>
              <a:t>Development</a:t>
            </a:r>
            <a:endParaRPr sz="2100" dirty="0">
              <a:latin typeface="Arial"/>
              <a:cs typeface="Arial"/>
            </a:endParaRPr>
          </a:p>
          <a:p>
            <a:pPr marL="12700">
              <a:spcBef>
                <a:spcPts val="660"/>
              </a:spcBef>
            </a:pPr>
            <a:r>
              <a:rPr sz="2000" dirty="0">
                <a:solidFill>
                  <a:srgbClr val="001F5F"/>
                </a:solidFill>
                <a:latin typeface="Arial"/>
                <a:cs typeface="Arial"/>
              </a:rPr>
              <a:t>Add a new </a:t>
            </a:r>
            <a:r>
              <a:rPr sz="2000" dirty="0">
                <a:solidFill>
                  <a:srgbClr val="FF0000"/>
                </a:solidFill>
                <a:latin typeface="Arial"/>
                <a:cs typeface="Arial"/>
              </a:rPr>
              <a:t>"part" </a:t>
            </a:r>
            <a:r>
              <a:rPr sz="2000" dirty="0">
                <a:solidFill>
                  <a:srgbClr val="001F5F"/>
                </a:solidFill>
                <a:latin typeface="Arial"/>
                <a:cs typeface="Arial"/>
              </a:rPr>
              <a:t>at each</a:t>
            </a:r>
            <a:r>
              <a:rPr sz="2000" spc="-130" dirty="0">
                <a:solidFill>
                  <a:srgbClr val="001F5F"/>
                </a:solidFill>
                <a:latin typeface="Arial"/>
                <a:cs typeface="Arial"/>
              </a:rPr>
              <a:t> </a:t>
            </a:r>
            <a:r>
              <a:rPr sz="2000" dirty="0">
                <a:solidFill>
                  <a:srgbClr val="001F5F"/>
                </a:solidFill>
                <a:latin typeface="Arial"/>
                <a:cs typeface="Arial"/>
              </a:rPr>
              <a:t>increment</a:t>
            </a:r>
            <a:endParaRPr sz="2000" dirty="0">
              <a:latin typeface="Arial"/>
              <a:cs typeface="Arial"/>
            </a:endParaRPr>
          </a:p>
        </p:txBody>
      </p:sp>
      <p:sp>
        <p:nvSpPr>
          <p:cNvPr id="9" name="object 9"/>
          <p:cNvSpPr/>
          <p:nvPr/>
        </p:nvSpPr>
        <p:spPr>
          <a:xfrm>
            <a:off x="2514600" y="2071116"/>
            <a:ext cx="1090650" cy="74752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3657600" y="2230336"/>
            <a:ext cx="955852" cy="33087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648201" y="2071117"/>
            <a:ext cx="1813687" cy="796543"/>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6510020" y="2192236"/>
            <a:ext cx="919086" cy="379895"/>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7595743" y="2035111"/>
            <a:ext cx="1776857" cy="784288"/>
          </a:xfrm>
          <a:prstGeom prst="rect">
            <a:avLst/>
          </a:prstGeom>
          <a:blipFill>
            <a:blip r:embed="rId6" cstate="print"/>
            <a:stretch>
              <a:fillRect/>
            </a:stretch>
          </a:blipFill>
        </p:spPr>
        <p:txBody>
          <a:bodyPr wrap="square" lIns="0" tIns="0" rIns="0" bIns="0" rtlCol="0"/>
          <a:lstStyle/>
          <a:p>
            <a:endParaRPr/>
          </a:p>
        </p:txBody>
      </p:sp>
      <p:sp>
        <p:nvSpPr>
          <p:cNvPr id="14" name="object 14"/>
          <p:cNvSpPr txBox="1"/>
          <p:nvPr/>
        </p:nvSpPr>
        <p:spPr>
          <a:xfrm>
            <a:off x="544372" y="3262377"/>
            <a:ext cx="5031105" cy="719455"/>
          </a:xfrm>
          <a:prstGeom prst="rect">
            <a:avLst/>
          </a:prstGeom>
        </p:spPr>
        <p:txBody>
          <a:bodyPr vert="horz" wrap="square" lIns="0" tIns="0" rIns="0" bIns="0" rtlCol="0">
            <a:spAutoFit/>
          </a:bodyPr>
          <a:lstStyle/>
          <a:p>
            <a:pPr marL="24765"/>
            <a:r>
              <a:rPr sz="2100" b="1" spc="-5" dirty="0">
                <a:solidFill>
                  <a:srgbClr val="001F5F"/>
                </a:solidFill>
                <a:latin typeface="Arial"/>
                <a:cs typeface="Arial"/>
              </a:rPr>
              <a:t>Iterative</a:t>
            </a:r>
            <a:r>
              <a:rPr sz="2100" b="1" spc="-35" dirty="0">
                <a:solidFill>
                  <a:srgbClr val="001F5F"/>
                </a:solidFill>
                <a:latin typeface="Arial"/>
                <a:cs typeface="Arial"/>
              </a:rPr>
              <a:t> </a:t>
            </a:r>
            <a:r>
              <a:rPr sz="2100" b="1" spc="-5" dirty="0">
                <a:solidFill>
                  <a:srgbClr val="001F5F"/>
                </a:solidFill>
                <a:latin typeface="Arial"/>
                <a:cs typeface="Arial"/>
              </a:rPr>
              <a:t>Development</a:t>
            </a:r>
            <a:endParaRPr sz="2100" dirty="0">
              <a:latin typeface="Arial"/>
              <a:cs typeface="Arial"/>
            </a:endParaRPr>
          </a:p>
          <a:p>
            <a:pPr marL="12700">
              <a:spcBef>
                <a:spcPts val="665"/>
              </a:spcBef>
            </a:pPr>
            <a:r>
              <a:rPr sz="2000" dirty="0">
                <a:solidFill>
                  <a:srgbClr val="001F5F"/>
                </a:solidFill>
                <a:latin typeface="Arial"/>
                <a:cs typeface="Arial"/>
              </a:rPr>
              <a:t>Improve a </a:t>
            </a:r>
            <a:r>
              <a:rPr sz="2000" dirty="0">
                <a:solidFill>
                  <a:srgbClr val="FF0000"/>
                </a:solidFill>
                <a:latin typeface="Arial"/>
                <a:cs typeface="Arial"/>
              </a:rPr>
              <a:t>"working system" </a:t>
            </a:r>
            <a:r>
              <a:rPr sz="2000" dirty="0">
                <a:solidFill>
                  <a:srgbClr val="001F5F"/>
                </a:solidFill>
                <a:latin typeface="Arial"/>
                <a:cs typeface="Arial"/>
              </a:rPr>
              <a:t>at each</a:t>
            </a:r>
            <a:r>
              <a:rPr sz="2000" spc="-155" dirty="0">
                <a:solidFill>
                  <a:srgbClr val="001F5F"/>
                </a:solidFill>
                <a:latin typeface="Arial"/>
                <a:cs typeface="Arial"/>
              </a:rPr>
              <a:t> </a:t>
            </a:r>
            <a:r>
              <a:rPr sz="2000" dirty="0">
                <a:solidFill>
                  <a:srgbClr val="001F5F"/>
                </a:solidFill>
                <a:latin typeface="Arial"/>
                <a:cs typeface="Arial"/>
              </a:rPr>
              <a:t>iteration</a:t>
            </a:r>
            <a:endParaRPr sz="2000" dirty="0">
              <a:latin typeface="Arial"/>
              <a:cs typeface="Arial"/>
            </a:endParaRPr>
          </a:p>
        </p:txBody>
      </p:sp>
      <p:sp>
        <p:nvSpPr>
          <p:cNvPr id="15" name="object 15"/>
          <p:cNvSpPr/>
          <p:nvPr/>
        </p:nvSpPr>
        <p:spPr>
          <a:xfrm>
            <a:off x="2289874" y="5010151"/>
            <a:ext cx="6930263" cy="1108075"/>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038600" y="4495763"/>
            <a:ext cx="1283080" cy="641515"/>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5562601" y="4486301"/>
            <a:ext cx="1321943" cy="631799"/>
          </a:xfrm>
          <a:prstGeom prst="rect">
            <a:avLst/>
          </a:prstGeom>
          <a:blipFill>
            <a:blip r:embed="rId9" cstate="print"/>
            <a:stretch>
              <a:fillRect/>
            </a:stretch>
          </a:blipFill>
        </p:spPr>
        <p:txBody>
          <a:bodyPr wrap="square" lIns="0" tIns="0" rIns="0" bIns="0" rtlCol="0"/>
          <a:lstStyle/>
          <a:p>
            <a:endParaRPr/>
          </a:p>
        </p:txBody>
      </p:sp>
      <p:sp>
        <p:nvSpPr>
          <p:cNvPr id="18" name="object 18"/>
          <p:cNvSpPr/>
          <p:nvPr/>
        </p:nvSpPr>
        <p:spPr>
          <a:xfrm>
            <a:off x="7086600" y="4486325"/>
            <a:ext cx="1341374" cy="592912"/>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7579223" y="2818638"/>
            <a:ext cx="4612777" cy="1677125"/>
          </a:xfrm>
          <a:prstGeom prst="rect">
            <a:avLst/>
          </a:prstGeom>
          <a:blipFill>
            <a:blip r:embed="rId11" cstate="print"/>
            <a:stretch>
              <a:fillRect/>
            </a:stretch>
          </a:blipFill>
        </p:spPr>
        <p:txBody>
          <a:bodyPr wrap="square" lIns="0" tIns="0" rIns="0" bIns="0" rtlCol="0"/>
          <a:lstStyle/>
          <a:p>
            <a:endParaRPr/>
          </a:p>
        </p:txBody>
      </p:sp>
      <p:sp>
        <p:nvSpPr>
          <p:cNvPr id="2" name="Footer Placeholder 1">
            <a:extLst>
              <a:ext uri="{FF2B5EF4-FFF2-40B4-BE49-F238E27FC236}">
                <a16:creationId xmlns:a16="http://schemas.microsoft.com/office/drawing/2014/main" id="{4D0B42C4-ECE6-4220-B33E-EB705F76DAED}"/>
              </a:ext>
            </a:extLst>
          </p:cNvPr>
          <p:cNvSpPr>
            <a:spLocks noGrp="1"/>
          </p:cNvSpPr>
          <p:nvPr>
            <p:ph type="ftr" sz="quarter" idx="11"/>
          </p:nvPr>
        </p:nvSpPr>
        <p:spPr/>
        <p:txBody>
          <a:bodyPr/>
          <a:lstStyle/>
          <a:p>
            <a:r>
              <a:rPr lang="en-US"/>
              <a:t>Software Engineering</a:t>
            </a:r>
          </a:p>
        </p:txBody>
      </p:sp>
      <p:sp>
        <p:nvSpPr>
          <p:cNvPr id="3" name="Slide Number Placeholder 2">
            <a:extLst>
              <a:ext uri="{FF2B5EF4-FFF2-40B4-BE49-F238E27FC236}">
                <a16:creationId xmlns:a16="http://schemas.microsoft.com/office/drawing/2014/main" id="{8214D2CF-6A96-4894-B2B4-15BF7A535DC4}"/>
              </a:ext>
            </a:extLst>
          </p:cNvPr>
          <p:cNvSpPr>
            <a:spLocks noGrp="1"/>
          </p:cNvSpPr>
          <p:nvPr>
            <p:ph type="sldNum" sz="quarter" idx="12"/>
          </p:nvPr>
        </p:nvSpPr>
        <p:spPr/>
        <p:txBody>
          <a:bodyPr/>
          <a:lstStyle/>
          <a:p>
            <a:fld id="{64618DCC-6EB1-4B7D-8B5A-0129D556AD49}" type="slidenum">
              <a:rPr lang="en-US" smtClean="0"/>
              <a:t>34</a:t>
            </a:fld>
            <a:endParaRPr lang="en-US"/>
          </a:p>
        </p:txBody>
      </p:sp>
    </p:spTree>
    <p:extLst>
      <p:ext uri="{BB962C8B-B14F-4D97-AF65-F5344CB8AC3E}">
        <p14:creationId xmlns:p14="http://schemas.microsoft.com/office/powerpoint/2010/main" val="1177905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3648" y="1522596"/>
            <a:ext cx="11555896" cy="4370427"/>
          </a:xfrm>
          <a:prstGeom prst="rect">
            <a:avLst/>
          </a:prstGeom>
        </p:spPr>
        <p:txBody>
          <a:bodyPr vert="horz" wrap="square" lIns="0" tIns="0" rIns="0" bIns="0" rtlCol="0">
            <a:spAutoFit/>
          </a:bodyPr>
          <a:lstStyle/>
          <a:p>
            <a:pPr marL="469900" marR="5080" indent="-457200" algn="just">
              <a:spcBef>
                <a:spcPts val="600"/>
              </a:spcBef>
              <a:spcAft>
                <a:spcPts val="600"/>
              </a:spcAft>
              <a:buFont typeface="Arial" panose="020B0604020202020204" pitchFamily="34" charset="0"/>
              <a:buChar char="•"/>
              <a:tabLst>
                <a:tab pos="354965" algn="l"/>
                <a:tab pos="355600" algn="l"/>
              </a:tabLst>
            </a:pPr>
            <a:r>
              <a:rPr sz="2800" spc="-5" dirty="0">
                <a:solidFill>
                  <a:srgbClr val="FF0000"/>
                </a:solidFill>
                <a:cs typeface="Arial"/>
              </a:rPr>
              <a:t>Misunderstandings </a:t>
            </a:r>
            <a:r>
              <a:rPr sz="2800" spc="-5" dirty="0">
                <a:solidFill>
                  <a:srgbClr val="001F5F"/>
                </a:solidFill>
                <a:cs typeface="Arial"/>
              </a:rPr>
              <a:t>and </a:t>
            </a:r>
            <a:r>
              <a:rPr sz="2800" spc="-5" dirty="0">
                <a:solidFill>
                  <a:srgbClr val="FF0000"/>
                </a:solidFill>
                <a:cs typeface="Arial"/>
              </a:rPr>
              <a:t>inconsistency </a:t>
            </a:r>
            <a:r>
              <a:rPr sz="2800" spc="-5" dirty="0">
                <a:solidFill>
                  <a:srgbClr val="001F5F"/>
                </a:solidFill>
                <a:cs typeface="Arial"/>
              </a:rPr>
              <a:t>are </a:t>
            </a:r>
            <a:r>
              <a:rPr sz="2800" dirty="0">
                <a:solidFill>
                  <a:srgbClr val="001F5F"/>
                </a:solidFill>
                <a:cs typeface="Arial"/>
              </a:rPr>
              <a:t>made </a:t>
            </a:r>
            <a:r>
              <a:rPr sz="2800" spc="-5" dirty="0">
                <a:solidFill>
                  <a:srgbClr val="FF0000"/>
                </a:solidFill>
                <a:cs typeface="Arial"/>
              </a:rPr>
              <a:t>clear  </a:t>
            </a:r>
            <a:r>
              <a:rPr sz="2800" spc="-5" dirty="0">
                <a:solidFill>
                  <a:srgbClr val="001F5F"/>
                </a:solidFill>
                <a:cs typeface="Arial"/>
              </a:rPr>
              <a:t>early </a:t>
            </a:r>
            <a:r>
              <a:rPr sz="2800" dirty="0">
                <a:solidFill>
                  <a:srgbClr val="001F5F"/>
                </a:solidFill>
                <a:cs typeface="Arial"/>
              </a:rPr>
              <a:t>(e.g. </a:t>
            </a:r>
            <a:r>
              <a:rPr sz="2800" spc="-5" dirty="0">
                <a:solidFill>
                  <a:srgbClr val="001F5F"/>
                </a:solidFill>
                <a:cs typeface="Arial"/>
              </a:rPr>
              <a:t>between requirement, design, and  implementation)</a:t>
            </a:r>
            <a:endParaRPr sz="2800" dirty="0">
              <a:cs typeface="Arial"/>
            </a:endParaRPr>
          </a:p>
          <a:p>
            <a:pPr marL="469900" marR="1320800" indent="-457200" algn="just">
              <a:spcBef>
                <a:spcPts val="600"/>
              </a:spcBef>
              <a:spcAft>
                <a:spcPts val="600"/>
              </a:spcAft>
              <a:buFont typeface="Arial" panose="020B0604020202020204" pitchFamily="34" charset="0"/>
              <a:buChar char="•"/>
              <a:tabLst>
                <a:tab pos="354965" algn="l"/>
                <a:tab pos="355600" algn="l"/>
              </a:tabLst>
            </a:pPr>
            <a:r>
              <a:rPr sz="2800" spc="-5" dirty="0">
                <a:solidFill>
                  <a:srgbClr val="001F5F"/>
                </a:solidFill>
                <a:cs typeface="Arial"/>
              </a:rPr>
              <a:t>Encourage </a:t>
            </a:r>
            <a:r>
              <a:rPr sz="2800" dirty="0">
                <a:solidFill>
                  <a:srgbClr val="001F5F"/>
                </a:solidFill>
                <a:cs typeface="Arial"/>
              </a:rPr>
              <a:t>to </a:t>
            </a:r>
            <a:r>
              <a:rPr sz="2800" spc="-5" dirty="0">
                <a:solidFill>
                  <a:srgbClr val="001F5F"/>
                </a:solidFill>
                <a:cs typeface="Arial"/>
              </a:rPr>
              <a:t>use feedback </a:t>
            </a:r>
            <a:r>
              <a:rPr sz="2800" dirty="0">
                <a:solidFill>
                  <a:srgbClr val="001F5F"/>
                </a:solidFill>
                <a:cs typeface="Arial"/>
              </a:rPr>
              <a:t>-&gt; </a:t>
            </a:r>
            <a:r>
              <a:rPr sz="2800" spc="-5" dirty="0">
                <a:solidFill>
                  <a:srgbClr val="001F5F"/>
                </a:solidFill>
                <a:cs typeface="Arial"/>
              </a:rPr>
              <a:t>elicit </a:t>
            </a:r>
            <a:r>
              <a:rPr sz="2800" dirty="0">
                <a:solidFill>
                  <a:srgbClr val="001F5F"/>
                </a:solidFill>
                <a:cs typeface="Arial"/>
              </a:rPr>
              <a:t>the </a:t>
            </a:r>
            <a:r>
              <a:rPr sz="2800" spc="-5" dirty="0">
                <a:solidFill>
                  <a:srgbClr val="FF0000"/>
                </a:solidFill>
                <a:cs typeface="Arial"/>
              </a:rPr>
              <a:t>real  requirements</a:t>
            </a:r>
            <a:endParaRPr sz="2800" dirty="0">
              <a:cs typeface="Arial"/>
            </a:endParaRPr>
          </a:p>
          <a:p>
            <a:pPr marL="469900" indent="-457200" algn="just">
              <a:spcBef>
                <a:spcPts val="600"/>
              </a:spcBef>
              <a:spcAft>
                <a:spcPts val="600"/>
              </a:spcAft>
              <a:buFont typeface="Arial" panose="020B0604020202020204" pitchFamily="34" charset="0"/>
              <a:buChar char="•"/>
              <a:tabLst>
                <a:tab pos="354965" algn="l"/>
                <a:tab pos="355600" algn="l"/>
              </a:tabLst>
            </a:pPr>
            <a:r>
              <a:rPr sz="2800" dirty="0">
                <a:solidFill>
                  <a:srgbClr val="001F5F"/>
                </a:solidFill>
                <a:cs typeface="Arial"/>
              </a:rPr>
              <a:t>Forced to focus </a:t>
            </a:r>
            <a:r>
              <a:rPr sz="2800" spc="-5" dirty="0">
                <a:solidFill>
                  <a:srgbClr val="001F5F"/>
                </a:solidFill>
                <a:cs typeface="Arial"/>
              </a:rPr>
              <a:t>on </a:t>
            </a:r>
            <a:r>
              <a:rPr sz="2800" dirty="0">
                <a:solidFill>
                  <a:srgbClr val="001F5F"/>
                </a:solidFill>
                <a:cs typeface="Arial"/>
              </a:rPr>
              <a:t>the </a:t>
            </a:r>
            <a:r>
              <a:rPr sz="2800" dirty="0">
                <a:solidFill>
                  <a:srgbClr val="FF0000"/>
                </a:solidFill>
                <a:cs typeface="Arial"/>
              </a:rPr>
              <a:t>most </a:t>
            </a:r>
            <a:r>
              <a:rPr sz="2800" spc="-5" dirty="0">
                <a:solidFill>
                  <a:srgbClr val="FF0000"/>
                </a:solidFill>
                <a:cs typeface="Arial"/>
              </a:rPr>
              <a:t>critical</a:t>
            </a:r>
            <a:r>
              <a:rPr sz="2800" spc="-45" dirty="0">
                <a:solidFill>
                  <a:srgbClr val="FF0000"/>
                </a:solidFill>
                <a:cs typeface="Arial"/>
              </a:rPr>
              <a:t> </a:t>
            </a:r>
            <a:r>
              <a:rPr sz="2800" spc="-5" dirty="0">
                <a:solidFill>
                  <a:srgbClr val="FF0000"/>
                </a:solidFill>
                <a:cs typeface="Arial"/>
              </a:rPr>
              <a:t>issues</a:t>
            </a:r>
            <a:endParaRPr sz="2800" dirty="0">
              <a:cs typeface="Arial"/>
            </a:endParaRPr>
          </a:p>
          <a:p>
            <a:pPr marL="469900" indent="-457200" algn="just">
              <a:spcBef>
                <a:spcPts val="600"/>
              </a:spcBef>
              <a:spcAft>
                <a:spcPts val="600"/>
              </a:spcAft>
              <a:buFont typeface="Arial" panose="020B0604020202020204" pitchFamily="34" charset="0"/>
              <a:buChar char="•"/>
              <a:tabLst>
                <a:tab pos="354965" algn="l"/>
                <a:tab pos="355600" algn="l"/>
              </a:tabLst>
            </a:pPr>
            <a:r>
              <a:rPr sz="2800" spc="-5" dirty="0">
                <a:solidFill>
                  <a:srgbClr val="001F5F"/>
                </a:solidFill>
                <a:cs typeface="Arial"/>
              </a:rPr>
              <a:t>Continuous </a:t>
            </a:r>
            <a:r>
              <a:rPr sz="2800" dirty="0">
                <a:solidFill>
                  <a:srgbClr val="001F5F"/>
                </a:solidFill>
                <a:cs typeface="Arial"/>
              </a:rPr>
              <a:t>testing </a:t>
            </a:r>
            <a:r>
              <a:rPr sz="2800" spc="-10" dirty="0">
                <a:solidFill>
                  <a:srgbClr val="001F5F"/>
                </a:solidFill>
                <a:cs typeface="Arial"/>
              </a:rPr>
              <a:t>offers </a:t>
            </a:r>
            <a:r>
              <a:rPr sz="2800" dirty="0">
                <a:solidFill>
                  <a:srgbClr val="FF0000"/>
                </a:solidFill>
                <a:cs typeface="Arial"/>
              </a:rPr>
              <a:t>project</a:t>
            </a:r>
            <a:r>
              <a:rPr sz="2800" spc="25" dirty="0">
                <a:solidFill>
                  <a:srgbClr val="FF0000"/>
                </a:solidFill>
                <a:cs typeface="Arial"/>
              </a:rPr>
              <a:t> </a:t>
            </a:r>
            <a:r>
              <a:rPr sz="2800" spc="-5" dirty="0">
                <a:solidFill>
                  <a:srgbClr val="FF0000"/>
                </a:solidFill>
                <a:cs typeface="Arial"/>
              </a:rPr>
              <a:t>assessment</a:t>
            </a:r>
            <a:endParaRPr sz="2800" dirty="0">
              <a:cs typeface="Arial"/>
            </a:endParaRPr>
          </a:p>
          <a:p>
            <a:pPr marL="469900" indent="-457200" algn="just">
              <a:spcBef>
                <a:spcPts val="600"/>
              </a:spcBef>
              <a:spcAft>
                <a:spcPts val="600"/>
              </a:spcAft>
              <a:buFont typeface="Arial" panose="020B0604020202020204" pitchFamily="34" charset="0"/>
              <a:buChar char="•"/>
              <a:tabLst>
                <a:tab pos="354965" algn="l"/>
                <a:tab pos="355600" algn="l"/>
              </a:tabLst>
            </a:pPr>
            <a:r>
              <a:rPr sz="2800" spc="-10" dirty="0">
                <a:solidFill>
                  <a:srgbClr val="FF0000"/>
                </a:solidFill>
                <a:cs typeface="Arial"/>
              </a:rPr>
              <a:t>Workload </a:t>
            </a:r>
            <a:r>
              <a:rPr sz="2800" spc="-5" dirty="0">
                <a:solidFill>
                  <a:srgbClr val="001F5F"/>
                </a:solidFill>
                <a:cs typeface="Arial"/>
              </a:rPr>
              <a:t>is spread </a:t>
            </a:r>
            <a:r>
              <a:rPr sz="2800" dirty="0">
                <a:solidFill>
                  <a:srgbClr val="001F5F"/>
                </a:solidFill>
                <a:cs typeface="Arial"/>
              </a:rPr>
              <a:t>out </a:t>
            </a:r>
            <a:r>
              <a:rPr sz="2800" spc="-5" dirty="0">
                <a:solidFill>
                  <a:srgbClr val="001F5F"/>
                </a:solidFill>
                <a:cs typeface="Arial"/>
              </a:rPr>
              <a:t>over </a:t>
            </a:r>
            <a:r>
              <a:rPr sz="2800" dirty="0">
                <a:solidFill>
                  <a:srgbClr val="001F5F"/>
                </a:solidFill>
                <a:cs typeface="Arial"/>
              </a:rPr>
              <a:t>time </a:t>
            </a:r>
            <a:r>
              <a:rPr sz="2800" spc="-5" dirty="0">
                <a:solidFill>
                  <a:srgbClr val="001F5F"/>
                </a:solidFill>
                <a:cs typeface="Arial"/>
              </a:rPr>
              <a:t>(especially</a:t>
            </a:r>
            <a:r>
              <a:rPr sz="2800" spc="85" dirty="0">
                <a:solidFill>
                  <a:srgbClr val="001F5F"/>
                </a:solidFill>
                <a:cs typeface="Arial"/>
              </a:rPr>
              <a:t> </a:t>
            </a:r>
            <a:r>
              <a:rPr sz="2800" dirty="0">
                <a:solidFill>
                  <a:srgbClr val="001F5F"/>
                </a:solidFill>
                <a:cs typeface="Arial"/>
              </a:rPr>
              <a:t>test)</a:t>
            </a:r>
            <a:endParaRPr sz="2800" dirty="0">
              <a:cs typeface="Arial"/>
            </a:endParaRPr>
          </a:p>
          <a:p>
            <a:pPr marL="469900" marR="167640" indent="-457200" algn="just">
              <a:spcBef>
                <a:spcPts val="600"/>
              </a:spcBef>
              <a:spcAft>
                <a:spcPts val="600"/>
              </a:spcAft>
              <a:buFont typeface="Arial" panose="020B0604020202020204" pitchFamily="34" charset="0"/>
              <a:buChar char="•"/>
              <a:tabLst>
                <a:tab pos="354965" algn="l"/>
                <a:tab pos="355600" algn="l"/>
              </a:tabLst>
            </a:pPr>
            <a:r>
              <a:rPr sz="2800" dirty="0">
                <a:solidFill>
                  <a:srgbClr val="001F5F"/>
                </a:solidFill>
                <a:cs typeface="Arial"/>
              </a:rPr>
              <a:t>The team </a:t>
            </a:r>
            <a:r>
              <a:rPr sz="2800" spc="-5" dirty="0">
                <a:solidFill>
                  <a:srgbClr val="001F5F"/>
                </a:solidFill>
                <a:cs typeface="Arial"/>
              </a:rPr>
              <a:t>can </a:t>
            </a:r>
            <a:r>
              <a:rPr sz="2800" dirty="0">
                <a:solidFill>
                  <a:srgbClr val="001F5F"/>
                </a:solidFill>
                <a:cs typeface="Arial"/>
              </a:rPr>
              <a:t>get </a:t>
            </a:r>
            <a:r>
              <a:rPr sz="2800" spc="-5" dirty="0">
                <a:solidFill>
                  <a:srgbClr val="001F5F"/>
                </a:solidFill>
                <a:cs typeface="Arial"/>
              </a:rPr>
              <a:t>"lesson learned" and continuously  </a:t>
            </a:r>
            <a:r>
              <a:rPr sz="2800" spc="-5" dirty="0">
                <a:solidFill>
                  <a:srgbClr val="FF0000"/>
                </a:solidFill>
                <a:cs typeface="Arial"/>
              </a:rPr>
              <a:t>improve </a:t>
            </a:r>
            <a:r>
              <a:rPr sz="2800" dirty="0">
                <a:solidFill>
                  <a:srgbClr val="FF0000"/>
                </a:solidFill>
                <a:cs typeface="Arial"/>
              </a:rPr>
              <a:t>the</a:t>
            </a:r>
            <a:r>
              <a:rPr sz="2800" spc="-30" dirty="0">
                <a:solidFill>
                  <a:srgbClr val="FF0000"/>
                </a:solidFill>
                <a:cs typeface="Arial"/>
              </a:rPr>
              <a:t> </a:t>
            </a:r>
            <a:r>
              <a:rPr sz="2800" spc="-5" dirty="0">
                <a:solidFill>
                  <a:srgbClr val="FF0000"/>
                </a:solidFill>
                <a:cs typeface="Arial"/>
              </a:rPr>
              <a:t>process</a:t>
            </a:r>
            <a:endParaRPr sz="2800" dirty="0">
              <a:cs typeface="Arial"/>
            </a:endParaRPr>
          </a:p>
          <a:p>
            <a:pPr marL="469900" indent="-457200" algn="just">
              <a:spcBef>
                <a:spcPts val="600"/>
              </a:spcBef>
              <a:spcAft>
                <a:spcPts val="600"/>
              </a:spcAft>
              <a:buFont typeface="Arial" panose="020B0604020202020204" pitchFamily="34" charset="0"/>
              <a:buChar char="•"/>
              <a:tabLst>
                <a:tab pos="354965" algn="l"/>
                <a:tab pos="355600" algn="l"/>
              </a:tabLst>
            </a:pPr>
            <a:r>
              <a:rPr sz="2800" spc="-5" dirty="0">
                <a:solidFill>
                  <a:srgbClr val="001F5F"/>
                </a:solidFill>
                <a:cs typeface="Arial"/>
              </a:rPr>
              <a:t>Stakeholders gets concrete </a:t>
            </a:r>
            <a:r>
              <a:rPr sz="2800" spc="-5" dirty="0">
                <a:solidFill>
                  <a:srgbClr val="FF0000"/>
                </a:solidFill>
                <a:cs typeface="Arial"/>
              </a:rPr>
              <a:t>evidence </a:t>
            </a:r>
            <a:r>
              <a:rPr sz="2800" dirty="0">
                <a:solidFill>
                  <a:srgbClr val="FF0000"/>
                </a:solidFill>
                <a:cs typeface="Arial"/>
              </a:rPr>
              <a:t>of</a:t>
            </a:r>
            <a:r>
              <a:rPr sz="2800" spc="114" dirty="0">
                <a:solidFill>
                  <a:srgbClr val="FF0000"/>
                </a:solidFill>
                <a:cs typeface="Arial"/>
              </a:rPr>
              <a:t> </a:t>
            </a:r>
            <a:r>
              <a:rPr sz="2800" spc="-5" dirty="0">
                <a:solidFill>
                  <a:srgbClr val="FF0000"/>
                </a:solidFill>
                <a:cs typeface="Arial"/>
              </a:rPr>
              <a:t>progress</a:t>
            </a:r>
            <a:endParaRPr sz="2800" dirty="0">
              <a:cs typeface="Arial"/>
            </a:endParaRPr>
          </a:p>
        </p:txBody>
      </p:sp>
      <p:sp>
        <p:nvSpPr>
          <p:cNvPr id="8" name="object 8"/>
          <p:cNvSpPr txBox="1">
            <a:spLocks noGrp="1"/>
          </p:cNvSpPr>
          <p:nvPr>
            <p:ph type="title"/>
          </p:nvPr>
        </p:nvSpPr>
        <p:spPr>
          <a:xfrm>
            <a:off x="575151" y="287869"/>
            <a:ext cx="9980682" cy="677108"/>
          </a:xfrm>
          <a:prstGeom prst="rect">
            <a:avLst/>
          </a:prstGeom>
        </p:spPr>
        <p:txBody>
          <a:bodyPr vert="horz" wrap="square" lIns="0" tIns="0" rIns="0" bIns="0" rtlCol="0" anchor="b">
            <a:spAutoFit/>
          </a:bodyPr>
          <a:lstStyle/>
          <a:p>
            <a:pPr marL="12700">
              <a:lnSpc>
                <a:spcPct val="100000"/>
              </a:lnSpc>
            </a:pPr>
            <a:r>
              <a:rPr dirty="0"/>
              <a:t>Iterative Development - Pros</a:t>
            </a:r>
          </a:p>
        </p:txBody>
      </p:sp>
      <p:sp>
        <p:nvSpPr>
          <p:cNvPr id="3" name="Footer Placeholder 2">
            <a:extLst>
              <a:ext uri="{FF2B5EF4-FFF2-40B4-BE49-F238E27FC236}">
                <a16:creationId xmlns:a16="http://schemas.microsoft.com/office/drawing/2014/main" id="{BF8C978D-EB88-448C-9546-A66A4744C6AC}"/>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A9BFAB45-7008-4A68-9938-EEB79EDC1DB5}"/>
              </a:ext>
            </a:extLst>
          </p:cNvPr>
          <p:cNvSpPr>
            <a:spLocks noGrp="1"/>
          </p:cNvSpPr>
          <p:nvPr>
            <p:ph type="sldNum" sz="quarter" idx="12"/>
          </p:nvPr>
        </p:nvSpPr>
        <p:spPr/>
        <p:txBody>
          <a:bodyPr/>
          <a:lstStyle/>
          <a:p>
            <a:fld id="{64618DCC-6EB1-4B7D-8B5A-0129D556AD49}" type="slidenum">
              <a:rPr lang="en-US" smtClean="0"/>
              <a:t>35</a:t>
            </a:fld>
            <a:endParaRPr lang="en-US"/>
          </a:p>
        </p:txBody>
      </p:sp>
    </p:spTree>
    <p:extLst>
      <p:ext uri="{BB962C8B-B14F-4D97-AF65-F5344CB8AC3E}">
        <p14:creationId xmlns:p14="http://schemas.microsoft.com/office/powerpoint/2010/main" val="348343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5724" y="1355004"/>
            <a:ext cx="10895088" cy="1677382"/>
          </a:xfrm>
          <a:prstGeom prst="rect">
            <a:avLst/>
          </a:prstGeom>
        </p:spPr>
        <p:txBody>
          <a:bodyPr vert="horz" wrap="square" lIns="0" tIns="0" rIns="0" bIns="0" rtlCol="0">
            <a:spAutoFit/>
          </a:bodyPr>
          <a:lstStyle/>
          <a:p>
            <a:pPr marL="355600" marR="73660" indent="-342900" algn="just">
              <a:buFont typeface="Arial" panose="020B0604020202020204" pitchFamily="34" charset="0"/>
              <a:buChar char="•"/>
              <a:tabLst>
                <a:tab pos="354965" algn="l"/>
                <a:tab pos="355600" algn="l"/>
              </a:tabLst>
            </a:pPr>
            <a:r>
              <a:rPr sz="2600" spc="-5" dirty="0">
                <a:solidFill>
                  <a:srgbClr val="001F5F"/>
                </a:solidFill>
                <a:latin typeface="Arial"/>
                <a:cs typeface="Arial"/>
              </a:rPr>
              <a:t>Problem with </a:t>
            </a:r>
            <a:r>
              <a:rPr sz="2600" spc="-5" dirty="0">
                <a:solidFill>
                  <a:srgbClr val="FF0000"/>
                </a:solidFill>
                <a:latin typeface="Arial"/>
                <a:cs typeface="Arial"/>
              </a:rPr>
              <a:t>current business </a:t>
            </a:r>
            <a:r>
              <a:rPr sz="2600" dirty="0">
                <a:solidFill>
                  <a:srgbClr val="FF0000"/>
                </a:solidFill>
                <a:latin typeface="Arial"/>
                <a:cs typeface="Arial"/>
              </a:rPr>
              <a:t>contracts</a:t>
            </a:r>
            <a:r>
              <a:rPr sz="2600" dirty="0">
                <a:solidFill>
                  <a:srgbClr val="001F5F"/>
                </a:solidFill>
                <a:latin typeface="Arial"/>
                <a:cs typeface="Arial"/>
              </a:rPr>
              <a:t>, </a:t>
            </a:r>
            <a:r>
              <a:rPr sz="2600" spc="-5" dirty="0">
                <a:solidFill>
                  <a:srgbClr val="001F5F"/>
                </a:solidFill>
                <a:latin typeface="Arial"/>
                <a:cs typeface="Arial"/>
              </a:rPr>
              <a:t>especially  fixed-price</a:t>
            </a:r>
            <a:r>
              <a:rPr sz="2600" spc="-50" dirty="0">
                <a:solidFill>
                  <a:srgbClr val="001F5F"/>
                </a:solidFill>
                <a:latin typeface="Arial"/>
                <a:cs typeface="Arial"/>
              </a:rPr>
              <a:t> </a:t>
            </a:r>
            <a:r>
              <a:rPr sz="2600" dirty="0">
                <a:solidFill>
                  <a:srgbClr val="001F5F"/>
                </a:solidFill>
                <a:latin typeface="Arial"/>
                <a:cs typeface="Arial"/>
              </a:rPr>
              <a:t>contracts</a:t>
            </a:r>
            <a:endParaRPr sz="2600" dirty="0">
              <a:latin typeface="Arial"/>
              <a:cs typeface="Arial"/>
            </a:endParaRPr>
          </a:p>
          <a:p>
            <a:pPr marL="355600" marR="5080" indent="-342900" algn="just">
              <a:spcBef>
                <a:spcPts val="575"/>
              </a:spcBef>
              <a:buFont typeface="Arial" panose="020B0604020202020204" pitchFamily="34" charset="0"/>
              <a:buChar char="•"/>
              <a:tabLst>
                <a:tab pos="354965" algn="l"/>
                <a:tab pos="355600" algn="l"/>
              </a:tabLst>
            </a:pPr>
            <a:r>
              <a:rPr sz="2600" dirty="0">
                <a:solidFill>
                  <a:srgbClr val="001F5F"/>
                </a:solidFill>
                <a:latin typeface="Arial"/>
                <a:cs typeface="Arial"/>
              </a:rPr>
              <a:t>With </a:t>
            </a:r>
            <a:r>
              <a:rPr sz="2600" dirty="0">
                <a:solidFill>
                  <a:srgbClr val="FF0000"/>
                </a:solidFill>
                <a:latin typeface="Arial"/>
                <a:cs typeface="Arial"/>
              </a:rPr>
              <a:t>short </a:t>
            </a:r>
            <a:r>
              <a:rPr sz="2600" spc="-5" dirty="0">
                <a:solidFill>
                  <a:srgbClr val="FF0000"/>
                </a:solidFill>
                <a:latin typeface="Arial"/>
                <a:cs typeface="Arial"/>
              </a:rPr>
              <a:t>iterations </a:t>
            </a:r>
            <a:r>
              <a:rPr sz="2600" dirty="0">
                <a:solidFill>
                  <a:srgbClr val="001F5F"/>
                </a:solidFill>
                <a:latin typeface="Arial"/>
                <a:cs typeface="Arial"/>
              </a:rPr>
              <a:t>it </a:t>
            </a:r>
            <a:r>
              <a:rPr sz="2600" spc="-5" dirty="0">
                <a:solidFill>
                  <a:srgbClr val="001F5F"/>
                </a:solidFill>
                <a:latin typeface="Arial"/>
                <a:cs typeface="Arial"/>
              </a:rPr>
              <a:t>can be hard </a:t>
            </a:r>
            <a:r>
              <a:rPr sz="2600" dirty="0">
                <a:solidFill>
                  <a:srgbClr val="001F5F"/>
                </a:solidFill>
                <a:latin typeface="Arial"/>
                <a:cs typeface="Arial"/>
              </a:rPr>
              <a:t>to </a:t>
            </a:r>
            <a:r>
              <a:rPr sz="2600" spc="-5" dirty="0">
                <a:solidFill>
                  <a:srgbClr val="FF0000"/>
                </a:solidFill>
                <a:latin typeface="Arial"/>
                <a:cs typeface="Arial"/>
              </a:rPr>
              <a:t>map </a:t>
            </a:r>
            <a:r>
              <a:rPr sz="2600" dirty="0">
                <a:solidFill>
                  <a:srgbClr val="001F5F"/>
                </a:solidFill>
                <a:latin typeface="Arial"/>
                <a:cs typeface="Arial"/>
              </a:rPr>
              <a:t>customer  </a:t>
            </a:r>
            <a:r>
              <a:rPr sz="2600" spc="-5" dirty="0">
                <a:solidFill>
                  <a:srgbClr val="001F5F"/>
                </a:solidFill>
                <a:latin typeface="Arial"/>
                <a:cs typeface="Arial"/>
              </a:rPr>
              <a:t>requirements </a:t>
            </a:r>
            <a:r>
              <a:rPr sz="2600" dirty="0">
                <a:solidFill>
                  <a:srgbClr val="001F5F"/>
                </a:solidFill>
                <a:latin typeface="Arial"/>
                <a:cs typeface="Arial"/>
              </a:rPr>
              <a:t>to</a:t>
            </a:r>
            <a:r>
              <a:rPr sz="2600" spc="-5" dirty="0">
                <a:solidFill>
                  <a:srgbClr val="001F5F"/>
                </a:solidFill>
                <a:latin typeface="Arial"/>
                <a:cs typeface="Arial"/>
              </a:rPr>
              <a:t> iterations</a:t>
            </a:r>
            <a:endParaRPr sz="2600" dirty="0">
              <a:latin typeface="Arial"/>
              <a:cs typeface="Arial"/>
            </a:endParaRPr>
          </a:p>
        </p:txBody>
      </p:sp>
      <p:sp>
        <p:nvSpPr>
          <p:cNvPr id="8" name="object 8"/>
          <p:cNvSpPr txBox="1">
            <a:spLocks noGrp="1"/>
          </p:cNvSpPr>
          <p:nvPr>
            <p:ph type="title"/>
          </p:nvPr>
        </p:nvSpPr>
        <p:spPr>
          <a:xfrm>
            <a:off x="525724" y="332344"/>
            <a:ext cx="9980682" cy="677108"/>
          </a:xfrm>
          <a:prstGeom prst="rect">
            <a:avLst/>
          </a:prstGeom>
        </p:spPr>
        <p:txBody>
          <a:bodyPr vert="horz" wrap="square" lIns="0" tIns="0" rIns="0" bIns="0" rtlCol="0" anchor="b">
            <a:spAutoFit/>
          </a:bodyPr>
          <a:lstStyle/>
          <a:p>
            <a:pPr marL="12700">
              <a:lnSpc>
                <a:spcPct val="100000"/>
              </a:lnSpc>
            </a:pPr>
            <a:r>
              <a:rPr dirty="0"/>
              <a:t>Iterative Development - Cons</a:t>
            </a:r>
          </a:p>
        </p:txBody>
      </p:sp>
      <p:sp>
        <p:nvSpPr>
          <p:cNvPr id="3" name="Footer Placeholder 2">
            <a:extLst>
              <a:ext uri="{FF2B5EF4-FFF2-40B4-BE49-F238E27FC236}">
                <a16:creationId xmlns:a16="http://schemas.microsoft.com/office/drawing/2014/main" id="{BA911D00-7A3F-423F-A65D-26C94BB4B0D8}"/>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70CB75CA-BB63-4C94-9C6B-17211E36691F}"/>
              </a:ext>
            </a:extLst>
          </p:cNvPr>
          <p:cNvSpPr>
            <a:spLocks noGrp="1"/>
          </p:cNvSpPr>
          <p:nvPr>
            <p:ph type="sldNum" sz="quarter" idx="12"/>
          </p:nvPr>
        </p:nvSpPr>
        <p:spPr/>
        <p:txBody>
          <a:bodyPr/>
          <a:lstStyle/>
          <a:p>
            <a:fld id="{64618DCC-6EB1-4B7D-8B5A-0129D556AD49}" type="slidenum">
              <a:rPr lang="en-US" smtClean="0"/>
              <a:t>36</a:t>
            </a:fld>
            <a:endParaRPr lang="en-US"/>
          </a:p>
        </p:txBody>
      </p:sp>
    </p:spTree>
    <p:extLst>
      <p:ext uri="{BB962C8B-B14F-4D97-AF65-F5344CB8AC3E}">
        <p14:creationId xmlns:p14="http://schemas.microsoft.com/office/powerpoint/2010/main" val="2938983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672" y="208722"/>
            <a:ext cx="8367949" cy="6364356"/>
          </a:xfrm>
        </p:spPr>
      </p:pic>
      <p:sp>
        <p:nvSpPr>
          <p:cNvPr id="2" name="Footer Placeholder 1">
            <a:extLst>
              <a:ext uri="{FF2B5EF4-FFF2-40B4-BE49-F238E27FC236}">
                <a16:creationId xmlns:a16="http://schemas.microsoft.com/office/drawing/2014/main" id="{5CBDC733-E5AB-41DF-BF33-8F0BBAB3E3DF}"/>
              </a:ext>
            </a:extLst>
          </p:cNvPr>
          <p:cNvSpPr>
            <a:spLocks noGrp="1"/>
          </p:cNvSpPr>
          <p:nvPr>
            <p:ph type="ftr" sz="quarter" idx="11"/>
          </p:nvPr>
        </p:nvSpPr>
        <p:spPr/>
        <p:txBody>
          <a:bodyPr/>
          <a:lstStyle/>
          <a:p>
            <a:r>
              <a:rPr lang="en-US"/>
              <a:t>Software Engineering</a:t>
            </a:r>
          </a:p>
        </p:txBody>
      </p:sp>
      <p:sp>
        <p:nvSpPr>
          <p:cNvPr id="3" name="Slide Number Placeholder 2">
            <a:extLst>
              <a:ext uri="{FF2B5EF4-FFF2-40B4-BE49-F238E27FC236}">
                <a16:creationId xmlns:a16="http://schemas.microsoft.com/office/drawing/2014/main" id="{EF0075A4-52D5-405F-9FEC-62FBD1CE00FB}"/>
              </a:ext>
            </a:extLst>
          </p:cNvPr>
          <p:cNvSpPr>
            <a:spLocks noGrp="1"/>
          </p:cNvSpPr>
          <p:nvPr>
            <p:ph type="sldNum" sz="quarter" idx="12"/>
          </p:nvPr>
        </p:nvSpPr>
        <p:spPr/>
        <p:txBody>
          <a:bodyPr/>
          <a:lstStyle/>
          <a:p>
            <a:fld id="{64618DCC-6EB1-4B7D-8B5A-0129D556AD49}" type="slidenum">
              <a:rPr lang="en-US" smtClean="0"/>
              <a:t>37</a:t>
            </a:fld>
            <a:endParaRPr lang="en-US"/>
          </a:p>
        </p:txBody>
      </p:sp>
    </p:spTree>
    <p:extLst>
      <p:ext uri="{BB962C8B-B14F-4D97-AF65-F5344CB8AC3E}">
        <p14:creationId xmlns:p14="http://schemas.microsoft.com/office/powerpoint/2010/main" val="343706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1EB7-290B-40F5-9418-479ECD85AC23}"/>
              </a:ext>
            </a:extLst>
          </p:cNvPr>
          <p:cNvSpPr>
            <a:spLocks noGrp="1"/>
          </p:cNvSpPr>
          <p:nvPr>
            <p:ph type="title"/>
          </p:nvPr>
        </p:nvSpPr>
        <p:spPr/>
        <p:txBody>
          <a:bodyPr/>
          <a:lstStyle/>
          <a:p>
            <a:r>
              <a:rPr lang="en-IN" dirty="0"/>
              <a:t>Activity 1 </a:t>
            </a:r>
            <a:endParaRPr lang="en-PK" dirty="0"/>
          </a:p>
        </p:txBody>
      </p:sp>
      <p:pic>
        <p:nvPicPr>
          <p:cNvPr id="9" name="Content Placeholder 8" descr="Graphical user interface, text, application&#10;&#10;Description automatically generated">
            <a:extLst>
              <a:ext uri="{FF2B5EF4-FFF2-40B4-BE49-F238E27FC236}">
                <a16:creationId xmlns:a16="http://schemas.microsoft.com/office/drawing/2014/main" id="{2BF65C06-D803-4449-A220-3FF437F0630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417" t="45034" r="44548" b="37373"/>
          <a:stretch/>
        </p:blipFill>
        <p:spPr>
          <a:xfrm>
            <a:off x="1360967" y="1935126"/>
            <a:ext cx="9218428" cy="3274827"/>
          </a:xfrm>
        </p:spPr>
      </p:pic>
      <p:sp>
        <p:nvSpPr>
          <p:cNvPr id="4" name="Footer Placeholder 3">
            <a:extLst>
              <a:ext uri="{FF2B5EF4-FFF2-40B4-BE49-F238E27FC236}">
                <a16:creationId xmlns:a16="http://schemas.microsoft.com/office/drawing/2014/main" id="{7656CD5A-41B0-4F62-9545-AB32F778D8EE}"/>
              </a:ext>
            </a:extLst>
          </p:cNvPr>
          <p:cNvSpPr>
            <a:spLocks noGrp="1"/>
          </p:cNvSpPr>
          <p:nvPr>
            <p:ph type="ftr" sz="quarter" idx="11"/>
          </p:nvPr>
        </p:nvSpPr>
        <p:spPr/>
        <p:txBody>
          <a:bodyPr/>
          <a:lstStyle/>
          <a:p>
            <a:r>
              <a:rPr lang="en-US"/>
              <a:t>Software Engineering</a:t>
            </a:r>
          </a:p>
        </p:txBody>
      </p:sp>
      <p:sp>
        <p:nvSpPr>
          <p:cNvPr id="5" name="Slide Number Placeholder 4">
            <a:extLst>
              <a:ext uri="{FF2B5EF4-FFF2-40B4-BE49-F238E27FC236}">
                <a16:creationId xmlns:a16="http://schemas.microsoft.com/office/drawing/2014/main" id="{956C8FE8-0C85-46EF-A737-7762CB6C165A}"/>
              </a:ext>
            </a:extLst>
          </p:cNvPr>
          <p:cNvSpPr>
            <a:spLocks noGrp="1"/>
          </p:cNvSpPr>
          <p:nvPr>
            <p:ph type="sldNum" sz="quarter" idx="12"/>
          </p:nvPr>
        </p:nvSpPr>
        <p:spPr/>
        <p:txBody>
          <a:bodyPr/>
          <a:lstStyle/>
          <a:p>
            <a:fld id="{64618DCC-6EB1-4B7D-8B5A-0129D556AD49}" type="slidenum">
              <a:rPr lang="en-US" smtClean="0"/>
              <a:t>38</a:t>
            </a:fld>
            <a:endParaRPr lang="en-US"/>
          </a:p>
        </p:txBody>
      </p:sp>
    </p:spTree>
    <p:extLst>
      <p:ext uri="{BB962C8B-B14F-4D97-AF65-F5344CB8AC3E}">
        <p14:creationId xmlns:p14="http://schemas.microsoft.com/office/powerpoint/2010/main" val="32372340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9506-377E-435E-AF7D-FC9110FBED9B}"/>
              </a:ext>
            </a:extLst>
          </p:cNvPr>
          <p:cNvSpPr>
            <a:spLocks noGrp="1"/>
          </p:cNvSpPr>
          <p:nvPr>
            <p:ph type="title"/>
          </p:nvPr>
        </p:nvSpPr>
        <p:spPr/>
        <p:txBody>
          <a:bodyPr/>
          <a:lstStyle/>
          <a:p>
            <a:r>
              <a:rPr lang="en-IN" dirty="0"/>
              <a:t>Activity 2</a:t>
            </a:r>
            <a:endParaRPr lang="en-PK" dirty="0"/>
          </a:p>
        </p:txBody>
      </p:sp>
      <p:sp>
        <p:nvSpPr>
          <p:cNvPr id="4" name="Footer Placeholder 3">
            <a:extLst>
              <a:ext uri="{FF2B5EF4-FFF2-40B4-BE49-F238E27FC236}">
                <a16:creationId xmlns:a16="http://schemas.microsoft.com/office/drawing/2014/main" id="{5A3587F0-2F64-42F8-A419-B0C367C0E04E}"/>
              </a:ext>
            </a:extLst>
          </p:cNvPr>
          <p:cNvSpPr>
            <a:spLocks noGrp="1"/>
          </p:cNvSpPr>
          <p:nvPr>
            <p:ph type="ftr" sz="quarter" idx="11"/>
          </p:nvPr>
        </p:nvSpPr>
        <p:spPr/>
        <p:txBody>
          <a:bodyPr/>
          <a:lstStyle/>
          <a:p>
            <a:r>
              <a:rPr lang="en-US"/>
              <a:t>Software Engineering</a:t>
            </a:r>
          </a:p>
        </p:txBody>
      </p:sp>
      <p:sp>
        <p:nvSpPr>
          <p:cNvPr id="5" name="Slide Number Placeholder 4">
            <a:extLst>
              <a:ext uri="{FF2B5EF4-FFF2-40B4-BE49-F238E27FC236}">
                <a16:creationId xmlns:a16="http://schemas.microsoft.com/office/drawing/2014/main" id="{A24645A2-726F-47B9-AD44-C9D15B7D9044}"/>
              </a:ext>
            </a:extLst>
          </p:cNvPr>
          <p:cNvSpPr>
            <a:spLocks noGrp="1"/>
          </p:cNvSpPr>
          <p:nvPr>
            <p:ph type="sldNum" sz="quarter" idx="12"/>
          </p:nvPr>
        </p:nvSpPr>
        <p:spPr/>
        <p:txBody>
          <a:bodyPr/>
          <a:lstStyle/>
          <a:p>
            <a:fld id="{64618DCC-6EB1-4B7D-8B5A-0129D556AD49}" type="slidenum">
              <a:rPr lang="en-US" smtClean="0"/>
              <a:t>39</a:t>
            </a:fld>
            <a:endParaRPr lang="en-US"/>
          </a:p>
        </p:txBody>
      </p:sp>
      <p:sp>
        <p:nvSpPr>
          <p:cNvPr id="6" name="Rectangle 1">
            <a:extLst>
              <a:ext uri="{FF2B5EF4-FFF2-40B4-BE49-F238E27FC236}">
                <a16:creationId xmlns:a16="http://schemas.microsoft.com/office/drawing/2014/main" id="{2F8CEF4B-84F9-495A-B8D8-E93939109762}"/>
              </a:ext>
            </a:extLst>
          </p:cNvPr>
          <p:cNvSpPr>
            <a:spLocks noGrp="1" noChangeArrowheads="1"/>
          </p:cNvSpPr>
          <p:nvPr>
            <p:ph idx="1"/>
          </p:nvPr>
        </p:nvSpPr>
        <p:spPr bwMode="auto">
          <a:xfrm>
            <a:off x="1007435" y="2321671"/>
            <a:ext cx="1017713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ts val="600"/>
              </a:spcBef>
              <a:spcAft>
                <a:spcPts val="600"/>
              </a:spcAft>
              <a:buClrTx/>
              <a:buSzTx/>
              <a:buFontTx/>
              <a:buNone/>
              <a:tabLst/>
            </a:pPr>
            <a:r>
              <a:rPr kumimoji="0" lang="en-CA" altLang="en-PK" b="0" i="0" u="none" strike="noStrike" cap="none" normalizeH="0" baseline="0" dirty="0">
                <a:ln>
                  <a:noFill/>
                </a:ln>
                <a:solidFill>
                  <a:srgbClr val="000000"/>
                </a:solidFill>
                <a:effectLst/>
                <a:latin typeface="+mn-lt"/>
                <a:cs typeface="Times New Roman" panose="02020603050405020304" pitchFamily="18" charset="0"/>
              </a:rPr>
              <a:t>Giving reasons for your answer based on the type of system being developed, suggest the most appropriate generi</a:t>
            </a:r>
            <a:r>
              <a:rPr lang="en-CA" altLang="en-PK" dirty="0">
                <a:solidFill>
                  <a:srgbClr val="000000"/>
                </a:solidFill>
                <a:latin typeface="+mn-lt"/>
                <a:cs typeface="Times New Roman" panose="02020603050405020304" pitchFamily="18" charset="0"/>
              </a:rPr>
              <a:t>c </a:t>
            </a:r>
            <a:r>
              <a:rPr kumimoji="0" lang="en-CA" altLang="en-PK" b="0" i="0" u="none" strike="noStrike" cap="none" normalizeH="0" baseline="0" dirty="0">
                <a:ln>
                  <a:noFill/>
                </a:ln>
                <a:solidFill>
                  <a:srgbClr val="000000"/>
                </a:solidFill>
                <a:effectLst/>
                <a:latin typeface="+mn-lt"/>
                <a:cs typeface="Times New Roman" panose="02020603050405020304" pitchFamily="18" charset="0"/>
              </a:rPr>
              <a:t>software process model that might be used as a basis for managing the development of the following systems:</a:t>
            </a:r>
            <a:endParaRPr kumimoji="0" lang="en-CA" altLang="en-PK" b="0" i="0" u="none" strike="noStrike" cap="none" normalizeH="0" baseline="0" dirty="0">
              <a:ln>
                <a:noFill/>
              </a:ln>
              <a:solidFill>
                <a:schemeClr val="tx1"/>
              </a:solidFill>
              <a:effectLst/>
              <a:latin typeface="+mn-lt"/>
            </a:endParaRPr>
          </a:p>
          <a:p>
            <a:pPr marL="457200" lvl="1" indent="0">
              <a:lnSpc>
                <a:spcPct val="100000"/>
              </a:lnSpc>
              <a:spcBef>
                <a:spcPts val="600"/>
              </a:spcBef>
              <a:spcAft>
                <a:spcPts val="600"/>
              </a:spcAft>
              <a:buNone/>
            </a:pPr>
            <a:r>
              <a:rPr kumimoji="0" lang="en-CA" altLang="en-PK" b="0" i="0" u="none" strike="noStrike" cap="none" normalizeH="0" baseline="0" dirty="0">
                <a:ln>
                  <a:noFill/>
                </a:ln>
                <a:solidFill>
                  <a:srgbClr val="000000"/>
                </a:solidFill>
                <a:effectLst/>
                <a:latin typeface="+mn-lt"/>
                <a:cs typeface="Times New Roman" panose="02020603050405020304" pitchFamily="18" charset="0"/>
              </a:rPr>
              <a:t>a)     A system to control anti-lock braking in a car</a:t>
            </a:r>
            <a:endParaRPr kumimoji="0" lang="en-CA" altLang="en-PK" b="0" i="0" u="none" strike="noStrike" cap="none" normalizeH="0" baseline="0" dirty="0">
              <a:ln>
                <a:noFill/>
              </a:ln>
              <a:solidFill>
                <a:schemeClr val="tx1"/>
              </a:solidFill>
              <a:effectLst/>
              <a:latin typeface="+mn-lt"/>
            </a:endParaRPr>
          </a:p>
          <a:p>
            <a:pPr marL="457200" lvl="1" indent="0">
              <a:lnSpc>
                <a:spcPct val="100000"/>
              </a:lnSpc>
              <a:spcBef>
                <a:spcPts val="600"/>
              </a:spcBef>
              <a:spcAft>
                <a:spcPts val="600"/>
              </a:spcAft>
              <a:buNone/>
            </a:pPr>
            <a:r>
              <a:rPr lang="en-CA" altLang="en-PK" dirty="0">
                <a:solidFill>
                  <a:srgbClr val="000000"/>
                </a:solidFill>
                <a:latin typeface="+mn-lt"/>
                <a:cs typeface="Times New Roman" panose="02020603050405020304" pitchFamily="18" charset="0"/>
              </a:rPr>
              <a:t>b</a:t>
            </a:r>
            <a:r>
              <a:rPr kumimoji="0" lang="en-CA" altLang="en-PK" b="0" i="0" u="none" strike="noStrike" cap="none" normalizeH="0" baseline="0" dirty="0">
                <a:ln>
                  <a:noFill/>
                </a:ln>
                <a:solidFill>
                  <a:srgbClr val="000000"/>
                </a:solidFill>
                <a:effectLst/>
                <a:latin typeface="+mn-lt"/>
                <a:cs typeface="Times New Roman" panose="02020603050405020304" pitchFamily="18" charset="0"/>
              </a:rPr>
              <a:t>)     An interactive travel planning system that helps users plan journey with the lowest environment impact.</a:t>
            </a:r>
            <a:endParaRPr kumimoji="0" lang="en-CA" altLang="en-PK"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645964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BD27-66A4-47FF-8BD7-71C9646E5C0A}"/>
              </a:ext>
            </a:extLst>
          </p:cNvPr>
          <p:cNvSpPr>
            <a:spLocks noGrp="1"/>
          </p:cNvSpPr>
          <p:nvPr>
            <p:ph type="title"/>
          </p:nvPr>
        </p:nvSpPr>
        <p:spPr>
          <a:xfrm>
            <a:off x="3424030" y="2541794"/>
            <a:ext cx="4906617" cy="1325563"/>
          </a:xfrm>
        </p:spPr>
        <p:txBody>
          <a:bodyPr/>
          <a:lstStyle/>
          <a:p>
            <a:pPr algn="ctr"/>
            <a:r>
              <a:rPr lang="en-IN" dirty="0"/>
              <a:t>Software Process </a:t>
            </a:r>
            <a:endParaRPr lang="en-PK" dirty="0"/>
          </a:p>
        </p:txBody>
      </p:sp>
      <p:sp>
        <p:nvSpPr>
          <p:cNvPr id="3" name="Footer Placeholder 2">
            <a:extLst>
              <a:ext uri="{FF2B5EF4-FFF2-40B4-BE49-F238E27FC236}">
                <a16:creationId xmlns:a16="http://schemas.microsoft.com/office/drawing/2014/main" id="{FA5D9236-DA3E-4FBA-AE58-281220C87789}"/>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B2B5E715-B429-417D-A4DC-ED04CD83DD3A}"/>
              </a:ext>
            </a:extLst>
          </p:cNvPr>
          <p:cNvSpPr>
            <a:spLocks noGrp="1"/>
          </p:cNvSpPr>
          <p:nvPr>
            <p:ph type="sldNum" sz="quarter" idx="12"/>
          </p:nvPr>
        </p:nvSpPr>
        <p:spPr/>
        <p:txBody>
          <a:bodyPr/>
          <a:lstStyle/>
          <a:p>
            <a:fld id="{64618DCC-6EB1-4B7D-8B5A-0129D556AD49}" type="slidenum">
              <a:rPr lang="en-US" smtClean="0"/>
              <a:t>4</a:t>
            </a:fld>
            <a:endParaRPr lang="en-US"/>
          </a:p>
        </p:txBody>
      </p:sp>
    </p:spTree>
    <p:extLst>
      <p:ext uri="{BB962C8B-B14F-4D97-AF65-F5344CB8AC3E}">
        <p14:creationId xmlns:p14="http://schemas.microsoft.com/office/powerpoint/2010/main" val="180657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8D5A-1FA7-4800-809B-5F581B20360D}"/>
              </a:ext>
            </a:extLst>
          </p:cNvPr>
          <p:cNvSpPr>
            <a:spLocks noGrp="1"/>
          </p:cNvSpPr>
          <p:nvPr>
            <p:ph type="title"/>
          </p:nvPr>
        </p:nvSpPr>
        <p:spPr/>
        <p:txBody>
          <a:bodyPr/>
          <a:lstStyle/>
          <a:p>
            <a:r>
              <a:rPr lang="en-IN" dirty="0"/>
              <a:t>Activity 1</a:t>
            </a:r>
            <a:endParaRPr lang="en-PK" dirty="0"/>
          </a:p>
        </p:txBody>
      </p:sp>
      <p:pic>
        <p:nvPicPr>
          <p:cNvPr id="7" name="Content Placeholder 6" descr="Graphical user interface, text, application&#10;&#10;Description automatically generated">
            <a:extLst>
              <a:ext uri="{FF2B5EF4-FFF2-40B4-BE49-F238E27FC236}">
                <a16:creationId xmlns:a16="http://schemas.microsoft.com/office/drawing/2014/main" id="{13F49061-1B74-4FCD-861F-0C47A8A8901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866" t="62383" r="45098" b="24422"/>
          <a:stretch/>
        </p:blipFill>
        <p:spPr>
          <a:xfrm>
            <a:off x="1454888" y="2175207"/>
            <a:ext cx="9282223" cy="2507585"/>
          </a:xfrm>
        </p:spPr>
      </p:pic>
      <p:sp>
        <p:nvSpPr>
          <p:cNvPr id="4" name="Footer Placeholder 3">
            <a:extLst>
              <a:ext uri="{FF2B5EF4-FFF2-40B4-BE49-F238E27FC236}">
                <a16:creationId xmlns:a16="http://schemas.microsoft.com/office/drawing/2014/main" id="{A15D9BF4-A634-4726-BC8A-186FD8C0C71A}"/>
              </a:ext>
            </a:extLst>
          </p:cNvPr>
          <p:cNvSpPr>
            <a:spLocks noGrp="1"/>
          </p:cNvSpPr>
          <p:nvPr>
            <p:ph type="ftr" sz="quarter" idx="11"/>
          </p:nvPr>
        </p:nvSpPr>
        <p:spPr/>
        <p:txBody>
          <a:bodyPr/>
          <a:lstStyle/>
          <a:p>
            <a:r>
              <a:rPr lang="en-US"/>
              <a:t>Software Engineering</a:t>
            </a:r>
          </a:p>
        </p:txBody>
      </p:sp>
      <p:sp>
        <p:nvSpPr>
          <p:cNvPr id="5" name="Slide Number Placeholder 4">
            <a:extLst>
              <a:ext uri="{FF2B5EF4-FFF2-40B4-BE49-F238E27FC236}">
                <a16:creationId xmlns:a16="http://schemas.microsoft.com/office/drawing/2014/main" id="{582BDF73-D51A-4B34-9DE2-94C47A83FEBB}"/>
              </a:ext>
            </a:extLst>
          </p:cNvPr>
          <p:cNvSpPr>
            <a:spLocks noGrp="1"/>
          </p:cNvSpPr>
          <p:nvPr>
            <p:ph type="sldNum" sz="quarter" idx="12"/>
          </p:nvPr>
        </p:nvSpPr>
        <p:spPr/>
        <p:txBody>
          <a:bodyPr/>
          <a:lstStyle/>
          <a:p>
            <a:fld id="{64618DCC-6EB1-4B7D-8B5A-0129D556AD49}" type="slidenum">
              <a:rPr lang="en-US" smtClean="0"/>
              <a:t>40</a:t>
            </a:fld>
            <a:endParaRPr lang="en-US"/>
          </a:p>
        </p:txBody>
      </p:sp>
    </p:spTree>
    <p:extLst>
      <p:ext uri="{BB962C8B-B14F-4D97-AF65-F5344CB8AC3E}">
        <p14:creationId xmlns:p14="http://schemas.microsoft.com/office/powerpoint/2010/main" val="1971777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9506-377E-435E-AF7D-FC9110FBED9B}"/>
              </a:ext>
            </a:extLst>
          </p:cNvPr>
          <p:cNvSpPr>
            <a:spLocks noGrp="1"/>
          </p:cNvSpPr>
          <p:nvPr>
            <p:ph type="title"/>
          </p:nvPr>
        </p:nvSpPr>
        <p:spPr/>
        <p:txBody>
          <a:bodyPr/>
          <a:lstStyle/>
          <a:p>
            <a:r>
              <a:rPr lang="en-IN" dirty="0"/>
              <a:t>Activity 2</a:t>
            </a:r>
            <a:endParaRPr lang="en-PK" dirty="0"/>
          </a:p>
        </p:txBody>
      </p:sp>
      <p:sp>
        <p:nvSpPr>
          <p:cNvPr id="4" name="Footer Placeholder 3">
            <a:extLst>
              <a:ext uri="{FF2B5EF4-FFF2-40B4-BE49-F238E27FC236}">
                <a16:creationId xmlns:a16="http://schemas.microsoft.com/office/drawing/2014/main" id="{5A3587F0-2F64-42F8-A419-B0C367C0E04E}"/>
              </a:ext>
            </a:extLst>
          </p:cNvPr>
          <p:cNvSpPr>
            <a:spLocks noGrp="1"/>
          </p:cNvSpPr>
          <p:nvPr>
            <p:ph type="ftr" sz="quarter" idx="11"/>
          </p:nvPr>
        </p:nvSpPr>
        <p:spPr/>
        <p:txBody>
          <a:bodyPr/>
          <a:lstStyle/>
          <a:p>
            <a:r>
              <a:rPr lang="en-US"/>
              <a:t>Software Engineering</a:t>
            </a:r>
          </a:p>
        </p:txBody>
      </p:sp>
      <p:sp>
        <p:nvSpPr>
          <p:cNvPr id="5" name="Slide Number Placeholder 4">
            <a:extLst>
              <a:ext uri="{FF2B5EF4-FFF2-40B4-BE49-F238E27FC236}">
                <a16:creationId xmlns:a16="http://schemas.microsoft.com/office/drawing/2014/main" id="{A24645A2-726F-47B9-AD44-C9D15B7D9044}"/>
              </a:ext>
            </a:extLst>
          </p:cNvPr>
          <p:cNvSpPr>
            <a:spLocks noGrp="1"/>
          </p:cNvSpPr>
          <p:nvPr>
            <p:ph type="sldNum" sz="quarter" idx="12"/>
          </p:nvPr>
        </p:nvSpPr>
        <p:spPr/>
        <p:txBody>
          <a:bodyPr/>
          <a:lstStyle/>
          <a:p>
            <a:fld id="{64618DCC-6EB1-4B7D-8B5A-0129D556AD49}" type="slidenum">
              <a:rPr lang="en-US" smtClean="0"/>
              <a:t>41</a:t>
            </a:fld>
            <a:endParaRPr lang="en-US"/>
          </a:p>
        </p:txBody>
      </p:sp>
      <p:sp>
        <p:nvSpPr>
          <p:cNvPr id="8" name="Rectangle 2">
            <a:extLst>
              <a:ext uri="{FF2B5EF4-FFF2-40B4-BE49-F238E27FC236}">
                <a16:creationId xmlns:a16="http://schemas.microsoft.com/office/drawing/2014/main" id="{2EDCC371-322F-43E8-904C-058F3C0A6152}"/>
              </a:ext>
            </a:extLst>
          </p:cNvPr>
          <p:cNvSpPr>
            <a:spLocks noChangeArrowheads="1"/>
          </p:cNvSpPr>
          <p:nvPr/>
        </p:nvSpPr>
        <p:spPr bwMode="auto">
          <a:xfrm>
            <a:off x="646493" y="1839822"/>
            <a:ext cx="1089901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ts val="1200"/>
              </a:spcBef>
              <a:spcAft>
                <a:spcPts val="600"/>
              </a:spcAft>
              <a:buClrTx/>
              <a:buSzTx/>
              <a:buFont typeface="+mj-lt"/>
              <a:buAutoNum type="alphaLcParenR"/>
              <a:tabLst/>
            </a:pPr>
            <a:r>
              <a:rPr kumimoji="0" lang="en-PK" altLang="en-PK" sz="2400" b="1" i="1" u="none" strike="noStrike" cap="none" normalizeH="0" baseline="0" dirty="0">
                <a:ln>
                  <a:noFill/>
                </a:ln>
                <a:solidFill>
                  <a:srgbClr val="000000"/>
                </a:solidFill>
                <a:effectLst/>
                <a:latin typeface="+mn-lt"/>
                <a:cs typeface="Times New Roman" panose="02020603050405020304" pitchFamily="18" charset="0"/>
              </a:rPr>
              <a:t>Anti-lock braking system  </a:t>
            </a:r>
            <a:r>
              <a:rPr kumimoji="0" lang="en-PK" altLang="en-PK" sz="2400" b="0" i="0" u="none" strike="noStrike" cap="none" normalizeH="0" baseline="0" dirty="0">
                <a:ln>
                  <a:noFill/>
                </a:ln>
                <a:solidFill>
                  <a:srgbClr val="000000"/>
                </a:solidFill>
                <a:effectLst/>
                <a:latin typeface="+mn-lt"/>
                <a:cs typeface="Times New Roman" panose="02020603050405020304" pitchFamily="18" charset="0"/>
              </a:rPr>
              <a:t>This is a safety-critical system so requires a lot of up-front analysis before implementation. It certainly needs a plan-driven approach to development with the requirements carefully analysed. A waterfall model is therefore the most appropriate approach to use, perhaps with formal transformations between the different development stages.</a:t>
            </a:r>
            <a:endParaRPr kumimoji="0" lang="en-IN" altLang="en-PK" sz="2400" b="0" i="0" u="none" strike="noStrike" cap="none" normalizeH="0" baseline="0" dirty="0">
              <a:ln>
                <a:noFill/>
              </a:ln>
              <a:solidFill>
                <a:srgbClr val="000000"/>
              </a:solidFill>
              <a:effectLst/>
              <a:latin typeface="+mn-lt"/>
              <a:cs typeface="Times New Roman" panose="02020603050405020304" pitchFamily="18" charset="0"/>
            </a:endParaRPr>
          </a:p>
          <a:p>
            <a:pPr marL="342900" indent="-342900" algn="just">
              <a:spcBef>
                <a:spcPts val="1200"/>
              </a:spcBef>
              <a:spcAft>
                <a:spcPts val="600"/>
              </a:spcAft>
              <a:buFont typeface="+mj-lt"/>
              <a:buAutoNum type="alphaLcParenR"/>
            </a:pPr>
            <a:r>
              <a:rPr kumimoji="0" lang="en-PK" altLang="en-PK" sz="2400" b="1" i="1" u="none" strike="noStrike" cap="none" normalizeH="0" baseline="0" dirty="0">
                <a:ln>
                  <a:noFill/>
                </a:ln>
                <a:solidFill>
                  <a:srgbClr val="000000"/>
                </a:solidFill>
                <a:effectLst/>
                <a:latin typeface="+mn-lt"/>
                <a:cs typeface="Times New Roman" panose="02020603050405020304" pitchFamily="18" charset="0"/>
              </a:rPr>
              <a:t>Interactive travel planning system  </a:t>
            </a:r>
            <a:r>
              <a:rPr kumimoji="0" lang="en-PK" altLang="en-PK" sz="2400" b="0" i="0" u="none" strike="noStrike" cap="none" normalizeH="0" baseline="0" dirty="0">
                <a:ln>
                  <a:noFill/>
                </a:ln>
                <a:solidFill>
                  <a:srgbClr val="000000"/>
                </a:solidFill>
                <a:effectLst/>
                <a:latin typeface="+mn-lt"/>
                <a:cs typeface="Times New Roman" panose="02020603050405020304" pitchFamily="18" charset="0"/>
              </a:rPr>
              <a:t>with a complex user interface but which must be stable and reliable. An incremental development approach is the most appropriate as the system requirements will change as real user experience with the system is gained.</a:t>
            </a:r>
            <a:endParaRPr kumimoji="0" lang="en-PK" altLang="en-PK" sz="2400" b="0" i="0" u="none" strike="noStrike" cap="none" normalizeH="0" baseline="0" dirty="0">
              <a:ln>
                <a:noFill/>
              </a:ln>
              <a:solidFill>
                <a:schemeClr val="tx1"/>
              </a:solidFill>
              <a:effectLst/>
              <a:latin typeface="+mn-lt"/>
            </a:endParaRPr>
          </a:p>
          <a:p>
            <a:pPr marL="342900" marR="0" lvl="0" indent="-342900" algn="just" defTabSz="914400" rtl="0" eaLnBrk="0" fontAlgn="base" latinLnBrk="0" hangingPunct="0">
              <a:lnSpc>
                <a:spcPct val="100000"/>
              </a:lnSpc>
              <a:spcBef>
                <a:spcPts val="1200"/>
              </a:spcBef>
              <a:spcAft>
                <a:spcPts val="600"/>
              </a:spcAft>
              <a:buClrTx/>
              <a:buSzTx/>
              <a:buFont typeface="+mj-lt"/>
              <a:buAutoNum type="alphaLcParenR"/>
              <a:tabLst/>
            </a:pPr>
            <a:endParaRPr lang="en-IN" altLang="en-PK" sz="2400" dirty="0">
              <a:latin typeface="+mn-lt"/>
            </a:endParaRPr>
          </a:p>
        </p:txBody>
      </p:sp>
    </p:spTree>
    <p:extLst>
      <p:ext uri="{BB962C8B-B14F-4D97-AF65-F5344CB8AC3E}">
        <p14:creationId xmlns:p14="http://schemas.microsoft.com/office/powerpoint/2010/main" val="3263117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58BC-294F-43B9-BF77-013D40655B4B}"/>
              </a:ext>
            </a:extLst>
          </p:cNvPr>
          <p:cNvSpPr>
            <a:spLocks noGrp="1"/>
          </p:cNvSpPr>
          <p:nvPr>
            <p:ph type="title"/>
          </p:nvPr>
        </p:nvSpPr>
        <p:spPr/>
        <p:txBody>
          <a:bodyPr/>
          <a:lstStyle/>
          <a:p>
            <a:r>
              <a:rPr lang="en-IN" dirty="0"/>
              <a:t>Reference</a:t>
            </a:r>
            <a:endParaRPr lang="en-PK" dirty="0"/>
          </a:p>
        </p:txBody>
      </p:sp>
      <p:sp>
        <p:nvSpPr>
          <p:cNvPr id="3" name="Content Placeholder 2">
            <a:extLst>
              <a:ext uri="{FF2B5EF4-FFF2-40B4-BE49-F238E27FC236}">
                <a16:creationId xmlns:a16="http://schemas.microsoft.com/office/drawing/2014/main" id="{F9C74AB3-6187-4608-8059-FD6EA208138E}"/>
              </a:ext>
            </a:extLst>
          </p:cNvPr>
          <p:cNvSpPr>
            <a:spLocks noGrp="1"/>
          </p:cNvSpPr>
          <p:nvPr>
            <p:ph idx="1"/>
          </p:nvPr>
        </p:nvSpPr>
        <p:spPr/>
        <p:txBody>
          <a:bodyPr/>
          <a:lstStyle/>
          <a:p>
            <a:pPr>
              <a:buFont typeface="Arial" panose="020B0604020202020204" pitchFamily="34" charset="0"/>
              <a:buChar char="•"/>
            </a:pPr>
            <a:r>
              <a:rPr lang="en-IN" dirty="0"/>
              <a:t>Chapter 2, </a:t>
            </a:r>
            <a:r>
              <a:rPr lang="en-US" spc="-4" dirty="0">
                <a:cs typeface="Calibri"/>
              </a:rPr>
              <a:t>I. </a:t>
            </a:r>
            <a:r>
              <a:rPr lang="en-US" dirty="0">
                <a:cs typeface="Calibri"/>
              </a:rPr>
              <a:t>Sommerville, </a:t>
            </a:r>
            <a:r>
              <a:rPr lang="en-US" spc="-11" dirty="0">
                <a:cs typeface="Calibri"/>
              </a:rPr>
              <a:t>Software </a:t>
            </a:r>
            <a:r>
              <a:rPr lang="en-US" dirty="0">
                <a:cs typeface="Calibri"/>
              </a:rPr>
              <a:t>Engineering, 9</a:t>
            </a:r>
            <a:r>
              <a:rPr lang="en-US" baseline="24305" dirty="0">
                <a:cs typeface="Calibri"/>
              </a:rPr>
              <a:t>th </a:t>
            </a:r>
            <a:r>
              <a:rPr lang="en-US" spc="-8" dirty="0">
                <a:cs typeface="Calibri"/>
              </a:rPr>
              <a:t>Edition, </a:t>
            </a:r>
            <a:r>
              <a:rPr lang="en-US" spc="-11" dirty="0">
                <a:cs typeface="Calibri"/>
              </a:rPr>
              <a:t>Pearson </a:t>
            </a:r>
            <a:r>
              <a:rPr lang="en-US" spc="-8" dirty="0">
                <a:cs typeface="Calibri"/>
              </a:rPr>
              <a:t>Education,</a:t>
            </a:r>
            <a:r>
              <a:rPr lang="en-US" spc="-184" dirty="0">
                <a:cs typeface="Calibri"/>
              </a:rPr>
              <a:t> </a:t>
            </a:r>
            <a:r>
              <a:rPr lang="en-US" spc="-4" dirty="0">
                <a:cs typeface="Calibri"/>
              </a:rPr>
              <a:t>2011.</a:t>
            </a:r>
          </a:p>
        </p:txBody>
      </p:sp>
      <p:sp>
        <p:nvSpPr>
          <p:cNvPr id="4" name="Footer Placeholder 3">
            <a:extLst>
              <a:ext uri="{FF2B5EF4-FFF2-40B4-BE49-F238E27FC236}">
                <a16:creationId xmlns:a16="http://schemas.microsoft.com/office/drawing/2014/main" id="{1E3561AD-19E1-422F-AFEF-13BA2722F17A}"/>
              </a:ext>
            </a:extLst>
          </p:cNvPr>
          <p:cNvSpPr>
            <a:spLocks noGrp="1"/>
          </p:cNvSpPr>
          <p:nvPr>
            <p:ph type="ftr" sz="quarter" idx="11"/>
          </p:nvPr>
        </p:nvSpPr>
        <p:spPr/>
        <p:txBody>
          <a:bodyPr/>
          <a:lstStyle/>
          <a:p>
            <a:r>
              <a:rPr lang="en-US"/>
              <a:t>Software Engineering</a:t>
            </a:r>
          </a:p>
        </p:txBody>
      </p:sp>
      <p:sp>
        <p:nvSpPr>
          <p:cNvPr id="5" name="Slide Number Placeholder 4">
            <a:extLst>
              <a:ext uri="{FF2B5EF4-FFF2-40B4-BE49-F238E27FC236}">
                <a16:creationId xmlns:a16="http://schemas.microsoft.com/office/drawing/2014/main" id="{88A73EC5-DB53-4BED-866E-54DCAF257E12}"/>
              </a:ext>
            </a:extLst>
          </p:cNvPr>
          <p:cNvSpPr>
            <a:spLocks noGrp="1"/>
          </p:cNvSpPr>
          <p:nvPr>
            <p:ph type="sldNum" sz="quarter" idx="12"/>
          </p:nvPr>
        </p:nvSpPr>
        <p:spPr/>
        <p:txBody>
          <a:bodyPr/>
          <a:lstStyle/>
          <a:p>
            <a:fld id="{64618DCC-6EB1-4B7D-8B5A-0129D556AD49}" type="slidenum">
              <a:rPr lang="en-US" smtClean="0"/>
              <a:t>42</a:t>
            </a:fld>
            <a:endParaRPr lang="en-US"/>
          </a:p>
        </p:txBody>
      </p:sp>
    </p:spTree>
    <p:extLst>
      <p:ext uri="{BB962C8B-B14F-4D97-AF65-F5344CB8AC3E}">
        <p14:creationId xmlns:p14="http://schemas.microsoft.com/office/powerpoint/2010/main" val="1373958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4805" y="1434915"/>
            <a:ext cx="11077324" cy="923330"/>
          </a:xfrm>
          <a:prstGeom prst="rect">
            <a:avLst/>
          </a:prstGeom>
        </p:spPr>
        <p:txBody>
          <a:bodyPr vert="horz" wrap="square" lIns="0" tIns="0" rIns="0" bIns="0" rtlCol="0">
            <a:spAutoFit/>
          </a:bodyPr>
          <a:lstStyle/>
          <a:p>
            <a:pPr marL="355600" marR="5080" indent="-342900">
              <a:buFont typeface="Wingdings"/>
              <a:buChar char=""/>
              <a:tabLst>
                <a:tab pos="354965" algn="l"/>
                <a:tab pos="355600" algn="l"/>
              </a:tabLst>
            </a:pPr>
            <a:r>
              <a:rPr sz="3000" i="1" dirty="0">
                <a:solidFill>
                  <a:srgbClr val="001F5F"/>
                </a:solidFill>
                <a:latin typeface="Arial"/>
                <a:cs typeface="Arial"/>
              </a:rPr>
              <a:t>“A </a:t>
            </a:r>
            <a:r>
              <a:rPr sz="3000" i="1" spc="-5" dirty="0">
                <a:solidFill>
                  <a:srgbClr val="001F5F"/>
                </a:solidFill>
                <a:latin typeface="Arial"/>
                <a:cs typeface="Arial"/>
              </a:rPr>
              <a:t>software process is a set of </a:t>
            </a:r>
            <a:r>
              <a:rPr sz="3000" i="1" dirty="0">
                <a:solidFill>
                  <a:srgbClr val="001F5F"/>
                </a:solidFill>
                <a:latin typeface="Arial"/>
                <a:cs typeface="Arial"/>
              </a:rPr>
              <a:t>related  activities </a:t>
            </a:r>
            <a:r>
              <a:rPr sz="3000" i="1" spc="-5" dirty="0">
                <a:solidFill>
                  <a:srgbClr val="001F5F"/>
                </a:solidFill>
                <a:latin typeface="Arial"/>
                <a:cs typeface="Arial"/>
              </a:rPr>
              <a:t>that </a:t>
            </a:r>
            <a:r>
              <a:rPr sz="3000" i="1" dirty="0">
                <a:solidFill>
                  <a:srgbClr val="001F5F"/>
                </a:solidFill>
                <a:latin typeface="Arial"/>
                <a:cs typeface="Arial"/>
              </a:rPr>
              <a:t>leads </a:t>
            </a:r>
            <a:r>
              <a:rPr sz="3000" i="1" spc="-5" dirty="0">
                <a:solidFill>
                  <a:srgbClr val="001F5F"/>
                </a:solidFill>
                <a:latin typeface="Arial"/>
                <a:cs typeface="Arial"/>
              </a:rPr>
              <a:t>to the </a:t>
            </a:r>
            <a:r>
              <a:rPr sz="3000" i="1" dirty="0">
                <a:solidFill>
                  <a:srgbClr val="001F5F"/>
                </a:solidFill>
                <a:latin typeface="Arial"/>
                <a:cs typeface="Arial"/>
              </a:rPr>
              <a:t>production </a:t>
            </a:r>
            <a:r>
              <a:rPr sz="3000" i="1" spc="-5" dirty="0">
                <a:solidFill>
                  <a:srgbClr val="001F5F"/>
                </a:solidFill>
                <a:latin typeface="Arial"/>
                <a:cs typeface="Arial"/>
              </a:rPr>
              <a:t>of</a:t>
            </a:r>
            <a:r>
              <a:rPr sz="3000" i="1" spc="-50" dirty="0">
                <a:solidFill>
                  <a:srgbClr val="001F5F"/>
                </a:solidFill>
                <a:latin typeface="Arial"/>
                <a:cs typeface="Arial"/>
              </a:rPr>
              <a:t> </a:t>
            </a:r>
            <a:r>
              <a:rPr sz="3000" i="1" spc="-5" dirty="0">
                <a:solidFill>
                  <a:srgbClr val="001F5F"/>
                </a:solidFill>
                <a:latin typeface="Arial"/>
                <a:cs typeface="Arial"/>
              </a:rPr>
              <a:t>a  software</a:t>
            </a:r>
            <a:r>
              <a:rPr sz="3000" i="1" spc="-55" dirty="0">
                <a:solidFill>
                  <a:srgbClr val="001F5F"/>
                </a:solidFill>
                <a:latin typeface="Arial"/>
                <a:cs typeface="Arial"/>
              </a:rPr>
              <a:t> </a:t>
            </a:r>
            <a:r>
              <a:rPr sz="3000" i="1" dirty="0">
                <a:solidFill>
                  <a:srgbClr val="001F5F"/>
                </a:solidFill>
                <a:latin typeface="Arial"/>
                <a:cs typeface="Arial"/>
              </a:rPr>
              <a:t>product.”</a:t>
            </a:r>
            <a:endParaRPr sz="3000" dirty="0">
              <a:latin typeface="Arial"/>
              <a:cs typeface="Arial"/>
            </a:endParaRPr>
          </a:p>
        </p:txBody>
      </p:sp>
      <p:sp>
        <p:nvSpPr>
          <p:cNvPr id="8" name="object 8"/>
          <p:cNvSpPr txBox="1">
            <a:spLocks noGrp="1"/>
          </p:cNvSpPr>
          <p:nvPr>
            <p:ph type="title"/>
          </p:nvPr>
        </p:nvSpPr>
        <p:spPr>
          <a:xfrm>
            <a:off x="0" y="389069"/>
            <a:ext cx="10515600" cy="600164"/>
          </a:xfrm>
          <a:prstGeom prst="rect">
            <a:avLst/>
          </a:prstGeom>
        </p:spPr>
        <p:txBody>
          <a:bodyPr vert="horz" wrap="square" lIns="0" tIns="0" rIns="0" bIns="0" rtlCol="0" anchor="ctr">
            <a:spAutoFit/>
          </a:bodyPr>
          <a:lstStyle/>
          <a:p>
            <a:pPr marL="12700">
              <a:lnSpc>
                <a:spcPct val="100000"/>
              </a:lnSpc>
            </a:pPr>
            <a:r>
              <a:rPr sz="3900" b="1" dirty="0"/>
              <a:t>What is Software</a:t>
            </a:r>
            <a:r>
              <a:rPr sz="3900" b="1" spc="-60" dirty="0"/>
              <a:t> </a:t>
            </a:r>
            <a:r>
              <a:rPr sz="3900" b="1" dirty="0"/>
              <a:t>Process?</a:t>
            </a:r>
          </a:p>
        </p:txBody>
      </p:sp>
      <p:sp>
        <p:nvSpPr>
          <p:cNvPr id="9" name="object 9"/>
          <p:cNvSpPr/>
          <p:nvPr/>
        </p:nvSpPr>
        <p:spPr>
          <a:xfrm>
            <a:off x="6742042" y="2216426"/>
            <a:ext cx="5356185" cy="4411043"/>
          </a:xfrm>
          <a:prstGeom prst="rect">
            <a:avLst/>
          </a:prstGeom>
          <a:blipFill>
            <a:blip r:embed="rId2" cstate="print"/>
            <a:stretch>
              <a:fillRect/>
            </a:stretch>
          </a:blipFill>
        </p:spPr>
        <p:txBody>
          <a:bodyPr wrap="square" lIns="0" tIns="0" rIns="0" bIns="0" rtlCol="0"/>
          <a:lstStyle/>
          <a:p>
            <a:endParaRPr/>
          </a:p>
        </p:txBody>
      </p:sp>
      <p:sp>
        <p:nvSpPr>
          <p:cNvPr id="3" name="Footer Placeholder 2">
            <a:extLst>
              <a:ext uri="{FF2B5EF4-FFF2-40B4-BE49-F238E27FC236}">
                <a16:creationId xmlns:a16="http://schemas.microsoft.com/office/drawing/2014/main" id="{2C651FB8-60EE-423F-A580-1BA6856A3E44}"/>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225A7F13-923E-4147-BD74-BDDFBC83DC81}"/>
              </a:ext>
            </a:extLst>
          </p:cNvPr>
          <p:cNvSpPr>
            <a:spLocks noGrp="1"/>
          </p:cNvSpPr>
          <p:nvPr>
            <p:ph type="sldNum" sz="quarter" idx="12"/>
          </p:nvPr>
        </p:nvSpPr>
        <p:spPr/>
        <p:txBody>
          <a:bodyPr/>
          <a:lstStyle/>
          <a:p>
            <a:fld id="{64618DCC-6EB1-4B7D-8B5A-0129D556AD49}" type="slidenum">
              <a:rPr lang="en-US" smtClean="0"/>
              <a:t>5</a:t>
            </a:fld>
            <a:endParaRPr lang="en-US"/>
          </a:p>
        </p:txBody>
      </p:sp>
    </p:spTree>
    <p:extLst>
      <p:ext uri="{BB962C8B-B14F-4D97-AF65-F5344CB8AC3E}">
        <p14:creationId xmlns:p14="http://schemas.microsoft.com/office/powerpoint/2010/main" val="63445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4521" y="493869"/>
            <a:ext cx="6262577" cy="689932"/>
          </a:xfrm>
          <a:prstGeom prst="rect">
            <a:avLst/>
          </a:prstGeom>
        </p:spPr>
        <p:txBody>
          <a:bodyPr vert="horz" wrap="square" lIns="0" tIns="12700" rIns="0" bIns="0" rtlCol="0" anchor="ctr">
            <a:spAutoFit/>
          </a:bodyPr>
          <a:lstStyle/>
          <a:p>
            <a:pPr marL="12700">
              <a:lnSpc>
                <a:spcPct val="100000"/>
              </a:lnSpc>
              <a:spcBef>
                <a:spcPts val="100"/>
              </a:spcBef>
            </a:pPr>
            <a:r>
              <a:rPr spc="-5" dirty="0"/>
              <a:t>The </a:t>
            </a:r>
            <a:r>
              <a:rPr dirty="0"/>
              <a:t>software</a:t>
            </a:r>
            <a:r>
              <a:rPr spc="-70" dirty="0"/>
              <a:t> </a:t>
            </a:r>
            <a:r>
              <a:rPr spc="-5" dirty="0"/>
              <a:t>process</a:t>
            </a:r>
          </a:p>
        </p:txBody>
      </p:sp>
      <p:sp>
        <p:nvSpPr>
          <p:cNvPr id="6" name="object 6"/>
          <p:cNvSpPr txBox="1">
            <a:spLocks noGrp="1"/>
          </p:cNvSpPr>
          <p:nvPr>
            <p:ph type="sldNum" sz="quarter" idx="7"/>
          </p:nvPr>
        </p:nvSpPr>
        <p:spPr>
          <a:xfrm>
            <a:off x="8414511" y="6465214"/>
            <a:ext cx="2063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240"/>
              </a:lnSpc>
            </a:pPr>
            <a:fld id="{81D60167-4931-47E6-BA6A-407CBD079E47}" type="slidenum">
              <a:rPr lang="en-PK" spc="-25" smtClean="0"/>
              <a:pPr marL="25400">
                <a:lnSpc>
                  <a:spcPts val="1240"/>
                </a:lnSpc>
              </a:pPr>
              <a:t>6</a:t>
            </a:fld>
            <a:endParaRPr spc="-25" dirty="0"/>
          </a:p>
        </p:txBody>
      </p:sp>
      <p:sp>
        <p:nvSpPr>
          <p:cNvPr id="3" name="object 3"/>
          <p:cNvSpPr txBox="1"/>
          <p:nvPr/>
        </p:nvSpPr>
        <p:spPr>
          <a:xfrm>
            <a:off x="723015" y="1625549"/>
            <a:ext cx="10877106" cy="3005951"/>
          </a:xfrm>
          <a:prstGeom prst="rect">
            <a:avLst/>
          </a:prstGeom>
        </p:spPr>
        <p:txBody>
          <a:bodyPr vert="horz" wrap="square" lIns="0" tIns="12700" rIns="0" bIns="0" rtlCol="0">
            <a:spAutoFit/>
          </a:bodyPr>
          <a:lstStyle/>
          <a:p>
            <a:pPr marL="355600" indent="-342900" algn="just">
              <a:spcBef>
                <a:spcPts val="1200"/>
              </a:spcBef>
              <a:buFont typeface="Wingdings"/>
              <a:buChar char=""/>
              <a:tabLst>
                <a:tab pos="356235" algn="l"/>
              </a:tabLst>
            </a:pPr>
            <a:r>
              <a:rPr sz="2800" spc="-5" dirty="0">
                <a:latin typeface="Arial"/>
                <a:cs typeface="Arial"/>
              </a:rPr>
              <a:t>Many </a:t>
            </a:r>
            <a:r>
              <a:rPr sz="2800" spc="-10" dirty="0">
                <a:latin typeface="Arial"/>
                <a:cs typeface="Arial"/>
              </a:rPr>
              <a:t>different </a:t>
            </a:r>
            <a:r>
              <a:rPr sz="2800" spc="-5" dirty="0">
                <a:latin typeface="Arial"/>
                <a:cs typeface="Arial"/>
              </a:rPr>
              <a:t>software </a:t>
            </a:r>
            <a:r>
              <a:rPr sz="2800" dirty="0">
                <a:latin typeface="Arial"/>
                <a:cs typeface="Arial"/>
              </a:rPr>
              <a:t>processes but </a:t>
            </a:r>
            <a:r>
              <a:rPr sz="2800" spc="-5" dirty="0">
                <a:latin typeface="Arial"/>
                <a:cs typeface="Arial"/>
              </a:rPr>
              <a:t>all</a:t>
            </a:r>
            <a:r>
              <a:rPr sz="2800" spc="20" dirty="0">
                <a:latin typeface="Arial"/>
                <a:cs typeface="Arial"/>
              </a:rPr>
              <a:t> </a:t>
            </a:r>
            <a:r>
              <a:rPr sz="2800" spc="-5" dirty="0">
                <a:latin typeface="Arial"/>
                <a:cs typeface="Arial"/>
              </a:rPr>
              <a:t>involve:</a:t>
            </a:r>
            <a:endParaRPr sz="2800" dirty="0">
              <a:latin typeface="Arial"/>
              <a:cs typeface="Arial"/>
            </a:endParaRPr>
          </a:p>
          <a:p>
            <a:pPr marL="756285" lvl="1" indent="-286385" algn="just">
              <a:spcBef>
                <a:spcPts val="905"/>
              </a:spcBef>
              <a:buFont typeface="Wingdings"/>
              <a:buChar char=""/>
              <a:tabLst>
                <a:tab pos="756285" algn="l"/>
                <a:tab pos="756920" algn="l"/>
              </a:tabLst>
            </a:pPr>
            <a:r>
              <a:rPr sz="2400" dirty="0">
                <a:solidFill>
                  <a:srgbClr val="FF0000"/>
                </a:solidFill>
                <a:latin typeface="Arial"/>
                <a:cs typeface="Arial"/>
              </a:rPr>
              <a:t>Specification</a:t>
            </a:r>
            <a:r>
              <a:rPr sz="2400" dirty="0">
                <a:latin typeface="Arial"/>
                <a:cs typeface="Arial"/>
              </a:rPr>
              <a:t> – defining what the system should</a:t>
            </a:r>
            <a:r>
              <a:rPr sz="2400" spc="-130" dirty="0">
                <a:latin typeface="Arial"/>
                <a:cs typeface="Arial"/>
              </a:rPr>
              <a:t> </a:t>
            </a:r>
            <a:r>
              <a:rPr sz="2400" dirty="0">
                <a:latin typeface="Arial"/>
                <a:cs typeface="Arial"/>
              </a:rPr>
              <a:t>do;</a:t>
            </a:r>
          </a:p>
          <a:p>
            <a:pPr marL="756285" marR="277495" lvl="1" indent="-286385" algn="just">
              <a:spcBef>
                <a:spcPts val="600"/>
              </a:spcBef>
              <a:buFont typeface="Wingdings"/>
              <a:buChar char=""/>
              <a:tabLst>
                <a:tab pos="756285" algn="l"/>
                <a:tab pos="756920" algn="l"/>
              </a:tabLst>
            </a:pPr>
            <a:r>
              <a:rPr sz="2400" dirty="0">
                <a:solidFill>
                  <a:srgbClr val="FF0000"/>
                </a:solidFill>
                <a:latin typeface="Arial"/>
                <a:cs typeface="Arial"/>
              </a:rPr>
              <a:t>Design and implementation </a:t>
            </a:r>
            <a:r>
              <a:rPr sz="2400" dirty="0">
                <a:latin typeface="Arial"/>
                <a:cs typeface="Arial"/>
              </a:rPr>
              <a:t>– defining the organization of</a:t>
            </a:r>
            <a:r>
              <a:rPr sz="2400" spc="-165" dirty="0">
                <a:latin typeface="Arial"/>
                <a:cs typeface="Arial"/>
              </a:rPr>
              <a:t> </a:t>
            </a:r>
            <a:r>
              <a:rPr sz="2400" dirty="0">
                <a:latin typeface="Arial"/>
                <a:cs typeface="Arial"/>
              </a:rPr>
              <a:t>the  system and implementing the</a:t>
            </a:r>
            <a:r>
              <a:rPr sz="2400" spc="-100" dirty="0">
                <a:latin typeface="Arial"/>
                <a:cs typeface="Arial"/>
              </a:rPr>
              <a:t> </a:t>
            </a:r>
            <a:r>
              <a:rPr sz="2400" dirty="0">
                <a:latin typeface="Arial"/>
                <a:cs typeface="Arial"/>
              </a:rPr>
              <a:t>system;</a:t>
            </a:r>
          </a:p>
          <a:p>
            <a:pPr marL="756285" lvl="1" indent="-286385" algn="just">
              <a:spcBef>
                <a:spcPts val="600"/>
              </a:spcBef>
              <a:buFont typeface="Wingdings"/>
              <a:buChar char=""/>
              <a:tabLst>
                <a:tab pos="756285" algn="l"/>
                <a:tab pos="756920" algn="l"/>
              </a:tabLst>
            </a:pPr>
            <a:r>
              <a:rPr sz="2400" spc="-15" dirty="0">
                <a:solidFill>
                  <a:srgbClr val="FF0000"/>
                </a:solidFill>
                <a:latin typeface="Arial"/>
                <a:cs typeface="Arial"/>
              </a:rPr>
              <a:t>Validation </a:t>
            </a:r>
            <a:r>
              <a:rPr sz="2400" dirty="0">
                <a:latin typeface="Arial"/>
                <a:cs typeface="Arial"/>
              </a:rPr>
              <a:t>– checking that it does what the customer</a:t>
            </a:r>
            <a:r>
              <a:rPr sz="2400" spc="-180" dirty="0">
                <a:latin typeface="Arial"/>
                <a:cs typeface="Arial"/>
              </a:rPr>
              <a:t> </a:t>
            </a:r>
            <a:r>
              <a:rPr sz="2400" dirty="0">
                <a:latin typeface="Arial"/>
                <a:cs typeface="Arial"/>
              </a:rPr>
              <a:t>wants;</a:t>
            </a:r>
          </a:p>
          <a:p>
            <a:pPr marL="756285" lvl="1" indent="-286385" algn="just">
              <a:spcBef>
                <a:spcPts val="600"/>
              </a:spcBef>
              <a:buFont typeface="Wingdings"/>
              <a:buChar char=""/>
              <a:tabLst>
                <a:tab pos="756285" algn="l"/>
                <a:tab pos="756920" algn="l"/>
              </a:tabLst>
            </a:pPr>
            <a:r>
              <a:rPr sz="2400" dirty="0">
                <a:solidFill>
                  <a:srgbClr val="FF0000"/>
                </a:solidFill>
                <a:latin typeface="Arial"/>
                <a:cs typeface="Arial"/>
              </a:rPr>
              <a:t>Evolution </a:t>
            </a:r>
            <a:r>
              <a:rPr sz="2400" dirty="0">
                <a:latin typeface="Arial"/>
                <a:cs typeface="Arial"/>
              </a:rPr>
              <a:t>– changing the system in response to</a:t>
            </a:r>
            <a:r>
              <a:rPr sz="2400" spc="-165" dirty="0">
                <a:latin typeface="Arial"/>
                <a:cs typeface="Arial"/>
              </a:rPr>
              <a:t> </a:t>
            </a:r>
            <a:r>
              <a:rPr sz="2400" dirty="0">
                <a:latin typeface="Arial"/>
                <a:cs typeface="Arial"/>
              </a:rPr>
              <a:t>changing</a:t>
            </a:r>
          </a:p>
          <a:p>
            <a:pPr marL="756285" algn="just"/>
            <a:r>
              <a:rPr sz="2400" dirty="0">
                <a:latin typeface="Arial"/>
                <a:cs typeface="Arial"/>
              </a:rPr>
              <a:t>customer</a:t>
            </a:r>
            <a:r>
              <a:rPr sz="2400" spc="-55" dirty="0">
                <a:latin typeface="Arial"/>
                <a:cs typeface="Arial"/>
              </a:rPr>
              <a:t> </a:t>
            </a:r>
            <a:r>
              <a:rPr sz="2400" dirty="0">
                <a:latin typeface="Arial"/>
                <a:cs typeface="Arial"/>
              </a:rPr>
              <a:t>needs.</a:t>
            </a:r>
          </a:p>
        </p:txBody>
      </p:sp>
      <p:graphicFrame>
        <p:nvGraphicFramePr>
          <p:cNvPr id="5" name="Content Placeholder 2">
            <a:extLst>
              <a:ext uri="{FF2B5EF4-FFF2-40B4-BE49-F238E27FC236}">
                <a16:creationId xmlns:a16="http://schemas.microsoft.com/office/drawing/2014/main" id="{9C4D3ED8-7D27-4E73-B377-3AFB9E937608}"/>
              </a:ext>
            </a:extLst>
          </p:cNvPr>
          <p:cNvGraphicFramePr>
            <a:graphicFrameLocks noGrp="1"/>
          </p:cNvGraphicFramePr>
          <p:nvPr>
            <p:ph idx="1"/>
            <p:extLst>
              <p:ext uri="{D42A27DB-BD31-4B8C-83A1-F6EECF244321}">
                <p14:modId xmlns:p14="http://schemas.microsoft.com/office/powerpoint/2010/main" val="3133685783"/>
              </p:ext>
            </p:extLst>
          </p:nvPr>
        </p:nvGraphicFramePr>
        <p:xfrm>
          <a:off x="1234753" y="4453272"/>
          <a:ext cx="10058400" cy="2287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023D7217-8C8E-525D-A9AA-31390AB9C9E8}"/>
              </a:ext>
            </a:extLst>
          </p:cNvPr>
          <p:cNvSpPr>
            <a:spLocks noGrp="1"/>
          </p:cNvSpPr>
          <p:nvPr>
            <p:ph type="ftr" sz="quarter" idx="11"/>
          </p:nvPr>
        </p:nvSpPr>
        <p:spPr/>
        <p:txBody>
          <a:bodyPr/>
          <a:lstStyle/>
          <a:p>
            <a:r>
              <a:rPr lang="en-US"/>
              <a:t>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BD27-66A4-47FF-8BD7-71C9646E5C0A}"/>
              </a:ext>
            </a:extLst>
          </p:cNvPr>
          <p:cNvSpPr>
            <a:spLocks noGrp="1"/>
          </p:cNvSpPr>
          <p:nvPr>
            <p:ph type="title"/>
          </p:nvPr>
        </p:nvSpPr>
        <p:spPr>
          <a:xfrm>
            <a:off x="2494722" y="2541794"/>
            <a:ext cx="7424530" cy="1325563"/>
          </a:xfrm>
        </p:spPr>
        <p:txBody>
          <a:bodyPr/>
          <a:lstStyle/>
          <a:p>
            <a:pPr algn="ctr"/>
            <a:r>
              <a:rPr lang="en-IN" dirty="0"/>
              <a:t>Software Process Models </a:t>
            </a:r>
            <a:endParaRPr lang="en-PK" dirty="0"/>
          </a:p>
        </p:txBody>
      </p:sp>
      <p:sp>
        <p:nvSpPr>
          <p:cNvPr id="3" name="Footer Placeholder 2">
            <a:extLst>
              <a:ext uri="{FF2B5EF4-FFF2-40B4-BE49-F238E27FC236}">
                <a16:creationId xmlns:a16="http://schemas.microsoft.com/office/drawing/2014/main" id="{FA5D9236-DA3E-4FBA-AE58-281220C87789}"/>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B2B5E715-B429-417D-A4DC-ED04CD83DD3A}"/>
              </a:ext>
            </a:extLst>
          </p:cNvPr>
          <p:cNvSpPr>
            <a:spLocks noGrp="1"/>
          </p:cNvSpPr>
          <p:nvPr>
            <p:ph type="sldNum" sz="quarter" idx="12"/>
          </p:nvPr>
        </p:nvSpPr>
        <p:spPr/>
        <p:txBody>
          <a:bodyPr/>
          <a:lstStyle/>
          <a:p>
            <a:fld id="{64618DCC-6EB1-4B7D-8B5A-0129D556AD49}" type="slidenum">
              <a:rPr lang="en-US" smtClean="0"/>
              <a:t>7</a:t>
            </a:fld>
            <a:endParaRPr lang="en-US"/>
          </a:p>
        </p:txBody>
      </p:sp>
    </p:spTree>
    <p:extLst>
      <p:ext uri="{BB962C8B-B14F-4D97-AF65-F5344CB8AC3E}">
        <p14:creationId xmlns:p14="http://schemas.microsoft.com/office/powerpoint/2010/main" val="295223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966" y="2200655"/>
            <a:ext cx="7255565" cy="3016210"/>
          </a:xfrm>
          <a:prstGeom prst="rect">
            <a:avLst/>
          </a:prstGeom>
        </p:spPr>
        <p:txBody>
          <a:bodyPr vert="horz" wrap="square" lIns="0" tIns="0" rIns="0" bIns="0" rtlCol="0">
            <a:spAutoFit/>
          </a:bodyPr>
          <a:lstStyle/>
          <a:p>
            <a:pPr marL="469900" marR="455930" indent="-457200" algn="just">
              <a:spcBef>
                <a:spcPts val="1200"/>
              </a:spcBef>
              <a:spcAft>
                <a:spcPts val="1200"/>
              </a:spcAft>
              <a:buFont typeface="Arial" panose="020B0604020202020204" pitchFamily="34" charset="0"/>
              <a:buChar char="•"/>
              <a:tabLst>
                <a:tab pos="354965" algn="l"/>
                <a:tab pos="355600" algn="l"/>
              </a:tabLst>
            </a:pPr>
            <a:r>
              <a:rPr sz="2600" dirty="0">
                <a:latin typeface="Arial"/>
                <a:cs typeface="Arial"/>
              </a:rPr>
              <a:t>A software process model is a simplified  representation of a software process</a:t>
            </a:r>
            <a:r>
              <a:rPr lang="en-IN" sz="2600" dirty="0">
                <a:latin typeface="Arial"/>
                <a:cs typeface="Arial"/>
              </a:rPr>
              <a:t>.</a:t>
            </a:r>
            <a:endParaRPr sz="2600" dirty="0">
              <a:latin typeface="Arial"/>
              <a:cs typeface="Arial"/>
            </a:endParaRPr>
          </a:p>
          <a:p>
            <a:pPr marL="469900" marR="107950" indent="-457200" algn="just">
              <a:spcBef>
                <a:spcPts val="1200"/>
              </a:spcBef>
              <a:spcAft>
                <a:spcPts val="1200"/>
              </a:spcAft>
              <a:buFont typeface="Arial" panose="020B0604020202020204" pitchFamily="34" charset="0"/>
              <a:buChar char="•"/>
              <a:tabLst>
                <a:tab pos="354965" algn="l"/>
                <a:tab pos="355600" algn="l"/>
              </a:tabLst>
            </a:pPr>
            <a:r>
              <a:rPr sz="2600" dirty="0">
                <a:latin typeface="Arial"/>
                <a:cs typeface="Arial"/>
              </a:rPr>
              <a:t>Each process model represents a process  from a particular perspective</a:t>
            </a:r>
            <a:r>
              <a:rPr lang="en-IN" sz="2600" dirty="0">
                <a:latin typeface="Arial"/>
                <a:cs typeface="Arial"/>
              </a:rPr>
              <a:t>.</a:t>
            </a:r>
            <a:endParaRPr sz="2600" dirty="0">
              <a:latin typeface="Arial"/>
              <a:cs typeface="Arial"/>
            </a:endParaRPr>
          </a:p>
          <a:p>
            <a:pPr marL="469900" marR="5080" indent="-457200" algn="just">
              <a:spcBef>
                <a:spcPts val="1200"/>
              </a:spcBef>
              <a:spcAft>
                <a:spcPts val="1200"/>
              </a:spcAft>
              <a:buFont typeface="Arial" panose="020B0604020202020204" pitchFamily="34" charset="0"/>
              <a:buChar char="•"/>
              <a:tabLst>
                <a:tab pos="354965" algn="l"/>
                <a:tab pos="355600" algn="l"/>
              </a:tabLst>
            </a:pPr>
            <a:r>
              <a:rPr sz="2600" dirty="0">
                <a:latin typeface="Arial"/>
                <a:cs typeface="Arial"/>
              </a:rPr>
              <a:t>Provides only partial information</a:t>
            </a:r>
            <a:r>
              <a:rPr lang="en-US" sz="2600" dirty="0">
                <a:latin typeface="Arial"/>
                <a:cs typeface="Arial"/>
              </a:rPr>
              <a:t> </a:t>
            </a:r>
            <a:r>
              <a:rPr sz="2600" dirty="0">
                <a:latin typeface="Arial"/>
                <a:cs typeface="Arial"/>
              </a:rPr>
              <a:t>about that  process</a:t>
            </a:r>
          </a:p>
        </p:txBody>
      </p:sp>
      <p:sp>
        <p:nvSpPr>
          <p:cNvPr id="8" name="object 8"/>
          <p:cNvSpPr txBox="1">
            <a:spLocks noGrp="1"/>
          </p:cNvSpPr>
          <p:nvPr>
            <p:ph type="title"/>
          </p:nvPr>
        </p:nvSpPr>
        <p:spPr>
          <a:xfrm>
            <a:off x="168966" y="319088"/>
            <a:ext cx="10515600" cy="677108"/>
          </a:xfrm>
          <a:prstGeom prst="rect">
            <a:avLst/>
          </a:prstGeom>
        </p:spPr>
        <p:txBody>
          <a:bodyPr vert="horz" wrap="square" lIns="0" tIns="0" rIns="0" bIns="0" rtlCol="0" anchor="ctr">
            <a:spAutoFit/>
          </a:bodyPr>
          <a:lstStyle/>
          <a:p>
            <a:pPr marL="12700">
              <a:lnSpc>
                <a:spcPct val="100000"/>
              </a:lnSpc>
            </a:pPr>
            <a:r>
              <a:rPr dirty="0"/>
              <a:t>Software Process Models</a:t>
            </a:r>
          </a:p>
        </p:txBody>
      </p:sp>
      <p:sp>
        <p:nvSpPr>
          <p:cNvPr id="9" name="object 9"/>
          <p:cNvSpPr/>
          <p:nvPr/>
        </p:nvSpPr>
        <p:spPr>
          <a:xfrm>
            <a:off x="7732643" y="2179437"/>
            <a:ext cx="4191000" cy="2883540"/>
          </a:xfrm>
          <a:prstGeom prst="rect">
            <a:avLst/>
          </a:prstGeom>
          <a:blipFill>
            <a:blip r:embed="rId2" cstate="print"/>
            <a:stretch>
              <a:fillRect/>
            </a:stretch>
          </a:blipFill>
          <a:ln>
            <a:solidFill>
              <a:srgbClr val="002060"/>
            </a:solidFill>
          </a:ln>
        </p:spPr>
        <p:txBody>
          <a:bodyPr wrap="square" lIns="0" tIns="0" rIns="0" bIns="0" rtlCol="0"/>
          <a:lstStyle/>
          <a:p>
            <a:endParaRPr/>
          </a:p>
        </p:txBody>
      </p:sp>
      <p:sp>
        <p:nvSpPr>
          <p:cNvPr id="3" name="Footer Placeholder 2">
            <a:extLst>
              <a:ext uri="{FF2B5EF4-FFF2-40B4-BE49-F238E27FC236}">
                <a16:creationId xmlns:a16="http://schemas.microsoft.com/office/drawing/2014/main" id="{74268A24-44D8-4663-8674-89F60829EE3A}"/>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26E8DBA5-7127-44C1-8A56-971603577B90}"/>
              </a:ext>
            </a:extLst>
          </p:cNvPr>
          <p:cNvSpPr>
            <a:spLocks noGrp="1"/>
          </p:cNvSpPr>
          <p:nvPr>
            <p:ph type="sldNum" sz="quarter" idx="12"/>
          </p:nvPr>
        </p:nvSpPr>
        <p:spPr/>
        <p:txBody>
          <a:bodyPr/>
          <a:lstStyle/>
          <a:p>
            <a:fld id="{64618DCC-6EB1-4B7D-8B5A-0129D556AD49}" type="slidenum">
              <a:rPr lang="en-US" smtClean="0"/>
              <a:t>8</a:t>
            </a:fld>
            <a:endParaRPr lang="en-US"/>
          </a:p>
        </p:txBody>
      </p:sp>
    </p:spTree>
    <p:extLst>
      <p:ext uri="{BB962C8B-B14F-4D97-AF65-F5344CB8AC3E}">
        <p14:creationId xmlns:p14="http://schemas.microsoft.com/office/powerpoint/2010/main" val="265104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8077200" y="6248401"/>
            <a:ext cx="1905000" cy="29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8" charset="0"/>
              </a:defRPr>
            </a:lvl9pPr>
          </a:lstStyle>
          <a:p>
            <a:pPr algn="r" eaLnBrk="1" hangingPunct="1">
              <a:lnSpc>
                <a:spcPct val="95000"/>
              </a:lnSpc>
              <a:buClr>
                <a:srgbClr val="000000"/>
              </a:buClr>
              <a:buSzPct val="100000"/>
              <a:buFont typeface="Times New Roman" pitchFamily="18" charset="0"/>
              <a:buNone/>
            </a:pPr>
            <a:fld id="{6965FFCC-A1DA-4033-98E2-EEF7F94DA2EF}" type="slidenum">
              <a:rPr lang="en-GB" sz="1400"/>
              <a:pPr algn="r" eaLnBrk="1" hangingPunct="1">
                <a:lnSpc>
                  <a:spcPct val="95000"/>
                </a:lnSpc>
                <a:buClr>
                  <a:srgbClr val="000000"/>
                </a:buClr>
                <a:buSzPct val="100000"/>
                <a:buFont typeface="Times New Roman" pitchFamily="18" charset="0"/>
                <a:buNone/>
              </a:pPr>
              <a:t>9</a:t>
            </a:fld>
            <a:endParaRPr lang="en-GB" sz="1400"/>
          </a:p>
        </p:txBody>
      </p:sp>
      <p:sp>
        <p:nvSpPr>
          <p:cNvPr id="8194" name="Rectangle 2"/>
          <p:cNvSpPr>
            <a:spLocks noGrp="1" noChangeArrowheads="1"/>
          </p:cNvSpPr>
          <p:nvPr>
            <p:ph type="title"/>
          </p:nvPr>
        </p:nvSpPr>
        <p:spPr>
          <a:xfrm>
            <a:off x="467139" y="136525"/>
            <a:ext cx="7772400" cy="1143000"/>
          </a:xfrm>
          <a:ln/>
        </p:spPr>
        <p:txBody>
          <a:bodyPr>
            <a:normAutofit/>
          </a:bodyPr>
          <a:lstStyle/>
          <a:p>
            <a:pPr>
              <a:lnSpc>
                <a:spcPct val="9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4400" b="1" dirty="0"/>
              <a:t>Process Model</a:t>
            </a:r>
          </a:p>
        </p:txBody>
      </p:sp>
      <p:sp>
        <p:nvSpPr>
          <p:cNvPr id="8195" name="Rectangle 3"/>
          <p:cNvSpPr>
            <a:spLocks noGrp="1" noChangeArrowheads="1"/>
          </p:cNvSpPr>
          <p:nvPr>
            <p:ph type="body" idx="1"/>
          </p:nvPr>
        </p:nvSpPr>
        <p:spPr>
          <a:xfrm>
            <a:off x="152400" y="1981200"/>
            <a:ext cx="11811000" cy="4114800"/>
          </a:xfrm>
          <a:ln/>
        </p:spPr>
        <p:txBody>
          <a:bodyPr>
            <a:normAutofit/>
          </a:bodyPr>
          <a:lstStyle/>
          <a:p>
            <a:pPr algn="just">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dirty="0">
                <a:latin typeface="Calibri" panose="020F0502020204030204" pitchFamily="34" charset="0"/>
              </a:rPr>
              <a:t>Defines a distinct </a:t>
            </a:r>
            <a:r>
              <a:rPr lang="en-GB" sz="3200" b="1" dirty="0">
                <a:solidFill>
                  <a:srgbClr val="FF0000"/>
                </a:solidFill>
                <a:latin typeface="Calibri" panose="020F0502020204030204" pitchFamily="34" charset="0"/>
              </a:rPr>
              <a:t>set of activities</a:t>
            </a:r>
            <a:r>
              <a:rPr lang="en-GB" sz="3200" dirty="0">
                <a:latin typeface="Calibri" panose="020F0502020204030204" pitchFamily="34" charset="0"/>
              </a:rPr>
              <a:t>, </a:t>
            </a:r>
            <a:r>
              <a:rPr lang="en-GB" sz="3200" b="1" dirty="0">
                <a:solidFill>
                  <a:srgbClr val="FF0000"/>
                </a:solidFill>
                <a:latin typeface="Calibri" panose="020F0502020204030204" pitchFamily="34" charset="0"/>
              </a:rPr>
              <a:t>actions</a:t>
            </a:r>
            <a:r>
              <a:rPr lang="en-GB" sz="3200" dirty="0">
                <a:latin typeface="Calibri" panose="020F0502020204030204" pitchFamily="34" charset="0"/>
              </a:rPr>
              <a:t>, </a:t>
            </a:r>
            <a:r>
              <a:rPr lang="en-GB" sz="3200" b="1" dirty="0">
                <a:solidFill>
                  <a:srgbClr val="FF0000"/>
                </a:solidFill>
                <a:latin typeface="Calibri" panose="020F0502020204030204" pitchFamily="34" charset="0"/>
              </a:rPr>
              <a:t>tasks</a:t>
            </a:r>
            <a:r>
              <a:rPr lang="en-GB" sz="3200" dirty="0">
                <a:latin typeface="Calibri" panose="020F0502020204030204" pitchFamily="34" charset="0"/>
              </a:rPr>
              <a:t>, </a:t>
            </a:r>
            <a:r>
              <a:rPr lang="en-GB" sz="3200" b="1" dirty="0">
                <a:solidFill>
                  <a:srgbClr val="FF0000"/>
                </a:solidFill>
                <a:latin typeface="Calibri" panose="020F0502020204030204" pitchFamily="34" charset="0"/>
              </a:rPr>
              <a:t>milestones</a:t>
            </a:r>
            <a:r>
              <a:rPr lang="en-GB" sz="3200" dirty="0">
                <a:latin typeface="Calibri" panose="020F0502020204030204" pitchFamily="34" charset="0"/>
              </a:rPr>
              <a:t>, and </a:t>
            </a:r>
            <a:r>
              <a:rPr lang="en-GB" sz="3200" b="1" dirty="0">
                <a:solidFill>
                  <a:srgbClr val="FF0000"/>
                </a:solidFill>
                <a:latin typeface="Calibri" panose="020F0502020204030204" pitchFamily="34" charset="0"/>
              </a:rPr>
              <a:t>work products </a:t>
            </a:r>
            <a:r>
              <a:rPr lang="en-GB" sz="3200" dirty="0">
                <a:latin typeface="Calibri" panose="020F0502020204030204" pitchFamily="34" charset="0"/>
              </a:rPr>
              <a:t>that are required to engineer high-quality software</a:t>
            </a:r>
          </a:p>
          <a:p>
            <a:pPr algn="just">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200" dirty="0">
              <a:latin typeface="Calibri" panose="020F0502020204030204" pitchFamily="34" charset="0"/>
            </a:endParaRPr>
          </a:p>
          <a:p>
            <a:pPr algn="just">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3200" dirty="0">
                <a:latin typeface="Calibri" panose="020F0502020204030204" pitchFamily="34" charset="0"/>
              </a:rPr>
              <a:t>The activities may be linear, incremental, or evolutionary </a:t>
            </a:r>
          </a:p>
          <a:p>
            <a:pPr algn="just">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3200" dirty="0">
              <a:latin typeface="Calibri" panose="020F0502020204030204" pitchFamily="34" charset="0"/>
            </a:endParaRPr>
          </a:p>
        </p:txBody>
      </p:sp>
      <p:sp>
        <p:nvSpPr>
          <p:cNvPr id="2" name="Footer Placeholder 1">
            <a:extLst>
              <a:ext uri="{FF2B5EF4-FFF2-40B4-BE49-F238E27FC236}">
                <a16:creationId xmlns:a16="http://schemas.microsoft.com/office/drawing/2014/main" id="{B63E9C70-C821-4B69-A8C9-540E69D03C79}"/>
              </a:ext>
            </a:extLst>
          </p:cNvPr>
          <p:cNvSpPr>
            <a:spLocks noGrp="1"/>
          </p:cNvSpPr>
          <p:nvPr>
            <p:ph type="ftr" sz="quarter" idx="11"/>
          </p:nvPr>
        </p:nvSpPr>
        <p:spPr/>
        <p:txBody>
          <a:bodyPr/>
          <a:lstStyle/>
          <a:p>
            <a:r>
              <a:rPr lang="en-US"/>
              <a:t>Software Engineering</a:t>
            </a:r>
          </a:p>
        </p:txBody>
      </p:sp>
      <p:sp>
        <p:nvSpPr>
          <p:cNvPr id="3" name="Slide Number Placeholder 2">
            <a:extLst>
              <a:ext uri="{FF2B5EF4-FFF2-40B4-BE49-F238E27FC236}">
                <a16:creationId xmlns:a16="http://schemas.microsoft.com/office/drawing/2014/main" id="{40428340-303F-4516-A969-249E9C6072B9}"/>
              </a:ext>
            </a:extLst>
          </p:cNvPr>
          <p:cNvSpPr>
            <a:spLocks noGrp="1"/>
          </p:cNvSpPr>
          <p:nvPr>
            <p:ph type="sldNum" sz="quarter" idx="12"/>
          </p:nvPr>
        </p:nvSpPr>
        <p:spPr/>
        <p:txBody>
          <a:bodyPr/>
          <a:lstStyle/>
          <a:p>
            <a:fld id="{64618DCC-6EB1-4B7D-8B5A-0129D556AD49}" type="slidenum">
              <a:rPr lang="en-US" smtClean="0"/>
              <a:t>9</a:t>
            </a:fld>
            <a:endParaRPr lang="en-US"/>
          </a:p>
        </p:txBody>
      </p:sp>
    </p:spTree>
    <p:extLst>
      <p:ext uri="{BB962C8B-B14F-4D97-AF65-F5344CB8AC3E}">
        <p14:creationId xmlns:p14="http://schemas.microsoft.com/office/powerpoint/2010/main" val="1446911627"/>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1D2F4B5A2DAB4C88E35C823726BD10" ma:contentTypeVersion="2" ma:contentTypeDescription="Create a new document." ma:contentTypeScope="" ma:versionID="a6f53176d9f2dfda9ba5926734258214">
  <xsd:schema xmlns:xsd="http://www.w3.org/2001/XMLSchema" xmlns:xs="http://www.w3.org/2001/XMLSchema" xmlns:p="http://schemas.microsoft.com/office/2006/metadata/properties" xmlns:ns3="a9288b97-bf67-4bca-863d-8f702aecc99e" targetNamespace="http://schemas.microsoft.com/office/2006/metadata/properties" ma:root="true" ma:fieldsID="d1892a104d28f1ab8e9a7e872eb340a3" ns3:_="">
    <xsd:import namespace="a9288b97-bf67-4bca-863d-8f702aecc99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288b97-bf67-4bca-863d-8f702aecc9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48E66D-9EB5-4E2F-B92B-831C44FEC7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288b97-bf67-4bca-863d-8f702aecc9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6B807AB-8022-4984-8022-0624E777EBFD}">
  <ds:schemaRefs>
    <ds:schemaRef ds:uri="http://schemas.microsoft.com/sharepoint/v3/contenttype/forms"/>
  </ds:schemaRefs>
</ds:datastoreItem>
</file>

<file path=customXml/itemProps3.xml><?xml version="1.0" encoding="utf-8"?>
<ds:datastoreItem xmlns:ds="http://schemas.openxmlformats.org/officeDocument/2006/customXml" ds:itemID="{2C0BBFDE-5234-43E0-9D6A-3B02163E2BC6}">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a9288b97-bf67-4bca-863d-8f702aecc99e"/>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8186</TotalTime>
  <Words>1759</Words>
  <Application>Microsoft Office PowerPoint</Application>
  <PresentationFormat>Widescreen</PresentationFormat>
  <Paragraphs>335</Paragraphs>
  <Slides>42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Symbol</vt:lpstr>
      <vt:lpstr>Times New Roman</vt:lpstr>
      <vt:lpstr>Wingdings</vt:lpstr>
      <vt:lpstr>Office Theme</vt:lpstr>
      <vt:lpstr>Software Engineering</vt:lpstr>
      <vt:lpstr>Content</vt:lpstr>
      <vt:lpstr>In Software</vt:lpstr>
      <vt:lpstr>Software Process </vt:lpstr>
      <vt:lpstr>What is Software Process?</vt:lpstr>
      <vt:lpstr>The software process</vt:lpstr>
      <vt:lpstr>Software Process Models </vt:lpstr>
      <vt:lpstr>Software Process Models</vt:lpstr>
      <vt:lpstr>Process Model</vt:lpstr>
      <vt:lpstr>Waterfall Model</vt:lpstr>
      <vt:lpstr>The Waterfall Model</vt:lpstr>
      <vt:lpstr>Waterfall Model (Diagram)</vt:lpstr>
      <vt:lpstr>The Waterfall Model - Pros</vt:lpstr>
      <vt:lpstr>PowerPoint Presentation</vt:lpstr>
      <vt:lpstr>The Waterfall Model</vt:lpstr>
      <vt:lpstr>Waterfall model problems</vt:lpstr>
      <vt:lpstr>The Waterfall Model - Cons</vt:lpstr>
      <vt:lpstr>Can We Improve the Model?</vt:lpstr>
      <vt:lpstr>Waterfall Model with Feedback (Diagram)</vt:lpstr>
      <vt:lpstr>V - Model </vt:lpstr>
      <vt:lpstr>V Model</vt:lpstr>
      <vt:lpstr>V- Model</vt:lpstr>
      <vt:lpstr>V Model (Pros)</vt:lpstr>
      <vt:lpstr>V Model (Cons)</vt:lpstr>
      <vt:lpstr>Phased Development (Incremental &amp; Iterative Model)</vt:lpstr>
      <vt:lpstr>Phased Development</vt:lpstr>
      <vt:lpstr>Phased Development</vt:lpstr>
      <vt:lpstr>Incremental Development</vt:lpstr>
      <vt:lpstr>Incremental Model (Diagram)</vt:lpstr>
      <vt:lpstr>Incremental Model (Description)</vt:lpstr>
      <vt:lpstr>Incremental development benefits</vt:lpstr>
      <vt:lpstr>Incremental development problems</vt:lpstr>
      <vt:lpstr>Iterative Development</vt:lpstr>
      <vt:lpstr>Iterative vs. Incremental Development</vt:lpstr>
      <vt:lpstr>Iterative Development - Pros</vt:lpstr>
      <vt:lpstr>Iterative Development - Cons</vt:lpstr>
      <vt:lpstr>PowerPoint Presentation</vt:lpstr>
      <vt:lpstr>Activity 1 </vt:lpstr>
      <vt:lpstr>Activity 2</vt:lpstr>
      <vt:lpstr>Activity 1</vt:lpstr>
      <vt:lpstr>Activity 2</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TahirFarooq</dc:creator>
  <cp:lastModifiedBy>Ms.Saba Naseem</cp:lastModifiedBy>
  <cp:revision>149</cp:revision>
  <dcterms:created xsi:type="dcterms:W3CDTF">2017-01-15T23:17:44Z</dcterms:created>
  <dcterms:modified xsi:type="dcterms:W3CDTF">2025-01-28T11:21:27Z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0x010100D81D2F4B5A2DAB4C88E35C823726BD10</vt:lpwstr>
  </property>
</Properties>
</file>