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5"/>
  </p:notesMasterIdLst>
  <p:sldIdLst>
    <p:sldId id="257" r:id="rId2"/>
    <p:sldId id="258" r:id="rId3"/>
    <p:sldId id="271" r:id="rId4"/>
    <p:sldId id="272" r:id="rId5"/>
    <p:sldId id="274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398" r:id="rId16"/>
    <p:sldId id="399" r:id="rId17"/>
    <p:sldId id="400" r:id="rId18"/>
    <p:sldId id="401" r:id="rId19"/>
    <p:sldId id="402" r:id="rId20"/>
    <p:sldId id="404" r:id="rId21"/>
    <p:sldId id="285" r:id="rId22"/>
    <p:sldId id="286" r:id="rId23"/>
    <p:sldId id="287" r:id="rId24"/>
    <p:sldId id="288" r:id="rId25"/>
    <p:sldId id="289" r:id="rId26"/>
    <p:sldId id="414" r:id="rId27"/>
    <p:sldId id="415" r:id="rId28"/>
    <p:sldId id="416" r:id="rId29"/>
    <p:sldId id="417" r:id="rId30"/>
    <p:sldId id="418" r:id="rId31"/>
    <p:sldId id="419" r:id="rId32"/>
    <p:sldId id="420" r:id="rId33"/>
    <p:sldId id="421" r:id="rId34"/>
    <p:sldId id="422" r:id="rId35"/>
    <p:sldId id="423" r:id="rId36"/>
    <p:sldId id="424" r:id="rId37"/>
    <p:sldId id="425" r:id="rId38"/>
    <p:sldId id="426" r:id="rId39"/>
    <p:sldId id="427" r:id="rId40"/>
    <p:sldId id="428" r:id="rId41"/>
    <p:sldId id="429" r:id="rId42"/>
    <p:sldId id="430" r:id="rId43"/>
    <p:sldId id="431" r:id="rId44"/>
    <p:sldId id="432" r:id="rId45"/>
    <p:sldId id="370" r:id="rId46"/>
    <p:sldId id="371" r:id="rId47"/>
    <p:sldId id="372" r:id="rId48"/>
    <p:sldId id="373" r:id="rId49"/>
    <p:sldId id="374" r:id="rId50"/>
    <p:sldId id="375" r:id="rId51"/>
    <p:sldId id="376" r:id="rId52"/>
    <p:sldId id="377" r:id="rId53"/>
    <p:sldId id="378" r:id="rId54"/>
    <p:sldId id="379" r:id="rId55"/>
    <p:sldId id="380" r:id="rId56"/>
    <p:sldId id="381" r:id="rId57"/>
    <p:sldId id="382" r:id="rId58"/>
    <p:sldId id="383" r:id="rId59"/>
    <p:sldId id="384" r:id="rId60"/>
    <p:sldId id="385" r:id="rId61"/>
    <p:sldId id="386" r:id="rId62"/>
    <p:sldId id="387" r:id="rId63"/>
    <p:sldId id="388" r:id="rId64"/>
    <p:sldId id="389" r:id="rId65"/>
    <p:sldId id="390" r:id="rId66"/>
    <p:sldId id="391" r:id="rId67"/>
    <p:sldId id="392" r:id="rId68"/>
    <p:sldId id="393" r:id="rId69"/>
    <p:sldId id="394" r:id="rId70"/>
    <p:sldId id="395" r:id="rId71"/>
    <p:sldId id="397" r:id="rId72"/>
    <p:sldId id="396" r:id="rId73"/>
    <p:sldId id="412" r:id="rId7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3557" autoAdjust="0"/>
  </p:normalViewPr>
  <p:slideViewPr>
    <p:cSldViewPr snapToGrid="0">
      <p:cViewPr varScale="1">
        <p:scale>
          <a:sx n="60" d="100"/>
          <a:sy n="60" d="100"/>
        </p:scale>
        <p:origin x="908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09-13T05:47:22.220"/>
    </inkml:context>
    <inkml:brush xml:id="br0">
      <inkml:brushProperty name="width" value="0.05292" units="cm"/>
      <inkml:brushProperty name="height" value="0.05292" units="cm"/>
      <inkml:brushProperty name="color" value="#F59D56"/>
      <inkml:brushProperty name="fitToCurve" value="1"/>
    </inkml:brush>
  </inkml:definitions>
  <inkml:trace contextRef="#ctx0" brushRef="#br0">0 0 29</inkml:trace>
  <inkml:trace contextRef="#ctx0" brushRef="#br0" timeOffset="196">1146 1176 17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11-13T07:29:31.565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0 0 14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11-13T07:26:25.790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5043 0 55,'0'0'7,"0"0"-7,0 0-1,0 0-1,0 0-1</inkml:trace>
  <inkml:trace contextRef="#ctx0" brushRef="#br0" timeOffset="141025">0 354 15,'0'0'3,"0"0"-1,0 0 0</inkml:trace>
  <inkml:trace contextRef="#ctx0" brushRef="#br0" timeOffset="141244">44 356 19,'0'0'3,"0"0"0,0 0 0,0 0 0,0 0-1,0 0 0,0 0-1,0 0 1,0 0-1,0 0 1,0 0-1,0 0 0,0 0 0,0 0-1,0 0 1,0 0-2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6383" units="in"/>
          <inkml:channel name="Y" type="integer" max="16383" units="in"/>
          <inkml:channel name="F" type="integer" max="1023" units="in"/>
        </inkml:traceFormat>
        <inkml:channelProperties>
          <inkml:channelProperty channel="X" name="resolution" value="999.99994" units="1/in"/>
          <inkml:channelProperty channel="Y" name="resolution" value="999.99994" units="1/in"/>
          <inkml:channelProperty channel="F" name="resolution" value="1000" units="1/in"/>
        </inkml:channelProperties>
      </inkml:inkSource>
      <inkml:timestamp xml:id="ts0" timeString="2012-11-13T07:52:38.923"/>
    </inkml:context>
    <inkml:brush xml:id="br0">
      <inkml:brushProperty name="width" value="0.05292" units="cm"/>
      <inkml:brushProperty name="height" value="0.05292" units="cm"/>
      <inkml:brushProperty name="color" value="#FF0000"/>
      <inkml:brushProperty name="fitToCurve" value="1"/>
    </inkml:brush>
  </inkml:definitions>
  <inkml:trace contextRef="#ctx0" brushRef="#br0">0 8 19,'0'-2'2,"7"-4"0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0F82B1-45D3-4116-8EE0-49E0600AACD8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6033D8-71E4-4984-BBB4-29A58B86F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5104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i="1" dirty="0">
                <a:latin typeface="Arial" pitchFamily="34" charset="0"/>
                <a:cs typeface="Arial" pitchFamily="34" charset="0"/>
              </a:rPr>
              <a:t>NOTE:</a:t>
            </a:r>
          </a:p>
          <a:p>
            <a:r>
              <a:rPr lang="en-US" i="1" dirty="0">
                <a:latin typeface="Arial" pitchFamily="34" charset="0"/>
                <a:cs typeface="Arial" pitchFamily="34" charset="0"/>
              </a:rPr>
              <a:t>To change the  image on this slide, select the picture and delete it. Then click the Pictures icon in the placeholder to insert your own image.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A3C37BE-C303-496D-B5CD-85F2937540F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118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46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755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8829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4900" y="2292094"/>
            <a:ext cx="5734050" cy="2219691"/>
          </a:xfrm>
        </p:spPr>
        <p:txBody>
          <a:bodyPr anchor="ctr">
            <a:normAutofit/>
          </a:bodyPr>
          <a:lstStyle>
            <a:lvl1pPr algn="l">
              <a:defRPr sz="4400" cap="all" baseline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4900" y="4511784"/>
            <a:ext cx="5734050" cy="955565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1" name="Picture Placeholder 10" descr="An empty placeholder to add an image. Click on the placeholder and select the image that you wish to add."/>
          <p:cNvSpPr>
            <a:spLocks noGrp="1"/>
          </p:cNvSpPr>
          <p:nvPr>
            <p:ph type="pic" sz="quarter" idx="13"/>
          </p:nvPr>
        </p:nvSpPr>
        <p:spPr>
          <a:xfrm>
            <a:off x="6981063" y="1310656"/>
            <a:ext cx="5210937" cy="4208604"/>
          </a:xfrm>
          <a:solidFill>
            <a:schemeClr val="tx1">
              <a:lumMod val="20000"/>
              <a:lumOff val="80000"/>
            </a:schemeClr>
          </a:solidFill>
        </p:spPr>
        <p:txBody>
          <a:bodyPr tIns="1005840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0" y="0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4" name="Group 13"/>
          <p:cNvGrpSpPr/>
          <p:nvPr/>
        </p:nvGrpSpPr>
        <p:grpSpPr>
          <a:xfrm>
            <a:off x="0" y="1143000"/>
            <a:ext cx="12192000" cy="63125"/>
            <a:chOff x="507492" y="1501519"/>
            <a:chExt cx="8129016" cy="63125"/>
          </a:xfrm>
        </p:grpSpPr>
        <p:cxnSp>
          <p:nvCxnSpPr>
            <p:cNvPr id="15" name="Straight Connector 14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80" y="0"/>
            <a:ext cx="1747524" cy="2292094"/>
          </a:xfrm>
          <a:prstGeom prst="rect">
            <a:avLst/>
          </a:prstGeom>
        </p:spPr>
      </p:pic>
      <p:grpSp>
        <p:nvGrpSpPr>
          <p:cNvPr id="13" name="Group 12"/>
          <p:cNvGrpSpPr/>
          <p:nvPr/>
        </p:nvGrpSpPr>
        <p:grpSpPr>
          <a:xfrm rot="10800000">
            <a:off x="0" y="5645510"/>
            <a:ext cx="12192000" cy="63125"/>
            <a:chOff x="507492" y="1501519"/>
            <a:chExt cx="8129016" cy="6312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07492" y="1564644"/>
              <a:ext cx="8129016" cy="0"/>
            </a:xfrm>
            <a:prstGeom prst="line">
              <a:avLst/>
            </a:prstGeom>
            <a:ln w="381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507492" y="1501519"/>
              <a:ext cx="8129016" cy="0"/>
            </a:xfrm>
            <a:prstGeom prst="line">
              <a:avLst/>
            </a:prstGeom>
            <a:ln w="12700" cap="flat"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/>
          <p:cNvSpPr/>
          <p:nvPr/>
        </p:nvSpPr>
        <p:spPr>
          <a:xfrm>
            <a:off x="0" y="5778124"/>
            <a:ext cx="12192000" cy="10798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</p:spTree>
    <p:extLst>
      <p:ext uri="{BB962C8B-B14F-4D97-AF65-F5344CB8AC3E}">
        <p14:creationId xmlns:p14="http://schemas.microsoft.com/office/powerpoint/2010/main" val="2477307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1181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860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083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511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540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2828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0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722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290FC-E628-47E9-A695-F5F90E1452B6}" type="datetimeFigureOut">
              <a:rPr lang="en-US" smtClean="0"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280B9-D2CE-4D2F-9836-68D0AD48D9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369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customXml" Target="../ink/ink3.xml"/><Relationship Id="rId4" Type="http://schemas.openxmlformats.org/officeDocument/2006/relationships/image" Target="../media/image13.e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25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1622854" y="2311097"/>
            <a:ext cx="5734050" cy="1111763"/>
          </a:xfrm>
          <a:ln>
            <a:solidFill>
              <a:srgbClr val="0070C0"/>
            </a:solidFill>
          </a:ln>
        </p:spPr>
        <p:txBody>
          <a:bodyPr anchor="ctr">
            <a:normAutofit/>
          </a:bodyPr>
          <a:lstStyle/>
          <a:p>
            <a:r>
              <a:rPr lang="en-US" cap="none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 Engineering</a:t>
            </a:r>
          </a:p>
        </p:txBody>
      </p:sp>
      <p:pic>
        <p:nvPicPr>
          <p:cNvPr id="4" name="Picture Placeholder 3" descr="Open book on table, blurred shelves of books in background"/>
          <p:cNvPicPr>
            <a:picLocks noGrp="1" noChangeAspect="1"/>
          </p:cNvPicPr>
          <p:nvPr>
            <p:ph type="pic" sz="quarter" idx="13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0" r="8890"/>
          <a:stretch>
            <a:fillRect/>
          </a:stretch>
        </p:blipFill>
        <p:spPr/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48" y="2071602"/>
            <a:ext cx="1585871" cy="1590751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6472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10243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0244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10248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17771674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246244" y="109331"/>
            <a:ext cx="7772400" cy="646043"/>
          </a:xfrm>
          <a:noFill/>
        </p:spPr>
        <p:txBody>
          <a:bodyPr/>
          <a:lstStyle/>
          <a:p>
            <a:pPr eaLnBrk="1" hangingPunct="1"/>
            <a:r>
              <a:rPr lang="en-US" altLang="en-US" sz="3200" b="1" dirty="0"/>
              <a:t>Inception Task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643" y="884583"/>
            <a:ext cx="11734800" cy="562223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During </a:t>
            </a:r>
            <a:r>
              <a:rPr lang="en-US" altLang="en-US" dirty="0">
                <a:solidFill>
                  <a:srgbClr val="FF0000"/>
                </a:solidFill>
              </a:rPr>
              <a:t>inception</a:t>
            </a:r>
            <a:r>
              <a:rPr lang="en-US" altLang="en-US" dirty="0"/>
              <a:t>, the requirements engineer asks a set of questions to establish…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A basic understanding of the problem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people who want a solution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nature of the solution that is desired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The effectiveness of preliminary communication and collaboration between the customer and the developer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Through these questions, the requirements engineer needs to…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Identify the stakeholders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Recognize multiple viewpoints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Work toward collaboration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Break the ice and initiate the communication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659421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The First Set of Questions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399" y="3048000"/>
            <a:ext cx="11058939" cy="29337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Who is behind the request for this work?</a:t>
            </a:r>
          </a:p>
          <a:p>
            <a:pPr eaLnBrk="1" hangingPunct="1"/>
            <a:r>
              <a:rPr lang="en-US" altLang="en-US" dirty="0"/>
              <a:t>Who will use the solution?</a:t>
            </a:r>
          </a:p>
          <a:p>
            <a:pPr eaLnBrk="1" hangingPunct="1"/>
            <a:r>
              <a:rPr lang="en-US" altLang="en-US" dirty="0"/>
              <a:t>What will be the </a:t>
            </a:r>
            <a:r>
              <a:rPr lang="en-US" altLang="en-US" sz="3200" dirty="0">
                <a:solidFill>
                  <a:srgbClr val="FF0000"/>
                </a:solidFill>
              </a:rPr>
              <a:t>economic benefit </a:t>
            </a:r>
            <a:r>
              <a:rPr lang="en-US" altLang="en-US" dirty="0"/>
              <a:t>of a successful solution?</a:t>
            </a:r>
          </a:p>
          <a:p>
            <a:pPr eaLnBrk="1" hangingPunct="1"/>
            <a:r>
              <a:rPr lang="en-US" altLang="en-US" dirty="0"/>
              <a:t>Is there another source for the solution that you need?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0" y="1694646"/>
            <a:ext cx="12192000" cy="95410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 dirty="0">
                <a:latin typeface="Times New Roman" panose="02020603050405020304" pitchFamily="18" charset="0"/>
              </a:rPr>
              <a:t>These questions focus on the customer, other stakeholders, the overall goals, and the benefits </a:t>
            </a:r>
          </a:p>
        </p:txBody>
      </p:sp>
    </p:spTree>
    <p:extLst>
      <p:ext uri="{BB962C8B-B14F-4D97-AF65-F5344CB8AC3E}">
        <p14:creationId xmlns:p14="http://schemas.microsoft.com/office/powerpoint/2010/main" val="252035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1524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The Next Set of Questions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895600"/>
            <a:ext cx="11430000" cy="3276600"/>
          </a:xfrm>
        </p:spPr>
        <p:txBody>
          <a:bodyPr/>
          <a:lstStyle/>
          <a:p>
            <a:pPr eaLnBrk="1" hangingPunct="1"/>
            <a:r>
              <a:rPr lang="en-US" altLang="en-US" sz="2400"/>
              <a:t>How would you characterize "good" output that would be generated by a successful solution?</a:t>
            </a:r>
          </a:p>
          <a:p>
            <a:pPr eaLnBrk="1" hangingPunct="1"/>
            <a:r>
              <a:rPr lang="en-US" altLang="en-US" sz="2400"/>
              <a:t>What problem(s) will this solution address?</a:t>
            </a:r>
          </a:p>
          <a:p>
            <a:pPr eaLnBrk="1" hangingPunct="1"/>
            <a:r>
              <a:rPr lang="en-US" altLang="en-US" sz="2400"/>
              <a:t>Can you show me (or describe) the business environment in which the solution will be used?</a:t>
            </a:r>
          </a:p>
          <a:p>
            <a:pPr eaLnBrk="1" hangingPunct="1"/>
            <a:r>
              <a:rPr lang="en-US" altLang="en-US" sz="2400"/>
              <a:t>Will special performance issues or constraints affect the way the solution is approached?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74141" y="1219200"/>
            <a:ext cx="12019005" cy="138499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These questions enable the requirements engineer to gain a better understanding of the problem and allow the customer to voice his or her perceptions about a solution </a:t>
            </a:r>
          </a:p>
        </p:txBody>
      </p:sp>
    </p:spTree>
    <p:extLst>
      <p:ext uri="{BB962C8B-B14F-4D97-AF65-F5344CB8AC3E}">
        <p14:creationId xmlns:p14="http://schemas.microsoft.com/office/powerpoint/2010/main" val="38811997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2133600" y="228600"/>
            <a:ext cx="7772400" cy="1143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The Final Set of Questions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3008313"/>
            <a:ext cx="11734800" cy="3352800"/>
          </a:xfrm>
        </p:spPr>
        <p:txBody>
          <a:bodyPr/>
          <a:lstStyle/>
          <a:p>
            <a:pPr eaLnBrk="1" hangingPunct="1"/>
            <a:r>
              <a:rPr lang="en-US" altLang="en-US" sz="2400"/>
              <a:t>Are you the right person to answer these questions?  Are your answers "official"?</a:t>
            </a:r>
          </a:p>
          <a:p>
            <a:pPr eaLnBrk="1" hangingPunct="1"/>
            <a:r>
              <a:rPr lang="en-US" altLang="en-US" sz="2400"/>
              <a:t>Are my questions relevant to the problem that you have?</a:t>
            </a:r>
          </a:p>
          <a:p>
            <a:pPr eaLnBrk="1" hangingPunct="1"/>
            <a:r>
              <a:rPr lang="en-US" altLang="en-US" sz="2400"/>
              <a:t>Am I asking too many questions?</a:t>
            </a:r>
          </a:p>
          <a:p>
            <a:pPr eaLnBrk="1" hangingPunct="1"/>
            <a:r>
              <a:rPr lang="en-US" altLang="en-US" sz="2400"/>
              <a:t>Can anyone else provide additional information?</a:t>
            </a:r>
          </a:p>
          <a:p>
            <a:pPr eaLnBrk="1" hangingPunct="1"/>
            <a:r>
              <a:rPr lang="en-US" altLang="en-US" sz="2400"/>
              <a:t>Should I be asking you anything else?</a:t>
            </a:r>
          </a:p>
        </p:txBody>
      </p:sp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57665" y="1662113"/>
            <a:ext cx="12134335" cy="52322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800">
                <a:latin typeface="Times New Roman" panose="02020603050405020304" pitchFamily="18" charset="0"/>
              </a:rPr>
              <a:t>These questions focus on the effectiveness of the communication activity itself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098" name="Ink 5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3551238" y="2598738"/>
              <a:ext cx="412750" cy="423862"/>
            </p14:xfrm>
          </p:contentPart>
        </mc:Choice>
        <mc:Fallback xmlns="">
          <p:pic>
            <p:nvPicPr>
              <p:cNvPr id="4098" name="Ink 5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548359" y="2595857"/>
                <a:ext cx="418148" cy="429264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150646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15365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15366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15367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15368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39307016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4000" b="1" dirty="0"/>
              <a:t>Elicitation Task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43000"/>
            <a:ext cx="12192000" cy="50225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3200" dirty="0"/>
              <a:t>Eliciting requirements is difficult because of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u="sng" dirty="0"/>
              <a:t>Problems of scope</a:t>
            </a:r>
            <a:r>
              <a:rPr lang="en-US" altLang="en-US" sz="2800" b="1" dirty="0"/>
              <a:t> </a:t>
            </a:r>
            <a:r>
              <a:rPr lang="en-US" altLang="en-US" sz="2800" dirty="0"/>
              <a:t>in identifying the boundaries of the system or specifying too much technical detail rather than overall system objectives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u="sng" dirty="0"/>
              <a:t>Problems of understanding</a:t>
            </a:r>
            <a:r>
              <a:rPr lang="en-US" altLang="en-US" sz="2800" b="1" dirty="0"/>
              <a:t> </a:t>
            </a:r>
            <a:r>
              <a:rPr lang="en-US" altLang="en-US" sz="2800" dirty="0"/>
              <a:t>what is wanted, what the problem domain is, and what the computing environment can handle (Information that is believed to be "obvious" is often omitted)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u="sng" dirty="0"/>
              <a:t>Problems of volatility</a:t>
            </a:r>
            <a:r>
              <a:rPr lang="en-US" altLang="en-US" sz="2800" b="1" dirty="0"/>
              <a:t> </a:t>
            </a:r>
            <a:r>
              <a:rPr lang="en-US" altLang="en-US" sz="2800" dirty="0"/>
              <a:t>because the requirements change over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3200" b="1" dirty="0">
                <a:solidFill>
                  <a:schemeClr val="accent2"/>
                </a:solidFill>
              </a:rPr>
              <a:t>Elicitation may be accomplished through two activities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Collaborative requirements gathering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Quality function deployment</a:t>
            </a:r>
          </a:p>
        </p:txBody>
      </p:sp>
    </p:spTree>
    <p:extLst>
      <p:ext uri="{BB962C8B-B14F-4D97-AF65-F5344CB8AC3E}">
        <p14:creationId xmlns:p14="http://schemas.microsoft.com/office/powerpoint/2010/main" val="9785359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31750" y="0"/>
            <a:ext cx="9874250" cy="914400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/>
              <a:t>Basic Guidelines of Collaborative Requirements Gathering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0" y="946150"/>
            <a:ext cx="12160250" cy="5911850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Meetings</a:t>
            </a:r>
            <a:r>
              <a:rPr lang="en-US" altLang="en-US" sz="2400" dirty="0"/>
              <a:t> are conducted and attended by both </a:t>
            </a:r>
            <a:r>
              <a:rPr lang="en-US" altLang="en-US" sz="2400" b="1" dirty="0">
                <a:solidFill>
                  <a:srgbClr val="FF0000"/>
                </a:solidFill>
              </a:rPr>
              <a:t>software engineers, customers, and other interested stakeholders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Rules for preparation and participation are established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An </a:t>
            </a:r>
            <a:r>
              <a:rPr lang="en-US" altLang="en-US" sz="2400" b="1" dirty="0">
                <a:solidFill>
                  <a:srgbClr val="FF0000"/>
                </a:solidFill>
              </a:rPr>
              <a:t>agenda</a:t>
            </a:r>
            <a:r>
              <a:rPr lang="en-US" altLang="en-US" sz="2400" dirty="0"/>
              <a:t> is suggested that is formal enough to cover all important points but informal enough to encourage the free flow of ideas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"</a:t>
            </a:r>
            <a:r>
              <a:rPr lang="en-US" altLang="en-US" sz="2400" b="1" dirty="0">
                <a:solidFill>
                  <a:srgbClr val="FF0000"/>
                </a:solidFill>
              </a:rPr>
              <a:t>facilitator</a:t>
            </a:r>
            <a:r>
              <a:rPr lang="en-US" altLang="en-US" sz="2400" dirty="0"/>
              <a:t>" (customer, developer, or outsider) controls the meeting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"</a:t>
            </a:r>
            <a:r>
              <a:rPr lang="en-US" altLang="en-US" sz="2400" b="1" dirty="0">
                <a:solidFill>
                  <a:srgbClr val="FF0000"/>
                </a:solidFill>
              </a:rPr>
              <a:t>definition mechanism</a:t>
            </a:r>
            <a:r>
              <a:rPr lang="en-US" altLang="en-US" sz="2400" dirty="0"/>
              <a:t>" is used such as work </a:t>
            </a:r>
            <a:r>
              <a:rPr lang="en-US" altLang="en-US" sz="2400" dirty="0">
                <a:solidFill>
                  <a:srgbClr val="FF0000"/>
                </a:solidFill>
              </a:rPr>
              <a:t>sheets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flip</a:t>
            </a:r>
            <a:r>
              <a:rPr lang="en-US" altLang="en-US" sz="2400" dirty="0"/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charts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wall stickers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electronic bulletin board</a:t>
            </a:r>
            <a:r>
              <a:rPr lang="en-US" altLang="en-US" sz="2400" dirty="0"/>
              <a:t>, </a:t>
            </a:r>
            <a:r>
              <a:rPr lang="en-US" altLang="en-US" sz="2400" dirty="0">
                <a:solidFill>
                  <a:srgbClr val="FF0000"/>
                </a:solidFill>
              </a:rPr>
              <a:t>chat room</a:t>
            </a:r>
            <a:r>
              <a:rPr lang="en-US" altLang="en-US" sz="2400" dirty="0"/>
              <a:t>, or some other virtual forum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goal</a:t>
            </a:r>
            <a:r>
              <a:rPr lang="en-US" altLang="en-US" sz="2400" dirty="0"/>
              <a:t> is to identify the </a:t>
            </a:r>
            <a:r>
              <a:rPr lang="en-US" altLang="en-US" sz="2400" b="1" dirty="0">
                <a:solidFill>
                  <a:srgbClr val="002060"/>
                </a:solidFill>
              </a:rPr>
              <a:t>problem</a:t>
            </a:r>
            <a:r>
              <a:rPr lang="en-US" altLang="en-US" sz="2400" dirty="0"/>
              <a:t>, </a:t>
            </a:r>
            <a:r>
              <a:rPr lang="en-US" altLang="en-US" sz="2400" b="1" dirty="0">
                <a:solidFill>
                  <a:srgbClr val="002060"/>
                </a:solidFill>
              </a:rPr>
              <a:t>propose</a:t>
            </a:r>
            <a:r>
              <a:rPr lang="en-US" altLang="en-US" sz="2400" dirty="0"/>
              <a:t> elements of the solution, </a:t>
            </a:r>
            <a:r>
              <a:rPr lang="en-US" altLang="en-US" sz="2400" b="1" dirty="0">
                <a:solidFill>
                  <a:srgbClr val="002060"/>
                </a:solidFill>
              </a:rPr>
              <a:t>negotiate</a:t>
            </a:r>
            <a:r>
              <a:rPr lang="en-US" altLang="en-US" sz="2400" dirty="0"/>
              <a:t> different approaches, and specify a preliminary set of solution requirements</a:t>
            </a:r>
          </a:p>
        </p:txBody>
      </p:sp>
    </p:spTree>
    <p:extLst>
      <p:ext uri="{BB962C8B-B14F-4D97-AF65-F5344CB8AC3E}">
        <p14:creationId xmlns:p14="http://schemas.microsoft.com/office/powerpoint/2010/main" val="1167699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762000"/>
          </a:xfrm>
          <a:noFill/>
        </p:spPr>
        <p:txBody>
          <a:bodyPr/>
          <a:lstStyle/>
          <a:p>
            <a:pPr eaLnBrk="1" hangingPunct="1"/>
            <a:r>
              <a:rPr lang="en-US" altLang="en-US" sz="3200" b="1"/>
              <a:t>Quality Function Deployment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61999"/>
            <a:ext cx="12192000" cy="5983357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This is a technique that translates the needs of the customer into technical requirements for software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It emphasizes on understanding of what is valuable to the customer and then deploys these values throughout the engineering process through functions, information, and tasks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It identifies three types of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u="sng" dirty="0"/>
              <a:t>Normal requirements</a:t>
            </a:r>
            <a:r>
              <a:rPr lang="en-US" altLang="en-US" sz="2800" dirty="0"/>
              <a:t>: These requirements are the objectives and goals stated for a product or system during meetings with the customer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u="sng" dirty="0"/>
              <a:t>Expected requirements</a:t>
            </a:r>
            <a:r>
              <a:rPr lang="en-US" altLang="en-US" sz="2800" dirty="0"/>
              <a:t>:  These requirements are implicit to the product or system and may be so fundamental that the customer does not explicitly state them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sz="2800" u="sng" dirty="0"/>
              <a:t>Exciting requirements</a:t>
            </a:r>
            <a:r>
              <a:rPr lang="en-US" altLang="en-US" sz="2800" dirty="0"/>
              <a:t>: These requirements are for features that go beyond the customer's expectations and prove to be very satisfying when present</a:t>
            </a:r>
          </a:p>
        </p:txBody>
      </p:sp>
    </p:spTree>
    <p:extLst>
      <p:ext uri="{BB962C8B-B14F-4D97-AF65-F5344CB8AC3E}">
        <p14:creationId xmlns:p14="http://schemas.microsoft.com/office/powerpoint/2010/main" val="148295405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pPr eaLnBrk="1" hangingPunct="1"/>
            <a:r>
              <a:rPr lang="en-US" alt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QFD process (1)</a:t>
            </a:r>
          </a:p>
        </p:txBody>
      </p:sp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96077" y="1547330"/>
            <a:ext cx="11989906" cy="4351338"/>
          </a:xfrm>
        </p:spPr>
        <p:txBody>
          <a:bodyPr lIns="0" tIns="0">
            <a:normAutofit/>
          </a:bodyPr>
          <a:lstStyle/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The basic idea of QFD is to construct relationship matrices between customer needs, technical requirements, priorities and (if needed) competitor assessment.</a:t>
            </a:r>
          </a:p>
          <a:p>
            <a:pPr eaLnBrk="1" hangingPunct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To achieve this the following process is prescribed: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Identify stakeholder’s attributes or requirements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Identify technical features of the requirements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Relate the requirements to the technical features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Conduct an evaluation of competing products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Evaluate technical features and specify a target value for each feature</a:t>
            </a:r>
          </a:p>
          <a:p>
            <a:pPr lvl="1" algn="just" eaLnBrk="1" hangingPunct="1">
              <a:buFont typeface="Wingdings" panose="05000000000000000000" pitchFamily="2" charset="2"/>
              <a:buAutoNum type="arabicPeriod"/>
            </a:pP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Prioritize technical features for development effort. </a:t>
            </a:r>
          </a:p>
          <a:p>
            <a:pPr eaLnBrk="1" hangingPunct="1"/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572712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953" y="1899365"/>
            <a:ext cx="9711952" cy="316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683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297" y="131090"/>
            <a:ext cx="9899248" cy="6402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0342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25603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25608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38487807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800100" y="186996"/>
            <a:ext cx="10515600" cy="822407"/>
          </a:xfrm>
        </p:spPr>
        <p:txBody>
          <a:bodyPr/>
          <a:lstStyle/>
          <a:p>
            <a:pPr eaLnBrk="1" hangingPunct="1"/>
            <a:r>
              <a:rPr lang="en-US" altLang="en-US" dirty="0"/>
              <a:t>Goals of Analysis Modeling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600200"/>
            <a:ext cx="11811000" cy="5085608"/>
          </a:xfrm>
        </p:spPr>
        <p:txBody>
          <a:bodyPr/>
          <a:lstStyle/>
          <a:p>
            <a:pPr eaLnBrk="1" hangingPunct="1"/>
            <a:r>
              <a:rPr lang="en-US" altLang="en-US" sz="2400" dirty="0"/>
              <a:t>Provides the first technical representation of a system</a:t>
            </a:r>
          </a:p>
          <a:p>
            <a:pPr eaLnBrk="1" hangingPunct="1"/>
            <a:r>
              <a:rPr lang="en-US" altLang="en-US" sz="2400" dirty="0"/>
              <a:t>Is easy to understand and maintain</a:t>
            </a:r>
          </a:p>
          <a:p>
            <a:pPr eaLnBrk="1" hangingPunct="1"/>
            <a:r>
              <a:rPr lang="en-US" altLang="en-US" sz="2400" dirty="0"/>
              <a:t>Deals with the problem of size by partitioning the system</a:t>
            </a:r>
          </a:p>
          <a:p>
            <a:pPr eaLnBrk="1" hangingPunct="1"/>
            <a:r>
              <a:rPr lang="en-US" altLang="en-US" sz="2400" dirty="0"/>
              <a:t>Uses graphics whenever possible</a:t>
            </a:r>
          </a:p>
          <a:p>
            <a:pPr eaLnBrk="1" hangingPunct="1"/>
            <a:r>
              <a:rPr lang="en-US" altLang="en-US" sz="2400" dirty="0"/>
              <a:t>Differentiates between </a:t>
            </a:r>
            <a:r>
              <a:rPr lang="en-US" altLang="en-US" sz="2400" u="sng" dirty="0"/>
              <a:t>essential</a:t>
            </a:r>
            <a:r>
              <a:rPr lang="en-US" altLang="en-US" sz="2400" dirty="0"/>
              <a:t> information versus </a:t>
            </a:r>
            <a:r>
              <a:rPr lang="en-US" altLang="en-US" sz="2400" u="sng" dirty="0"/>
              <a:t>implementation</a:t>
            </a:r>
            <a:r>
              <a:rPr lang="en-US" altLang="en-US" sz="2400" dirty="0"/>
              <a:t> information</a:t>
            </a:r>
          </a:p>
          <a:p>
            <a:pPr eaLnBrk="1" hangingPunct="1"/>
            <a:r>
              <a:rPr lang="en-US" altLang="en-US" sz="2400" dirty="0"/>
              <a:t>Helps in the tracking and evaluation of interfaces</a:t>
            </a:r>
          </a:p>
          <a:p>
            <a:pPr eaLnBrk="1" hangingPunct="1"/>
            <a:r>
              <a:rPr lang="en-US" altLang="en-US" sz="2400" dirty="0"/>
              <a:t>Provides tools other than narrative text to describe software logic and policy</a:t>
            </a:r>
          </a:p>
          <a:p>
            <a:pPr eaLnBrk="1" hangingPunct="1"/>
            <a:endParaRPr lang="en-US" altLang="en-US" sz="2400" dirty="0"/>
          </a:p>
          <a:p>
            <a:pPr eaLnBrk="1" hangingPunct="1"/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8854837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4950"/>
            <a:ext cx="7772400" cy="778823"/>
          </a:xfrm>
        </p:spPr>
        <p:txBody>
          <a:bodyPr/>
          <a:lstStyle/>
          <a:p>
            <a:pPr eaLnBrk="1" hangingPunct="1"/>
            <a:r>
              <a:rPr lang="en-US" altLang="en-US" dirty="0"/>
              <a:t>Analysis Rules of Thumb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676894"/>
            <a:ext cx="12039600" cy="630579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analysis model </a:t>
            </a:r>
            <a:r>
              <a:rPr lang="en-US" altLang="en-US" dirty="0"/>
              <a:t>should</a:t>
            </a:r>
            <a:r>
              <a:rPr lang="en-US" altLang="en-US" sz="2400" dirty="0"/>
              <a:t> </a:t>
            </a:r>
            <a:r>
              <a:rPr lang="en-US" altLang="en-US" sz="2400" b="1" u="sng" dirty="0">
                <a:solidFill>
                  <a:srgbClr val="FF0000"/>
                </a:solidFill>
              </a:rPr>
              <a:t>focus on requirements that are visible within the problem</a:t>
            </a:r>
            <a:r>
              <a:rPr lang="en-US" altLang="en-US" sz="2400" dirty="0"/>
              <a:t> or business domain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The level of abstraction should be relatively high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Each element of the analysis model </a:t>
            </a:r>
            <a:r>
              <a:rPr lang="en-US" altLang="en-US" sz="2400" b="1" u="sng" dirty="0">
                <a:solidFill>
                  <a:srgbClr val="FF0000"/>
                </a:solidFill>
              </a:rPr>
              <a:t>should add to an overall understanding of software requirements</a:t>
            </a:r>
            <a:r>
              <a:rPr lang="en-US" altLang="en-US" sz="2400" dirty="0"/>
              <a:t> and provide insight into the following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dirty="0"/>
              <a:t>Information domain, function, and behavior of the system</a:t>
            </a:r>
          </a:p>
          <a:p>
            <a:pPr lvl="1" eaLnBrk="1" hangingPunct="1">
              <a:lnSpc>
                <a:spcPct val="90000"/>
              </a:lnSpc>
            </a:pPr>
            <a:endParaRPr lang="en-US" altLang="en-US" sz="2000" dirty="0"/>
          </a:p>
          <a:p>
            <a:pPr marL="457200" lvl="1" indent="0" eaLnBrk="1" hangingPunct="1">
              <a:lnSpc>
                <a:spcPct val="90000"/>
              </a:lnSpc>
              <a:buNone/>
            </a:pPr>
            <a:endParaRPr lang="en-US" altLang="en-US" sz="20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model should provide value to all stakeholders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en-US" sz="2400" dirty="0"/>
              <a:t>The model should be kept as simple as can be</a:t>
            </a:r>
          </a:p>
        </p:txBody>
      </p:sp>
      <p:sp>
        <p:nvSpPr>
          <p:cNvPr id="2" name="Oval 1"/>
          <p:cNvSpPr/>
          <p:nvPr/>
        </p:nvSpPr>
        <p:spPr>
          <a:xfrm>
            <a:off x="9298379" y="1199409"/>
            <a:ext cx="2702626" cy="1033153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 worried about that how we will implement</a:t>
            </a:r>
          </a:p>
        </p:txBody>
      </p:sp>
      <p:sp>
        <p:nvSpPr>
          <p:cNvPr id="3" name="Rectangle: Rounded Corners 2"/>
          <p:cNvSpPr/>
          <p:nvPr/>
        </p:nvSpPr>
        <p:spPr>
          <a:xfrm>
            <a:off x="6951023" y="1199409"/>
            <a:ext cx="2232561" cy="99752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Our concern about what we will implement</a:t>
            </a:r>
          </a:p>
        </p:txBody>
      </p:sp>
    </p:spTree>
    <p:extLst>
      <p:ext uri="{BB962C8B-B14F-4D97-AF65-F5344CB8AC3E}">
        <p14:creationId xmlns:p14="http://schemas.microsoft.com/office/powerpoint/2010/main" val="36439299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0"/>
            <a:ext cx="10972800" cy="1020763"/>
          </a:xfrm>
        </p:spPr>
        <p:txBody>
          <a:bodyPr/>
          <a:lstStyle/>
          <a:p>
            <a:pPr eaLnBrk="1" hangingPunct="1"/>
            <a:r>
              <a:rPr lang="en-US" altLang="en-US"/>
              <a:t>Analysis Modeling Approaches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8156"/>
            <a:ext cx="12192000" cy="524889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Structured analysis</a:t>
            </a:r>
          </a:p>
          <a:p>
            <a:pPr lvl="1" eaLnBrk="1" hangingPunct="1"/>
            <a:r>
              <a:rPr lang="en-US" altLang="en-US" dirty="0"/>
              <a:t>Considers </a:t>
            </a:r>
            <a:r>
              <a:rPr lang="en-US" altLang="en-US" sz="2800" b="1" dirty="0">
                <a:solidFill>
                  <a:srgbClr val="FF0000"/>
                </a:solidFill>
              </a:rPr>
              <a:t>data</a:t>
            </a:r>
            <a:r>
              <a:rPr lang="en-US" altLang="en-US" dirty="0"/>
              <a:t> and the </a:t>
            </a:r>
            <a:r>
              <a:rPr lang="en-US" altLang="en-US" sz="2800" b="1" dirty="0">
                <a:solidFill>
                  <a:srgbClr val="FF0000"/>
                </a:solidFill>
              </a:rPr>
              <a:t>processes</a:t>
            </a:r>
            <a:r>
              <a:rPr lang="en-US" altLang="en-US" dirty="0"/>
              <a:t> that transform the data as separate entities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Data is modeled in terms of only attributes and relationships (but no operations)</a:t>
            </a:r>
          </a:p>
          <a:p>
            <a:pPr lvl="1" eaLnBrk="1" hangingPunct="1"/>
            <a:endParaRPr lang="en-US" altLang="en-US" dirty="0"/>
          </a:p>
          <a:p>
            <a:pPr lvl="1" eaLnBrk="1" hangingPunct="1"/>
            <a:r>
              <a:rPr lang="en-US" altLang="en-US" dirty="0"/>
              <a:t>Processes  are modeled to show the 1) input data, 2) the transformation that occurs on that data, and 3) the resulting output data</a:t>
            </a:r>
          </a:p>
          <a:p>
            <a:pPr lvl="1"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Object-oriented analysis</a:t>
            </a:r>
          </a:p>
          <a:p>
            <a:pPr lvl="1" eaLnBrk="1" hangingPunct="1"/>
            <a:r>
              <a:rPr lang="en-US" altLang="en-US" dirty="0"/>
              <a:t>Focuses on the definition of </a:t>
            </a:r>
            <a:r>
              <a:rPr lang="en-US" altLang="en-US" sz="3200" b="1" dirty="0">
                <a:solidFill>
                  <a:srgbClr val="FF0000"/>
                </a:solidFill>
              </a:rPr>
              <a:t>classes</a:t>
            </a:r>
            <a:r>
              <a:rPr lang="en-US" altLang="en-US" dirty="0"/>
              <a:t> and the manner in which they </a:t>
            </a:r>
            <a:r>
              <a:rPr lang="en-US" altLang="en-US" sz="2800" b="1" dirty="0">
                <a:solidFill>
                  <a:srgbClr val="FF0000"/>
                </a:solidFill>
              </a:rPr>
              <a:t>collaborate</a:t>
            </a:r>
            <a:r>
              <a:rPr lang="en-US" altLang="en-US" dirty="0"/>
              <a:t> with one another to fulfill customer requirements</a:t>
            </a:r>
          </a:p>
        </p:txBody>
      </p:sp>
    </p:spTree>
    <p:extLst>
      <p:ext uri="{BB962C8B-B14F-4D97-AF65-F5344CB8AC3E}">
        <p14:creationId xmlns:p14="http://schemas.microsoft.com/office/powerpoint/2010/main" val="8682402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9050"/>
            <a:ext cx="9601200" cy="1143000"/>
          </a:xfrm>
        </p:spPr>
        <p:txBody>
          <a:bodyPr/>
          <a:lstStyle/>
          <a:p>
            <a:pPr eaLnBrk="1" hangingPunct="1"/>
            <a:r>
              <a:rPr lang="en-US" altLang="en-US" b="1" dirty="0"/>
              <a:t>Elements of the Analysis Model</a:t>
            </a:r>
          </a:p>
        </p:txBody>
      </p:sp>
      <p:grpSp>
        <p:nvGrpSpPr>
          <p:cNvPr id="29699" name="Group 3"/>
          <p:cNvGrpSpPr>
            <a:grpSpLocks/>
          </p:cNvGrpSpPr>
          <p:nvPr/>
        </p:nvGrpSpPr>
        <p:grpSpPr bwMode="auto">
          <a:xfrm>
            <a:off x="3352800" y="2209800"/>
            <a:ext cx="2057400" cy="1676400"/>
            <a:chOff x="624" y="1344"/>
            <a:chExt cx="1296" cy="1056"/>
          </a:xfrm>
        </p:grpSpPr>
        <p:sp>
          <p:nvSpPr>
            <p:cNvPr id="29718" name="Rectangle 4"/>
            <p:cNvSpPr>
              <a:spLocks noChangeArrowheads="1"/>
            </p:cNvSpPr>
            <p:nvPr/>
          </p:nvSpPr>
          <p:spPr bwMode="auto">
            <a:xfrm>
              <a:off x="62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Use case text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Use case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Activity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Swim lane diagrams</a:t>
              </a:r>
            </a:p>
          </p:txBody>
        </p:sp>
        <p:sp>
          <p:nvSpPr>
            <p:cNvPr id="29719" name="Rectangle 5"/>
            <p:cNvSpPr>
              <a:spLocks noChangeArrowheads="1"/>
            </p:cNvSpPr>
            <p:nvPr/>
          </p:nvSpPr>
          <p:spPr bwMode="auto">
            <a:xfrm>
              <a:off x="62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Scenario-based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29700" name="Group 6"/>
          <p:cNvGrpSpPr>
            <a:grpSpLocks/>
          </p:cNvGrpSpPr>
          <p:nvPr/>
        </p:nvGrpSpPr>
        <p:grpSpPr bwMode="auto">
          <a:xfrm>
            <a:off x="3352800" y="4572000"/>
            <a:ext cx="2057400" cy="1676400"/>
            <a:chOff x="576" y="3072"/>
            <a:chExt cx="1296" cy="1056"/>
          </a:xfrm>
        </p:grpSpPr>
        <p:sp>
          <p:nvSpPr>
            <p:cNvPr id="29716" name="Rectangle 7"/>
            <p:cNvSpPr>
              <a:spLocks noChangeArrowheads="1"/>
            </p:cNvSpPr>
            <p:nvPr/>
          </p:nvSpPr>
          <p:spPr bwMode="auto">
            <a:xfrm>
              <a:off x="576" y="3456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Class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Analysis packages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CRC models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Collaboration diagrams</a:t>
              </a:r>
            </a:p>
          </p:txBody>
        </p:sp>
        <p:sp>
          <p:nvSpPr>
            <p:cNvPr id="29717" name="Rectangle 8"/>
            <p:cNvSpPr>
              <a:spLocks noChangeArrowheads="1"/>
            </p:cNvSpPr>
            <p:nvPr/>
          </p:nvSpPr>
          <p:spPr bwMode="auto">
            <a:xfrm>
              <a:off x="576" y="3072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Class-based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29701" name="Group 9"/>
          <p:cNvGrpSpPr>
            <a:grpSpLocks/>
          </p:cNvGrpSpPr>
          <p:nvPr/>
        </p:nvGrpSpPr>
        <p:grpSpPr bwMode="auto">
          <a:xfrm>
            <a:off x="6667500" y="2209800"/>
            <a:ext cx="2057400" cy="1676400"/>
            <a:chOff x="3264" y="1344"/>
            <a:chExt cx="1296" cy="1056"/>
          </a:xfrm>
        </p:grpSpPr>
        <p:sp>
          <p:nvSpPr>
            <p:cNvPr id="29714" name="Rectangle 10"/>
            <p:cNvSpPr>
              <a:spLocks noChangeArrowheads="1"/>
            </p:cNvSpPr>
            <p:nvPr/>
          </p:nvSpPr>
          <p:spPr bwMode="auto">
            <a:xfrm>
              <a:off x="3264" y="1728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Data structure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Data flow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Control-flow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Processing narratives</a:t>
              </a:r>
            </a:p>
          </p:txBody>
        </p:sp>
        <p:sp>
          <p:nvSpPr>
            <p:cNvPr id="29715" name="Rectangle 11"/>
            <p:cNvSpPr>
              <a:spLocks noChangeArrowheads="1"/>
            </p:cNvSpPr>
            <p:nvPr/>
          </p:nvSpPr>
          <p:spPr bwMode="auto">
            <a:xfrm>
              <a:off x="3264" y="1344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Flow-oriented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grpSp>
        <p:nvGrpSpPr>
          <p:cNvPr id="29702" name="Group 12"/>
          <p:cNvGrpSpPr>
            <a:grpSpLocks/>
          </p:cNvGrpSpPr>
          <p:nvPr/>
        </p:nvGrpSpPr>
        <p:grpSpPr bwMode="auto">
          <a:xfrm>
            <a:off x="6667500" y="4572000"/>
            <a:ext cx="2057400" cy="1676400"/>
            <a:chOff x="3408" y="2880"/>
            <a:chExt cx="1296" cy="1056"/>
          </a:xfrm>
        </p:grpSpPr>
        <p:sp>
          <p:nvSpPr>
            <p:cNvPr id="29712" name="Rectangle 13"/>
            <p:cNvSpPr>
              <a:spLocks noChangeArrowheads="1"/>
            </p:cNvSpPr>
            <p:nvPr/>
          </p:nvSpPr>
          <p:spPr bwMode="auto">
            <a:xfrm>
              <a:off x="3408" y="3264"/>
              <a:ext cx="1296" cy="67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 i="1">
                  <a:latin typeface="Times New Roman" panose="02020603050405020304" pitchFamily="18" charset="0"/>
                </a:rPr>
                <a:t>State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latin typeface="Times New Roman" panose="02020603050405020304" pitchFamily="18" charset="0"/>
                </a:rPr>
                <a:t>Sequence diagrams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600">
                <a:latin typeface="Times New Roman" panose="02020603050405020304" pitchFamily="18" charset="0"/>
              </a:endParaRPr>
            </a:p>
          </p:txBody>
        </p:sp>
        <p:sp>
          <p:nvSpPr>
            <p:cNvPr id="29713" name="Rectangle 14"/>
            <p:cNvSpPr>
              <a:spLocks noChangeArrowheads="1"/>
            </p:cNvSpPr>
            <p:nvPr/>
          </p:nvSpPr>
          <p:spPr bwMode="auto">
            <a:xfrm>
              <a:off x="3408" y="2880"/>
              <a:ext cx="1296" cy="384"/>
            </a:xfrm>
            <a:prstGeom prst="rect">
              <a:avLst/>
            </a:prstGeom>
            <a:solidFill>
              <a:srgbClr val="FF99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Behavioral</a:t>
              </a:r>
            </a:p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800" b="1">
                  <a:latin typeface="Times New Roman" panose="02020603050405020304" pitchFamily="18" charset="0"/>
                </a:rPr>
                <a:t>modeling</a:t>
              </a:r>
            </a:p>
          </p:txBody>
        </p:sp>
      </p:grpSp>
      <p:sp>
        <p:nvSpPr>
          <p:cNvPr id="29703" name="Rectangle 15"/>
          <p:cNvSpPr>
            <a:spLocks noChangeArrowheads="1"/>
          </p:cNvSpPr>
          <p:nvPr/>
        </p:nvSpPr>
        <p:spPr bwMode="auto">
          <a:xfrm>
            <a:off x="6400800" y="2057400"/>
            <a:ext cx="2590800" cy="1981200"/>
          </a:xfrm>
          <a:prstGeom prst="rect">
            <a:avLst/>
          </a:prstGeom>
          <a:noFill/>
          <a:ln w="9525">
            <a:solidFill>
              <a:schemeClr val="tx1"/>
            </a:solidFill>
            <a:prstDash val="dash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29704" name="Text Box 16"/>
          <p:cNvSpPr txBox="1">
            <a:spLocks noChangeArrowheads="1"/>
          </p:cNvSpPr>
          <p:nvPr/>
        </p:nvSpPr>
        <p:spPr bwMode="auto">
          <a:xfrm>
            <a:off x="6705600" y="1600200"/>
            <a:ext cx="19939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Structured Analysis</a:t>
            </a:r>
          </a:p>
        </p:txBody>
      </p:sp>
      <p:sp>
        <p:nvSpPr>
          <p:cNvPr id="29705" name="Line 17"/>
          <p:cNvSpPr>
            <a:spLocks noChangeShapeType="1"/>
          </p:cNvSpPr>
          <p:nvPr/>
        </p:nvSpPr>
        <p:spPr bwMode="auto">
          <a:xfrm>
            <a:off x="3048000" y="6477000"/>
            <a:ext cx="5943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6" name="Line 18"/>
          <p:cNvSpPr>
            <a:spLocks noChangeShapeType="1"/>
          </p:cNvSpPr>
          <p:nvPr/>
        </p:nvSpPr>
        <p:spPr bwMode="auto">
          <a:xfrm>
            <a:off x="5715000" y="43434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7" name="Line 19"/>
          <p:cNvSpPr>
            <a:spLocks noChangeShapeType="1"/>
          </p:cNvSpPr>
          <p:nvPr/>
        </p:nvSpPr>
        <p:spPr bwMode="auto">
          <a:xfrm>
            <a:off x="8991600" y="4343400"/>
            <a:ext cx="0" cy="2133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8" name="Line 20"/>
          <p:cNvSpPr>
            <a:spLocks noChangeShapeType="1"/>
          </p:cNvSpPr>
          <p:nvPr/>
        </p:nvSpPr>
        <p:spPr bwMode="auto">
          <a:xfrm>
            <a:off x="3048000" y="2057400"/>
            <a:ext cx="26670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21"/>
          <p:cNvSpPr>
            <a:spLocks noChangeShapeType="1"/>
          </p:cNvSpPr>
          <p:nvPr/>
        </p:nvSpPr>
        <p:spPr bwMode="auto">
          <a:xfrm>
            <a:off x="3048000" y="2057400"/>
            <a:ext cx="0" cy="44196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22"/>
          <p:cNvSpPr>
            <a:spLocks noChangeShapeType="1"/>
          </p:cNvSpPr>
          <p:nvPr/>
        </p:nvSpPr>
        <p:spPr bwMode="auto">
          <a:xfrm>
            <a:off x="5715000" y="2057400"/>
            <a:ext cx="0" cy="228600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Text Box 23"/>
          <p:cNvSpPr txBox="1">
            <a:spLocks noChangeArrowheads="1"/>
          </p:cNvSpPr>
          <p:nvPr/>
        </p:nvSpPr>
        <p:spPr bwMode="auto">
          <a:xfrm>
            <a:off x="3086100" y="1600200"/>
            <a:ext cx="24765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Object-oriented Analysis</a:t>
            </a:r>
          </a:p>
        </p:txBody>
      </p:sp>
    </p:spTree>
    <p:extLst>
      <p:ext uri="{BB962C8B-B14F-4D97-AF65-F5344CB8AC3E}">
        <p14:creationId xmlns:p14="http://schemas.microsoft.com/office/powerpoint/2010/main" val="3923191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7522" y="4304079"/>
            <a:ext cx="6063761" cy="1991214"/>
          </a:xfrm>
        </p:spPr>
        <p:txBody>
          <a:bodyPr/>
          <a:lstStyle/>
          <a:p>
            <a:r>
              <a:rPr lang="en-US" sz="6600" b="1" dirty="0"/>
              <a:t>CRC</a:t>
            </a:r>
            <a:r>
              <a:rPr lang="en-US" dirty="0"/>
              <a:t> Card</a:t>
            </a:r>
          </a:p>
        </p:txBody>
      </p:sp>
    </p:spTree>
    <p:extLst>
      <p:ext uri="{BB962C8B-B14F-4D97-AF65-F5344CB8AC3E}">
        <p14:creationId xmlns:p14="http://schemas.microsoft.com/office/powerpoint/2010/main" val="280448200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1371600"/>
          </a:xfrm>
        </p:spPr>
        <p:txBody>
          <a:bodyPr/>
          <a:lstStyle/>
          <a:p>
            <a:r>
              <a:rPr lang="en-US" dirty="0"/>
              <a:t>A CRC card is divided into three sections (Beck &amp; Cunningham, 1989; Ambler, 1995)</a:t>
            </a:r>
          </a:p>
          <a:p>
            <a:endParaRPr 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0" y="3200401"/>
            <a:ext cx="4610100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6714638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Responsibilities and Collaborations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0" y="1600201"/>
            <a:ext cx="9144000" cy="4525963"/>
          </a:xfrm>
        </p:spPr>
        <p:txBody>
          <a:bodyPr>
            <a:normAutofit/>
          </a:bodyPr>
          <a:lstStyle/>
          <a:p>
            <a:pPr algn="just"/>
            <a:r>
              <a:rPr lang="en-US" dirty="0"/>
              <a:t>A responsibility is anything that a class knows or does. </a:t>
            </a:r>
          </a:p>
          <a:p>
            <a:pPr algn="just"/>
            <a:r>
              <a:rPr lang="en-US" dirty="0"/>
              <a:t>Sometimes a class will have a responsibility to fulfill, but will not have enough information to do it. When this happens it has to collaborate with other classes to get the job done.</a:t>
            </a:r>
          </a:p>
        </p:txBody>
      </p:sp>
    </p:spTree>
    <p:extLst>
      <p:ext uri="{BB962C8B-B14F-4D97-AF65-F5344CB8AC3E}">
        <p14:creationId xmlns:p14="http://schemas.microsoft.com/office/powerpoint/2010/main" val="4006641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CRC model is a collection of CRC cards that represent whole or part of an application or problem domain. </a:t>
            </a:r>
          </a:p>
          <a:p>
            <a:r>
              <a:rPr lang="en-US" dirty="0"/>
              <a:t>The most common use for CRC models is to gather and define the user requirements for an object-oriented application. </a:t>
            </a:r>
          </a:p>
          <a:p>
            <a:r>
              <a:rPr lang="en-US" dirty="0"/>
              <a:t>Collaborating cards are placed close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1110378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0" y="1289316"/>
            <a:ext cx="12028868" cy="39241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system should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be easy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 by</a:t>
            </a:r>
            <a:r>
              <a:rPr sz="3000" spc="-8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medical  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staff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and should be organized in such a way 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that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user errors are</a:t>
            </a:r>
            <a:r>
              <a:rPr sz="30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minimized.</a:t>
            </a:r>
            <a:endParaRPr sz="3000" dirty="0">
              <a:latin typeface="Arial"/>
              <a:cs typeface="Arial"/>
            </a:endParaRPr>
          </a:p>
          <a:p>
            <a:pPr algn="just">
              <a:spcBef>
                <a:spcPts val="15"/>
              </a:spcBef>
              <a:buClr>
                <a:srgbClr val="001F5F"/>
              </a:buClr>
              <a:buFont typeface="Wingdings"/>
              <a:buChar char=""/>
            </a:pPr>
            <a:endParaRPr sz="3700" dirty="0">
              <a:latin typeface="Times New Roman"/>
              <a:cs typeface="Times New Roman"/>
            </a:endParaRPr>
          </a:p>
          <a:p>
            <a:pPr marL="35560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Allows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user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cancel sales</a:t>
            </a:r>
            <a:r>
              <a:rPr sz="30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orders.</a:t>
            </a:r>
            <a:endParaRPr sz="3000" dirty="0">
              <a:latin typeface="Arial"/>
              <a:cs typeface="Arial"/>
            </a:endParaRPr>
          </a:p>
          <a:p>
            <a:pPr algn="just">
              <a:spcBef>
                <a:spcPts val="15"/>
              </a:spcBef>
              <a:buClr>
                <a:srgbClr val="001F5F"/>
              </a:buClr>
              <a:buFont typeface="Wingdings"/>
              <a:buChar char=""/>
            </a:pPr>
            <a:endParaRPr sz="4100" dirty="0">
              <a:latin typeface="Times New Roman"/>
              <a:cs typeface="Times New Roman"/>
            </a:endParaRPr>
          </a:p>
          <a:p>
            <a:pPr marL="355600" marR="1167765" indent="-342900" algn="just">
              <a:lnSpc>
                <a:spcPts val="324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system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provides searching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</a:t>
            </a:r>
            <a:r>
              <a:rPr sz="3000" spc="-5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data  </a:t>
            </a:r>
            <a:r>
              <a:rPr sz="3000" spc="-30" dirty="0">
                <a:solidFill>
                  <a:srgbClr val="001F5F"/>
                </a:solidFill>
                <a:latin typeface="Arial"/>
                <a:cs typeface="Arial"/>
              </a:rPr>
              <a:t>quickly.</a:t>
            </a:r>
            <a:endParaRPr sz="3000" dirty="0">
              <a:latin typeface="Arial"/>
              <a:cs typeface="Arial"/>
            </a:endParaRPr>
          </a:p>
          <a:p>
            <a:pPr algn="just">
              <a:spcBef>
                <a:spcPts val="15"/>
              </a:spcBef>
              <a:buClr>
                <a:srgbClr val="001F5F"/>
              </a:buClr>
              <a:buFont typeface="Wingdings"/>
              <a:buChar char=""/>
            </a:pPr>
            <a:endParaRPr sz="3700" dirty="0">
              <a:latin typeface="Times New Roman"/>
              <a:cs typeface="Times New Roman"/>
            </a:endParaRPr>
          </a:p>
          <a:p>
            <a:pPr marL="355600" indent="-342900" algn="just">
              <a:spcBef>
                <a:spcPts val="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“The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system is user</a:t>
            </a:r>
            <a:r>
              <a:rPr sz="3000" spc="-3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spc="-25" dirty="0">
                <a:solidFill>
                  <a:srgbClr val="001F5F"/>
                </a:solidFill>
                <a:latin typeface="Arial"/>
                <a:cs typeface="Arial"/>
              </a:rPr>
              <a:t>friendly.”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Ambiguous</a:t>
            </a:r>
            <a:r>
              <a:rPr spc="-60" dirty="0"/>
              <a:t> </a:t>
            </a:r>
            <a:r>
              <a:rPr spc="-5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3046154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3647" y="0"/>
            <a:ext cx="8534400" cy="67159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5376" name="Ink 16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18194338" y="24487188"/>
              <a:ext cx="0" cy="0"/>
            </p14:xfrm>
          </p:contentPart>
        </mc:Choice>
        <mc:Fallback xmlns="">
          <p:pic>
            <p:nvPicPr>
              <p:cNvPr id="15376" name="Ink 16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194338" y="24487188"/>
                <a:ext cx="0" cy="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5378" name="Ink 18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6907213" y="790575"/>
              <a:ext cx="1816100" cy="128588"/>
            </p14:xfrm>
          </p:contentPart>
        </mc:Choice>
        <mc:Fallback xmlns="">
          <p:pic>
            <p:nvPicPr>
              <p:cNvPr id="15378" name="Ink 18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904693" y="787333"/>
                <a:ext cx="1821861" cy="134711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34006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CRC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Put together the CRC modeling team.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Organize the modeling room.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 some brainstorming.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Explain the CRC modeling technique.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Iteratively perform the steps of CRC modeling.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Perform use-case scenario testing.</a:t>
            </a:r>
          </a:p>
        </p:txBody>
      </p:sp>
    </p:spTree>
    <p:extLst>
      <p:ext uri="{BB962C8B-B14F-4D97-AF65-F5344CB8AC3E}">
        <p14:creationId xmlns:p14="http://schemas.microsoft.com/office/powerpoint/2010/main" val="303722559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CRC 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Business Domain Experts (BDEs). </a:t>
            </a:r>
            <a:endParaRPr lang="en-US" dirty="0"/>
          </a:p>
          <a:p>
            <a:r>
              <a:rPr lang="en-US" b="1" dirty="0"/>
              <a:t>Facilitator. </a:t>
            </a:r>
          </a:p>
          <a:p>
            <a:r>
              <a:rPr lang="en-US" b="1" dirty="0"/>
              <a:t>Scribe(s). </a:t>
            </a:r>
          </a:p>
          <a:p>
            <a:r>
              <a:rPr lang="en-US" b="1" dirty="0"/>
              <a:t>Observers.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0826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Room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Reserve a meeting room that has something write on.</a:t>
            </a:r>
          </a:p>
          <a:p>
            <a:r>
              <a:rPr lang="en-US" dirty="0"/>
              <a:t>Bring CRC modeling supplies.</a:t>
            </a:r>
          </a:p>
          <a:p>
            <a:r>
              <a:rPr lang="en-US" dirty="0"/>
              <a:t>Have a modeling table</a:t>
            </a:r>
          </a:p>
          <a:p>
            <a:r>
              <a:rPr lang="en-US" dirty="0"/>
              <a:t>Have chairs and desks for the scribe(s).</a:t>
            </a:r>
          </a:p>
          <a:p>
            <a:r>
              <a:rPr lang="en-US" dirty="0"/>
              <a:t>Have chairs for the BDEs.</a:t>
            </a:r>
          </a:p>
          <a:p>
            <a:r>
              <a:rPr lang="en-US" dirty="0"/>
              <a:t>Have chairs for the observers</a:t>
            </a:r>
          </a:p>
        </p:txBody>
      </p:sp>
    </p:spTree>
    <p:extLst>
      <p:ext uri="{BB962C8B-B14F-4D97-AF65-F5344CB8AC3E}">
        <p14:creationId xmlns:p14="http://schemas.microsoft.com/office/powerpoint/2010/main" val="30494997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39825"/>
            <a:ext cx="11939954" cy="435133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400" dirty="0"/>
              <a:t>Set of questions:</a:t>
            </a:r>
          </a:p>
          <a:p>
            <a:r>
              <a:rPr lang="en-US" sz="2000" dirty="0"/>
              <a:t>Who is this system for?</a:t>
            </a:r>
          </a:p>
          <a:p>
            <a:r>
              <a:rPr lang="en-US" sz="2000" dirty="0"/>
              <a:t>What will they do with the system?</a:t>
            </a:r>
          </a:p>
          <a:p>
            <a:r>
              <a:rPr lang="en-US" sz="2000" dirty="0"/>
              <a:t>Why do we do this?</a:t>
            </a:r>
          </a:p>
          <a:p>
            <a:r>
              <a:rPr lang="en-US" sz="2000" dirty="0"/>
              <a:t>Why do we do this the way that we do?</a:t>
            </a:r>
          </a:p>
          <a:p>
            <a:r>
              <a:rPr lang="en-US" sz="2000" dirty="0"/>
              <a:t>What business needs does this system support?</a:t>
            </a:r>
          </a:p>
          <a:p>
            <a:r>
              <a:rPr lang="en-US" sz="2000" dirty="0"/>
              <a:t>What do/will our customers want/demand from us?</a:t>
            </a:r>
          </a:p>
          <a:p>
            <a:r>
              <a:rPr lang="en-US" sz="2000" dirty="0"/>
              <a:t>How is the business changing?</a:t>
            </a:r>
          </a:p>
          <a:p>
            <a:r>
              <a:rPr lang="en-US" sz="2000" dirty="0"/>
              <a:t>What is our competition doing? Why? How can we do it better?</a:t>
            </a:r>
          </a:p>
          <a:p>
            <a:r>
              <a:rPr lang="en-US" sz="2000" dirty="0"/>
              <a:t>Do we even need to do this?</a:t>
            </a:r>
          </a:p>
          <a:p>
            <a:r>
              <a:rPr lang="en-US" sz="2000" dirty="0"/>
              <a:t>If we were starting from scratch, how would we do this?</a:t>
            </a:r>
          </a:p>
          <a:p>
            <a:r>
              <a:rPr lang="en-US" sz="2000" dirty="0"/>
              <a:t>Just because we were successful in the past doing this, will we be successful in the future?</a:t>
            </a:r>
          </a:p>
        </p:txBody>
      </p:sp>
    </p:spTree>
    <p:extLst>
      <p:ext uri="{BB962C8B-B14F-4D97-AF65-F5344CB8AC3E}">
        <p14:creationId xmlns:p14="http://schemas.microsoft.com/office/powerpoint/2010/main" val="40217885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48213"/>
          </a:xfrm>
        </p:spPr>
        <p:txBody>
          <a:bodyPr/>
          <a:lstStyle/>
          <a:p>
            <a:r>
              <a:rPr lang="en-US" dirty="0"/>
              <a:t>Brainstorming (cont…)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143000"/>
            <a:ext cx="10524392" cy="5468815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Can we combine several jobs into one? Do we want to?</a:t>
            </a:r>
          </a:p>
          <a:p>
            <a:r>
              <a:rPr lang="en-US" sz="2000" dirty="0"/>
              <a:t>How will people’s jobs be affected? Are we empowering or disempowering them?</a:t>
            </a:r>
          </a:p>
          <a:p>
            <a:r>
              <a:rPr lang="en-US" sz="2000" dirty="0"/>
              <a:t>What information will people need to do their jobs?</a:t>
            </a:r>
          </a:p>
          <a:p>
            <a:r>
              <a:rPr lang="en-US" sz="2000" dirty="0"/>
              <a:t>Is work being performed where it makes the most sense?</a:t>
            </a:r>
          </a:p>
          <a:p>
            <a:r>
              <a:rPr lang="en-US" sz="2000" dirty="0"/>
              <a:t>Are there any trivial tasks that we can automate?</a:t>
            </a:r>
          </a:p>
          <a:p>
            <a:r>
              <a:rPr lang="en-US" sz="2000" dirty="0"/>
              <a:t>Are people performing only the complex tasks that the system can’t handle?</a:t>
            </a:r>
          </a:p>
          <a:p>
            <a:r>
              <a:rPr lang="en-US" sz="2000" dirty="0"/>
              <a:t>Will the system pay for itself?</a:t>
            </a:r>
          </a:p>
          <a:p>
            <a:r>
              <a:rPr lang="en-US" sz="2000" dirty="0"/>
              <a:t>Does the system support teamwork, or does it hinder it?</a:t>
            </a:r>
          </a:p>
          <a:p>
            <a:r>
              <a:rPr lang="en-US" sz="2000" dirty="0"/>
              <a:t>Do our users have the skills/education necessary to use this system? What training will they need?</a:t>
            </a:r>
          </a:p>
          <a:p>
            <a:r>
              <a:rPr lang="en-US" sz="2000" dirty="0"/>
              <a:t>What are our organization’s strategic goals and objectives? Does this system support them?</a:t>
            </a:r>
          </a:p>
          <a:p>
            <a:r>
              <a:rPr lang="en-US" sz="2000" dirty="0"/>
              <a:t>How can we do this faster?</a:t>
            </a:r>
          </a:p>
          <a:p>
            <a:r>
              <a:rPr lang="en-US" sz="2000" dirty="0"/>
              <a:t>How can we do this cheaper?</a:t>
            </a:r>
          </a:p>
          <a:p>
            <a:r>
              <a:rPr lang="en-US" sz="2000" dirty="0"/>
              <a:t>How can we do this better?</a:t>
            </a:r>
          </a:p>
        </p:txBody>
      </p:sp>
    </p:spTree>
    <p:extLst>
      <p:ext uri="{BB962C8B-B14F-4D97-AF65-F5344CB8AC3E}">
        <p14:creationId xmlns:p14="http://schemas.microsoft.com/office/powerpoint/2010/main" val="30969212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813044"/>
          </a:xfrm>
        </p:spPr>
        <p:txBody>
          <a:bodyPr>
            <a:normAutofit/>
          </a:bodyPr>
          <a:lstStyle/>
          <a:p>
            <a:r>
              <a:rPr lang="en-US" dirty="0"/>
              <a:t>Explain the CRC Modeling Technique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755287"/>
            <a:ext cx="12107008" cy="4351338"/>
          </a:xfrm>
        </p:spPr>
        <p:txBody>
          <a:bodyPr>
            <a:normAutofit/>
          </a:bodyPr>
          <a:lstStyle/>
          <a:p>
            <a:pPr algn="just"/>
            <a:r>
              <a:rPr lang="en-US" sz="4400" dirty="0"/>
              <a:t>F</a:t>
            </a:r>
            <a:r>
              <a:rPr lang="en-US" dirty="0"/>
              <a:t>acilitator should describe the CRC modeling process. This usually takes between ten and fifteen minutes and will often include the creation of several example CRC cards.</a:t>
            </a:r>
          </a:p>
          <a:p>
            <a:pPr algn="just"/>
            <a:r>
              <a:rPr lang="en-US" dirty="0"/>
              <a:t>Lead BDEs through creation of example CRC cards</a:t>
            </a:r>
          </a:p>
        </p:txBody>
      </p:sp>
    </p:spTree>
    <p:extLst>
      <p:ext uri="{BB962C8B-B14F-4D97-AF65-F5344CB8AC3E}">
        <p14:creationId xmlns:p14="http://schemas.microsoft.com/office/powerpoint/2010/main" val="16358981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659423"/>
          </a:xfrm>
        </p:spPr>
        <p:txBody>
          <a:bodyPr>
            <a:noAutofit/>
          </a:bodyPr>
          <a:lstStyle/>
          <a:p>
            <a:r>
              <a:rPr lang="en-US" sz="3600" dirty="0"/>
              <a:t>Perform The Iterative Steps of CRC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26587"/>
            <a:ext cx="11939954" cy="435133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Find classes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Look for anything that interacts with the system, or is part of the system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Ask yourself “Is there a customer?”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Follow the money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Look for reports generated by the system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Look for any screens used in the system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Immediately prototype interface and report classes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Look for the three to five main classes right away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Create a new card for a class immediately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Use one or two words to describe the class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Class names are singular</a:t>
            </a:r>
          </a:p>
        </p:txBody>
      </p:sp>
    </p:spTree>
    <p:extLst>
      <p:ext uri="{BB962C8B-B14F-4D97-AF65-F5344CB8AC3E}">
        <p14:creationId xmlns:p14="http://schemas.microsoft.com/office/powerpoint/2010/main" val="40231059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8777" y="594702"/>
            <a:ext cx="11690838" cy="6105036"/>
          </a:xfrm>
        </p:spPr>
        <p:txBody>
          <a:bodyPr>
            <a:normAutofit/>
          </a:bodyPr>
          <a:lstStyle/>
          <a:p>
            <a:r>
              <a:rPr lang="en-US" dirty="0"/>
              <a:t>Find responsibilities</a:t>
            </a:r>
          </a:p>
          <a:p>
            <a:pPr lvl="1"/>
            <a:r>
              <a:rPr lang="en-US" sz="2000" dirty="0"/>
              <a:t>Ask yourself what the class knows</a:t>
            </a:r>
          </a:p>
          <a:p>
            <a:pPr lvl="1"/>
            <a:r>
              <a:rPr lang="en-US" sz="2000" dirty="0"/>
              <a:t>Ask yourself what the class does</a:t>
            </a:r>
          </a:p>
          <a:p>
            <a:pPr lvl="1"/>
            <a:r>
              <a:rPr lang="en-US" sz="2000" dirty="0"/>
              <a:t>If you’ve identified a responsibility, ask yourself what class it "belongs" to</a:t>
            </a:r>
          </a:p>
          <a:p>
            <a:pPr lvl="1"/>
            <a:r>
              <a:rPr lang="en-US" sz="2000" dirty="0"/>
              <a:t>Sometimes get responsibilities that we won’t implement, and that’s OK</a:t>
            </a:r>
          </a:p>
          <a:p>
            <a:pPr lvl="1"/>
            <a:r>
              <a:rPr lang="en-US" sz="2000" dirty="0"/>
              <a:t>Classes will collaborate to fulfill many of their responsibilities</a:t>
            </a:r>
          </a:p>
          <a:p>
            <a:r>
              <a:rPr lang="en-US" sz="2400" dirty="0"/>
              <a:t>Define collaborators</a:t>
            </a:r>
          </a:p>
          <a:p>
            <a:pPr lvl="1"/>
            <a:r>
              <a:rPr lang="en-US" sz="2000" dirty="0"/>
              <a:t>Collaboration occurs when a class needs information that it doesn’t have</a:t>
            </a:r>
          </a:p>
          <a:p>
            <a:pPr lvl="1"/>
            <a:r>
              <a:rPr lang="en-US" sz="2000" dirty="0"/>
              <a:t>Collaboration occurs when a class needs to modify information that it doesn’t have</a:t>
            </a:r>
          </a:p>
          <a:p>
            <a:pPr lvl="1"/>
            <a:r>
              <a:rPr lang="en-US" sz="2000" dirty="0"/>
              <a:t>There will always be at least one initiator of any given collaboration</a:t>
            </a:r>
          </a:p>
          <a:p>
            <a:pPr lvl="1"/>
            <a:r>
              <a:rPr lang="en-US" sz="2000" dirty="0"/>
              <a:t>Sometimes the collaborator does the bulk of the work</a:t>
            </a:r>
          </a:p>
          <a:p>
            <a:pPr lvl="1"/>
            <a:r>
              <a:rPr lang="en-US" sz="2000" dirty="0"/>
              <a:t>New responsibilities may be created to fulfill the collaboration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294450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81354"/>
            <a:ext cx="12192000" cy="6515100"/>
          </a:xfrm>
        </p:spPr>
        <p:txBody>
          <a:bodyPr>
            <a:normAutofit/>
          </a:bodyPr>
          <a:lstStyle/>
          <a:p>
            <a:r>
              <a:rPr lang="en-US" dirty="0"/>
              <a:t>Define use-cases</a:t>
            </a:r>
          </a:p>
          <a:p>
            <a:pPr lvl="1"/>
            <a:r>
              <a:rPr lang="en-US" dirty="0"/>
              <a:t>The BDEs will identify them as responsibilities of actor classes</a:t>
            </a:r>
          </a:p>
          <a:p>
            <a:pPr lvl="1"/>
            <a:r>
              <a:rPr lang="en-US" dirty="0"/>
              <a:t>Do some brainstorming</a:t>
            </a:r>
          </a:p>
          <a:p>
            <a:pPr lvl="1"/>
            <a:r>
              <a:rPr lang="en-US" dirty="0"/>
              <a:t>Transcribe the scenarios onto cards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Arrange the cards on the table</a:t>
            </a:r>
          </a:p>
          <a:p>
            <a:pPr lvl="1"/>
            <a:r>
              <a:rPr lang="en-US" dirty="0"/>
              <a:t>Cards that collaborate with each other should be close to one another on the desk</a:t>
            </a:r>
          </a:p>
          <a:p>
            <a:pPr lvl="1"/>
            <a:r>
              <a:rPr lang="en-US" dirty="0"/>
              <a:t>The more that two cards collaborate, the closer that they should be on the desk</a:t>
            </a:r>
          </a:p>
          <a:p>
            <a:pPr lvl="1"/>
            <a:r>
              <a:rPr lang="en-US" dirty="0"/>
              <a:t>Expect to be moving the cards around a lot at the beginning</a:t>
            </a:r>
          </a:p>
          <a:p>
            <a:pPr lvl="1"/>
            <a:r>
              <a:rPr lang="en-US" dirty="0"/>
              <a:t>Put "</a:t>
            </a:r>
            <a:r>
              <a:rPr lang="en-US" sz="3000" b="1" dirty="0"/>
              <a:t>busy</a:t>
            </a:r>
            <a:r>
              <a:rPr lang="en-US" dirty="0"/>
              <a:t>" cards towards the center of the table</a:t>
            </a:r>
          </a:p>
          <a:p>
            <a:pPr lvl="1"/>
            <a:r>
              <a:rPr lang="en-US" dirty="0"/>
              <a:t>Actually move them around</a:t>
            </a:r>
          </a:p>
          <a:p>
            <a:pPr lvl="1"/>
            <a:r>
              <a:rPr lang="en-US" dirty="0"/>
              <a:t>People will identify relationships/associations between classes as they move them around</a:t>
            </a:r>
          </a:p>
        </p:txBody>
      </p:sp>
    </p:spTree>
    <p:extLst>
      <p:ext uri="{BB962C8B-B14F-4D97-AF65-F5344CB8AC3E}">
        <p14:creationId xmlns:p14="http://schemas.microsoft.com/office/powerpoint/2010/main" val="33775868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-1" y="1658660"/>
            <a:ext cx="11900079" cy="343940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marR="535305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“Software produces a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print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normally in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ten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seconds.”</a:t>
            </a:r>
            <a:endParaRPr sz="3000" dirty="0">
              <a:latin typeface="Arial"/>
              <a:cs typeface="Arial"/>
            </a:endParaRPr>
          </a:p>
          <a:p>
            <a:pPr algn="just">
              <a:spcBef>
                <a:spcPts val="40"/>
              </a:spcBef>
              <a:buClr>
                <a:srgbClr val="001F5F"/>
              </a:buClr>
              <a:buFont typeface="Wingdings"/>
              <a:buChar char=""/>
            </a:pPr>
            <a:endParaRPr sz="4350" dirty="0">
              <a:latin typeface="Times New Roman"/>
              <a:cs typeface="Times New Roman"/>
            </a:endParaRPr>
          </a:p>
          <a:p>
            <a:pPr marL="355600" marR="508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</a:t>
            </a:r>
            <a:r>
              <a:rPr sz="3000" spc="-15" dirty="0">
                <a:solidFill>
                  <a:srgbClr val="001F5F"/>
                </a:solidFill>
                <a:latin typeface="Arial"/>
                <a:cs typeface="Arial"/>
              </a:rPr>
              <a:t>staff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shall be able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to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use all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the system 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functionalities. The average number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errors  made by users shall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not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exceed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two </a:t>
            </a:r>
            <a:r>
              <a:rPr sz="3000" spc="-5" dirty="0">
                <a:solidFill>
                  <a:srgbClr val="001F5F"/>
                </a:solidFill>
                <a:latin typeface="Arial"/>
                <a:cs typeface="Arial"/>
              </a:rPr>
              <a:t>per hour 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of system</a:t>
            </a:r>
            <a:r>
              <a:rPr sz="3000" spc="-95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001F5F"/>
                </a:solidFill>
                <a:latin typeface="Arial"/>
                <a:cs typeface="Arial"/>
              </a:rPr>
              <a:t>use.</a:t>
            </a:r>
            <a:endParaRPr lang="en-IN" sz="300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355600" marR="508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endParaRPr lang="en-IN" sz="3000" dirty="0">
              <a:solidFill>
                <a:srgbClr val="001F5F"/>
              </a:solidFill>
              <a:latin typeface="Arial"/>
              <a:cs typeface="Arial"/>
            </a:endParaRPr>
          </a:p>
          <a:p>
            <a:pPr marL="355600" marR="5080" indent="-342900" algn="just">
              <a:buFont typeface="Wingdings"/>
              <a:buChar char=""/>
              <a:tabLst>
                <a:tab pos="354965" algn="l"/>
                <a:tab pos="355600" algn="l"/>
              </a:tabLst>
            </a:pPr>
            <a:endParaRPr sz="30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36944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/>
              <a:t>Ambiguous</a:t>
            </a:r>
            <a:r>
              <a:rPr spc="-60" dirty="0"/>
              <a:t> </a:t>
            </a:r>
            <a:r>
              <a:rPr spc="-5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2335000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Perform </a:t>
            </a:r>
            <a:r>
              <a:rPr lang="en-US" sz="4000" b="1" dirty="0"/>
              <a:t>Use-Case</a:t>
            </a:r>
            <a:r>
              <a:rPr lang="en-US" sz="4000" dirty="0"/>
              <a:t> Scenario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3608" y="151973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Call out a new scenario  (</a:t>
            </a:r>
            <a:r>
              <a:rPr lang="en-US" sz="2400" dirty="0">
                <a:solidFill>
                  <a:srgbClr val="FF0000"/>
                </a:solidFill>
              </a:rPr>
              <a:t>Select a new use case or new scenario</a:t>
            </a:r>
            <a:r>
              <a:rPr lang="en-US" sz="2400" dirty="0"/>
              <a:t>)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Determine which card should handle the responsibility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Update the cards whenever necessary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Describe the processing logic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Collaborate if necessary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Pass the ball back when done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5086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r>
              <a:rPr lang="en-US" dirty="0"/>
              <a:t>How CRC Modeling Fits in?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729" y="1897062"/>
            <a:ext cx="10953643" cy="42575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0482" name="Ink 2"/>
              <p14:cNvContentPartPr>
                <a14:cpLocks xmlns:a14="http://schemas.microsoft.com/office/drawing/2010/main" noRot="1" noChangeAspect="1" noEditPoints="1" noChangeArrowheads="1" noChangeShapeType="1"/>
              </p14:cNvContentPartPr>
              <p14:nvPr/>
            </p14:nvContentPartPr>
            <p14:xfrm>
              <a:off x="5835651" y="3778251"/>
              <a:ext cx="3175" cy="3175"/>
            </p14:xfrm>
          </p:contentPart>
        </mc:Choice>
        <mc:Fallback xmlns="">
          <p:pic>
            <p:nvPicPr>
              <p:cNvPr id="20482" name="Ink 2"/>
              <p:cNvPicPr>
                <a:picLocks noRot="1" noChangeAspect="1" noEditPoint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831206" y="3775429"/>
                <a:ext cx="12700" cy="8467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462666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10515600" cy="1019908"/>
          </a:xfrm>
        </p:spPr>
        <p:txBody>
          <a:bodyPr/>
          <a:lstStyle/>
          <a:p>
            <a:r>
              <a:rPr lang="en-US" dirty="0"/>
              <a:t>CRC Modeling Tips and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545" y="1266093"/>
            <a:ext cx="11966331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2400" dirty="0"/>
              <a:t>Send ahead an agenda a few days before the modeling session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Prominently display the CRC definitions(</a:t>
            </a:r>
            <a:r>
              <a:rPr lang="en-US" sz="1800" dirty="0"/>
              <a:t>etc.  responsibility, collaboration</a:t>
            </a:r>
            <a:r>
              <a:rPr lang="en-US" sz="2400" dirty="0"/>
              <a:t>)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Use their terminology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Keep it low tech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Expect to prototype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Expect to take a few days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Get management support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Include CRC modeling in your system development life cycle</a:t>
            </a:r>
          </a:p>
          <a:p>
            <a:pPr>
              <a:lnSpc>
                <a:spcPct val="100000"/>
              </a:lnSpc>
            </a:pPr>
            <a:r>
              <a:rPr lang="en-US" sz="2400" dirty="0"/>
              <a:t>Do CRC modeling with front-line staff only</a:t>
            </a:r>
          </a:p>
        </p:txBody>
      </p:sp>
    </p:spTree>
    <p:extLst>
      <p:ext uri="{BB962C8B-B14F-4D97-AF65-F5344CB8AC3E}">
        <p14:creationId xmlns:p14="http://schemas.microsoft.com/office/powerpoint/2010/main" val="417907831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CRC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experts do the analysis</a:t>
            </a:r>
          </a:p>
          <a:p>
            <a:r>
              <a:rPr lang="en-US" sz="2400" dirty="0"/>
              <a:t>User participation increased</a:t>
            </a:r>
          </a:p>
          <a:p>
            <a:r>
              <a:rPr lang="en-US" sz="2400" dirty="0"/>
              <a:t>Breaks down communication barriers</a:t>
            </a:r>
          </a:p>
          <a:p>
            <a:r>
              <a:rPr lang="en-US" sz="2400" dirty="0"/>
              <a:t>It’s simple and straightforward</a:t>
            </a:r>
          </a:p>
          <a:p>
            <a:r>
              <a:rPr lang="en-US" sz="2400" dirty="0"/>
              <a:t>It’s non-threatening to users</a:t>
            </a:r>
          </a:p>
          <a:p>
            <a:r>
              <a:rPr lang="en-US" sz="2400" dirty="0"/>
              <a:t>It’s inexpensive and portable</a:t>
            </a:r>
          </a:p>
          <a:p>
            <a:r>
              <a:rPr lang="en-US" sz="2400" dirty="0"/>
              <a:t>It goes hand-in-hand with prototyping</a:t>
            </a:r>
          </a:p>
          <a:p>
            <a:r>
              <a:rPr lang="en-US" sz="2400" dirty="0"/>
              <a:t>It leads directly into class diagramming</a:t>
            </a:r>
          </a:p>
        </p:txBody>
      </p:sp>
    </p:spTree>
    <p:extLst>
      <p:ext uri="{BB962C8B-B14F-4D97-AF65-F5344CB8AC3E}">
        <p14:creationId xmlns:p14="http://schemas.microsoft.com/office/powerpoint/2010/main" val="293555984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Disadvantages of CRC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It’s threatening to some developers</a:t>
            </a:r>
          </a:p>
          <a:p>
            <a:r>
              <a:rPr lang="en-US" sz="2400" dirty="0"/>
              <a:t>It’s hard to get users together</a:t>
            </a:r>
          </a:p>
          <a:p>
            <a:r>
              <a:rPr lang="en-US" sz="2400" dirty="0"/>
              <a:t>CRC cards are limited</a:t>
            </a:r>
          </a:p>
        </p:txBody>
      </p:sp>
    </p:spTree>
    <p:extLst>
      <p:ext uri="{BB962C8B-B14F-4D97-AF65-F5344CB8AC3E}">
        <p14:creationId xmlns:p14="http://schemas.microsoft.com/office/powerpoint/2010/main" val="2683052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94211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94212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94213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94214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94215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94216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29949153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title"/>
          </p:nvPr>
        </p:nvSpPr>
        <p:spPr>
          <a:xfrm>
            <a:off x="2173288" y="0"/>
            <a:ext cx="7772400" cy="990600"/>
          </a:xfrm>
        </p:spPr>
        <p:txBody>
          <a:bodyPr/>
          <a:lstStyle/>
          <a:p>
            <a:pPr eaLnBrk="1" hangingPunct="1"/>
            <a:r>
              <a:rPr lang="en-US" altLang="en-US"/>
              <a:t>Negotiation Task</a:t>
            </a:r>
          </a:p>
        </p:txBody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75" y="990599"/>
            <a:ext cx="12112625" cy="566199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During negotiation, the software engineer </a:t>
            </a:r>
            <a:r>
              <a:rPr lang="en-US" altLang="en-US" sz="2400" b="1" dirty="0">
                <a:solidFill>
                  <a:srgbClr val="FF0000"/>
                </a:solidFill>
              </a:rPr>
              <a:t>reconciles the conflicts </a:t>
            </a:r>
            <a:r>
              <a:rPr lang="en-US" altLang="en-US" sz="2400" dirty="0"/>
              <a:t>between what the customer wants and what can be achieved given </a:t>
            </a:r>
            <a:r>
              <a:rPr lang="en-US" altLang="en-US" sz="2400" b="1" dirty="0">
                <a:solidFill>
                  <a:srgbClr val="FF0000"/>
                </a:solidFill>
              </a:rPr>
              <a:t>limited business resources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Requirements are ranked </a:t>
            </a:r>
            <a:r>
              <a:rPr lang="en-US" altLang="en-US" sz="2400" dirty="0"/>
              <a:t>(i.e., prioritized) by the customers, users, and other stakeholders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Risks</a:t>
            </a:r>
            <a:r>
              <a:rPr lang="en-US" altLang="en-US" sz="2400" dirty="0"/>
              <a:t> associated with each requirement are identified and analyzed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b="1" dirty="0">
                <a:solidFill>
                  <a:srgbClr val="FF0000"/>
                </a:solidFill>
              </a:rPr>
              <a:t>Rough guesses of development effort </a:t>
            </a:r>
            <a:r>
              <a:rPr lang="en-US" altLang="en-US" sz="2400" dirty="0"/>
              <a:t>are made and used to assess the impact of each requirement on </a:t>
            </a:r>
            <a:r>
              <a:rPr lang="en-US" altLang="en-US" sz="2400" b="1" dirty="0">
                <a:solidFill>
                  <a:srgbClr val="FF0000"/>
                </a:solidFill>
              </a:rPr>
              <a:t>project cost and delivery time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Using an </a:t>
            </a:r>
            <a:r>
              <a:rPr lang="en-US" altLang="en-US" sz="2400" b="1" dirty="0"/>
              <a:t>iterative approach</a:t>
            </a:r>
            <a:r>
              <a:rPr lang="en-US" altLang="en-US" sz="2400" dirty="0"/>
              <a:t>, </a:t>
            </a:r>
            <a:r>
              <a:rPr lang="en-US" altLang="en-US" sz="2400" b="1" dirty="0"/>
              <a:t>requirements are eliminated</a:t>
            </a:r>
            <a:r>
              <a:rPr lang="en-US" altLang="en-US" sz="2400" dirty="0"/>
              <a:t>, </a:t>
            </a:r>
            <a:r>
              <a:rPr lang="en-US" altLang="en-US" sz="2400" b="1" dirty="0"/>
              <a:t>combined</a:t>
            </a:r>
            <a:r>
              <a:rPr lang="en-US" altLang="en-US" sz="2400" dirty="0"/>
              <a:t> and/or modified so that each party achieves some measure of satisfaction</a:t>
            </a:r>
          </a:p>
        </p:txBody>
      </p:sp>
    </p:spTree>
    <p:extLst>
      <p:ext uri="{BB962C8B-B14F-4D97-AF65-F5344CB8AC3E}">
        <p14:creationId xmlns:p14="http://schemas.microsoft.com/office/powerpoint/2010/main" val="142474142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0"/>
            <a:ext cx="10515600" cy="1120775"/>
          </a:xfrm>
        </p:spPr>
        <p:txBody>
          <a:bodyPr/>
          <a:lstStyle/>
          <a:p>
            <a:pPr eaLnBrk="1" hangingPunct="1"/>
            <a:r>
              <a:rPr lang="en-US" altLang="en-US" sz="6000" dirty="0"/>
              <a:t>A</a:t>
            </a:r>
            <a:r>
              <a:rPr lang="en-US" altLang="en-US" dirty="0"/>
              <a:t>rt of Negotiation</a:t>
            </a:r>
          </a:p>
        </p:txBody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120775"/>
            <a:ext cx="6553200" cy="5084885"/>
          </a:xfrm>
        </p:spPr>
        <p:txBody>
          <a:bodyPr>
            <a:normAutofit fontScale="92500"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Recognize that it is </a:t>
            </a:r>
            <a:r>
              <a:rPr lang="en-US" altLang="en-US" sz="2800" b="1" dirty="0">
                <a:solidFill>
                  <a:srgbClr val="FF0000"/>
                </a:solidFill>
              </a:rPr>
              <a:t>not competition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Map out a </a:t>
            </a:r>
            <a:r>
              <a:rPr lang="en-US" altLang="en-US" sz="2800" b="1" dirty="0">
                <a:solidFill>
                  <a:srgbClr val="FF0000"/>
                </a:solidFill>
              </a:rPr>
              <a:t>strategy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Listen </a:t>
            </a:r>
            <a:r>
              <a:rPr lang="en-US" altLang="en-US" sz="2800" b="1" dirty="0">
                <a:solidFill>
                  <a:srgbClr val="FF0000"/>
                </a:solidFill>
              </a:rPr>
              <a:t>actively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b="1" dirty="0">
                <a:solidFill>
                  <a:srgbClr val="FF0000"/>
                </a:solidFill>
              </a:rPr>
              <a:t>Focus</a:t>
            </a:r>
            <a:r>
              <a:rPr lang="en-US" altLang="en-US" sz="2800" dirty="0"/>
              <a:t> on the other party’s interests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3500" b="1" dirty="0">
                <a:solidFill>
                  <a:srgbClr val="FF0000"/>
                </a:solidFill>
              </a:rPr>
              <a:t>D</a:t>
            </a:r>
            <a:r>
              <a:rPr lang="en-US" altLang="en-US" sz="2800" dirty="0">
                <a:solidFill>
                  <a:srgbClr val="FF0000"/>
                </a:solidFill>
              </a:rPr>
              <a:t>on’t</a:t>
            </a:r>
            <a:r>
              <a:rPr lang="en-US" altLang="en-US" sz="2800" dirty="0"/>
              <a:t> let it get personal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Be creative</a:t>
            </a:r>
          </a:p>
          <a:p>
            <a:pPr eaLnBrk="1" hangingPunct="1">
              <a:lnSpc>
                <a:spcPct val="150000"/>
              </a:lnSpc>
            </a:pPr>
            <a:r>
              <a:rPr lang="en-US" altLang="en-US" sz="2800" dirty="0"/>
              <a:t>Be ready to commit</a:t>
            </a:r>
          </a:p>
        </p:txBody>
      </p:sp>
    </p:spTree>
    <p:extLst>
      <p:ext uri="{BB962C8B-B14F-4D97-AF65-F5344CB8AC3E}">
        <p14:creationId xmlns:p14="http://schemas.microsoft.com/office/powerpoint/2010/main" val="3972857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97283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97285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97286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97287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97288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30153742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0"/>
            <a:ext cx="7772400" cy="871330"/>
          </a:xfrm>
        </p:spPr>
        <p:txBody>
          <a:bodyPr/>
          <a:lstStyle/>
          <a:p>
            <a:pPr eaLnBrk="1" hangingPunct="1"/>
            <a:r>
              <a:rPr lang="en-US" altLang="en-US" dirty="0"/>
              <a:t>Specification Task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023730"/>
            <a:ext cx="12115800" cy="578126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A specification is the final work product produced by the requirements engineer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is normally in the form of a software requirements specification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serves as the </a:t>
            </a:r>
            <a:r>
              <a:rPr lang="en-US" altLang="en-US" sz="2400" b="1" dirty="0"/>
              <a:t>foundation</a:t>
            </a:r>
            <a:r>
              <a:rPr lang="en-US" altLang="en-US" sz="2400" dirty="0"/>
              <a:t> for </a:t>
            </a:r>
            <a:r>
              <a:rPr lang="en-US" altLang="en-US" sz="2400" b="1" dirty="0"/>
              <a:t>subsequent software engineering activities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describes the function and performance of a computer-based system and the constraints that will govern its development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400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It </a:t>
            </a:r>
            <a:r>
              <a:rPr lang="en-US" altLang="en-US" sz="2400" b="1" dirty="0"/>
              <a:t>formalizes</a:t>
            </a:r>
            <a:r>
              <a:rPr lang="en-US" altLang="en-US" sz="2400" dirty="0"/>
              <a:t> the </a:t>
            </a:r>
            <a:r>
              <a:rPr lang="en-US" altLang="en-US" sz="2400" u="sng" dirty="0"/>
              <a:t>informational</a:t>
            </a:r>
            <a:r>
              <a:rPr lang="en-US" altLang="en-US" sz="2400" dirty="0"/>
              <a:t>, </a:t>
            </a:r>
            <a:r>
              <a:rPr lang="en-US" altLang="en-US" sz="2400" u="sng" dirty="0"/>
              <a:t>functional</a:t>
            </a:r>
            <a:r>
              <a:rPr lang="en-US" altLang="en-US" sz="2400" dirty="0"/>
              <a:t>, and </a:t>
            </a:r>
            <a:r>
              <a:rPr lang="en-US" altLang="en-US" sz="2400" u="sng" dirty="0"/>
              <a:t>behavioral</a:t>
            </a:r>
            <a:r>
              <a:rPr lang="en-US" altLang="en-US" sz="2400" dirty="0"/>
              <a:t> requirements of the proposed software in both a graphical and textual format</a:t>
            </a:r>
          </a:p>
        </p:txBody>
      </p:sp>
    </p:spTree>
    <p:extLst>
      <p:ext uri="{BB962C8B-B14F-4D97-AF65-F5344CB8AC3E}">
        <p14:creationId xmlns:p14="http://schemas.microsoft.com/office/powerpoint/2010/main" val="181463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47" y="962025"/>
            <a:ext cx="2973705" cy="522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Numbered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Inspected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Unambiguous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spc="-40" dirty="0">
                <a:solidFill>
                  <a:srgbClr val="001F5F"/>
                </a:solidFill>
                <a:latin typeface="Arial"/>
                <a:cs typeface="Arial"/>
              </a:rPr>
              <a:t>Testable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Complete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Consistent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Understandable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spc="-10" dirty="0">
                <a:solidFill>
                  <a:srgbClr val="001F5F"/>
                </a:solidFill>
                <a:latin typeface="Arial"/>
                <a:cs typeface="Arial"/>
              </a:rPr>
              <a:t>Traceable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Feasible</a:t>
            </a:r>
            <a:endParaRPr sz="2900" dirty="0">
              <a:latin typeface="Arial"/>
              <a:cs typeface="Arial"/>
            </a:endParaRPr>
          </a:p>
          <a:p>
            <a:pPr marL="355600" indent="-342900"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z="2900" dirty="0">
                <a:solidFill>
                  <a:srgbClr val="001F5F"/>
                </a:solidFill>
                <a:latin typeface="Arial"/>
                <a:cs typeface="Arial"/>
              </a:rPr>
              <a:t>Modifiable</a:t>
            </a:r>
            <a:endParaRPr sz="29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-15389"/>
            <a:ext cx="10515600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65100">
              <a:lnSpc>
                <a:spcPct val="100000"/>
              </a:lnSpc>
            </a:pPr>
            <a:r>
              <a:rPr sz="4000" dirty="0"/>
              <a:t>Characteristics of Good</a:t>
            </a:r>
            <a:r>
              <a:rPr sz="4000" spc="-140" dirty="0"/>
              <a:t> </a:t>
            </a:r>
            <a:r>
              <a:rPr sz="4000" dirty="0"/>
              <a:t>Requirements</a:t>
            </a:r>
          </a:p>
        </p:txBody>
      </p:sp>
    </p:spTree>
    <p:extLst>
      <p:ext uri="{BB962C8B-B14F-4D97-AF65-F5344CB8AC3E}">
        <p14:creationId xmlns:p14="http://schemas.microsoft.com/office/powerpoint/2010/main" val="125055897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93217" cy="967409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4000" b="1" dirty="0"/>
              <a:t>Typical Contents of a Software Requirements Specification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967409"/>
            <a:ext cx="12192000" cy="5890591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Requirements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Required states and modes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Software requirements grouped by capabilities (i.e., functions, objects)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Software external interface requirements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Software internal interface requirements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Software internal data requirements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Other software requirements (safety, security, privacy, environment, hardware, software, communications, quality, etc.)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Design and implementation constraints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Qualification provisions to ensure each requirement has been met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Demonstration, test, analysis, inspection, etc.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Requirements traceability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Trace back to the system or subsystem where each requirement applies</a:t>
            </a:r>
          </a:p>
        </p:txBody>
      </p:sp>
    </p:spTree>
    <p:extLst>
      <p:ext uri="{BB962C8B-B14F-4D97-AF65-F5344CB8AC3E}">
        <p14:creationId xmlns:p14="http://schemas.microsoft.com/office/powerpoint/2010/main" val="391469882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365125"/>
            <a:ext cx="12192000" cy="1325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4000" b="1" dirty="0"/>
              <a:t>Software Requirements Specification (SRS) template</a:t>
            </a:r>
          </a:p>
        </p:txBody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752600"/>
            <a:ext cx="7772400" cy="4114800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altLang="en-US" sz="2800" b="1" dirty="0">
                <a:cs typeface="Times New Roman" panose="02020603050405020304" pitchFamily="18" charset="0"/>
              </a:rPr>
              <a:t>TABLE OF CONTENTS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  <a:br>
              <a:rPr lang="en-AU" altLang="en-US" sz="2800" dirty="0">
                <a:cs typeface="Times New Roman" panose="02020603050405020304" pitchFamily="18" charset="0"/>
              </a:rPr>
            </a:br>
            <a:r>
              <a:rPr lang="en-AU" altLang="en-US" sz="2800" dirty="0">
                <a:cs typeface="Times New Roman" panose="02020603050405020304" pitchFamily="18" charset="0"/>
                <a:hlinkClick r:id="rId2" action="ppaction://hlinksldjump"/>
              </a:rPr>
              <a:t>1.0 Introduction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	</a:t>
            </a:r>
            <a:r>
              <a:rPr lang="en-AU" altLang="en-US" sz="2400" dirty="0">
                <a:cs typeface="Times New Roman" panose="02020603050405020304" pitchFamily="18" charset="0"/>
                <a:hlinkClick r:id="rId2" action="ppaction://hlinksldjump"/>
              </a:rPr>
              <a:t>1.1 Purpose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2" action="ppaction://hlinksldjump"/>
              </a:rPr>
              <a:t>1.2 Scope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2" action="ppaction://hlinksldjump"/>
              </a:rPr>
              <a:t>1.3 Definitions, Acronyms, and Abbreviations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2" action="ppaction://hlinksldjump"/>
              </a:rPr>
              <a:t>1.4 References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2" action="ppaction://hlinksldjump"/>
              </a:rPr>
              <a:t>1.5 Overview</a:t>
            </a:r>
            <a:endParaRPr lang="en-AU" altLang="en-US" sz="2400" dirty="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	</a:t>
            </a:r>
            <a:r>
              <a:rPr lang="en-AU" altLang="en-US" sz="2800" dirty="0">
                <a:cs typeface="Times New Roman" panose="02020603050405020304" pitchFamily="18" charset="0"/>
                <a:hlinkClick r:id="rId3" action="ppaction://hlinksldjump"/>
              </a:rPr>
              <a:t>2.0 General Description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	</a:t>
            </a:r>
            <a:r>
              <a:rPr lang="en-AU" altLang="en-US" sz="2400" dirty="0">
                <a:cs typeface="Times New Roman" panose="02020603050405020304" pitchFamily="18" charset="0"/>
                <a:hlinkClick r:id="rId3" action="ppaction://hlinksldjump"/>
              </a:rPr>
              <a:t>2.1 Product Perspective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3" action="ppaction://hlinksldjump"/>
              </a:rPr>
              <a:t>2.2 Product Functions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4" action="ppaction://hlinksldjump"/>
              </a:rPr>
              <a:t>2.3 User Characteristics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3" action="ppaction://hlinksldjump"/>
              </a:rPr>
              <a:t>2.4 General Constraints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  <a:br>
              <a:rPr lang="en-AU" altLang="en-US" sz="2400" dirty="0">
                <a:cs typeface="Times New Roman" panose="02020603050405020304" pitchFamily="18" charset="0"/>
              </a:rPr>
            </a:br>
            <a:r>
              <a:rPr lang="en-AU" altLang="en-US" sz="2400" dirty="0">
                <a:cs typeface="Times New Roman" panose="02020603050405020304" pitchFamily="18" charset="0"/>
                <a:hlinkClick r:id="rId3" action="ppaction://hlinksldjump"/>
              </a:rPr>
              <a:t>2.5 Assumptions and Dependencies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260168856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423918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6000" b="1" dirty="0"/>
              <a:t>SRS template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1487" y="2156792"/>
            <a:ext cx="10972800" cy="45259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AU" altLang="en-US" sz="2800">
                <a:cs typeface="Times New Roman" panose="02020603050405020304" pitchFamily="18" charset="0"/>
                <a:hlinkClick r:id="rId2" action="ppaction://hlinksldjump"/>
              </a:rPr>
              <a:t>3.0 Specific Requirements</a:t>
            </a:r>
            <a:r>
              <a:rPr lang="en-AU" altLang="en-US" sz="280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Times New Roman" panose="02020603050405020304" pitchFamily="18" charset="0"/>
                <a:hlinkClick r:id="rId2" action="ppaction://hlinksldjump"/>
              </a:rPr>
              <a:t>3.1 Functional Requirements</a:t>
            </a:r>
            <a:r>
              <a:rPr lang="en-AU" altLang="en-US" sz="240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>
                <a:cs typeface="Times New Roman" panose="02020603050405020304" pitchFamily="18" charset="0"/>
                <a:hlinkClick r:id="rId3" action="ppaction://hlinksldjump"/>
              </a:rPr>
              <a:t>3.1.1 Unit Registration</a:t>
            </a:r>
            <a:r>
              <a:rPr lang="en-AU" altLang="en-US" sz="2000">
                <a:cs typeface="Times New Roman" panose="02020603050405020304" pitchFamily="18" charset="0"/>
              </a:rPr>
              <a:t> </a:t>
            </a:r>
            <a:br>
              <a:rPr lang="en-AU" altLang="en-US" sz="2000">
                <a:cs typeface="Times New Roman" panose="02020603050405020304" pitchFamily="18" charset="0"/>
              </a:rPr>
            </a:br>
            <a:r>
              <a:rPr lang="en-AU" altLang="en-US" sz="2000">
                <a:cs typeface="Times New Roman" panose="02020603050405020304" pitchFamily="18" charset="0"/>
                <a:hlinkClick r:id="rId2" action="ppaction://hlinksldjump"/>
              </a:rPr>
              <a:t>3.1.2 Retrieving and Displaying Unit Information</a:t>
            </a:r>
            <a:r>
              <a:rPr lang="en-AU" altLang="en-US" sz="2000">
                <a:cs typeface="Times New Roman" panose="02020603050405020304" pitchFamily="18" charset="0"/>
              </a:rPr>
              <a:t> </a:t>
            </a:r>
            <a:br>
              <a:rPr lang="en-AU" altLang="en-US" sz="2000">
                <a:cs typeface="Times New Roman" panose="02020603050405020304" pitchFamily="18" charset="0"/>
              </a:rPr>
            </a:br>
            <a:r>
              <a:rPr lang="en-AU" altLang="en-US" sz="2000">
                <a:cs typeface="Times New Roman" panose="02020603050405020304" pitchFamily="18" charset="0"/>
                <a:hlinkClick r:id="rId2" action="ppaction://hlinksldjump"/>
              </a:rPr>
              <a:t>3.1.3 Report Generation</a:t>
            </a:r>
            <a:r>
              <a:rPr lang="en-AU" altLang="en-US" sz="2000">
                <a:cs typeface="Times New Roman" panose="02020603050405020304" pitchFamily="18" charset="0"/>
              </a:rPr>
              <a:t> </a:t>
            </a:r>
            <a:br>
              <a:rPr lang="en-AU" altLang="en-US" sz="2000">
                <a:cs typeface="Times New Roman" panose="02020603050405020304" pitchFamily="18" charset="0"/>
              </a:rPr>
            </a:br>
            <a:r>
              <a:rPr lang="en-AU" altLang="en-US" sz="2000">
                <a:cs typeface="Times New Roman" panose="02020603050405020304" pitchFamily="18" charset="0"/>
                <a:hlinkClick r:id="rId2" action="ppaction://hlinksldjump"/>
              </a:rPr>
              <a:t>3.1.4 Data Entry</a:t>
            </a:r>
            <a:r>
              <a:rPr lang="en-AU" altLang="en-US" sz="2000">
                <a:cs typeface="Times New Roman" panose="02020603050405020304" pitchFamily="18" charset="0"/>
              </a:rPr>
              <a:t> </a:t>
            </a:r>
            <a:br>
              <a:rPr lang="en-AU" altLang="en-US" sz="2000">
                <a:cs typeface="Times New Roman" panose="02020603050405020304" pitchFamily="18" charset="0"/>
              </a:rPr>
            </a:br>
            <a:endParaRPr lang="en-AU" altLang="en-US" sz="20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Times New Roman" panose="02020603050405020304" pitchFamily="18" charset="0"/>
                <a:hlinkClick r:id="rId3" action="ppaction://hlinksldjump"/>
              </a:rPr>
              <a:t>3.2 Design Constraints</a:t>
            </a:r>
            <a:endParaRPr lang="en-AU" altLang="en-US" sz="240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2400">
                <a:cs typeface="Times New Roman" panose="02020603050405020304" pitchFamily="18" charset="0"/>
                <a:hlinkClick r:id="rId2" action="ppaction://hlinksldjump"/>
              </a:rPr>
              <a:t>3.3 Non-Functional Requirements</a:t>
            </a:r>
            <a:endParaRPr lang="en-AU" altLang="en-US" sz="240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AU" altLang="en-US" sz="2000">
                <a:cs typeface="Times New Roman" panose="02020603050405020304" pitchFamily="18" charset="0"/>
                <a:hlinkClick r:id="rId2" action="ppaction://hlinksldjump"/>
              </a:rPr>
              <a:t>3.3.1 Security</a:t>
            </a:r>
            <a:endParaRPr lang="en-AU" altLang="en-US" sz="20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AU" altLang="en-US" sz="2800">
                <a:cs typeface="Times New Roman" panose="02020603050405020304" pitchFamily="18" charset="0"/>
                <a:hlinkClick r:id="" action="ppaction://noaction"/>
              </a:rPr>
              <a:t>Appendix A</a:t>
            </a:r>
            <a:endParaRPr lang="en-AU" altLang="en-US" sz="28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214558102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734805"/>
          </a:xfrm>
          <a:noFill/>
        </p:spPr>
        <p:txBody>
          <a:bodyPr>
            <a:normAutofit fontScale="90000"/>
          </a:bodyPr>
          <a:lstStyle/>
          <a:p>
            <a:pPr eaLnBrk="1" hangingPunct="1"/>
            <a:r>
              <a:rPr lang="en-AU" altLang="en-US" sz="5400" b="1" dirty="0"/>
              <a:t>SRS explained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525" y="1676399"/>
            <a:ext cx="11599379" cy="5082209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sz="3600" b="1" dirty="0">
                <a:cs typeface="Times New Roman" panose="02020603050405020304" pitchFamily="18" charset="0"/>
              </a:rPr>
              <a:t>1.0 INTRODUCTION</a:t>
            </a:r>
            <a:r>
              <a:rPr lang="en-AU" altLang="en-US" sz="3600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en-US" sz="3200" dirty="0">
                <a:cs typeface="Times New Roman" panose="02020603050405020304" pitchFamily="18" charset="0"/>
              </a:rPr>
              <a:t>This document specifies all the requirements for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3200" b="1" dirty="0">
                <a:cs typeface="Times New Roman" panose="02020603050405020304" pitchFamily="18" charset="0"/>
              </a:rPr>
              <a:t>1.1 Purpose</a:t>
            </a:r>
            <a:r>
              <a:rPr lang="en-AU" altLang="en-US" sz="3200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The purpose of the …is to ….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The system should assist ….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The intended audience for this document is 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This specification describes …..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sz="3200" b="1" dirty="0">
                <a:cs typeface="Times New Roman" panose="02020603050405020304" pitchFamily="18" charset="0"/>
              </a:rPr>
              <a:t>1.2 Scope</a:t>
            </a:r>
            <a:r>
              <a:rPr lang="en-AU" altLang="en-US" sz="3200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This document applies only to …...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 sz="2800" dirty="0">
                <a:cs typeface="Times New Roman" panose="02020603050405020304" pitchFamily="18" charset="0"/>
              </a:rPr>
              <a:t>This specification is not concerned with …..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148504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4800" b="1" dirty="0"/>
              <a:t>SRS explained 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12039600" cy="5257800"/>
          </a:xfrm>
        </p:spPr>
        <p:txBody>
          <a:bodyPr>
            <a:normAutofit fontScale="92500" lnSpcReduction="10000"/>
          </a:bodyPr>
          <a:lstStyle/>
          <a:p>
            <a:pPr marL="758825" lvl="1" eaLnBrk="1" hangingPunct="1">
              <a:lnSpc>
                <a:spcPct val="110000"/>
              </a:lnSpc>
            </a:pPr>
            <a:r>
              <a:rPr lang="en-AU" altLang="en-US" sz="2800" b="1" dirty="0">
                <a:cs typeface="Times New Roman" panose="02020603050405020304" pitchFamily="18" charset="0"/>
              </a:rPr>
              <a:t>1.3 Definitions, Acronyms, and Abbreviations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SRS - Software Requirements Specifications 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IEEE - Institute of Electrical and Electronic Engineering </a:t>
            </a:r>
          </a:p>
          <a:p>
            <a:pPr marL="758825" lvl="1" eaLnBrk="1" hangingPunct="1">
              <a:lnSpc>
                <a:spcPct val="110000"/>
              </a:lnSpc>
            </a:pPr>
            <a:r>
              <a:rPr lang="en-AU" altLang="en-US" sz="2800" b="1" dirty="0">
                <a:cs typeface="Times New Roman" panose="02020603050405020304" pitchFamily="18" charset="0"/>
              </a:rPr>
              <a:t>1.4 Reference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[1] IEEE 830-1993: IEEE Recommended Practice for Software Requirements Specifications" IEEE Standards Collection, IEEE, 1997.</a:t>
            </a:r>
          </a:p>
          <a:p>
            <a:pPr marL="758825" lvl="1" eaLnBrk="1" hangingPunct="1">
              <a:lnSpc>
                <a:spcPct val="110000"/>
              </a:lnSpc>
            </a:pPr>
            <a:r>
              <a:rPr lang="en-AU" altLang="en-US" sz="2800" b="1" dirty="0">
                <a:cs typeface="Times New Roman" panose="02020603050405020304" pitchFamily="18" charset="0"/>
              </a:rPr>
              <a:t>1.5 Overview</a:t>
            </a:r>
            <a:r>
              <a:rPr lang="en-AU" altLang="en-US" sz="2800" dirty="0">
                <a:cs typeface="Times New Roman" panose="02020603050405020304" pitchFamily="18" charset="0"/>
              </a:rPr>
              <a:t> 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In the following sections of this specification……will be presented.  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In Section 2, the general product and its functions will be introduced.</a:t>
            </a:r>
          </a:p>
          <a:p>
            <a:pPr marL="1177925" lvl="2">
              <a:lnSpc>
                <a:spcPct val="110000"/>
              </a:lnSpc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In Section 3, all detailed requirements will  be specified and grouped. </a:t>
            </a:r>
          </a:p>
          <a:p>
            <a:pPr marL="1177925" lvl="2">
              <a:lnSpc>
                <a:spcPct val="110000"/>
              </a:lnSpc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In Appendix …….</a:t>
            </a:r>
          </a:p>
          <a:p>
            <a:pPr marL="1177925" lvl="2" eaLnBrk="1" hangingPunct="1">
              <a:lnSpc>
                <a:spcPct val="110000"/>
              </a:lnSpc>
              <a:buFontTx/>
              <a:buNone/>
            </a:pPr>
            <a:r>
              <a:rPr lang="en-AU" altLang="en-US" sz="2400" dirty="0">
                <a:cs typeface="Times New Roman" panose="02020603050405020304" pitchFamily="18" charset="0"/>
              </a:rPr>
              <a:t>  </a:t>
            </a:r>
          </a:p>
        </p:txBody>
      </p:sp>
    </p:spTree>
    <p:extLst>
      <p:ext uri="{BB962C8B-B14F-4D97-AF65-F5344CB8AC3E}">
        <p14:creationId xmlns:p14="http://schemas.microsoft.com/office/powerpoint/2010/main" val="325755119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52400"/>
            <a:ext cx="10972800" cy="944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4000" b="1" dirty="0"/>
              <a:t>SRS explained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414463"/>
            <a:ext cx="10972800" cy="4525962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AU" altLang="en-US" b="1" dirty="0">
                <a:cs typeface="Times New Roman" panose="02020603050405020304" pitchFamily="18" charset="0"/>
              </a:rPr>
              <a:t>2.0 GENERAL DESCRIPTION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buFontTx/>
              <a:buNone/>
            </a:pPr>
            <a:r>
              <a:rPr lang="en-AU" altLang="en-US" b="1" dirty="0">
                <a:cs typeface="Times New Roman" panose="02020603050405020304" pitchFamily="18" charset="0"/>
              </a:rPr>
              <a:t>2.1 Product Perspective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AU" altLang="en-US" dirty="0">
                <a:cs typeface="Times New Roman" panose="02020603050405020304" pitchFamily="18" charset="0"/>
              </a:rPr>
              <a:t>This system allows stakeholders to…..</a:t>
            </a:r>
          </a:p>
          <a:p>
            <a:pPr lvl="2" eaLnBrk="1" hangingPunct="1">
              <a:buFontTx/>
              <a:buNone/>
            </a:pPr>
            <a:r>
              <a:rPr lang="en-AU" altLang="en-US" dirty="0">
                <a:cs typeface="Times New Roman" panose="02020603050405020304" pitchFamily="18" charset="0"/>
              </a:rPr>
              <a:t>The system will display…..</a:t>
            </a:r>
          </a:p>
          <a:p>
            <a:pPr lvl="2" eaLnBrk="1" hangingPunct="1">
              <a:buFontTx/>
              <a:buNone/>
            </a:pPr>
            <a:r>
              <a:rPr lang="en-AU" altLang="en-US" dirty="0">
                <a:cs typeface="Times New Roman" panose="02020603050405020304" pitchFamily="18" charset="0"/>
              </a:rPr>
              <a:t>The system will help ……</a:t>
            </a:r>
          </a:p>
          <a:p>
            <a:pPr lvl="2" eaLnBrk="1" hangingPunct="1">
              <a:buFontTx/>
              <a:buNone/>
            </a:pPr>
            <a:r>
              <a:rPr lang="en-AU" altLang="en-US" dirty="0">
                <a:cs typeface="Times New Roman" panose="02020603050405020304" pitchFamily="18" charset="0"/>
              </a:rPr>
              <a:t>The system provides information about ….</a:t>
            </a:r>
          </a:p>
          <a:p>
            <a:pPr lvl="1" eaLnBrk="1" hangingPunct="1">
              <a:buFontTx/>
              <a:buNone/>
            </a:pPr>
            <a:r>
              <a:rPr lang="en-AU" altLang="en-US" b="1" dirty="0">
                <a:cs typeface="Times New Roman" panose="02020603050405020304" pitchFamily="18" charset="0"/>
              </a:rPr>
              <a:t>2.2 Product Functions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buFontTx/>
              <a:buNone/>
            </a:pPr>
            <a:r>
              <a:rPr lang="en-AU" altLang="en-US" dirty="0">
                <a:cs typeface="Times New Roman" panose="02020603050405020304" pitchFamily="18" charset="0"/>
              </a:rPr>
              <a:t>The system provides the following functions:</a:t>
            </a:r>
            <a:endParaRPr lang="en-AU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67896577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827571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4800" b="1" dirty="0"/>
              <a:t>SRS explained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8" y="1600200"/>
            <a:ext cx="10972800" cy="4525963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AU" altLang="en-US" b="1">
                <a:cs typeface="Times New Roman" panose="02020603050405020304" pitchFamily="18" charset="0"/>
              </a:rPr>
              <a:t>2.3 User Characteristics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AU" altLang="en-US">
                <a:cs typeface="Times New Roman" panose="02020603050405020304" pitchFamily="18" charset="0"/>
              </a:rPr>
              <a:t>The users of the system are: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AU" altLang="en-US" sz="2800" b="1">
                <a:cs typeface="Times New Roman" panose="02020603050405020304" pitchFamily="18" charset="0"/>
              </a:rPr>
              <a:t>Level of Users’ Computer Knowledge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AU" altLang="en-US" sz="2800" b="1">
                <a:cs typeface="Times New Roman" panose="02020603050405020304" pitchFamily="18" charset="0"/>
              </a:rPr>
              <a:t>Level of Users’ Business Knowledge</a:t>
            </a:r>
          </a:p>
          <a:p>
            <a:pPr lvl="2" eaLnBrk="1" hangingPunct="1">
              <a:lnSpc>
                <a:spcPct val="90000"/>
              </a:lnSpc>
              <a:buFont typeface="Wingdings" panose="05000000000000000000" pitchFamily="2" charset="2"/>
              <a:buChar char="•"/>
            </a:pPr>
            <a:r>
              <a:rPr lang="en-AU" altLang="en-US" sz="2800" b="1">
                <a:cs typeface="Times New Roman" panose="02020603050405020304" pitchFamily="18" charset="0"/>
              </a:rPr>
              <a:t>Frequency of Use 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b="1">
                <a:cs typeface="Times New Roman" panose="02020603050405020304" pitchFamily="18" charset="0"/>
              </a:rPr>
              <a:t>2.4 General Constraints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>
                <a:cs typeface="Times New Roman" panose="02020603050405020304" pitchFamily="18" charset="0"/>
              </a:rPr>
              <a:t>The system will support ….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>
                <a:cs typeface="Times New Roman" panose="02020603050405020304" pitchFamily="18" charset="0"/>
              </a:rPr>
              <a:t>The system will not allow ……</a:t>
            </a:r>
          </a:p>
          <a:p>
            <a:pPr lvl="1" eaLnBrk="1" hangingPunct="1">
              <a:lnSpc>
                <a:spcPct val="90000"/>
              </a:lnSpc>
            </a:pPr>
            <a:r>
              <a:rPr lang="en-AU" altLang="en-US" b="1">
                <a:cs typeface="Times New Roman" panose="02020603050405020304" pitchFamily="18" charset="0"/>
              </a:rPr>
              <a:t>2.5 Assumption and Dependencies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>
                <a:cs typeface="Times New Roman" panose="02020603050405020304" pitchFamily="18" charset="0"/>
              </a:rPr>
              <a:t>This system relies on ……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AU" altLang="en-US">
                <a:cs typeface="Times New Roman" panose="02020603050405020304" pitchFamily="18" charset="0"/>
              </a:rPr>
              <a:t>The system must have a satisfactory interface and ……</a:t>
            </a:r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51333850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b="1" dirty="0"/>
              <a:t>Section 3 of SRS</a:t>
            </a:r>
          </a:p>
        </p:txBody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8" y="1752600"/>
            <a:ext cx="12158662" cy="51054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AU" altLang="en-US" b="1" dirty="0">
                <a:cs typeface="Times New Roman" panose="02020603050405020304" pitchFamily="18" charset="0"/>
              </a:rPr>
              <a:t>3 SPECIFIC REQUIREMENTS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  <a:br>
              <a:rPr lang="en-AU" altLang="en-US" dirty="0">
                <a:cs typeface="Times New Roman" panose="02020603050405020304" pitchFamily="18" charset="0"/>
              </a:rPr>
            </a:br>
            <a:endParaRPr lang="en-AU" altLang="en-US" dirty="0">
              <a:cs typeface="Times New Roman" panose="02020603050405020304" pitchFamily="18" charset="0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AU" altLang="en-US" sz="2800" b="1" dirty="0">
                <a:cs typeface="Times New Roman" panose="02020603050405020304" pitchFamily="18" charset="0"/>
              </a:rPr>
              <a:t>3.1 Functional Requirements</a:t>
            </a:r>
            <a:endParaRPr lang="en-AU" altLang="en-US" sz="2800" dirty="0">
              <a:cs typeface="Times New Roman" panose="02020603050405020304" pitchFamily="18" charset="0"/>
            </a:endParaRPr>
          </a:p>
          <a:p>
            <a:pPr lvl="2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3.1.1 Unit Registration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800" dirty="0">
                <a:cs typeface="Times New Roman" panose="02020603050405020304" pitchFamily="18" charset="0"/>
              </a:rPr>
              <a:t>The unit registration requirements are concerned with functions regarding unit registration which includes students selecting, adding, dropping, and changing a unit.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SRS-001 (3.1.1.1):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The system shall allow the user to register a unit.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SRS-002 (3.1.1.2):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allow the user to delete a unit if the user has chosen to drop that unit.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SRS-003 (3.1.1.3):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check if a unit has been filled by enough registered students</a:t>
            </a:r>
            <a:r>
              <a:rPr lang="en-AU" altLang="en-US" dirty="0"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939346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b="1" dirty="0"/>
              <a:t>SRS functional </a:t>
            </a:r>
            <a:r>
              <a:rPr lang="en-AU" altLang="en-US" b="1" dirty="0" err="1"/>
              <a:t>e.g</a:t>
            </a:r>
            <a:endParaRPr lang="en-AU" altLang="en-US" b="1" dirty="0"/>
          </a:p>
        </p:txBody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76400"/>
            <a:ext cx="12192000" cy="5082209"/>
          </a:xfrm>
        </p:spPr>
        <p:txBody>
          <a:bodyPr>
            <a:normAutofit/>
          </a:bodyPr>
          <a:lstStyle/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SRS-004 (3.1.1.4):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allow the user to add his/her name to the unit waiting list if the user wants to register in a unit which has been filled already with enough registered students.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SRS-005 (3.1.1.5):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automatically register the unit for the user who is the first one on the waiting list if a vacancy appears for that unit.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SRS-006 (3.1.1.6):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allow the user to change practical session(s) within a unit.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SRS-007 (3.1.1.7):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STS shall allow the user to change tutorial session(s) within a unit. </a:t>
            </a:r>
          </a:p>
          <a:p>
            <a:pPr eaLnBrk="1" hangingPunct="1">
              <a:lnSpc>
                <a:spcPct val="90000"/>
              </a:lnSpc>
            </a:pPr>
            <a:endParaRPr lang="en-AU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465424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z="3200" b="1"/>
              <a:t>Functional parent reqs broken into many child-reqs.</a:t>
            </a:r>
          </a:p>
        </p:txBody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981200"/>
            <a:ext cx="12039600" cy="4114800"/>
          </a:xfrm>
        </p:spPr>
        <p:txBody>
          <a:bodyPr/>
          <a:lstStyle/>
          <a:p>
            <a:pPr lvl="2" eaLnBrk="1" hangingPunct="1">
              <a:lnSpc>
                <a:spcPct val="90000"/>
              </a:lnSpc>
            </a:pPr>
            <a:r>
              <a:rPr lang="en-AU" altLang="en-US" sz="2800" b="1">
                <a:cs typeface="Times New Roman" panose="02020603050405020304" pitchFamily="18" charset="0"/>
              </a:rPr>
              <a:t>3.1.2 Retrieving and Displaying Unit Information</a:t>
            </a:r>
            <a:r>
              <a:rPr lang="en-AU" altLang="en-US" sz="280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sz="2800">
                <a:cs typeface="Times New Roman" panose="02020603050405020304" pitchFamily="18" charset="0"/>
              </a:rPr>
              <a:t>The retrieving and displaying requirements are concerned with how information is retrieved and presented to the user.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>
                <a:cs typeface="Times New Roman" panose="02020603050405020304" pitchFamily="18" charset="0"/>
              </a:rPr>
              <a:t>SRS-014 (3.1.2.1):</a:t>
            </a:r>
            <a:r>
              <a:rPr lang="en-AU" altLang="en-US" sz="2400">
                <a:cs typeface="Times New Roman" panose="02020603050405020304" pitchFamily="18" charset="0"/>
              </a:rPr>
              <a:t>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>
                <a:cs typeface="Times New Roman" panose="02020603050405020304" pitchFamily="18" charset="0"/>
              </a:rPr>
              <a:t>The system shall allow users to enter the following selection criteria to retrieve unit information: </a:t>
            </a:r>
            <a:r>
              <a:rPr lang="en-AU" altLang="en-US" sz="2400"/>
              <a:t>by unit code, by unit number, by title of unit, by weight of unit (credit points). </a:t>
            </a:r>
          </a:p>
          <a:p>
            <a:pPr lvl="3" eaLnBrk="1" hangingPunct="1">
              <a:lnSpc>
                <a:spcPct val="90000"/>
              </a:lnSpc>
            </a:pPr>
            <a:r>
              <a:rPr lang="en-AU" altLang="en-US" sz="2400" b="1"/>
              <a:t>OR</a:t>
            </a:r>
            <a:r>
              <a:rPr lang="en-AU" altLang="en-US" sz="2400"/>
              <a:t> by unit code </a:t>
            </a:r>
            <a:r>
              <a:rPr lang="en-AU" altLang="en-US" sz="2400" b="1">
                <a:cs typeface="Times New Roman" panose="02020603050405020304" pitchFamily="18" charset="0"/>
              </a:rPr>
              <a:t>(3.1.2.1.1)</a:t>
            </a:r>
            <a:r>
              <a:rPr lang="en-AU" altLang="en-US" sz="2400">
                <a:cs typeface="Times New Roman" panose="02020603050405020304" pitchFamily="18" charset="0"/>
              </a:rPr>
              <a:t> </a:t>
            </a:r>
            <a:r>
              <a:rPr lang="en-AU" altLang="en-US" sz="2400"/>
              <a:t>, by unit number </a:t>
            </a:r>
            <a:r>
              <a:rPr lang="en-AU" altLang="en-US" sz="2400" b="1">
                <a:cs typeface="Times New Roman" panose="02020603050405020304" pitchFamily="18" charset="0"/>
              </a:rPr>
              <a:t>(3.1.2.1.2)</a:t>
            </a:r>
            <a:r>
              <a:rPr lang="en-AU" altLang="en-US" sz="2400">
                <a:cs typeface="Times New Roman" panose="02020603050405020304" pitchFamily="18" charset="0"/>
              </a:rPr>
              <a:t> </a:t>
            </a:r>
            <a:r>
              <a:rPr lang="en-AU" altLang="en-US" sz="2400"/>
              <a:t>, by title of unit </a:t>
            </a:r>
            <a:r>
              <a:rPr lang="en-AU" altLang="en-US" sz="2400" b="1">
                <a:cs typeface="Times New Roman" panose="02020603050405020304" pitchFamily="18" charset="0"/>
              </a:rPr>
              <a:t>(3.1.2.1.3)</a:t>
            </a:r>
            <a:r>
              <a:rPr lang="en-AU" altLang="en-US" sz="2400">
                <a:cs typeface="Times New Roman" panose="02020603050405020304" pitchFamily="18" charset="0"/>
              </a:rPr>
              <a:t> </a:t>
            </a:r>
            <a:r>
              <a:rPr lang="en-AU" altLang="en-US" sz="2400"/>
              <a:t>, by weight of unit (credit points) </a:t>
            </a:r>
            <a:r>
              <a:rPr lang="en-AU" altLang="en-US" sz="2400" b="1">
                <a:cs typeface="Times New Roman" panose="02020603050405020304" pitchFamily="18" charset="0"/>
              </a:rPr>
              <a:t>(3.1.2.1.4).</a:t>
            </a:r>
            <a:endParaRPr lang="en-AU" altLang="en-US" sz="2800"/>
          </a:p>
        </p:txBody>
      </p:sp>
    </p:spTree>
    <p:extLst>
      <p:ext uri="{BB962C8B-B14F-4D97-AF65-F5344CB8AC3E}">
        <p14:creationId xmlns:p14="http://schemas.microsoft.com/office/powerpoint/2010/main" val="3123565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6746" y="1332193"/>
            <a:ext cx="11694696" cy="110799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/>
            <a:r>
              <a:rPr sz="3600" spc="-15" dirty="0">
                <a:solidFill>
                  <a:srgbClr val="001F5F"/>
                </a:solidFill>
                <a:latin typeface="Arial"/>
                <a:cs typeface="Arial"/>
              </a:rPr>
              <a:t>Write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down five functional</a:t>
            </a:r>
            <a:r>
              <a:rPr sz="3600" spc="-80" dirty="0">
                <a:solidFill>
                  <a:srgbClr val="001F5F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requirements 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and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five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non-functional 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requirements of  </a:t>
            </a:r>
            <a:r>
              <a:rPr sz="3600" spc="-5" dirty="0">
                <a:solidFill>
                  <a:srgbClr val="001F5F"/>
                </a:solidFill>
                <a:latin typeface="Arial"/>
                <a:cs typeface="Arial"/>
              </a:rPr>
              <a:t>an </a:t>
            </a:r>
            <a:r>
              <a:rPr sz="3600" dirty="0">
                <a:solidFill>
                  <a:srgbClr val="00AF50"/>
                </a:solidFill>
                <a:latin typeface="Arial"/>
                <a:cs typeface="Arial"/>
              </a:rPr>
              <a:t>online examination</a:t>
            </a:r>
            <a:r>
              <a:rPr sz="3600" spc="-114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3600" dirty="0">
                <a:solidFill>
                  <a:srgbClr val="00AF50"/>
                </a:solidFill>
                <a:latin typeface="Arial"/>
                <a:cs typeface="Arial"/>
              </a:rPr>
              <a:t>system</a:t>
            </a:r>
            <a:r>
              <a:rPr sz="3600" dirty="0">
                <a:solidFill>
                  <a:srgbClr val="001F5F"/>
                </a:solidFill>
                <a:latin typeface="Arial"/>
                <a:cs typeface="Arial"/>
              </a:rPr>
              <a:t>.</a:t>
            </a:r>
            <a:endParaRPr sz="3600" dirty="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" y="0"/>
            <a:ext cx="10515600" cy="58477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93700">
              <a:lnSpc>
                <a:spcPct val="100000"/>
              </a:lnSpc>
            </a:pPr>
            <a:r>
              <a:rPr sz="3800" spc="-105" dirty="0"/>
              <a:t>Task </a:t>
            </a:r>
            <a:r>
              <a:rPr sz="3800" dirty="0"/>
              <a:t>-</a:t>
            </a:r>
            <a:r>
              <a:rPr sz="3800" spc="-5" dirty="0"/>
              <a:t> </a:t>
            </a:r>
            <a:r>
              <a:rPr sz="3800" dirty="0"/>
              <a:t>2</a:t>
            </a:r>
          </a:p>
        </p:txBody>
      </p:sp>
      <p:sp>
        <p:nvSpPr>
          <p:cNvPr id="9" name="object 9"/>
          <p:cNvSpPr/>
          <p:nvPr/>
        </p:nvSpPr>
        <p:spPr>
          <a:xfrm>
            <a:off x="7326873" y="2440189"/>
            <a:ext cx="3800473" cy="403788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948542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z="3200" b="1"/>
              <a:t>Design Constraints (3.2)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en-AU" altLang="en-US" b="1">
                <a:cs typeface="Times New Roman" panose="02020603050405020304" pitchFamily="18" charset="0"/>
              </a:rPr>
              <a:t>3.2 Design Constraints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AU" altLang="en-US" b="1">
                <a:cs typeface="Times New Roman" panose="02020603050405020304" pitchFamily="18" charset="0"/>
              </a:rPr>
              <a:t>SRS-031 (3.2.1):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AU" altLang="en-US">
                <a:cs typeface="Times New Roman" panose="02020603050405020304" pitchFamily="18" charset="0"/>
              </a:rPr>
              <a:t>STS shall store and retrieve persistent data. </a:t>
            </a:r>
          </a:p>
          <a:p>
            <a:pPr lvl="2" eaLnBrk="1" hangingPunct="1"/>
            <a:r>
              <a:rPr lang="en-AU" altLang="en-US" b="1">
                <a:cs typeface="Times New Roman" panose="02020603050405020304" pitchFamily="18" charset="0"/>
              </a:rPr>
              <a:t>SRS-032 (3.2.2):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AU" altLang="en-US">
                <a:cs typeface="Times New Roman" panose="02020603050405020304" pitchFamily="18" charset="0"/>
              </a:rPr>
              <a:t>STS shall support PC and/or UNIX platforms. </a:t>
            </a:r>
          </a:p>
          <a:p>
            <a:pPr lvl="2" eaLnBrk="1" hangingPunct="1"/>
            <a:r>
              <a:rPr lang="en-AU" altLang="en-US" b="1">
                <a:cs typeface="Times New Roman" panose="02020603050405020304" pitchFamily="18" charset="0"/>
              </a:rPr>
              <a:t>SRS-033 (3.2.3):</a:t>
            </a:r>
            <a:r>
              <a:rPr lang="en-AU" altLang="en-US">
                <a:cs typeface="Times New Roman" panose="02020603050405020304" pitchFamily="18" charset="0"/>
              </a:rPr>
              <a:t> </a:t>
            </a:r>
          </a:p>
          <a:p>
            <a:pPr lvl="2" eaLnBrk="1" hangingPunct="1"/>
            <a:r>
              <a:rPr lang="en-AU" altLang="en-US">
                <a:cs typeface="Times New Roman" panose="02020603050405020304" pitchFamily="18" charset="0"/>
              </a:rPr>
              <a:t>STS shall be developed using the JAVA programming language</a:t>
            </a:r>
          </a:p>
          <a:p>
            <a:pPr eaLnBrk="1" hangingPunct="1"/>
            <a:endParaRPr lang="en-AU" altLang="en-US"/>
          </a:p>
        </p:txBody>
      </p:sp>
    </p:spTree>
    <p:extLst>
      <p:ext uri="{BB962C8B-B14F-4D97-AF65-F5344CB8AC3E}">
        <p14:creationId xmlns:p14="http://schemas.microsoft.com/office/powerpoint/2010/main" val="133641414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z="3200" b="1"/>
              <a:t>Non-functional requirements</a:t>
            </a:r>
          </a:p>
        </p:txBody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3338" y="1752600"/>
            <a:ext cx="11853862" cy="4114800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AU" altLang="en-US" sz="2400" b="1" dirty="0">
                <a:cs typeface="Times New Roman" panose="02020603050405020304" pitchFamily="18" charset="0"/>
              </a:rPr>
              <a:t>3.3 Non-Functional Requirements</a:t>
            </a:r>
            <a:r>
              <a:rPr lang="en-AU" altLang="en-US" sz="2400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b="1" dirty="0">
                <a:cs typeface="Times New Roman" panose="02020603050405020304" pitchFamily="18" charset="0"/>
              </a:rPr>
              <a:t>SRS-034 (3.3.1):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STS shall respond to any retrieval in less than 5 seconds.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b="1" dirty="0">
                <a:cs typeface="Times New Roman" panose="02020603050405020304" pitchFamily="18" charset="0"/>
              </a:rPr>
              <a:t>SRS-035 (3.3.2):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STS shall generate a report within 1 minute.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b="1" dirty="0">
                <a:cs typeface="Times New Roman" panose="02020603050405020304" pitchFamily="18" charset="0"/>
              </a:rPr>
              <a:t>SRS-036 (3.3.3):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STS shall allow the user to remotely connect to the system.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b="1" dirty="0">
                <a:cs typeface="Times New Roman" panose="02020603050405020304" pitchFamily="18" charset="0"/>
              </a:rPr>
              <a:t>SRS-041 (3.3.8):</a:t>
            </a:r>
            <a:r>
              <a:rPr lang="en-AU" altLang="en-US" dirty="0">
                <a:cs typeface="Times New Roman" panose="02020603050405020304" pitchFamily="18" charset="0"/>
              </a:rPr>
              <a:t> </a:t>
            </a:r>
          </a:p>
          <a:p>
            <a:pPr lvl="2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The system shall be accompanied by a comprehensive user manual.</a:t>
            </a:r>
            <a:endParaRPr lang="en-AU" altLang="en-US" dirty="0"/>
          </a:p>
        </p:txBody>
      </p:sp>
    </p:spTree>
    <p:extLst>
      <p:ext uri="{BB962C8B-B14F-4D97-AF65-F5344CB8AC3E}">
        <p14:creationId xmlns:p14="http://schemas.microsoft.com/office/powerpoint/2010/main" val="17757525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AU" altLang="en-US" sz="3200" b="1"/>
              <a:t>Safety and security issues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en-US" sz="2000" b="1"/>
              <a:t>3.5.3 Security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>
                <a:cs typeface="Times New Roman" panose="02020603050405020304" pitchFamily="18" charset="0"/>
              </a:rPr>
              <a:t>The security requirements are concerned with security and privacy issues.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cs typeface="Times New Roman" panose="02020603050405020304" pitchFamily="18" charset="0"/>
              </a:rPr>
              <a:t>SRS-029: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VSS shall provide staff ID and password verification protection to protect from unauthorised use of the system.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2400" b="1">
                <a:cs typeface="Times New Roman" panose="02020603050405020304" pitchFamily="18" charset="0"/>
              </a:rPr>
              <a:t>SRS-030:</a:t>
            </a:r>
            <a:endParaRPr lang="en-US" altLang="en-US" sz="2400">
              <a:cs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en-US" sz="2400">
                <a:cs typeface="Times New Roman" panose="02020603050405020304" pitchFamily="18" charset="0"/>
              </a:rPr>
              <a:t>VSS shall allow the store manager to add, remove and modify staff ID and passwords as required.</a:t>
            </a:r>
            <a:r>
              <a:rPr lang="en-US" altLang="en-US" sz="2800">
                <a:cs typeface="Times New Roman" panose="02020603050405020304" pitchFamily="18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57862216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AU" altLang="en-US" sz="3600" b="1" dirty="0"/>
              <a:t>Other SRS template for section 3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1426" y="1690688"/>
            <a:ext cx="10542104" cy="504141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AU" altLang="en-US" sz="3200" dirty="0">
                <a:cs typeface="Times New Roman" panose="02020603050405020304" pitchFamily="18" charset="0"/>
              </a:rPr>
              <a:t>3</a:t>
            </a:r>
            <a:r>
              <a:rPr lang="en-AU" altLang="en-US" dirty="0">
                <a:cs typeface="Times New Roman" panose="02020603050405020304" pitchFamily="18" charset="0"/>
              </a:rPr>
              <a:t>.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 </a:t>
            </a:r>
            <a:r>
              <a:rPr lang="en-AU" altLang="en-US" dirty="0">
                <a:cs typeface="Times New Roman" panose="02020603050405020304" pitchFamily="18" charset="0"/>
              </a:rPr>
              <a:t>Specific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AU" altLang="en-US" sz="2800" dirty="0">
                <a:cs typeface="Times New Roman" panose="02020603050405020304" pitchFamily="18" charset="0"/>
              </a:rPr>
              <a:t>3.1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r>
              <a:rPr lang="en-AU" altLang="en-US" sz="2800" dirty="0">
                <a:cs typeface="Times New Roman" panose="02020603050405020304" pitchFamily="18" charset="0"/>
              </a:rPr>
              <a:t>External Interface Requirements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3.1.1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User Interfaces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3.1.2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Hardware Interfaces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3.1.3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Software Interfaces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3.1.4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Communication Interfaces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AU" altLang="en-US" sz="2800" dirty="0">
                <a:cs typeface="Times New Roman" panose="02020603050405020304" pitchFamily="18" charset="0"/>
              </a:rPr>
              <a:t>3.2</a:t>
            </a:r>
            <a:r>
              <a:rPr lang="en-AU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                </a:t>
            </a:r>
            <a:r>
              <a:rPr lang="en-AU" altLang="en-US" sz="2800" dirty="0">
                <a:cs typeface="Times New Roman" panose="02020603050405020304" pitchFamily="18" charset="0"/>
              </a:rPr>
              <a:t>Functional Requirements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3.2.1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Requirement 1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3.2.1.1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AU" altLang="en-US" dirty="0">
                <a:cs typeface="Times New Roman" panose="02020603050405020304" pitchFamily="18" charset="0"/>
              </a:rPr>
              <a:t>Introduction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3.2.1.2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AU" altLang="en-US" dirty="0">
                <a:cs typeface="Times New Roman" panose="02020603050405020304" pitchFamily="18" charset="0"/>
              </a:rPr>
              <a:t>Inputs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3.2.1.3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AU" altLang="en-US" dirty="0">
                <a:cs typeface="Times New Roman" panose="02020603050405020304" pitchFamily="18" charset="0"/>
              </a:rPr>
              <a:t>Processing</a:t>
            </a:r>
          </a:p>
          <a:p>
            <a:pPr lvl="3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3.2.1.4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  </a:t>
            </a:r>
            <a:r>
              <a:rPr lang="en-AU" altLang="en-US" dirty="0">
                <a:cs typeface="Times New Roman" panose="02020603050405020304" pitchFamily="18" charset="0"/>
              </a:rPr>
              <a:t>Outputs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sz="2400" dirty="0">
                <a:cs typeface="Times New Roman" panose="02020603050405020304" pitchFamily="18" charset="0"/>
              </a:rPr>
              <a:t>3.2.2</a:t>
            </a:r>
            <a:r>
              <a:rPr lang="en-AU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sz="2400" dirty="0">
                <a:cs typeface="Times New Roman" panose="02020603050405020304" pitchFamily="18" charset="0"/>
              </a:rPr>
              <a:t>Requirement 2 …..</a:t>
            </a:r>
            <a:endParaRPr lang="en-AU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388367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en-AU" altLang="en-US" sz="3600" b="1" dirty="0"/>
              <a:t>Other SRS template for section 3</a:t>
            </a:r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209" y="1325562"/>
            <a:ext cx="11400182" cy="5194507"/>
          </a:xfrm>
        </p:spPr>
        <p:txBody>
          <a:bodyPr>
            <a:normAutofit lnSpcReduction="10000"/>
          </a:bodyPr>
          <a:lstStyle/>
          <a:p>
            <a:pPr lvl="1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3.3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AU" altLang="en-US" dirty="0">
                <a:cs typeface="Times New Roman" panose="02020603050405020304" pitchFamily="18" charset="0"/>
              </a:rPr>
              <a:t>Performance Requirements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3.4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  </a:t>
            </a:r>
            <a:r>
              <a:rPr lang="en-AU" altLang="en-US" dirty="0">
                <a:cs typeface="Times New Roman" panose="02020603050405020304" pitchFamily="18" charset="0"/>
              </a:rPr>
              <a:t>Design Constraints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3.4.1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Standards Compliance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3.4.2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 </a:t>
            </a:r>
            <a:r>
              <a:rPr lang="en-AU" altLang="en-US" dirty="0">
                <a:cs typeface="Times New Roman" panose="02020603050405020304" pitchFamily="18" charset="0"/>
              </a:rPr>
              <a:t>Hardware Limitations ……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 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    </a:t>
            </a:r>
            <a:r>
              <a:rPr lang="en-AU" altLang="en-US" dirty="0">
                <a:cs typeface="Times New Roman" panose="02020603050405020304" pitchFamily="18" charset="0"/>
              </a:rPr>
              <a:t>Software System Attributes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3.5.1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Reliability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3.5.2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Availability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3.5.3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Security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3.5.4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Maintainability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3.5.5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Portability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3.5.6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Reusability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3.5.7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Usability 3.5.8</a:t>
            </a:r>
            <a:r>
              <a:rPr lang="en-AU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   </a:t>
            </a:r>
            <a:r>
              <a:rPr lang="en-AU" altLang="en-US" dirty="0">
                <a:cs typeface="Times New Roman" panose="02020603050405020304" pitchFamily="18" charset="0"/>
              </a:rPr>
              <a:t>Other Factors …..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3.6	Other Requirements	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3.6.1 Database	</a:t>
            </a:r>
          </a:p>
          <a:p>
            <a:pPr lvl="2" algn="just" eaLnBrk="1" hangingPunct="1">
              <a:lnSpc>
                <a:spcPct val="90000"/>
              </a:lnSpc>
            </a:pPr>
            <a:r>
              <a:rPr lang="en-AU" altLang="en-US" dirty="0">
                <a:cs typeface="Times New Roman" panose="02020603050405020304" pitchFamily="18" charset="0"/>
              </a:rPr>
              <a:t>3.6.2 Operations  …..</a:t>
            </a:r>
            <a:r>
              <a:rPr lang="en-AU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855857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114691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14692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114693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114694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114695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114696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4902767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7772400" cy="1143000"/>
          </a:xfrm>
          <a:noFill/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Validation Task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9330" y="1143000"/>
            <a:ext cx="11963400" cy="57150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During validation, the work products produced as a result of requirements engineering are assessed for quality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The specification is examined to ensure that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all software requirements have been stated unambiguously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inconsistencies, omissions, and errors have been detected and corrected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the work products conform to the standards established for the process, the project, and the product</a:t>
            </a:r>
          </a:p>
          <a:p>
            <a:pPr lvl="1" algn="just" eaLnBrk="1" hangingPunct="1">
              <a:lnSpc>
                <a:spcPct val="90000"/>
              </a:lnSpc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The formal technical review serves as the primary requirements validation mechanism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en-US" dirty="0"/>
              <a:t>Members include </a:t>
            </a:r>
            <a:r>
              <a:rPr lang="en-US" altLang="en-US" b="1" dirty="0">
                <a:solidFill>
                  <a:srgbClr val="FF0000"/>
                </a:solidFill>
              </a:rPr>
              <a:t>software engineers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FF0000"/>
                </a:solidFill>
              </a:rPr>
              <a:t>customers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FF0000"/>
                </a:solidFill>
              </a:rPr>
              <a:t>users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FF0000"/>
                </a:solidFill>
              </a:rPr>
              <a:t>other stakeholders</a:t>
            </a:r>
          </a:p>
          <a:p>
            <a:pPr lvl="1" algn="just" eaLnBrk="1" hangingPunct="1">
              <a:lnSpc>
                <a:spcPct val="90000"/>
              </a:lnSpc>
              <a:buFontTx/>
              <a:buNone/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7198311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28783"/>
            <a:ext cx="11476383" cy="85476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Questions to ask when Validating Requirements</a:t>
            </a:r>
          </a:p>
        </p:txBody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26435"/>
            <a:ext cx="12192000" cy="573156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Is each requirement consistent with the overall objective for the system/product?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Have all requirements been specified at the proper level of abstraction? That is, do some requirements provide a level of technical detail that is inappropriate at this stage?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Is the requirement really necessary or does it represent an add-on feature that may not be essential to the objective of the system?</a:t>
            </a:r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Is each requirement bounded and unambiguous?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dirty="0"/>
              <a:t>Does each requirement have attribution? That is, is a source (generally, a specific individual) noted for each requirement?</a:t>
            </a:r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9949070" y="6491287"/>
            <a:ext cx="203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(more on next slide)</a:t>
            </a:r>
          </a:p>
        </p:txBody>
      </p:sp>
    </p:spTree>
    <p:extLst>
      <p:ext uri="{BB962C8B-B14F-4D97-AF65-F5344CB8AC3E}">
        <p14:creationId xmlns:p14="http://schemas.microsoft.com/office/powerpoint/2010/main" val="289443307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1940209" cy="99391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3600" b="1" dirty="0"/>
              <a:t>Questions to ask when Validating Requirements</a:t>
            </a:r>
            <a:r>
              <a:rPr lang="en-US" altLang="en-US" sz="3200" b="1" dirty="0"/>
              <a:t> (continued)</a:t>
            </a:r>
          </a:p>
        </p:txBody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-1" y="1086678"/>
            <a:ext cx="12099235" cy="5771322"/>
          </a:xfrm>
        </p:spPr>
        <p:txBody>
          <a:bodyPr>
            <a:normAutofit lnSpcReduction="10000"/>
          </a:bodyPr>
          <a:lstStyle/>
          <a:p>
            <a:pPr algn="just" eaLnBrk="1" hangingPunct="1">
              <a:lnSpc>
                <a:spcPct val="80000"/>
              </a:lnSpc>
            </a:pPr>
            <a:r>
              <a:rPr lang="en-US" altLang="en-US" sz="4000" dirty="0"/>
              <a:t>D</a:t>
            </a:r>
            <a:r>
              <a:rPr lang="en-US" altLang="en-US" dirty="0"/>
              <a:t>o any requirements </a:t>
            </a:r>
            <a:r>
              <a:rPr lang="en-US" altLang="en-US" b="1" dirty="0">
                <a:solidFill>
                  <a:srgbClr val="FF0000"/>
                </a:solidFill>
              </a:rPr>
              <a:t>conflict</a:t>
            </a:r>
            <a:r>
              <a:rPr lang="en-US" altLang="en-US" dirty="0"/>
              <a:t> with other requirements?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dirty="0"/>
              <a:t>I</a:t>
            </a:r>
            <a:r>
              <a:rPr lang="en-US" altLang="en-US" dirty="0"/>
              <a:t>s each requirement </a:t>
            </a:r>
            <a:r>
              <a:rPr lang="en-US" altLang="en-US" b="1" dirty="0">
                <a:solidFill>
                  <a:srgbClr val="FF0000"/>
                </a:solidFill>
              </a:rPr>
              <a:t>achievable</a:t>
            </a:r>
            <a:r>
              <a:rPr lang="en-US" altLang="en-US" dirty="0"/>
              <a:t> in the </a:t>
            </a:r>
            <a:r>
              <a:rPr lang="en-US" altLang="en-US" b="1" u="sng" dirty="0">
                <a:solidFill>
                  <a:srgbClr val="002060"/>
                </a:solidFill>
              </a:rPr>
              <a:t>technical environment </a:t>
            </a:r>
            <a:r>
              <a:rPr lang="en-US" altLang="en-US" dirty="0"/>
              <a:t>that will house the system or product?</a:t>
            </a: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dirty="0"/>
              <a:t>I</a:t>
            </a:r>
            <a:r>
              <a:rPr lang="en-US" altLang="en-US" dirty="0"/>
              <a:t>s each requirement </a:t>
            </a:r>
            <a:r>
              <a:rPr lang="en-US" altLang="en-US" b="1" dirty="0">
                <a:solidFill>
                  <a:srgbClr val="FF0000"/>
                </a:solidFill>
              </a:rPr>
              <a:t>testable</a:t>
            </a:r>
            <a:r>
              <a:rPr lang="en-US" altLang="en-US" dirty="0"/>
              <a:t>, once implemented?</a:t>
            </a:r>
          </a:p>
          <a:p>
            <a:pPr lvl="1" algn="just" eaLnBrk="1" hangingPunct="1">
              <a:lnSpc>
                <a:spcPct val="80000"/>
              </a:lnSpc>
            </a:pPr>
            <a:r>
              <a:rPr lang="en-US" altLang="en-US" dirty="0"/>
              <a:t>Approaches: Demonstration, actual test, analysis, or inspection</a:t>
            </a:r>
          </a:p>
          <a:p>
            <a:pPr lvl="1"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dirty="0"/>
              <a:t>D</a:t>
            </a:r>
            <a:r>
              <a:rPr lang="en-US" altLang="en-US" dirty="0"/>
              <a:t>oes the requirements </a:t>
            </a:r>
            <a:r>
              <a:rPr lang="en-US" altLang="en-US" b="1" dirty="0">
                <a:solidFill>
                  <a:srgbClr val="FF0000"/>
                </a:solidFill>
              </a:rPr>
              <a:t>model properly reflect the information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FF0000"/>
                </a:solidFill>
              </a:rPr>
              <a:t>function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FF0000"/>
                </a:solidFill>
              </a:rPr>
              <a:t>behavior</a:t>
            </a:r>
            <a:r>
              <a:rPr lang="en-US" altLang="en-US" dirty="0"/>
              <a:t> of the </a:t>
            </a:r>
            <a:r>
              <a:rPr lang="en-US" altLang="en-US" sz="3600" b="1" u="sng" dirty="0">
                <a:solidFill>
                  <a:srgbClr val="002060"/>
                </a:solidFill>
              </a:rPr>
              <a:t>system to be built?</a:t>
            </a:r>
            <a:endParaRPr lang="en-US" altLang="en-US" b="1" u="sng" dirty="0">
              <a:solidFill>
                <a:srgbClr val="002060"/>
              </a:solidFill>
            </a:endParaRPr>
          </a:p>
          <a:p>
            <a:pPr algn="just" eaLnBrk="1" hangingPunct="1">
              <a:lnSpc>
                <a:spcPct val="80000"/>
              </a:lnSpc>
            </a:pPr>
            <a:endParaRPr lang="en-US" altLang="en-US" dirty="0"/>
          </a:p>
          <a:p>
            <a:pPr algn="just" eaLnBrk="1" hangingPunct="1">
              <a:lnSpc>
                <a:spcPct val="80000"/>
              </a:lnSpc>
            </a:pPr>
            <a:r>
              <a:rPr lang="en-US" altLang="en-US" sz="3600" dirty="0"/>
              <a:t>H</a:t>
            </a:r>
            <a:r>
              <a:rPr lang="en-US" altLang="en-US" dirty="0"/>
              <a:t>as the requirements model been “</a:t>
            </a:r>
            <a:r>
              <a:rPr lang="en-US" altLang="en-US" b="1" dirty="0">
                <a:solidFill>
                  <a:srgbClr val="FF0000"/>
                </a:solidFill>
              </a:rPr>
              <a:t>partitioned</a:t>
            </a:r>
            <a:r>
              <a:rPr lang="en-US" altLang="en-US" dirty="0"/>
              <a:t>” in a way that exposes progressively more </a:t>
            </a:r>
            <a:r>
              <a:rPr lang="en-US" altLang="en-US" b="1" i="1" u="sng" dirty="0"/>
              <a:t>detailed information </a:t>
            </a:r>
            <a:r>
              <a:rPr lang="en-US" altLang="en-US" dirty="0"/>
              <a:t>about the system?</a:t>
            </a:r>
          </a:p>
        </p:txBody>
      </p:sp>
    </p:spTree>
    <p:extLst>
      <p:ext uri="{BB962C8B-B14F-4D97-AF65-F5344CB8AC3E}">
        <p14:creationId xmlns:p14="http://schemas.microsoft.com/office/powerpoint/2010/main" val="744479456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ChangeArrowheads="1"/>
          </p:cNvSpPr>
          <p:nvPr/>
        </p:nvSpPr>
        <p:spPr bwMode="auto">
          <a:xfrm>
            <a:off x="8077200" y="5257800"/>
            <a:ext cx="1371600" cy="533400"/>
          </a:xfrm>
          <a:prstGeom prst="rect">
            <a:avLst/>
          </a:prstGeom>
          <a:solidFill>
            <a:srgbClr val="FFCC00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118787" name="Rectangle 3"/>
          <p:cNvSpPr>
            <a:spLocks noChangeArrowheads="1"/>
          </p:cNvSpPr>
          <p:nvPr/>
        </p:nvSpPr>
        <p:spPr bwMode="auto">
          <a:xfrm>
            <a:off x="7086600" y="45720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18788" name="Rectangle 4"/>
          <p:cNvSpPr>
            <a:spLocks noChangeArrowheads="1"/>
          </p:cNvSpPr>
          <p:nvPr/>
        </p:nvSpPr>
        <p:spPr bwMode="auto">
          <a:xfrm>
            <a:off x="2209800" y="11430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118789" name="Rectangle 5"/>
          <p:cNvSpPr>
            <a:spLocks noChangeArrowheads="1"/>
          </p:cNvSpPr>
          <p:nvPr/>
        </p:nvSpPr>
        <p:spPr bwMode="auto">
          <a:xfrm>
            <a:off x="3048000" y="18288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118790" name="Rectangle 6"/>
          <p:cNvSpPr>
            <a:spLocks noChangeArrowheads="1"/>
          </p:cNvSpPr>
          <p:nvPr/>
        </p:nvSpPr>
        <p:spPr bwMode="auto">
          <a:xfrm>
            <a:off x="4038600" y="25146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118791" name="Rectangle 7"/>
          <p:cNvSpPr>
            <a:spLocks noChangeArrowheads="1"/>
          </p:cNvSpPr>
          <p:nvPr/>
        </p:nvSpPr>
        <p:spPr bwMode="auto">
          <a:xfrm>
            <a:off x="5029200" y="32004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118792" name="Rectangle 8"/>
          <p:cNvSpPr>
            <a:spLocks noChangeArrowheads="1"/>
          </p:cNvSpPr>
          <p:nvPr/>
        </p:nvSpPr>
        <p:spPr bwMode="auto">
          <a:xfrm>
            <a:off x="6019800" y="38862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</p:spTree>
    <p:extLst>
      <p:ext uri="{BB962C8B-B14F-4D97-AF65-F5344CB8AC3E}">
        <p14:creationId xmlns:p14="http://schemas.microsoft.com/office/powerpoint/2010/main" val="8777849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sz="half" idx="2"/>
          </p:nvPr>
        </p:nvSpPr>
        <p:spPr>
          <a:xfrm>
            <a:off x="5029200" y="1825625"/>
            <a:ext cx="5181600" cy="45961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Correctness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Reliability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5" dirty="0"/>
              <a:t>Efficiency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Usability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Integrity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Maintainability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Flexibility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spc="-30" dirty="0"/>
              <a:t>Testability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Security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0" y="0"/>
            <a:ext cx="10515600" cy="677108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393700">
              <a:lnSpc>
                <a:spcPct val="100000"/>
              </a:lnSpc>
            </a:pP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Quality</a:t>
            </a:r>
            <a:r>
              <a:rPr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sz="half" idx="4294967295"/>
          </p:nvPr>
        </p:nvSpPr>
        <p:spPr>
          <a:xfrm>
            <a:off x="721580" y="1726565"/>
            <a:ext cx="2787015" cy="469519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Portability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Reusability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Inte</a:t>
            </a:r>
            <a:r>
              <a:rPr spc="5" dirty="0"/>
              <a:t>r</a:t>
            </a:r>
            <a:r>
              <a:rPr dirty="0"/>
              <a:t>oper</a:t>
            </a:r>
            <a:r>
              <a:rPr spc="-10" dirty="0"/>
              <a:t>a</a:t>
            </a:r>
            <a:r>
              <a:rPr dirty="0"/>
              <a:t>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Survivability</a:t>
            </a:r>
          </a:p>
          <a:p>
            <a:pPr marL="355600" indent="-342900">
              <a:lnSpc>
                <a:spcPct val="100000"/>
              </a:lnSpc>
              <a:spcBef>
                <a:spcPts val="700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Safety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Manageability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Supportability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Replaceability</a:t>
            </a:r>
          </a:p>
          <a:p>
            <a:pPr marL="355600" indent="-342900">
              <a:lnSpc>
                <a:spcPct val="100000"/>
              </a:lnSpc>
              <a:spcBef>
                <a:spcPts val="695"/>
              </a:spcBef>
              <a:buFont typeface="Wingdings"/>
              <a:buChar char=""/>
              <a:tabLst>
                <a:tab pos="354965" algn="l"/>
                <a:tab pos="355600" algn="l"/>
              </a:tabLst>
            </a:pPr>
            <a:r>
              <a:rPr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12894009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-318052"/>
            <a:ext cx="7772400" cy="1073426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Requirements Management Task</a:t>
            </a:r>
          </a:p>
        </p:txBody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755374"/>
            <a:ext cx="12192000" cy="610262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During requirements management, the project team performs a set of activities to identify, control, and track requirements and changes to the requirements at any time as the project proceeds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Each requirement is assigned a unique identifier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  <a:p>
            <a:pPr algn="just" eaLnBrk="1" hangingPunct="1">
              <a:lnSpc>
                <a:spcPct val="90000"/>
              </a:lnSpc>
            </a:pPr>
            <a:r>
              <a:rPr lang="en-US" altLang="en-US" dirty="0"/>
              <a:t>The requirements are then placed into one or more traceability tables 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550080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 txBox="1">
            <a:spLocks noChangeArrowheads="1"/>
          </p:cNvSpPr>
          <p:nvPr/>
        </p:nvSpPr>
        <p:spPr>
          <a:xfrm>
            <a:off x="0" y="-92765"/>
            <a:ext cx="7772400" cy="107342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 Management Task</a:t>
            </a:r>
          </a:p>
        </p:txBody>
      </p:sp>
      <p:sp>
        <p:nvSpPr>
          <p:cNvPr id="4" name="Rectangle 3"/>
          <p:cNvSpPr/>
          <p:nvPr/>
        </p:nvSpPr>
        <p:spPr>
          <a:xfrm>
            <a:off x="344556" y="1588015"/>
            <a:ext cx="11675165" cy="24191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These tables may be stored in a database that relate features, sources, dependencies, subsystems, and interfaces to the requirements</a:t>
            </a: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endParaRPr lang="en-US" alt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90000"/>
              </a:lnSpc>
              <a:buFont typeface="Wingdings" panose="05000000000000000000" pitchFamily="2" charset="2"/>
              <a:buChar char="§"/>
            </a:pPr>
            <a:r>
              <a:rPr lang="en-US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A requirements traceability table is also placed at the end of the software requirements specification</a:t>
            </a:r>
          </a:p>
        </p:txBody>
      </p:sp>
    </p:spTree>
    <p:extLst>
      <p:ext uri="{BB962C8B-B14F-4D97-AF65-F5344CB8AC3E}">
        <p14:creationId xmlns:p14="http://schemas.microsoft.com/office/powerpoint/2010/main" val="25686805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title"/>
          </p:nvPr>
        </p:nvSpPr>
        <p:spPr>
          <a:xfrm>
            <a:off x="2209800" y="22860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/>
              <a:t>Summary</a:t>
            </a:r>
          </a:p>
        </p:txBody>
      </p:sp>
      <p:sp>
        <p:nvSpPr>
          <p:cNvPr id="120835" name="Rectangle 3"/>
          <p:cNvSpPr>
            <a:spLocks noChangeArrowheads="1"/>
          </p:cNvSpPr>
          <p:nvPr/>
        </p:nvSpPr>
        <p:spPr bwMode="auto">
          <a:xfrm>
            <a:off x="8001000" y="5867400"/>
            <a:ext cx="1371600" cy="533400"/>
          </a:xfrm>
          <a:prstGeom prst="rect">
            <a:avLst/>
          </a:prstGeom>
          <a:solidFill>
            <a:srgbClr val="FFCC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Requirements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Management</a:t>
            </a:r>
          </a:p>
        </p:txBody>
      </p:sp>
      <p:sp>
        <p:nvSpPr>
          <p:cNvPr id="120836" name="Rectangle 4"/>
          <p:cNvSpPr>
            <a:spLocks noChangeArrowheads="1"/>
          </p:cNvSpPr>
          <p:nvPr/>
        </p:nvSpPr>
        <p:spPr bwMode="auto">
          <a:xfrm>
            <a:off x="7010400" y="5181600"/>
            <a:ext cx="13716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Validation</a:t>
            </a:r>
          </a:p>
        </p:txBody>
      </p:sp>
      <p:sp>
        <p:nvSpPr>
          <p:cNvPr id="120837" name="Rectangle 5"/>
          <p:cNvSpPr>
            <a:spLocks noChangeArrowheads="1"/>
          </p:cNvSpPr>
          <p:nvPr/>
        </p:nvSpPr>
        <p:spPr bwMode="auto">
          <a:xfrm>
            <a:off x="2133600" y="1752600"/>
            <a:ext cx="1371600" cy="457200"/>
          </a:xfrm>
          <a:prstGeom prst="rect">
            <a:avLst/>
          </a:prstGeom>
          <a:solidFill>
            <a:srgbClr val="FF99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Inception</a:t>
            </a:r>
          </a:p>
        </p:txBody>
      </p:sp>
      <p:sp>
        <p:nvSpPr>
          <p:cNvPr id="120838" name="Rectangle 6"/>
          <p:cNvSpPr>
            <a:spLocks noChangeArrowheads="1"/>
          </p:cNvSpPr>
          <p:nvPr/>
        </p:nvSpPr>
        <p:spPr bwMode="auto">
          <a:xfrm>
            <a:off x="2971800" y="2438400"/>
            <a:ext cx="1371600" cy="457200"/>
          </a:xfrm>
          <a:prstGeom prst="rect">
            <a:avLst/>
          </a:prstGeom>
          <a:solidFill>
            <a:srgbClr val="FFCC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Elicitation</a:t>
            </a:r>
          </a:p>
        </p:txBody>
      </p:sp>
      <p:sp>
        <p:nvSpPr>
          <p:cNvPr id="120839" name="Rectangle 7"/>
          <p:cNvSpPr>
            <a:spLocks noChangeArrowheads="1"/>
          </p:cNvSpPr>
          <p:nvPr/>
        </p:nvSpPr>
        <p:spPr bwMode="auto">
          <a:xfrm>
            <a:off x="3962400" y="3124200"/>
            <a:ext cx="1371600" cy="4572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Elaboration</a:t>
            </a:r>
          </a:p>
        </p:txBody>
      </p:sp>
      <p:sp>
        <p:nvSpPr>
          <p:cNvPr id="120840" name="Rectangle 8"/>
          <p:cNvSpPr>
            <a:spLocks noChangeArrowheads="1"/>
          </p:cNvSpPr>
          <p:nvPr/>
        </p:nvSpPr>
        <p:spPr bwMode="auto">
          <a:xfrm>
            <a:off x="4953000" y="3810000"/>
            <a:ext cx="13716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Negotiation</a:t>
            </a:r>
          </a:p>
        </p:txBody>
      </p:sp>
      <p:sp>
        <p:nvSpPr>
          <p:cNvPr id="120841" name="Rectangle 9"/>
          <p:cNvSpPr>
            <a:spLocks noChangeArrowheads="1"/>
          </p:cNvSpPr>
          <p:nvPr/>
        </p:nvSpPr>
        <p:spPr bwMode="auto">
          <a:xfrm>
            <a:off x="5943600" y="4495800"/>
            <a:ext cx="1371600" cy="457200"/>
          </a:xfrm>
          <a:prstGeom prst="rect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Times New Roman" panose="02020603050405020304" pitchFamily="18" charset="0"/>
              </a:rPr>
              <a:t>Specification</a:t>
            </a: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134600" y="6324600"/>
            <a:ext cx="376238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1800" u="sng">
                <a:latin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en-US" sz="1800" u="sng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30745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8607" y="2888517"/>
            <a:ext cx="9724293" cy="1325563"/>
          </a:xfrm>
        </p:spPr>
        <p:txBody>
          <a:bodyPr>
            <a:noAutofit/>
          </a:bodyPr>
          <a:lstStyle/>
          <a:p>
            <a:r>
              <a:rPr lang="en-US" sz="19900" dirty="0">
                <a:latin typeface="MV Boli" panose="02000500030200090000" pitchFamily="2" charset="0"/>
                <a:cs typeface="MV Boli" panose="02000500030200090000" pitchFamily="2" charset="0"/>
              </a:rPr>
              <a:t>A</a:t>
            </a:r>
            <a:r>
              <a:rPr lang="en-US" sz="8800" dirty="0">
                <a:latin typeface="MV Boli" panose="02000500030200090000" pitchFamily="2" charset="0"/>
                <a:cs typeface="MV Boli" panose="02000500030200090000" pitchFamily="2" charset="0"/>
              </a:rPr>
              <a:t>ny Question?</a:t>
            </a:r>
          </a:p>
        </p:txBody>
      </p:sp>
    </p:spTree>
    <p:extLst>
      <p:ext uri="{BB962C8B-B14F-4D97-AF65-F5344CB8AC3E}">
        <p14:creationId xmlns:p14="http://schemas.microsoft.com/office/powerpoint/2010/main" val="3125483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387178" y="228600"/>
            <a:ext cx="9595022" cy="1143000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The Problems with our Requirements Practices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600200"/>
            <a:ext cx="12192000" cy="41148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We have trouble </a:t>
            </a:r>
            <a:r>
              <a:rPr lang="en-US" altLang="en-US" sz="3200" b="1" u="sng" dirty="0">
                <a:solidFill>
                  <a:srgbClr val="00B050"/>
                </a:solidFill>
              </a:rPr>
              <a:t>understanding the requirements</a:t>
            </a:r>
            <a:r>
              <a:rPr lang="en-US" altLang="en-US" sz="3200" b="1" dirty="0">
                <a:solidFill>
                  <a:srgbClr val="00B050"/>
                </a:solidFill>
              </a:rPr>
              <a:t> </a:t>
            </a:r>
            <a:r>
              <a:rPr lang="en-US" altLang="en-US" sz="2400" dirty="0"/>
              <a:t>that we do acquire from the customer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We often record requirements in a </a:t>
            </a:r>
            <a:r>
              <a:rPr lang="en-US" altLang="en-US" b="1" u="sng" dirty="0">
                <a:solidFill>
                  <a:srgbClr val="00B050"/>
                </a:solidFill>
              </a:rPr>
              <a:t>disorganized manner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We spend far too </a:t>
            </a:r>
            <a:r>
              <a:rPr lang="en-US" altLang="en-US" sz="2400" b="1" u="sng" dirty="0">
                <a:solidFill>
                  <a:srgbClr val="00B050"/>
                </a:solidFill>
              </a:rPr>
              <a:t>little time verifying</a:t>
            </a:r>
            <a:r>
              <a:rPr lang="en-US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en-US" sz="2400" dirty="0"/>
              <a:t>what we do record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We </a:t>
            </a:r>
            <a:r>
              <a:rPr lang="en-US" altLang="en-US" sz="2400" b="1" u="sng" dirty="0">
                <a:solidFill>
                  <a:srgbClr val="00B050"/>
                </a:solidFill>
              </a:rPr>
              <a:t>allow change to control us</a:t>
            </a:r>
            <a:r>
              <a:rPr lang="en-US" altLang="en-US" sz="2400" dirty="0"/>
              <a:t>, rather than establishing mechanisms to control change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en-US" sz="2400" dirty="0"/>
              <a:t>Most importantly, we </a:t>
            </a:r>
            <a:r>
              <a:rPr lang="en-US" altLang="en-US" sz="2400" b="1" u="sng" dirty="0">
                <a:solidFill>
                  <a:srgbClr val="00B050"/>
                </a:solidFill>
              </a:rPr>
              <a:t>fail to establish a solid foundation for the system or software</a:t>
            </a:r>
            <a:r>
              <a:rPr lang="en-US" altLang="en-US" sz="2400" b="1" dirty="0">
                <a:solidFill>
                  <a:srgbClr val="00B050"/>
                </a:solidFill>
              </a:rPr>
              <a:t> </a:t>
            </a:r>
            <a:r>
              <a:rPr lang="en-US" altLang="en-US" sz="2400" dirty="0"/>
              <a:t>that the user wants built</a:t>
            </a:r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  <a:p>
            <a:pPr algn="just" eaLnBrk="1" hangingPunct="1">
              <a:lnSpc>
                <a:spcPct val="90000"/>
              </a:lnSpc>
            </a:pP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70476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2120348" y="0"/>
            <a:ext cx="7772400" cy="646043"/>
          </a:xfrm>
        </p:spPr>
        <p:txBody>
          <a:bodyPr/>
          <a:lstStyle/>
          <a:p>
            <a:pPr eaLnBrk="1" hangingPunct="1"/>
            <a:r>
              <a:rPr lang="en-US" altLang="en-US" sz="3200" b="1" dirty="0"/>
              <a:t>Requirements Engineering Tasks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230" y="646043"/>
            <a:ext cx="11870635" cy="605955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dirty="0"/>
              <a:t>Seven distinct tasks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Inception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Elicitation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Elaboration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Negotiation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Specification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Validation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dirty="0"/>
              <a:t>Requirements Management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Some of these tasks </a:t>
            </a:r>
            <a:r>
              <a:rPr lang="en-US" altLang="en-US" b="1" dirty="0">
                <a:solidFill>
                  <a:srgbClr val="FF0000"/>
                </a:solidFill>
              </a:rPr>
              <a:t>may occur in parallel</a:t>
            </a:r>
            <a:r>
              <a:rPr lang="en-US" altLang="en-US" dirty="0"/>
              <a:t> and all are adapted to the needs of the project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strive to define what the customer wants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dirty="0"/>
              <a:t>All serve to establish a solid foundation for the design and construction of the software</a:t>
            </a:r>
          </a:p>
        </p:txBody>
      </p:sp>
    </p:spTree>
    <p:extLst>
      <p:ext uri="{BB962C8B-B14F-4D97-AF65-F5344CB8AC3E}">
        <p14:creationId xmlns:p14="http://schemas.microsoft.com/office/powerpoint/2010/main" val="27534744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12431</TotalTime>
  <Words>3948</Words>
  <Application>Microsoft Office PowerPoint</Application>
  <PresentationFormat>Widescreen</PresentationFormat>
  <Paragraphs>604</Paragraphs>
  <Slides>73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73</vt:i4>
      </vt:variant>
    </vt:vector>
  </HeadingPairs>
  <TitlesOfParts>
    <vt:vector size="80" baseType="lpstr">
      <vt:lpstr>Arial</vt:lpstr>
      <vt:lpstr>Calibri</vt:lpstr>
      <vt:lpstr>Calibri Light</vt:lpstr>
      <vt:lpstr>MV Boli</vt:lpstr>
      <vt:lpstr>Times New Roman</vt:lpstr>
      <vt:lpstr>Wingdings</vt:lpstr>
      <vt:lpstr>Office Theme</vt:lpstr>
      <vt:lpstr>Software Engineering</vt:lpstr>
      <vt:lpstr>PowerPoint Presentation</vt:lpstr>
      <vt:lpstr>Ambiguous Requirements</vt:lpstr>
      <vt:lpstr>Ambiguous Requirements</vt:lpstr>
      <vt:lpstr>Characteristics of Good Requirements</vt:lpstr>
      <vt:lpstr>Task - 2</vt:lpstr>
      <vt:lpstr>Quality Factors</vt:lpstr>
      <vt:lpstr>The Problems with our Requirements Practices</vt:lpstr>
      <vt:lpstr>Requirements Engineering Tasks</vt:lpstr>
      <vt:lpstr>PowerPoint Presentation</vt:lpstr>
      <vt:lpstr>Inception Task</vt:lpstr>
      <vt:lpstr>The First Set of Questions</vt:lpstr>
      <vt:lpstr>The Next Set of Questions</vt:lpstr>
      <vt:lpstr>The Final Set of Questions</vt:lpstr>
      <vt:lpstr>PowerPoint Presentation</vt:lpstr>
      <vt:lpstr>Elicitation Task</vt:lpstr>
      <vt:lpstr>Basic Guidelines of Collaborative Requirements Gathering</vt:lpstr>
      <vt:lpstr>Quality Function Deployment</vt:lpstr>
      <vt:lpstr>QFD process (1)</vt:lpstr>
      <vt:lpstr>PowerPoint Presentation</vt:lpstr>
      <vt:lpstr>PowerPoint Presentation</vt:lpstr>
      <vt:lpstr>Goals of Analysis Modeling</vt:lpstr>
      <vt:lpstr>Analysis Rules of Thumb</vt:lpstr>
      <vt:lpstr>Analysis Modeling Approaches</vt:lpstr>
      <vt:lpstr>Elements of the Analysis Model</vt:lpstr>
      <vt:lpstr>CRC Card</vt:lpstr>
      <vt:lpstr>CRC Cards</vt:lpstr>
      <vt:lpstr>Responsibilities and Collaborations</vt:lpstr>
      <vt:lpstr>CRC Model</vt:lpstr>
      <vt:lpstr>PowerPoint Presentation</vt:lpstr>
      <vt:lpstr>Creating CRC Model</vt:lpstr>
      <vt:lpstr>CRC Team</vt:lpstr>
      <vt:lpstr>Room preparation</vt:lpstr>
      <vt:lpstr>Brainstorming</vt:lpstr>
      <vt:lpstr>Brainstorming (cont…)</vt:lpstr>
      <vt:lpstr>Explain the CRC Modeling Technique</vt:lpstr>
      <vt:lpstr>Perform The Iterative Steps of CRC Modeling</vt:lpstr>
      <vt:lpstr>PowerPoint Presentation</vt:lpstr>
      <vt:lpstr>PowerPoint Presentation</vt:lpstr>
      <vt:lpstr>Perform Use-Case Scenario Testing</vt:lpstr>
      <vt:lpstr>How CRC Modeling Fits in?</vt:lpstr>
      <vt:lpstr>CRC Modeling Tips and Techniques</vt:lpstr>
      <vt:lpstr>Advantages of CRC Modeling</vt:lpstr>
      <vt:lpstr>Disadvantages of CRC Modeling</vt:lpstr>
      <vt:lpstr>PowerPoint Presentation</vt:lpstr>
      <vt:lpstr>Negotiation Task</vt:lpstr>
      <vt:lpstr>Art of Negotiation</vt:lpstr>
      <vt:lpstr>PowerPoint Presentation</vt:lpstr>
      <vt:lpstr>Specification Task</vt:lpstr>
      <vt:lpstr>Typical Contents of a Software Requirements Specification</vt:lpstr>
      <vt:lpstr>Software Requirements Specification (SRS) template</vt:lpstr>
      <vt:lpstr>SRS template</vt:lpstr>
      <vt:lpstr>SRS explained</vt:lpstr>
      <vt:lpstr>SRS explained </vt:lpstr>
      <vt:lpstr>SRS explained</vt:lpstr>
      <vt:lpstr>SRS explained</vt:lpstr>
      <vt:lpstr>Section 3 of SRS</vt:lpstr>
      <vt:lpstr>SRS functional e.g</vt:lpstr>
      <vt:lpstr>Functional parent reqs broken into many child-reqs.</vt:lpstr>
      <vt:lpstr>Design Constraints (3.2)</vt:lpstr>
      <vt:lpstr>Non-functional requirements</vt:lpstr>
      <vt:lpstr>Safety and security issues</vt:lpstr>
      <vt:lpstr>Other SRS template for section 3</vt:lpstr>
      <vt:lpstr>Other SRS template for section 3</vt:lpstr>
      <vt:lpstr>PowerPoint Presentation</vt:lpstr>
      <vt:lpstr>Validation Task</vt:lpstr>
      <vt:lpstr>Questions to ask when Validating Requirements</vt:lpstr>
      <vt:lpstr>Questions to ask when Validating Requirements (continued)</vt:lpstr>
      <vt:lpstr>PowerPoint Presentation</vt:lpstr>
      <vt:lpstr>Requirements Management Task</vt:lpstr>
      <vt:lpstr>PowerPoint Presentation</vt:lpstr>
      <vt:lpstr>Summary</vt:lpstr>
      <vt:lpstr>Any Question?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</dc:title>
  <dc:creator>tahir farooq</dc:creator>
  <cp:lastModifiedBy>Ms.Tehreem Aslam</cp:lastModifiedBy>
  <cp:revision>117</cp:revision>
  <dcterms:created xsi:type="dcterms:W3CDTF">2016-10-25T16:18:33Z</dcterms:created>
  <dcterms:modified xsi:type="dcterms:W3CDTF">2024-02-20T04:02:30Z</dcterms:modified>
</cp:coreProperties>
</file>