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319" r:id="rId2"/>
    <p:sldId id="355" r:id="rId3"/>
    <p:sldId id="318" r:id="rId4"/>
    <p:sldId id="287" r:id="rId5"/>
    <p:sldId id="348" r:id="rId6"/>
    <p:sldId id="269" r:id="rId7"/>
    <p:sldId id="349" r:id="rId8"/>
    <p:sldId id="350" r:id="rId9"/>
    <p:sldId id="351" r:id="rId10"/>
    <p:sldId id="352" r:id="rId11"/>
    <p:sldId id="353" r:id="rId12"/>
    <p:sldId id="354" r:id="rId13"/>
    <p:sldId id="305" r:id="rId14"/>
    <p:sldId id="289" r:id="rId15"/>
    <p:sldId id="290" r:id="rId16"/>
    <p:sldId id="294" r:id="rId17"/>
    <p:sldId id="296" r:id="rId18"/>
    <p:sldId id="302" r:id="rId19"/>
    <p:sldId id="297" r:id="rId20"/>
    <p:sldId id="298" r:id="rId21"/>
    <p:sldId id="299" r:id="rId22"/>
    <p:sldId id="300" r:id="rId23"/>
    <p:sldId id="301" r:id="rId24"/>
    <p:sldId id="303" r:id="rId25"/>
    <p:sldId id="356" r:id="rId26"/>
    <p:sldId id="362" r:id="rId27"/>
    <p:sldId id="361" r:id="rId28"/>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3447" autoAdjust="0"/>
  </p:normalViewPr>
  <p:slideViewPr>
    <p:cSldViewPr>
      <p:cViewPr varScale="1">
        <p:scale>
          <a:sx n="59" d="100"/>
          <a:sy n="59" d="100"/>
        </p:scale>
        <p:origin x="1000" y="5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E44A120-8DDE-EF30-16B1-6D5AA4C54D91}"/>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4579" name="Rectangle 3">
            <a:extLst>
              <a:ext uri="{FF2B5EF4-FFF2-40B4-BE49-F238E27FC236}">
                <a16:creationId xmlns:a16="http://schemas.microsoft.com/office/drawing/2014/main" id="{93D10A12-561D-B1F1-E018-84292117AD75}"/>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cs typeface="Arial" charset="0"/>
              </a:defRPr>
            </a:lvl1pPr>
          </a:lstStyle>
          <a:p>
            <a:pPr>
              <a:defRPr/>
            </a:pPr>
            <a:endParaRPr lang="en-US"/>
          </a:p>
        </p:txBody>
      </p:sp>
      <p:sp>
        <p:nvSpPr>
          <p:cNvPr id="3076" name="Rectangle 4">
            <a:extLst>
              <a:ext uri="{FF2B5EF4-FFF2-40B4-BE49-F238E27FC236}">
                <a16:creationId xmlns:a16="http://schemas.microsoft.com/office/drawing/2014/main" id="{83DB3043-8D63-7D8F-30E2-90E2CB0E3C20}"/>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81" name="Rectangle 5">
            <a:extLst>
              <a:ext uri="{FF2B5EF4-FFF2-40B4-BE49-F238E27FC236}">
                <a16:creationId xmlns:a16="http://schemas.microsoft.com/office/drawing/2014/main" id="{45EFA925-E179-3122-D417-9DE54220C412}"/>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582" name="Rectangle 6">
            <a:extLst>
              <a:ext uri="{FF2B5EF4-FFF2-40B4-BE49-F238E27FC236}">
                <a16:creationId xmlns:a16="http://schemas.microsoft.com/office/drawing/2014/main" id="{BC21136D-F1DE-2145-CCE5-2A3B991666FF}"/>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cs typeface="Arial" charset="0"/>
              </a:defRPr>
            </a:lvl1pPr>
          </a:lstStyle>
          <a:p>
            <a:pPr>
              <a:defRPr/>
            </a:pPr>
            <a:endParaRPr lang="en-US"/>
          </a:p>
        </p:txBody>
      </p:sp>
      <p:sp>
        <p:nvSpPr>
          <p:cNvPr id="24583" name="Rectangle 7">
            <a:extLst>
              <a:ext uri="{FF2B5EF4-FFF2-40B4-BE49-F238E27FC236}">
                <a16:creationId xmlns:a16="http://schemas.microsoft.com/office/drawing/2014/main" id="{B28E8B9C-6C88-673C-F81C-F2D17A668481}"/>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457FA822-E77C-4C5E-B8FC-769A702565F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Image Placeholder 1">
            <a:extLst>
              <a:ext uri="{FF2B5EF4-FFF2-40B4-BE49-F238E27FC236}">
                <a16:creationId xmlns:a16="http://schemas.microsoft.com/office/drawing/2014/main" id="{E91EF3FE-9967-B1AA-75AF-3C44C4B02414}"/>
              </a:ext>
            </a:extLst>
          </p:cNvPr>
          <p:cNvSpPr>
            <a:spLocks noGrp="1" noRot="1" noChangeAspect="1" noChangeArrowheads="1" noTextEdit="1"/>
          </p:cNvSpPr>
          <p:nvPr>
            <p:ph type="sldImg"/>
          </p:nvPr>
        </p:nvSpPr>
        <p:spPr>
          <a:ln/>
        </p:spPr>
      </p:sp>
      <p:sp>
        <p:nvSpPr>
          <p:cNvPr id="5123" name="Notes Placeholder 2">
            <a:extLst>
              <a:ext uri="{FF2B5EF4-FFF2-40B4-BE49-F238E27FC236}">
                <a16:creationId xmlns:a16="http://schemas.microsoft.com/office/drawing/2014/main" id="{A3507552-E6F1-B573-5004-C11362CF9139}"/>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a:latin typeface="Arial" panose="020B0604020202020204" pitchFamily="34" charset="0"/>
                <a:cs typeface="Arial" panose="020B0604020202020204" pitchFamily="34" charset="0"/>
              </a:rPr>
              <a:t>NOTE:</a:t>
            </a:r>
          </a:p>
          <a:p>
            <a:r>
              <a:rPr lang="en-US" altLang="en-US" i="1">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p>
        </p:txBody>
      </p:sp>
      <p:sp>
        <p:nvSpPr>
          <p:cNvPr id="5124" name="Slide Number Placeholder 3">
            <a:extLst>
              <a:ext uri="{FF2B5EF4-FFF2-40B4-BE49-F238E27FC236}">
                <a16:creationId xmlns:a16="http://schemas.microsoft.com/office/drawing/2014/main" id="{93136496-5FFD-ADD5-B77E-2B9480041361}"/>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8FB60FF9-C4E3-4BC0-B295-7BC94272CCFA}"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E492B979-F070-C182-02B8-712AB181834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C5F185F4-D980-43B1-B6D4-67CCF0D4F410}" type="slidenum">
              <a:rPr lang="en-US" altLang="en-US" smtClean="0"/>
              <a:pPr>
                <a:spcBef>
                  <a:spcPct val="0"/>
                </a:spcBef>
              </a:pPr>
              <a:t>15</a:t>
            </a:fld>
            <a:endParaRPr lang="en-US" altLang="en-US"/>
          </a:p>
        </p:txBody>
      </p:sp>
      <p:sp>
        <p:nvSpPr>
          <p:cNvPr id="86019" name="Rectangle 2">
            <a:extLst>
              <a:ext uri="{FF2B5EF4-FFF2-40B4-BE49-F238E27FC236}">
                <a16:creationId xmlns:a16="http://schemas.microsoft.com/office/drawing/2014/main" id="{49DCB79E-9AEF-2933-125F-FD710FF013E2}"/>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BB27716B-4074-334A-7E0A-DA2025ADF25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Nobody else can offer unsolicited advice: everyone else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139A8AEF-CA70-9186-56A9-8C197F7C97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cs typeface="Arial" panose="020B0604020202020204" pitchFamily="34" charset="0"/>
              </a:defRPr>
            </a:lvl1pPr>
            <a:lvl2pPr marL="742950" indent="-285750">
              <a:spcBef>
                <a:spcPct val="30000"/>
              </a:spcBef>
              <a:defRPr sz="1200">
                <a:solidFill>
                  <a:schemeClr val="tx1"/>
                </a:solidFill>
                <a:latin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cs typeface="Arial" panose="020B0604020202020204" pitchFamily="34" charset="0"/>
              </a:defRPr>
            </a:lvl9pPr>
          </a:lstStyle>
          <a:p>
            <a:pPr>
              <a:spcBef>
                <a:spcPct val="0"/>
              </a:spcBef>
            </a:pPr>
            <a:fld id="{ED058B98-43D2-4991-8225-88CA74A3B629}" type="slidenum">
              <a:rPr lang="en-US" altLang="en-US" smtClean="0"/>
              <a:pPr>
                <a:spcBef>
                  <a:spcPct val="0"/>
                </a:spcBef>
              </a:pPr>
              <a:t>23</a:t>
            </a:fld>
            <a:endParaRPr lang="en-US" altLang="en-US"/>
          </a:p>
        </p:txBody>
      </p:sp>
      <p:sp>
        <p:nvSpPr>
          <p:cNvPr id="95235" name="Rectangle 2">
            <a:extLst>
              <a:ext uri="{FF2B5EF4-FFF2-40B4-BE49-F238E27FC236}">
                <a16:creationId xmlns:a16="http://schemas.microsoft.com/office/drawing/2014/main" id="{A9B4A9E2-9C18-9A42-27BA-4C3A64610AC3}"/>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42D1569-A634-D842-1688-947DE1645B3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latin typeface="Arial" panose="020B0604020202020204" pitchFamily="34" charset="0"/>
                <a:cs typeface="Arial" panose="020B0604020202020204" pitchFamily="34" charset="0"/>
              </a:rPr>
              <a:t>Talk about training, QA</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FAD0859C-39BD-771D-AF70-B7003380C147}"/>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6A0F0ABB-7D2E-7706-6C94-30B28B632D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a:latin typeface="Arial" panose="020B0604020202020204" pitchFamily="34" charset="0"/>
                <a:cs typeface="Arial" panose="020B0604020202020204" pitchFamily="34" charset="0"/>
              </a:rPr>
              <a:t>Your current process works fine</a:t>
            </a:r>
            <a:r>
              <a:rPr lang="en-US" altLang="en-US">
                <a:latin typeface="Arial" panose="020B0604020202020204" pitchFamily="34" charset="0"/>
                <a:cs typeface="Arial" panose="020B0604020202020204" pitchFamily="34" charset="0"/>
              </a:rPr>
              <a:t> – If your existing development method is already effective, switching to Scrum might not be necessary.</a:t>
            </a:r>
          </a:p>
          <a:p>
            <a:r>
              <a:rPr lang="en-US" altLang="en-US" b="1">
                <a:latin typeface="Arial" panose="020B0604020202020204" pitchFamily="34" charset="0"/>
                <a:cs typeface="Arial" panose="020B0604020202020204" pitchFamily="34" charset="0"/>
              </a:rPr>
              <a:t>Your project is too messy ("big ball of mud")</a:t>
            </a:r>
            <a:r>
              <a:rPr lang="en-US" altLang="en-US">
                <a:latin typeface="Arial" panose="020B0604020202020204" pitchFamily="34" charset="0"/>
                <a:cs typeface="Arial" panose="020B0604020202020204" pitchFamily="34" charset="0"/>
              </a:rPr>
              <a:t> – If requirements are unclear and cannot be broken down into smaller parts, Scrum won’t work well.</a:t>
            </a:r>
          </a:p>
          <a:p>
            <a:r>
              <a:rPr lang="en-US" altLang="en-US" b="1">
                <a:latin typeface="Arial" panose="020B0604020202020204" pitchFamily="34" charset="0"/>
                <a:cs typeface="Arial" panose="020B0604020202020204" pitchFamily="34" charset="0"/>
              </a:rPr>
              <a:t>Heavy, rigid engineering practices</a:t>
            </a:r>
            <a:r>
              <a:rPr lang="en-US" altLang="en-US">
                <a:latin typeface="Arial" panose="020B0604020202020204" pitchFamily="34" charset="0"/>
                <a:cs typeface="Arial" panose="020B0604020202020204" pitchFamily="34" charset="0"/>
              </a:rPr>
              <a:t> – If your team follows strict up-front planning and complex designs without iterative feedback, Scrum’s flexibility won’t fit.</a:t>
            </a:r>
          </a:p>
          <a:p>
            <a:r>
              <a:rPr lang="en-US" altLang="en-US" b="1">
                <a:latin typeface="Arial" panose="020B0604020202020204" pitchFamily="34" charset="0"/>
                <a:cs typeface="Arial" panose="020B0604020202020204" pitchFamily="34" charset="0"/>
              </a:rPr>
              <a:t>No clear definition of "done"</a:t>
            </a:r>
            <a:r>
              <a:rPr lang="en-US" altLang="en-US">
                <a:latin typeface="Arial" panose="020B0604020202020204" pitchFamily="34" charset="0"/>
                <a:cs typeface="Arial" panose="020B0604020202020204" pitchFamily="34" charset="0"/>
              </a:rPr>
              <a:t> – If the team can’t agree on when a task is complete, Scrum’s sprint-based approach may cause confusion.</a:t>
            </a:r>
          </a:p>
          <a:p>
            <a:r>
              <a:rPr lang="en-US" altLang="en-US" b="1">
                <a:latin typeface="Arial" panose="020B0604020202020204" pitchFamily="34" charset="0"/>
                <a:cs typeface="Arial" panose="020B0604020202020204" pitchFamily="34" charset="0"/>
              </a:rPr>
              <a:t>Chaotic management</a:t>
            </a:r>
            <a:r>
              <a:rPr lang="en-US" altLang="en-US">
                <a:latin typeface="Arial" panose="020B0604020202020204" pitchFamily="34" charset="0"/>
                <a:cs typeface="Arial" panose="020B0604020202020204" pitchFamily="34" charset="0"/>
              </a:rPr>
              <a:t> – If managers constantly change priorities and don’t follow structured planning, Scrum won’t be effective.</a:t>
            </a:r>
          </a:p>
        </p:txBody>
      </p:sp>
      <p:sp>
        <p:nvSpPr>
          <p:cNvPr id="97284" name="Slide Number Placeholder 3">
            <a:extLst>
              <a:ext uri="{FF2B5EF4-FFF2-40B4-BE49-F238E27FC236}">
                <a16:creationId xmlns:a16="http://schemas.microsoft.com/office/drawing/2014/main" id="{A04D7DCD-7736-C29F-6CDD-9134BB47D72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8A65AA-8D14-4985-A067-A9FE182D8337}" type="slidenum">
              <a:rPr lang="en-US" altLang="en-US" smtClean="0"/>
              <a:pPr/>
              <a:t>24</a:t>
            </a:fld>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a:extLst>
              <a:ext uri="{FF2B5EF4-FFF2-40B4-BE49-F238E27FC236}">
                <a16:creationId xmlns:a16="http://schemas.microsoft.com/office/drawing/2014/main" id="{2713BD89-98FB-6C00-5060-4A8FB25BA349}"/>
              </a:ext>
            </a:extLst>
          </p:cNvPr>
          <p:cNvSpPr>
            <a:spLocks noGrp="1" noRot="1" noChangeAspect="1" noChangeArrowheads="1" noTextEdit="1"/>
          </p:cNvSpPr>
          <p:nvPr>
            <p:ph type="sldImg"/>
          </p:nvPr>
        </p:nvSpPr>
        <p:spPr>
          <a:ln/>
        </p:spPr>
      </p:sp>
      <p:sp>
        <p:nvSpPr>
          <p:cNvPr id="100355" name="Notes Placeholder 2">
            <a:extLst>
              <a:ext uri="{FF2B5EF4-FFF2-40B4-BE49-F238E27FC236}">
                <a16:creationId xmlns:a16="http://schemas.microsoft.com/office/drawing/2014/main" id="{D2FE3D59-3112-44DA-87C2-2A9A7A8EE6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cs typeface="Arial" panose="020B0604020202020204" pitchFamily="34" charset="0"/>
            </a:endParaRPr>
          </a:p>
        </p:txBody>
      </p:sp>
      <p:sp>
        <p:nvSpPr>
          <p:cNvPr id="100356" name="Slide Number Placeholder 3">
            <a:extLst>
              <a:ext uri="{FF2B5EF4-FFF2-40B4-BE49-F238E27FC236}">
                <a16:creationId xmlns:a16="http://schemas.microsoft.com/office/drawing/2014/main" id="{E33C6E05-1452-1736-C2BA-E39A1D9AD8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AA1AFB7A-43CF-499A-99CF-D9FD243946E2}" type="slidenum">
              <a:rPr lang="en-US" altLang="en-US" smtClean="0"/>
              <a:pPr/>
              <a:t>26</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F9FA712-CD1A-C9E1-8CFC-760ACA20C1F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BC3CAB-D2A1-99AD-0624-54242083D54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E61759-C297-6C61-0DD6-44C0F6136213}"/>
              </a:ext>
            </a:extLst>
          </p:cNvPr>
          <p:cNvSpPr>
            <a:spLocks noGrp="1" noChangeArrowheads="1"/>
          </p:cNvSpPr>
          <p:nvPr>
            <p:ph type="sldNum" sz="quarter" idx="12"/>
          </p:nvPr>
        </p:nvSpPr>
        <p:spPr>
          <a:ln/>
        </p:spPr>
        <p:txBody>
          <a:bodyPr/>
          <a:lstStyle>
            <a:lvl1pPr>
              <a:defRPr/>
            </a:lvl1pPr>
          </a:lstStyle>
          <a:p>
            <a:pPr>
              <a:defRPr/>
            </a:pPr>
            <a:fld id="{FCB494DB-6EDE-4833-AAB2-C82D0AC1DE18}" type="slidenum">
              <a:rPr lang="en-US" altLang="en-US"/>
              <a:pPr>
                <a:defRPr/>
              </a:pPr>
              <a:t>‹#›</a:t>
            </a:fld>
            <a:endParaRPr lang="en-US" altLang="en-US"/>
          </a:p>
        </p:txBody>
      </p:sp>
    </p:spTree>
    <p:extLst>
      <p:ext uri="{BB962C8B-B14F-4D97-AF65-F5344CB8AC3E}">
        <p14:creationId xmlns:p14="http://schemas.microsoft.com/office/powerpoint/2010/main" val="1408229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7858552-ED0F-A3E4-D51D-F563D607281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2FC55EC-5BB0-EEA1-D86E-B1364586459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6ED42E7-A515-0BF2-5D9B-0A84453AE134}"/>
              </a:ext>
            </a:extLst>
          </p:cNvPr>
          <p:cNvSpPr>
            <a:spLocks noGrp="1" noChangeArrowheads="1"/>
          </p:cNvSpPr>
          <p:nvPr>
            <p:ph type="sldNum" sz="quarter" idx="12"/>
          </p:nvPr>
        </p:nvSpPr>
        <p:spPr>
          <a:ln/>
        </p:spPr>
        <p:txBody>
          <a:bodyPr/>
          <a:lstStyle>
            <a:lvl1pPr>
              <a:defRPr/>
            </a:lvl1pPr>
          </a:lstStyle>
          <a:p>
            <a:pPr>
              <a:defRPr/>
            </a:pPr>
            <a:fld id="{8B4377FA-E4E4-49DF-891E-1A751358FC67}" type="slidenum">
              <a:rPr lang="en-US" altLang="en-US"/>
              <a:pPr>
                <a:defRPr/>
              </a:pPr>
              <a:t>‹#›</a:t>
            </a:fld>
            <a:endParaRPr lang="en-US" altLang="en-US"/>
          </a:p>
        </p:txBody>
      </p:sp>
    </p:spTree>
    <p:extLst>
      <p:ext uri="{BB962C8B-B14F-4D97-AF65-F5344CB8AC3E}">
        <p14:creationId xmlns:p14="http://schemas.microsoft.com/office/powerpoint/2010/main" val="3888807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F10A903-DD7A-783C-2274-532C817FC2A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071079F-3E1F-364A-4FC1-24E3F5430EA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7E7B45-BCE4-D704-410B-0071DAF56AEA}"/>
              </a:ext>
            </a:extLst>
          </p:cNvPr>
          <p:cNvSpPr>
            <a:spLocks noGrp="1" noChangeArrowheads="1"/>
          </p:cNvSpPr>
          <p:nvPr>
            <p:ph type="sldNum" sz="quarter" idx="12"/>
          </p:nvPr>
        </p:nvSpPr>
        <p:spPr>
          <a:ln/>
        </p:spPr>
        <p:txBody>
          <a:bodyPr/>
          <a:lstStyle>
            <a:lvl1pPr>
              <a:defRPr/>
            </a:lvl1pPr>
          </a:lstStyle>
          <a:p>
            <a:pPr>
              <a:defRPr/>
            </a:pPr>
            <a:fld id="{954DCFAE-F5FD-4767-B53D-951B0E12C89B}" type="slidenum">
              <a:rPr lang="en-US" altLang="en-US"/>
              <a:pPr>
                <a:defRPr/>
              </a:pPr>
              <a:t>‹#›</a:t>
            </a:fld>
            <a:endParaRPr lang="en-US" altLang="en-US"/>
          </a:p>
        </p:txBody>
      </p:sp>
    </p:spTree>
    <p:extLst>
      <p:ext uri="{BB962C8B-B14F-4D97-AF65-F5344CB8AC3E}">
        <p14:creationId xmlns:p14="http://schemas.microsoft.com/office/powerpoint/2010/main" val="27469464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Slide with Pictu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63D9854-B3FF-CA06-0C50-9DCAF4BEA894}"/>
              </a:ext>
            </a:extLst>
          </p:cNvPr>
          <p:cNvSpPr/>
          <p:nvPr/>
        </p:nvSpPr>
        <p:spPr>
          <a:xfrm>
            <a:off x="0" y="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grpSp>
        <p:nvGrpSpPr>
          <p:cNvPr id="5" name="Group 7">
            <a:extLst>
              <a:ext uri="{FF2B5EF4-FFF2-40B4-BE49-F238E27FC236}">
                <a16:creationId xmlns:a16="http://schemas.microsoft.com/office/drawing/2014/main" id="{548BC909-6110-C278-9C46-B1430533151A}"/>
              </a:ext>
            </a:extLst>
          </p:cNvPr>
          <p:cNvGrpSpPr>
            <a:grpSpLocks/>
          </p:cNvGrpSpPr>
          <p:nvPr/>
        </p:nvGrpSpPr>
        <p:grpSpPr bwMode="auto">
          <a:xfrm>
            <a:off x="0" y="1143000"/>
            <a:ext cx="12192000" cy="63500"/>
            <a:chOff x="507492" y="1501519"/>
            <a:chExt cx="8129016" cy="63125"/>
          </a:xfrm>
        </p:grpSpPr>
        <p:cxnSp>
          <p:nvCxnSpPr>
            <p:cNvPr id="6" name="Straight Connector 5">
              <a:extLst>
                <a:ext uri="{FF2B5EF4-FFF2-40B4-BE49-F238E27FC236}">
                  <a16:creationId xmlns:a16="http://schemas.microsoft.com/office/drawing/2014/main" id="{87E7A03D-0A77-2286-A691-305E8CE290DB}"/>
                </a:ext>
              </a:extLst>
            </p:cNvPr>
            <p:cNvCxnSpPr/>
            <p:nvPr/>
          </p:nvCxnSpPr>
          <p:spPr>
            <a:xfrm>
              <a:off x="507492" y="1564644"/>
              <a:ext cx="8129016"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0A9D6F0-35A5-7BA5-E973-466917A7D845}"/>
                </a:ext>
              </a:extLst>
            </p:cNvPr>
            <p:cNvCxnSpPr/>
            <p:nvPr/>
          </p:nvCxnSpPr>
          <p:spPr>
            <a:xfrm>
              <a:off x="507492" y="1501519"/>
              <a:ext cx="8129016"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pic>
        <p:nvPicPr>
          <p:cNvPr id="8" name="Picture 7">
            <a:extLst>
              <a:ext uri="{FF2B5EF4-FFF2-40B4-BE49-F238E27FC236}">
                <a16:creationId xmlns:a16="http://schemas.microsoft.com/office/drawing/2014/main" id="{9B127297-A665-248F-DFA4-CFB40264ABBC}"/>
              </a:ext>
            </a:extLst>
          </p:cNvPr>
          <p:cNvPicPr>
            <a:picLocks noChangeAspect="1"/>
          </p:cNvPicPr>
          <p:nvPr/>
        </p:nvPicPr>
        <p:blipFill rotWithShape="1">
          <a:blip r:embed="rId2" cstate="print">
            <a:duotone>
              <a:schemeClr val="accent2">
                <a:shade val="45000"/>
                <a:satMod val="135000"/>
              </a:schemeClr>
              <a:prstClr val="white"/>
            </a:duotone>
          </a:blip>
          <a:srcRect/>
          <a:stretch/>
        </p:blipFill>
        <p:spPr>
          <a:xfrm>
            <a:off x="1325880" y="0"/>
            <a:ext cx="1747524" cy="2292094"/>
          </a:xfrm>
          <a:prstGeom prst="rect">
            <a:avLst/>
          </a:prstGeom>
        </p:spPr>
      </p:pic>
      <p:grpSp>
        <p:nvGrpSpPr>
          <p:cNvPr id="9" name="Group 11">
            <a:extLst>
              <a:ext uri="{FF2B5EF4-FFF2-40B4-BE49-F238E27FC236}">
                <a16:creationId xmlns:a16="http://schemas.microsoft.com/office/drawing/2014/main" id="{DF4C326E-06FF-A95F-DE26-9A1EA47DECF4}"/>
              </a:ext>
            </a:extLst>
          </p:cNvPr>
          <p:cNvGrpSpPr>
            <a:grpSpLocks/>
          </p:cNvGrpSpPr>
          <p:nvPr/>
        </p:nvGrpSpPr>
        <p:grpSpPr bwMode="auto">
          <a:xfrm rot="10800000">
            <a:off x="0" y="5645150"/>
            <a:ext cx="12192000" cy="63500"/>
            <a:chOff x="507492" y="1501519"/>
            <a:chExt cx="8129016" cy="63125"/>
          </a:xfrm>
        </p:grpSpPr>
        <p:cxnSp>
          <p:nvCxnSpPr>
            <p:cNvPr id="10" name="Straight Connector 9">
              <a:extLst>
                <a:ext uri="{FF2B5EF4-FFF2-40B4-BE49-F238E27FC236}">
                  <a16:creationId xmlns:a16="http://schemas.microsoft.com/office/drawing/2014/main" id="{38D1602D-9D3F-99AD-FDD1-8D38865BDC79}"/>
                </a:ext>
              </a:extLst>
            </p:cNvPr>
            <p:cNvCxnSpPr/>
            <p:nvPr/>
          </p:nvCxnSpPr>
          <p:spPr>
            <a:xfrm>
              <a:off x="529719" y="1564644"/>
              <a:ext cx="8129017" cy="0"/>
            </a:xfrm>
            <a:prstGeom prst="line">
              <a:avLst/>
            </a:prstGeom>
            <a:ln w="381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98B0881-7D78-3B41-DE8D-660981FCF739}"/>
                </a:ext>
              </a:extLst>
            </p:cNvPr>
            <p:cNvCxnSpPr/>
            <p:nvPr/>
          </p:nvCxnSpPr>
          <p:spPr>
            <a:xfrm>
              <a:off x="529719" y="1501519"/>
              <a:ext cx="8129017" cy="0"/>
            </a:xfrm>
            <a:prstGeom prst="line">
              <a:avLst/>
            </a:prstGeom>
            <a:ln w="12700" cap="flat">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A984713E-A20F-9FB6-81F8-3FDBA137C877}"/>
              </a:ext>
            </a:extLst>
          </p:cNvPr>
          <p:cNvSpPr/>
          <p:nvPr/>
        </p:nvSpPr>
        <p:spPr>
          <a:xfrm>
            <a:off x="0" y="5778500"/>
            <a:ext cx="12192000" cy="107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a:p>
        </p:txBody>
      </p:sp>
      <p:sp>
        <p:nvSpPr>
          <p:cNvPr id="2" name="Title 1"/>
          <p:cNvSpPr>
            <a:spLocks noGrp="1"/>
          </p:cNvSpPr>
          <p:nvPr>
            <p:ph type="ctrTitle"/>
          </p:nvPr>
        </p:nvSpPr>
        <p:spPr>
          <a:xfrm>
            <a:off x="1104900" y="2292094"/>
            <a:ext cx="5734050" cy="2219691"/>
          </a:xfrm>
        </p:spPr>
        <p:txBody>
          <a:bodyPr>
            <a:normAutofit/>
          </a:bodyPr>
          <a:lstStyle>
            <a:lvl1pPr algn="l">
              <a:defRPr sz="4400" cap="all" baseline="0"/>
            </a:lvl1pPr>
          </a:lstStyle>
          <a:p>
            <a:r>
              <a:rPr lang="en-US"/>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a:lstStyle>
            <a:lvl1pPr marL="0" indent="0" algn="ctr">
              <a:buNone/>
              <a:defRPr/>
            </a:lvl1pPr>
          </a:lstStyle>
          <a:p>
            <a:pPr lvl="0"/>
            <a:r>
              <a:rPr lang="en-US" noProof="0"/>
              <a:t>Click icon to add picture</a:t>
            </a:r>
            <a:endParaRPr noProof="0"/>
          </a:p>
        </p:txBody>
      </p:sp>
    </p:spTree>
    <p:extLst>
      <p:ext uri="{BB962C8B-B14F-4D97-AF65-F5344CB8AC3E}">
        <p14:creationId xmlns:p14="http://schemas.microsoft.com/office/powerpoint/2010/main" val="2355418825"/>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67A2CAE2-B043-F850-6C0F-AD6524DE4B6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C47E4D-5AD7-EDE0-FB0D-1C368A800BF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03E581F-BD81-4091-2A0B-E85F395BF2A2}"/>
              </a:ext>
            </a:extLst>
          </p:cNvPr>
          <p:cNvSpPr>
            <a:spLocks noGrp="1" noChangeArrowheads="1"/>
          </p:cNvSpPr>
          <p:nvPr>
            <p:ph type="sldNum" sz="quarter" idx="12"/>
          </p:nvPr>
        </p:nvSpPr>
        <p:spPr>
          <a:ln/>
        </p:spPr>
        <p:txBody>
          <a:bodyPr/>
          <a:lstStyle>
            <a:lvl1pPr>
              <a:defRPr/>
            </a:lvl1pPr>
          </a:lstStyle>
          <a:p>
            <a:pPr>
              <a:defRPr/>
            </a:pPr>
            <a:fld id="{4B6475E1-4AA9-4B8E-AFAF-2E1DB271559A}" type="slidenum">
              <a:rPr lang="en-US" altLang="en-US"/>
              <a:pPr>
                <a:defRPr/>
              </a:pPr>
              <a:t>‹#›</a:t>
            </a:fld>
            <a:endParaRPr lang="en-US" altLang="en-US"/>
          </a:p>
        </p:txBody>
      </p:sp>
    </p:spTree>
    <p:extLst>
      <p:ext uri="{BB962C8B-B14F-4D97-AF65-F5344CB8AC3E}">
        <p14:creationId xmlns:p14="http://schemas.microsoft.com/office/powerpoint/2010/main" val="72478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3320BA7D-4791-BA89-5A86-46374E1E832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18E2153-B94B-3DB5-C4CD-48F78439D1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AF52526-B293-A04B-C3B8-6D17E43EE1D4}"/>
              </a:ext>
            </a:extLst>
          </p:cNvPr>
          <p:cNvSpPr>
            <a:spLocks noGrp="1" noChangeArrowheads="1"/>
          </p:cNvSpPr>
          <p:nvPr>
            <p:ph type="sldNum" sz="quarter" idx="12"/>
          </p:nvPr>
        </p:nvSpPr>
        <p:spPr>
          <a:ln/>
        </p:spPr>
        <p:txBody>
          <a:bodyPr/>
          <a:lstStyle>
            <a:lvl1pPr>
              <a:defRPr/>
            </a:lvl1pPr>
          </a:lstStyle>
          <a:p>
            <a:pPr>
              <a:defRPr/>
            </a:pPr>
            <a:fld id="{57277E5D-E0FD-4396-BDC5-6C6D46036621}" type="slidenum">
              <a:rPr lang="en-US" altLang="en-US"/>
              <a:pPr>
                <a:defRPr/>
              </a:pPr>
              <a:t>‹#›</a:t>
            </a:fld>
            <a:endParaRPr lang="en-US" altLang="en-US"/>
          </a:p>
        </p:txBody>
      </p:sp>
    </p:spTree>
    <p:extLst>
      <p:ext uri="{BB962C8B-B14F-4D97-AF65-F5344CB8AC3E}">
        <p14:creationId xmlns:p14="http://schemas.microsoft.com/office/powerpoint/2010/main" val="2079495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0144846E-B868-D2A0-9636-AD93DF08003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B6AF427-29BE-C15F-3DAD-54A8782A0EB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6FCEFFD-8AD4-982E-67A6-7870C70BFB66}"/>
              </a:ext>
            </a:extLst>
          </p:cNvPr>
          <p:cNvSpPr>
            <a:spLocks noGrp="1" noChangeArrowheads="1"/>
          </p:cNvSpPr>
          <p:nvPr>
            <p:ph type="sldNum" sz="quarter" idx="12"/>
          </p:nvPr>
        </p:nvSpPr>
        <p:spPr>
          <a:ln/>
        </p:spPr>
        <p:txBody>
          <a:bodyPr/>
          <a:lstStyle>
            <a:lvl1pPr>
              <a:defRPr/>
            </a:lvl1pPr>
          </a:lstStyle>
          <a:p>
            <a:pPr>
              <a:defRPr/>
            </a:pPr>
            <a:fld id="{D8171223-9455-494E-85A8-91E94A36BED5}" type="slidenum">
              <a:rPr lang="en-US" altLang="en-US"/>
              <a:pPr>
                <a:defRPr/>
              </a:pPr>
              <a:t>‹#›</a:t>
            </a:fld>
            <a:endParaRPr lang="en-US" altLang="en-US"/>
          </a:p>
        </p:txBody>
      </p:sp>
    </p:spTree>
    <p:extLst>
      <p:ext uri="{BB962C8B-B14F-4D97-AF65-F5344CB8AC3E}">
        <p14:creationId xmlns:p14="http://schemas.microsoft.com/office/powerpoint/2010/main" val="2382906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37E8011-2E08-763F-C710-AB6E184E042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81E91620-4164-F3C3-3210-EBA059AB3CC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77556834-FC67-F896-6F74-C59E36DBDC9C}"/>
              </a:ext>
            </a:extLst>
          </p:cNvPr>
          <p:cNvSpPr>
            <a:spLocks noGrp="1" noChangeArrowheads="1"/>
          </p:cNvSpPr>
          <p:nvPr>
            <p:ph type="sldNum" sz="quarter" idx="12"/>
          </p:nvPr>
        </p:nvSpPr>
        <p:spPr>
          <a:ln/>
        </p:spPr>
        <p:txBody>
          <a:bodyPr/>
          <a:lstStyle>
            <a:lvl1pPr>
              <a:defRPr/>
            </a:lvl1pPr>
          </a:lstStyle>
          <a:p>
            <a:pPr>
              <a:defRPr/>
            </a:pPr>
            <a:fld id="{8B255FB2-7453-4FA1-A4B4-0582413810ED}" type="slidenum">
              <a:rPr lang="en-US" altLang="en-US"/>
              <a:pPr>
                <a:defRPr/>
              </a:pPr>
              <a:t>‹#›</a:t>
            </a:fld>
            <a:endParaRPr lang="en-US" altLang="en-US"/>
          </a:p>
        </p:txBody>
      </p:sp>
    </p:spTree>
    <p:extLst>
      <p:ext uri="{BB962C8B-B14F-4D97-AF65-F5344CB8AC3E}">
        <p14:creationId xmlns:p14="http://schemas.microsoft.com/office/powerpoint/2010/main" val="2089486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D75C18BB-59EE-788C-E77D-EA697D17ADF4}"/>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FDA83747-8408-3CF8-2607-D7C7390BBF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FB34E5F-0315-684C-2940-1A2D8F91749F}"/>
              </a:ext>
            </a:extLst>
          </p:cNvPr>
          <p:cNvSpPr>
            <a:spLocks noGrp="1" noChangeArrowheads="1"/>
          </p:cNvSpPr>
          <p:nvPr>
            <p:ph type="sldNum" sz="quarter" idx="12"/>
          </p:nvPr>
        </p:nvSpPr>
        <p:spPr>
          <a:ln/>
        </p:spPr>
        <p:txBody>
          <a:bodyPr/>
          <a:lstStyle>
            <a:lvl1pPr>
              <a:defRPr/>
            </a:lvl1pPr>
          </a:lstStyle>
          <a:p>
            <a:pPr>
              <a:defRPr/>
            </a:pPr>
            <a:fld id="{B13A8F8B-6D14-4163-BB94-819C95809EF7}" type="slidenum">
              <a:rPr lang="en-US" altLang="en-US"/>
              <a:pPr>
                <a:defRPr/>
              </a:pPr>
              <a:t>‹#›</a:t>
            </a:fld>
            <a:endParaRPr lang="en-US" altLang="en-US"/>
          </a:p>
        </p:txBody>
      </p:sp>
    </p:spTree>
    <p:extLst>
      <p:ext uri="{BB962C8B-B14F-4D97-AF65-F5344CB8AC3E}">
        <p14:creationId xmlns:p14="http://schemas.microsoft.com/office/powerpoint/2010/main" val="1100507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0460312-22CA-B09C-6A1E-BBC74CA72C3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1BFD16D6-9BC9-8B28-AC65-A2F51CE565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6CD47FEB-997A-D542-B9A5-A5BDE4841942}"/>
              </a:ext>
            </a:extLst>
          </p:cNvPr>
          <p:cNvSpPr>
            <a:spLocks noGrp="1" noChangeArrowheads="1"/>
          </p:cNvSpPr>
          <p:nvPr>
            <p:ph type="sldNum" sz="quarter" idx="12"/>
          </p:nvPr>
        </p:nvSpPr>
        <p:spPr>
          <a:ln/>
        </p:spPr>
        <p:txBody>
          <a:bodyPr/>
          <a:lstStyle>
            <a:lvl1pPr>
              <a:defRPr/>
            </a:lvl1pPr>
          </a:lstStyle>
          <a:p>
            <a:pPr>
              <a:defRPr/>
            </a:pPr>
            <a:fld id="{FDB8DC15-2DBE-4667-9042-86D5A63EE2D1}" type="slidenum">
              <a:rPr lang="en-US" altLang="en-US"/>
              <a:pPr>
                <a:defRPr/>
              </a:pPr>
              <a:t>‹#›</a:t>
            </a:fld>
            <a:endParaRPr lang="en-US" altLang="en-US"/>
          </a:p>
        </p:txBody>
      </p:sp>
    </p:spTree>
    <p:extLst>
      <p:ext uri="{BB962C8B-B14F-4D97-AF65-F5344CB8AC3E}">
        <p14:creationId xmlns:p14="http://schemas.microsoft.com/office/powerpoint/2010/main" val="4146118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3D448B8D-23BB-8374-0284-7EA92A500FB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FD24214-65F8-A88C-BD70-140D210D7FA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3A30AA-67D9-EE80-496E-C7B31E4C4B6F}"/>
              </a:ext>
            </a:extLst>
          </p:cNvPr>
          <p:cNvSpPr>
            <a:spLocks noGrp="1" noChangeArrowheads="1"/>
          </p:cNvSpPr>
          <p:nvPr>
            <p:ph type="sldNum" sz="quarter" idx="12"/>
          </p:nvPr>
        </p:nvSpPr>
        <p:spPr>
          <a:ln/>
        </p:spPr>
        <p:txBody>
          <a:bodyPr/>
          <a:lstStyle>
            <a:lvl1pPr>
              <a:defRPr/>
            </a:lvl1pPr>
          </a:lstStyle>
          <a:p>
            <a:pPr>
              <a:defRPr/>
            </a:pPr>
            <a:fld id="{B76C2015-E8A7-4160-8B05-323F5B7124AE}" type="slidenum">
              <a:rPr lang="en-US" altLang="en-US"/>
              <a:pPr>
                <a:defRPr/>
              </a:pPr>
              <a:t>‹#›</a:t>
            </a:fld>
            <a:endParaRPr lang="en-US" altLang="en-US"/>
          </a:p>
        </p:txBody>
      </p:sp>
    </p:spTree>
    <p:extLst>
      <p:ext uri="{BB962C8B-B14F-4D97-AF65-F5344CB8AC3E}">
        <p14:creationId xmlns:p14="http://schemas.microsoft.com/office/powerpoint/2010/main" val="309335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53DD49-5DF4-FD3D-E673-30DFD665765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0654EBC8-1C3D-F309-6280-1374D29C02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17960AC-2D95-8B9A-01AF-40CDBD0ED773}"/>
              </a:ext>
            </a:extLst>
          </p:cNvPr>
          <p:cNvSpPr>
            <a:spLocks noGrp="1" noChangeArrowheads="1"/>
          </p:cNvSpPr>
          <p:nvPr>
            <p:ph type="sldNum" sz="quarter" idx="12"/>
          </p:nvPr>
        </p:nvSpPr>
        <p:spPr>
          <a:ln/>
        </p:spPr>
        <p:txBody>
          <a:bodyPr/>
          <a:lstStyle>
            <a:lvl1pPr>
              <a:defRPr/>
            </a:lvl1pPr>
          </a:lstStyle>
          <a:p>
            <a:pPr>
              <a:defRPr/>
            </a:pPr>
            <a:fld id="{A9A7F8E8-F70F-4C29-BF77-AD31A62681E1}" type="slidenum">
              <a:rPr lang="en-US" altLang="en-US"/>
              <a:pPr>
                <a:defRPr/>
              </a:pPr>
              <a:t>‹#›</a:t>
            </a:fld>
            <a:endParaRPr lang="en-US" altLang="en-US"/>
          </a:p>
        </p:txBody>
      </p:sp>
    </p:spTree>
    <p:extLst>
      <p:ext uri="{BB962C8B-B14F-4D97-AF65-F5344CB8AC3E}">
        <p14:creationId xmlns:p14="http://schemas.microsoft.com/office/powerpoint/2010/main" val="2461173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E6F267-45CD-4D8E-8DAF-F0EE4F293D99}"/>
              </a:ext>
            </a:extLst>
          </p:cNvPr>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B8236DBC-0EA0-A598-6B52-D6596FF42084}"/>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1FD8FBF7-448A-6491-6DE4-0493F4EAF493}"/>
              </a:ext>
            </a:extLst>
          </p:cNvPr>
          <p:cNvSpPr>
            <a:spLocks noGrp="1" noChangeArrowheads="1"/>
          </p:cNvSpPr>
          <p:nvPr>
            <p:ph type="dt" sz="half" idx="2"/>
          </p:nvPr>
        </p:nvSpPr>
        <p:spPr bwMode="auto">
          <a:xfrm>
            <a:off x="609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cs typeface="Arial" charset="0"/>
              </a:defRPr>
            </a:lvl1pPr>
          </a:lstStyle>
          <a:p>
            <a:pPr>
              <a:defRPr/>
            </a:pPr>
            <a:endParaRPr lang="en-US"/>
          </a:p>
        </p:txBody>
      </p:sp>
      <p:sp>
        <p:nvSpPr>
          <p:cNvPr id="1029" name="Rectangle 5">
            <a:extLst>
              <a:ext uri="{FF2B5EF4-FFF2-40B4-BE49-F238E27FC236}">
                <a16:creationId xmlns:a16="http://schemas.microsoft.com/office/drawing/2014/main" id="{3BDD71DD-9DEF-4A9B-4F6F-6541A07B684A}"/>
              </a:ext>
            </a:extLst>
          </p:cNvPr>
          <p:cNvSpPr>
            <a:spLocks noGrp="1" noChangeArrowheads="1"/>
          </p:cNvSpPr>
          <p:nvPr>
            <p:ph type="ftr" sz="quarter" idx="3"/>
          </p:nvPr>
        </p:nvSpPr>
        <p:spPr bwMode="auto">
          <a:xfrm>
            <a:off x="4165600" y="6245225"/>
            <a:ext cx="3860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cs typeface="Arial" charset="0"/>
              </a:defRPr>
            </a:lvl1pPr>
          </a:lstStyle>
          <a:p>
            <a:pPr>
              <a:defRPr/>
            </a:pPr>
            <a:endParaRPr lang="en-US"/>
          </a:p>
        </p:txBody>
      </p:sp>
      <p:sp>
        <p:nvSpPr>
          <p:cNvPr id="1030" name="Rectangle 6">
            <a:extLst>
              <a:ext uri="{FF2B5EF4-FFF2-40B4-BE49-F238E27FC236}">
                <a16:creationId xmlns:a16="http://schemas.microsoft.com/office/drawing/2014/main" id="{CAC4E672-AA4E-D1D2-CB77-F43BAFA2492B}"/>
              </a:ext>
            </a:extLst>
          </p:cNvPr>
          <p:cNvSpPr>
            <a:spLocks noGrp="1" noChangeArrowheads="1"/>
          </p:cNvSpPr>
          <p:nvPr>
            <p:ph type="sldNum" sz="quarter" idx="4"/>
          </p:nvPr>
        </p:nvSpPr>
        <p:spPr bwMode="auto">
          <a:xfrm>
            <a:off x="8737600" y="6245225"/>
            <a:ext cx="2844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6B13FC8-840A-424E-904A-2EB7AB2EF1A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22" r:id="rId1"/>
    <p:sldLayoutId id="2147483923" r:id="rId2"/>
    <p:sldLayoutId id="2147483924" r:id="rId3"/>
    <p:sldLayoutId id="2147483925" r:id="rId4"/>
    <p:sldLayoutId id="2147483926" r:id="rId5"/>
    <p:sldLayoutId id="2147483927" r:id="rId6"/>
    <p:sldLayoutId id="2147483928" r:id="rId7"/>
    <p:sldLayoutId id="2147483929" r:id="rId8"/>
    <p:sldLayoutId id="2147483930" r:id="rId9"/>
    <p:sldLayoutId id="2147483931" r:id="rId10"/>
    <p:sldLayoutId id="2147483932" r:id="rId11"/>
    <p:sldLayoutId id="2147483933"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5">
            <a:extLst>
              <a:ext uri="{FF2B5EF4-FFF2-40B4-BE49-F238E27FC236}">
                <a16:creationId xmlns:a16="http://schemas.microsoft.com/office/drawing/2014/main" id="{997442BD-886C-DEC6-F5B5-3FA225C1F372}"/>
              </a:ext>
            </a:extLst>
          </p:cNvPr>
          <p:cNvSpPr>
            <a:spLocks noGrp="1" noChangeArrowheads="1"/>
          </p:cNvSpPr>
          <p:nvPr>
            <p:ph type="ctrTitle"/>
          </p:nvPr>
        </p:nvSpPr>
        <p:spPr>
          <a:xfrm>
            <a:off x="0" y="2940050"/>
            <a:ext cx="7686675" cy="1443038"/>
          </a:xfrm>
        </p:spPr>
        <p:txBody>
          <a:bodyPr/>
          <a:lstStyle/>
          <a:p>
            <a:r>
              <a:rPr lang="en-US" altLang="en-US" sz="4800" cap="none">
                <a:solidFill>
                  <a:srgbClr val="002060"/>
                </a:solidFill>
                <a:latin typeface="Baskerville Old Face" panose="02020602080505020303" pitchFamily="18" charset="0"/>
              </a:rPr>
              <a:t>Software Engineering</a:t>
            </a:r>
          </a:p>
        </p:txBody>
      </p:sp>
      <p:sp>
        <p:nvSpPr>
          <p:cNvPr id="4099" name="Subtitle 6">
            <a:extLst>
              <a:ext uri="{FF2B5EF4-FFF2-40B4-BE49-F238E27FC236}">
                <a16:creationId xmlns:a16="http://schemas.microsoft.com/office/drawing/2014/main" id="{238F375D-02BE-5FE0-E2BC-70CCCB6DFFC7}"/>
              </a:ext>
            </a:extLst>
          </p:cNvPr>
          <p:cNvSpPr>
            <a:spLocks noGrp="1"/>
          </p:cNvSpPr>
          <p:nvPr>
            <p:ph type="subTitle" idx="1"/>
          </p:nvPr>
        </p:nvSpPr>
        <p:spPr>
          <a:xfrm>
            <a:off x="111125" y="4570413"/>
            <a:ext cx="5734050" cy="955675"/>
          </a:xfrm>
        </p:spPr>
        <p:txBody>
          <a:bodyPr>
            <a:normAutofit fontScale="92500" lnSpcReduction="10000"/>
          </a:bodyPr>
          <a:lstStyle/>
          <a:p>
            <a:pPr>
              <a:spcBef>
                <a:spcPct val="0"/>
              </a:spcBef>
              <a:defRPr/>
            </a:pPr>
            <a:r>
              <a:rPr lang="en-US" altLang="en-US" sz="3200" b="1" dirty="0">
                <a:solidFill>
                  <a:srgbClr val="002060"/>
                </a:solidFill>
                <a:latin typeface="Baskerville Old Face" panose="02020602080505020303" pitchFamily="18" charset="0"/>
              </a:rPr>
              <a:t>Spring’25</a:t>
            </a:r>
          </a:p>
          <a:p>
            <a:pPr>
              <a:spcBef>
                <a:spcPct val="0"/>
              </a:spcBef>
              <a:defRPr/>
            </a:pPr>
            <a:r>
              <a:rPr lang="en-US" altLang="en-US" sz="3200" b="1" dirty="0">
                <a:solidFill>
                  <a:srgbClr val="002060"/>
                </a:solidFill>
                <a:latin typeface="Baskerville Old Face" panose="02020602080505020303" pitchFamily="18" charset="0"/>
              </a:rPr>
              <a:t>FAST-NU</a:t>
            </a:r>
          </a:p>
        </p:txBody>
      </p:sp>
      <p:pic>
        <p:nvPicPr>
          <p:cNvPr id="4" name="Picture Placeholder 3" descr="Open book on table, blurred shelves of books in background">
            <a:extLst>
              <a:ext uri="{FF2B5EF4-FFF2-40B4-BE49-F238E27FC236}">
                <a16:creationId xmlns:a16="http://schemas.microsoft.com/office/drawing/2014/main" id="{3668DC4E-E43B-CA02-3EA7-60AE75BD74B8}"/>
              </a:ext>
            </a:extLst>
          </p:cNvPr>
          <p:cNvPicPr>
            <a:picLocks noGrp="1" noChangeAspect="1"/>
          </p:cNvPicPr>
          <p:nvPr>
            <p:ph type="pic" sz="quarter" idx="13"/>
          </p:nvPr>
        </p:nvPicPr>
        <p:blipFill>
          <a:blip r:embed="rId3"/>
          <a:srcRect l="8890" r="8890"/>
          <a:stretch>
            <a:fillRect/>
          </a:stretch>
        </p:blipFill>
        <p:spPr>
          <a:xfrm>
            <a:off x="6981825" y="1311275"/>
            <a:ext cx="5210175" cy="4208463"/>
          </a:xfrm>
        </p:spPr>
      </p:pic>
      <p:pic>
        <p:nvPicPr>
          <p:cNvPr id="8" name="Picture 7">
            <a:extLst>
              <a:ext uri="{FF2B5EF4-FFF2-40B4-BE49-F238E27FC236}">
                <a16:creationId xmlns:a16="http://schemas.microsoft.com/office/drawing/2014/main" id="{9EBFD02D-38C9-11E3-58CA-E7D20A064E7D}"/>
              </a:ext>
            </a:extLst>
          </p:cNvPr>
          <p:cNvPicPr>
            <a:picLocks noChangeAspect="1"/>
          </p:cNvPicPr>
          <p:nvPr/>
        </p:nvPicPr>
        <p:blipFill>
          <a:blip r:embed="rId4"/>
          <a:stretch>
            <a:fillRect/>
          </a:stretch>
        </p:blipFill>
        <p:spPr>
          <a:xfrm>
            <a:off x="762000" y="357248"/>
            <a:ext cx="2883431" cy="289230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2">
            <a:extLst>
              <a:ext uri="{FF2B5EF4-FFF2-40B4-BE49-F238E27FC236}">
                <a16:creationId xmlns:a16="http://schemas.microsoft.com/office/drawing/2014/main" id="{885A99A3-CCC5-5D88-A1C5-79C288C3AB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613"/>
            <a:ext cx="76200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DB307922-2776-3898-68B9-8BDCDBBD6620}"/>
              </a:ext>
            </a:extLst>
          </p:cNvPr>
          <p:cNvSpPr/>
          <p:nvPr/>
        </p:nvSpPr>
        <p:spPr>
          <a:xfrm>
            <a:off x="2590800" y="1828800"/>
            <a:ext cx="2133600" cy="1066800"/>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algn="ctr">
              <a:defRPr/>
            </a:pPr>
            <a:endParaRPr lang="en-PK"/>
          </a:p>
        </p:txBody>
      </p:sp>
      <p:sp>
        <p:nvSpPr>
          <p:cNvPr id="5" name="Rectangle: Rounded Corners 4">
            <a:extLst>
              <a:ext uri="{FF2B5EF4-FFF2-40B4-BE49-F238E27FC236}">
                <a16:creationId xmlns:a16="http://schemas.microsoft.com/office/drawing/2014/main" id="{CA663D50-93AE-B5E2-A9A0-E6E259286CFF}"/>
              </a:ext>
            </a:extLst>
          </p:cNvPr>
          <p:cNvSpPr/>
          <p:nvPr/>
        </p:nvSpPr>
        <p:spPr>
          <a:xfrm>
            <a:off x="152400" y="4876800"/>
            <a:ext cx="11963400" cy="1779588"/>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marL="285750" indent="-285750" algn="just">
              <a:buFont typeface="Arial" panose="020B0604020202020204" pitchFamily="34" charset="0"/>
              <a:buChar char="•"/>
              <a:defRPr/>
            </a:pPr>
            <a:endParaRPr lang="en-US" sz="2200" dirty="0"/>
          </a:p>
          <a:p>
            <a:pPr marL="285750" indent="-285750" algn="just">
              <a:buFont typeface="Arial" panose="020B0604020202020204" pitchFamily="34" charset="0"/>
              <a:buChar char="•"/>
              <a:defRPr/>
            </a:pPr>
            <a:r>
              <a:rPr lang="en-US" sz="2200" dirty="0"/>
              <a:t>Consists of </a:t>
            </a:r>
            <a:r>
              <a:rPr lang="en-US" sz="2200" b="1" dirty="0"/>
              <a:t>7</a:t>
            </a:r>
            <a:r>
              <a:rPr lang="en-US" sz="2200" dirty="0"/>
              <a:t> to </a:t>
            </a:r>
            <a:r>
              <a:rPr lang="en-US" sz="2200" b="1" dirty="0"/>
              <a:t>9 </a:t>
            </a:r>
            <a:r>
              <a:rPr lang="en-US" sz="2200" dirty="0"/>
              <a:t>people</a:t>
            </a:r>
          </a:p>
          <a:p>
            <a:pPr marL="285750" indent="-285750" algn="just">
              <a:buFont typeface="Arial" panose="020B0604020202020204" pitchFamily="34" charset="0"/>
              <a:buChar char="•"/>
              <a:defRPr/>
            </a:pPr>
            <a:r>
              <a:rPr lang="en-US" sz="2200" dirty="0"/>
              <a:t>Team has to be cross functional- containing members from different verticals required for developing the product.</a:t>
            </a:r>
          </a:p>
          <a:p>
            <a:pPr marL="285750" indent="-285750" algn="just">
              <a:buFont typeface="Arial" panose="020B0604020202020204" pitchFamily="34" charset="0"/>
              <a:buChar char="•"/>
              <a:defRPr/>
            </a:pPr>
            <a:r>
              <a:rPr lang="en-US" sz="2200" dirty="0"/>
              <a:t>Team is self organized and self managing – makes a commitment and manages its responsibilities.</a:t>
            </a:r>
          </a:p>
          <a:p>
            <a:pPr algn="just">
              <a:defRPr/>
            </a:pPr>
            <a:endParaRPr lang="en-PK"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2">
            <a:extLst>
              <a:ext uri="{FF2B5EF4-FFF2-40B4-BE49-F238E27FC236}">
                <a16:creationId xmlns:a16="http://schemas.microsoft.com/office/drawing/2014/main" id="{97DD0F44-3BDF-5EC4-7F06-AB9C2AE4B5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613"/>
            <a:ext cx="76200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E586567F-A1FF-1A6C-108C-07CB5A3BC400}"/>
              </a:ext>
            </a:extLst>
          </p:cNvPr>
          <p:cNvSpPr/>
          <p:nvPr/>
        </p:nvSpPr>
        <p:spPr>
          <a:xfrm>
            <a:off x="5341938" y="1828800"/>
            <a:ext cx="2133600" cy="1752600"/>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algn="ctr">
              <a:defRPr/>
            </a:pPr>
            <a:endParaRPr lang="en-PK"/>
          </a:p>
        </p:txBody>
      </p:sp>
      <p:sp>
        <p:nvSpPr>
          <p:cNvPr id="5" name="Rectangle: Rounded Corners 4">
            <a:extLst>
              <a:ext uri="{FF2B5EF4-FFF2-40B4-BE49-F238E27FC236}">
                <a16:creationId xmlns:a16="http://schemas.microsoft.com/office/drawing/2014/main" id="{5E11830E-EB93-2AD5-9DC1-E90F3AD36B5F}"/>
              </a:ext>
            </a:extLst>
          </p:cNvPr>
          <p:cNvSpPr/>
          <p:nvPr/>
        </p:nvSpPr>
        <p:spPr>
          <a:xfrm>
            <a:off x="152400" y="4876800"/>
            <a:ext cx="11963400" cy="1779588"/>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marL="285750" indent="-285750" algn="just">
              <a:buFont typeface="Arial" panose="020B0604020202020204" pitchFamily="34" charset="0"/>
              <a:buChar char="•"/>
              <a:defRPr/>
            </a:pPr>
            <a:endParaRPr lang="en-US" sz="2200" dirty="0"/>
          </a:p>
          <a:p>
            <a:pPr marL="285750" indent="-285750" algn="just">
              <a:buFont typeface="Arial" panose="020B0604020202020204" pitchFamily="34" charset="0"/>
              <a:buChar char="•"/>
              <a:defRPr/>
            </a:pPr>
            <a:r>
              <a:rPr lang="en-US" sz="2200" dirty="0"/>
              <a:t>Sprints is referred to the fixed period of time the team commits to work in course of developing the product</a:t>
            </a:r>
          </a:p>
          <a:p>
            <a:pPr marL="285750" indent="-285750" algn="just">
              <a:buFont typeface="Arial" panose="020B0604020202020204" pitchFamily="34" charset="0"/>
              <a:buChar char="•"/>
              <a:defRPr/>
            </a:pPr>
            <a:r>
              <a:rPr lang="en-US" sz="2200" dirty="0"/>
              <a:t>The length of sprint is decided by the team and product owner</a:t>
            </a:r>
          </a:p>
          <a:p>
            <a:pPr marL="285750" indent="-285750" algn="just">
              <a:buFont typeface="Arial" panose="020B0604020202020204" pitchFamily="34" charset="0"/>
              <a:buChar char="•"/>
              <a:defRPr/>
            </a:pPr>
            <a:r>
              <a:rPr lang="en-US" sz="2200" dirty="0"/>
              <a:t>Working as sustainable pace is important to avoid burn out</a:t>
            </a:r>
          </a:p>
          <a:p>
            <a:pPr algn="just">
              <a:defRPr/>
            </a:pPr>
            <a:endParaRPr lang="en-PK"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5102E1B5-3878-2B97-6FFF-759F313B7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613"/>
            <a:ext cx="76200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215A3A5E-F24C-A295-0912-52469064F3DF}"/>
              </a:ext>
            </a:extLst>
          </p:cNvPr>
          <p:cNvSpPr/>
          <p:nvPr/>
        </p:nvSpPr>
        <p:spPr>
          <a:xfrm>
            <a:off x="1295400" y="2819400"/>
            <a:ext cx="3962400" cy="1143000"/>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algn="ctr">
              <a:defRPr/>
            </a:pPr>
            <a:endParaRPr lang="en-PK"/>
          </a:p>
        </p:txBody>
      </p:sp>
      <p:sp>
        <p:nvSpPr>
          <p:cNvPr id="5" name="Rectangle: Rounded Corners 4">
            <a:extLst>
              <a:ext uri="{FF2B5EF4-FFF2-40B4-BE49-F238E27FC236}">
                <a16:creationId xmlns:a16="http://schemas.microsoft.com/office/drawing/2014/main" id="{60984F65-B374-BFFE-B840-935CC67987A3}"/>
              </a:ext>
            </a:extLst>
          </p:cNvPr>
          <p:cNvSpPr/>
          <p:nvPr/>
        </p:nvSpPr>
        <p:spPr>
          <a:xfrm>
            <a:off x="152400" y="4876800"/>
            <a:ext cx="11963400" cy="1779588"/>
          </a:xfrm>
          <a:prstGeom prst="roundRect">
            <a:avLst>
              <a:gd name="adj" fmla="val 12262"/>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marL="285750" indent="-285750" algn="just">
              <a:buFont typeface="Arial" panose="020B0604020202020204" pitchFamily="34" charset="0"/>
              <a:buChar char="•"/>
              <a:defRPr/>
            </a:pPr>
            <a:endParaRPr lang="en-US" sz="2200" dirty="0"/>
          </a:p>
          <a:p>
            <a:pPr marL="342900" indent="-342900" algn="just">
              <a:buFont typeface="Arial" panose="020B0604020202020204" pitchFamily="34" charset="0"/>
              <a:buChar char="•"/>
              <a:defRPr/>
            </a:pPr>
            <a:r>
              <a:rPr lang="en-US" sz="2200" dirty="0"/>
              <a:t>Team selects what it will to  deliver by the end of sprint.</a:t>
            </a:r>
          </a:p>
          <a:p>
            <a:pPr marL="342900" indent="-342900" algn="just">
              <a:buFont typeface="Arial" panose="020B0604020202020204" pitchFamily="34" charset="0"/>
              <a:buChar char="•"/>
              <a:defRPr/>
            </a:pPr>
            <a:r>
              <a:rPr lang="en-US" sz="2200" dirty="0"/>
              <a:t>Every member of team take part</a:t>
            </a:r>
          </a:p>
          <a:p>
            <a:pPr algn="just">
              <a:defRPr/>
            </a:pPr>
            <a:r>
              <a:rPr lang="en-US" sz="2200" dirty="0"/>
              <a:t> </a:t>
            </a:r>
            <a:endParaRPr lang="en-PK" sz="2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D397831-42B9-DA3D-B10F-3E1815665283}"/>
              </a:ext>
            </a:extLst>
          </p:cNvPr>
          <p:cNvSpPr>
            <a:spLocks noGrp="1" noChangeArrowheads="1"/>
          </p:cNvSpPr>
          <p:nvPr>
            <p:ph type="title"/>
          </p:nvPr>
        </p:nvSpPr>
        <p:spPr>
          <a:xfrm>
            <a:off x="23813" y="0"/>
            <a:ext cx="5105400" cy="1143000"/>
          </a:xfrm>
        </p:spPr>
        <p:txBody>
          <a:bodyPr/>
          <a:lstStyle/>
          <a:p>
            <a:pPr eaLnBrk="1" hangingPunct="1"/>
            <a:r>
              <a:rPr lang="en-US" altLang="en-US"/>
              <a:t>Scrum’s Roles</a:t>
            </a:r>
          </a:p>
        </p:txBody>
      </p:sp>
      <p:sp>
        <p:nvSpPr>
          <p:cNvPr id="64515" name="Rectangle 3">
            <a:extLst>
              <a:ext uri="{FF2B5EF4-FFF2-40B4-BE49-F238E27FC236}">
                <a16:creationId xmlns:a16="http://schemas.microsoft.com/office/drawing/2014/main" id="{1FC98675-FE23-1F3A-BF90-8459E1D9F73B}"/>
              </a:ext>
            </a:extLst>
          </p:cNvPr>
          <p:cNvSpPr>
            <a:spLocks noGrp="1" noChangeArrowheads="1"/>
          </p:cNvSpPr>
          <p:nvPr>
            <p:ph type="body" idx="1"/>
          </p:nvPr>
        </p:nvSpPr>
        <p:spPr>
          <a:xfrm>
            <a:off x="152400" y="1600200"/>
            <a:ext cx="11430000" cy="4525963"/>
          </a:xfrm>
        </p:spPr>
        <p:txBody>
          <a:bodyPr/>
          <a:lstStyle/>
          <a:p>
            <a:pPr eaLnBrk="1" hangingPunct="1">
              <a:defRPr/>
            </a:pPr>
            <a:r>
              <a:rPr lang="en-US" altLang="en-US" sz="2800" dirty="0"/>
              <a:t>The Product Owner(</a:t>
            </a:r>
            <a:r>
              <a:rPr lang="en-US" altLang="en-US" sz="1800" dirty="0"/>
              <a:t>Project Sponsor, Decides features, release date, prioritization</a:t>
            </a:r>
            <a:r>
              <a:rPr lang="en-US" altLang="en-US" sz="2800" dirty="0"/>
              <a:t>)</a:t>
            </a:r>
          </a:p>
          <a:p>
            <a:pPr eaLnBrk="1" hangingPunct="1">
              <a:defRPr/>
            </a:pPr>
            <a:endParaRPr lang="en-US" altLang="en-US" sz="2800" dirty="0"/>
          </a:p>
          <a:p>
            <a:pPr>
              <a:defRPr/>
            </a:pPr>
            <a:r>
              <a:rPr lang="en-US" altLang="en-US" sz="2800" dirty="0"/>
              <a:t>The Scrum Master  (</a:t>
            </a:r>
            <a:r>
              <a:rPr lang="en-US" altLang="en-US" sz="2800" dirty="0">
                <a:solidFill>
                  <a:srgbClr val="FF0000"/>
                </a:solidFill>
              </a:rPr>
              <a:t>Facilitator</a:t>
            </a:r>
            <a:r>
              <a:rPr lang="en-US" altLang="en-US" sz="2800" dirty="0"/>
              <a:t>) (-</a:t>
            </a:r>
            <a:r>
              <a:rPr lang="en-US" sz="1800" dirty="0"/>
              <a:t>Typically a Project Manager or Team Leader </a:t>
            </a:r>
          </a:p>
          <a:p>
            <a:pPr marL="0" indent="0">
              <a:buFontTx/>
              <a:buNone/>
              <a:defRPr/>
            </a:pPr>
            <a:r>
              <a:rPr lang="en-US" sz="1800" dirty="0"/>
              <a:t>				-Responsible for endorsing Scrum values and practices </a:t>
            </a:r>
          </a:p>
          <a:p>
            <a:pPr marL="0" indent="0">
              <a:buFontTx/>
              <a:buNone/>
              <a:defRPr/>
            </a:pPr>
            <a:r>
              <a:rPr lang="en-US" sz="1800" dirty="0"/>
              <a:t>				-Remove weaknesses / politics, keeps everyone productive </a:t>
            </a:r>
            <a:r>
              <a:rPr lang="en-US" altLang="en-US" sz="2800" dirty="0"/>
              <a:t>)</a:t>
            </a:r>
          </a:p>
          <a:p>
            <a:pPr eaLnBrk="1" hangingPunct="1">
              <a:defRPr/>
            </a:pPr>
            <a:r>
              <a:rPr lang="en-US" altLang="en-US" sz="2800" dirty="0"/>
              <a:t>The Team</a:t>
            </a:r>
          </a:p>
          <a:p>
            <a:pPr eaLnBrk="1" hangingPunct="1">
              <a:defRPr/>
            </a:pPr>
            <a:endParaRPr lang="en-US" altLang="en-US" sz="2800" dirty="0"/>
          </a:p>
          <a:p>
            <a:pPr eaLnBrk="1" hangingPunct="1">
              <a:defRPr/>
            </a:pPr>
            <a:r>
              <a:rPr lang="en-US" altLang="en-US" sz="2800" dirty="0"/>
              <a:t>Everyone else is not part of Scrum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515">
                                            <p:txEl>
                                              <p:pRg st="0" end="0"/>
                                            </p:txEl>
                                          </p:spTgt>
                                        </p:tgtEl>
                                        <p:attrNameLst>
                                          <p:attrName>style.visibility</p:attrName>
                                        </p:attrNameLst>
                                      </p:cBhvr>
                                      <p:to>
                                        <p:strVal val="visible"/>
                                      </p:to>
                                    </p:set>
                                    <p:animEffect transition="in" filter="blinds(horizontal)">
                                      <p:cBhvr>
                                        <p:cTn id="7" dur="500"/>
                                        <p:tgtEl>
                                          <p:spTgt spid="645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515">
                                            <p:txEl>
                                              <p:pRg st="2" end="2"/>
                                            </p:txEl>
                                          </p:spTgt>
                                        </p:tgtEl>
                                        <p:attrNameLst>
                                          <p:attrName>style.visibility</p:attrName>
                                        </p:attrNameLst>
                                      </p:cBhvr>
                                      <p:to>
                                        <p:strVal val="visible"/>
                                      </p:to>
                                    </p:set>
                                    <p:animEffect transition="in" filter="blinds(horizontal)">
                                      <p:cBhvr>
                                        <p:cTn id="12" dur="500"/>
                                        <p:tgtEl>
                                          <p:spTgt spid="645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515">
                                            <p:txEl>
                                              <p:pRg st="3" end="3"/>
                                            </p:txEl>
                                          </p:spTgt>
                                        </p:tgtEl>
                                        <p:attrNameLst>
                                          <p:attrName>style.visibility</p:attrName>
                                        </p:attrNameLst>
                                      </p:cBhvr>
                                      <p:to>
                                        <p:strVal val="visible"/>
                                      </p:to>
                                    </p:set>
                                    <p:animEffect transition="in" filter="blinds(horizontal)">
                                      <p:cBhvr>
                                        <p:cTn id="17" dur="500"/>
                                        <p:tgtEl>
                                          <p:spTgt spid="6451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4515">
                                            <p:txEl>
                                              <p:pRg st="4" end="4"/>
                                            </p:txEl>
                                          </p:spTgt>
                                        </p:tgtEl>
                                        <p:attrNameLst>
                                          <p:attrName>style.visibility</p:attrName>
                                        </p:attrNameLst>
                                      </p:cBhvr>
                                      <p:to>
                                        <p:strVal val="visible"/>
                                      </p:to>
                                    </p:set>
                                    <p:animEffect transition="in" filter="blinds(horizontal)">
                                      <p:cBhvr>
                                        <p:cTn id="22" dur="500"/>
                                        <p:tgtEl>
                                          <p:spTgt spid="6451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64515">
                                            <p:txEl>
                                              <p:pRg st="5" end="5"/>
                                            </p:txEl>
                                          </p:spTgt>
                                        </p:tgtEl>
                                        <p:attrNameLst>
                                          <p:attrName>style.visibility</p:attrName>
                                        </p:attrNameLst>
                                      </p:cBhvr>
                                      <p:to>
                                        <p:strVal val="visible"/>
                                      </p:to>
                                    </p:set>
                                    <p:animEffect transition="in" filter="blinds(horizontal)">
                                      <p:cBhvr>
                                        <p:cTn id="27" dur="500"/>
                                        <p:tgtEl>
                                          <p:spTgt spid="64515">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64515">
                                            <p:txEl>
                                              <p:pRg st="7" end="7"/>
                                            </p:txEl>
                                          </p:spTgt>
                                        </p:tgtEl>
                                        <p:attrNameLst>
                                          <p:attrName>style.visibility</p:attrName>
                                        </p:attrNameLst>
                                      </p:cBhvr>
                                      <p:to>
                                        <p:strVal val="visible"/>
                                      </p:to>
                                    </p:set>
                                    <p:animEffect transition="in" filter="blinds(horizontal)">
                                      <p:cBhvr>
                                        <p:cTn id="32"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63D25B7D-4358-C8EB-A8F1-91CF303E80F5}"/>
              </a:ext>
            </a:extLst>
          </p:cNvPr>
          <p:cNvSpPr>
            <a:spLocks noGrp="1" noChangeArrowheads="1"/>
          </p:cNvSpPr>
          <p:nvPr>
            <p:ph type="title"/>
          </p:nvPr>
        </p:nvSpPr>
        <p:spPr>
          <a:xfrm>
            <a:off x="381000" y="0"/>
            <a:ext cx="5181600" cy="731838"/>
          </a:xfrm>
        </p:spPr>
        <p:txBody>
          <a:bodyPr/>
          <a:lstStyle/>
          <a:p>
            <a:pPr eaLnBrk="1" hangingPunct="1"/>
            <a:r>
              <a:rPr lang="en-US" altLang="en-US"/>
              <a:t>Scrum’s Practices</a:t>
            </a:r>
          </a:p>
        </p:txBody>
      </p:sp>
      <p:sp>
        <p:nvSpPr>
          <p:cNvPr id="40963" name="Rectangle 3">
            <a:extLst>
              <a:ext uri="{FF2B5EF4-FFF2-40B4-BE49-F238E27FC236}">
                <a16:creationId xmlns:a16="http://schemas.microsoft.com/office/drawing/2014/main" id="{CC3E0D9C-1A0B-4DF1-E48F-B1215CA6D745}"/>
              </a:ext>
            </a:extLst>
          </p:cNvPr>
          <p:cNvSpPr>
            <a:spLocks noGrp="1" noChangeArrowheads="1"/>
          </p:cNvSpPr>
          <p:nvPr>
            <p:ph type="body" idx="1"/>
          </p:nvPr>
        </p:nvSpPr>
        <p:spPr>
          <a:xfrm>
            <a:off x="76200" y="1600200"/>
            <a:ext cx="6705600" cy="4525963"/>
          </a:xfrm>
        </p:spPr>
        <p:txBody>
          <a:bodyPr/>
          <a:lstStyle/>
          <a:p>
            <a:pPr eaLnBrk="1" hangingPunct="1"/>
            <a:r>
              <a:rPr lang="en-US" altLang="en-US" sz="2400"/>
              <a:t>The Sprint Planning Meeting</a:t>
            </a:r>
          </a:p>
          <a:p>
            <a:pPr eaLnBrk="1" hangingPunct="1"/>
            <a:r>
              <a:rPr lang="en-US" altLang="en-US" sz="2400"/>
              <a:t>The Sprint</a:t>
            </a:r>
          </a:p>
          <a:p>
            <a:pPr eaLnBrk="1" hangingPunct="1"/>
            <a:r>
              <a:rPr lang="en-US" altLang="en-US" sz="2400"/>
              <a:t>The Sprint Review Meeting</a:t>
            </a:r>
          </a:p>
          <a:p>
            <a:pPr eaLnBrk="1" hangingPunct="1"/>
            <a:r>
              <a:rPr lang="en-US" altLang="en-US" sz="2400"/>
              <a:t>The Daily Scrum</a:t>
            </a:r>
          </a:p>
          <a:p>
            <a:pPr eaLnBrk="1" hangingPunct="1"/>
            <a:endParaRPr lang="en-US" altLang="en-US" sz="2400"/>
          </a:p>
          <a:p>
            <a:pPr eaLnBrk="1" hangingPunct="1"/>
            <a:r>
              <a:rPr lang="en-US" altLang="en-US" sz="2400" i="1">
                <a:solidFill>
                  <a:srgbClr val="FF0000"/>
                </a:solidFill>
              </a:rPr>
              <a:t>Everything else is not part of Scrum</a:t>
            </a:r>
          </a:p>
        </p:txBody>
      </p:sp>
      <p:pic>
        <p:nvPicPr>
          <p:cNvPr id="83972" name="Picture 1">
            <a:extLst>
              <a:ext uri="{FF2B5EF4-FFF2-40B4-BE49-F238E27FC236}">
                <a16:creationId xmlns:a16="http://schemas.microsoft.com/office/drawing/2014/main" id="{7B3A0E41-8ACB-F786-116B-5E893476F5D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34200" y="3389313"/>
            <a:ext cx="5238750" cy="348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3973" name="Picture 2">
            <a:extLst>
              <a:ext uri="{FF2B5EF4-FFF2-40B4-BE49-F238E27FC236}">
                <a16:creationId xmlns:a16="http://schemas.microsoft.com/office/drawing/2014/main" id="{61933D24-F566-D740-FE20-2C99261290C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34200" y="0"/>
            <a:ext cx="5238750" cy="338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blinds(horizontal)">
                                      <p:cBhvr>
                                        <p:cTn id="7" dur="500"/>
                                        <p:tgtEl>
                                          <p:spTgt spid="409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blinds(horizontal)">
                                      <p:cBhvr>
                                        <p:cTn id="12" dur="500"/>
                                        <p:tgtEl>
                                          <p:spTgt spid="409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63">
                                            <p:txEl>
                                              <p:pRg st="2" end="2"/>
                                            </p:txEl>
                                          </p:spTgt>
                                        </p:tgtEl>
                                        <p:attrNameLst>
                                          <p:attrName>style.visibility</p:attrName>
                                        </p:attrNameLst>
                                      </p:cBhvr>
                                      <p:to>
                                        <p:strVal val="visible"/>
                                      </p:to>
                                    </p:set>
                                    <p:animEffect transition="in" filter="blinds(horizontal)">
                                      <p:cBhvr>
                                        <p:cTn id="17" dur="500"/>
                                        <p:tgtEl>
                                          <p:spTgt spid="4096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0963">
                                            <p:txEl>
                                              <p:pRg st="3" end="3"/>
                                            </p:txEl>
                                          </p:spTgt>
                                        </p:tgtEl>
                                        <p:attrNameLst>
                                          <p:attrName>style.visibility</p:attrName>
                                        </p:attrNameLst>
                                      </p:cBhvr>
                                      <p:to>
                                        <p:strVal val="visible"/>
                                      </p:to>
                                    </p:set>
                                    <p:animEffect transition="in" filter="blinds(horizontal)">
                                      <p:cBhvr>
                                        <p:cTn id="22" dur="500"/>
                                        <p:tgtEl>
                                          <p:spTgt spid="4096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0963">
                                            <p:txEl>
                                              <p:pRg st="5" end="5"/>
                                            </p:txEl>
                                          </p:spTgt>
                                        </p:tgtEl>
                                        <p:attrNameLst>
                                          <p:attrName>style.visibility</p:attrName>
                                        </p:attrNameLst>
                                      </p:cBhvr>
                                      <p:to>
                                        <p:strVal val="visible"/>
                                      </p:to>
                                    </p:set>
                                    <p:animEffect transition="in" filter="blinds(horizontal)">
                                      <p:cBhvr>
                                        <p:cTn id="27" dur="500"/>
                                        <p:tgtEl>
                                          <p:spTgt spid="4096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7CC62BE-6DC5-B712-C5BF-F507526B2A2B}"/>
              </a:ext>
            </a:extLst>
          </p:cNvPr>
          <p:cNvSpPr>
            <a:spLocks noGrp="1" noChangeArrowheads="1"/>
          </p:cNvSpPr>
          <p:nvPr>
            <p:ph type="title"/>
          </p:nvPr>
        </p:nvSpPr>
        <p:spPr>
          <a:xfrm>
            <a:off x="1981200" y="304800"/>
            <a:ext cx="8229600" cy="1143000"/>
          </a:xfrm>
        </p:spPr>
        <p:txBody>
          <a:bodyPr/>
          <a:lstStyle/>
          <a:p>
            <a:pPr eaLnBrk="1" hangingPunct="1"/>
            <a:r>
              <a:rPr lang="en-US" altLang="en-US" sz="4000" b="1"/>
              <a:t>The Sprint Planning Meeting</a:t>
            </a:r>
          </a:p>
        </p:txBody>
      </p:sp>
      <p:sp>
        <p:nvSpPr>
          <p:cNvPr id="41987" name="Rectangle 3">
            <a:extLst>
              <a:ext uri="{FF2B5EF4-FFF2-40B4-BE49-F238E27FC236}">
                <a16:creationId xmlns:a16="http://schemas.microsoft.com/office/drawing/2014/main" id="{46E5708B-23DE-AFBD-FF4D-5FCC01BB2EF8}"/>
              </a:ext>
            </a:extLst>
          </p:cNvPr>
          <p:cNvSpPr>
            <a:spLocks noGrp="1" noChangeArrowheads="1"/>
          </p:cNvSpPr>
          <p:nvPr>
            <p:ph type="body" idx="1"/>
          </p:nvPr>
        </p:nvSpPr>
        <p:spPr>
          <a:xfrm>
            <a:off x="0" y="1600200"/>
            <a:ext cx="12192000" cy="4525963"/>
          </a:xfrm>
        </p:spPr>
        <p:txBody>
          <a:bodyPr/>
          <a:lstStyle/>
          <a:p>
            <a:pPr marL="609600" indent="-609600" eaLnBrk="1" hangingPunct="1"/>
            <a:r>
              <a:rPr lang="en-US" altLang="en-US" sz="4800" b="1">
                <a:solidFill>
                  <a:srgbClr val="FF0000"/>
                </a:solidFill>
              </a:rPr>
              <a:t>P</a:t>
            </a:r>
            <a:r>
              <a:rPr lang="en-US" altLang="en-US" b="1">
                <a:solidFill>
                  <a:srgbClr val="FF0000"/>
                </a:solidFill>
              </a:rPr>
              <a:t>roduct Owner </a:t>
            </a:r>
            <a:r>
              <a:rPr lang="en-US" altLang="en-US" sz="2800"/>
              <a:t>describes </a:t>
            </a:r>
            <a:r>
              <a:rPr lang="en-US" altLang="en-US" b="1">
                <a:solidFill>
                  <a:srgbClr val="FF0000"/>
                </a:solidFill>
              </a:rPr>
              <a:t>highest priority </a:t>
            </a:r>
            <a:r>
              <a:rPr lang="en-US" altLang="en-US" sz="2800"/>
              <a:t>features to the Team.</a:t>
            </a:r>
            <a:br>
              <a:rPr lang="en-US" altLang="en-US" sz="2800"/>
            </a:br>
            <a:r>
              <a:rPr lang="en-US" altLang="en-US" sz="2800"/>
              <a:t> </a:t>
            </a:r>
          </a:p>
          <a:p>
            <a:pPr marL="609600" indent="-609600" eaLnBrk="1" hangingPunct="1"/>
            <a:endParaRPr lang="en-US" altLang="en-US" sz="2800"/>
          </a:p>
          <a:p>
            <a:pPr marL="609600" indent="-609600" eaLnBrk="1" hangingPunct="1"/>
            <a:endParaRPr lang="en-US" altLang="en-US" sz="2800"/>
          </a:p>
          <a:p>
            <a:pPr marL="609600" indent="-609600" eaLnBrk="1" hangingPunct="1"/>
            <a:r>
              <a:rPr lang="en-US" altLang="en-US" sz="5400" b="1">
                <a:solidFill>
                  <a:srgbClr val="FF0000"/>
                </a:solidFill>
              </a:rPr>
              <a:t>T</a:t>
            </a:r>
            <a:r>
              <a:rPr lang="en-US" altLang="en-US" sz="2800" b="1">
                <a:solidFill>
                  <a:srgbClr val="FF0000"/>
                </a:solidFill>
              </a:rPr>
              <a:t>eam</a:t>
            </a:r>
            <a:r>
              <a:rPr lang="en-US" altLang="en-US" sz="2800"/>
              <a:t> decides what they can </a:t>
            </a:r>
            <a:r>
              <a:rPr lang="en-US" altLang="en-US" sz="2800" b="1">
                <a:solidFill>
                  <a:srgbClr val="FF0000"/>
                </a:solidFill>
              </a:rPr>
              <a:t>commit</a:t>
            </a:r>
            <a:r>
              <a:rPr lang="en-US" altLang="en-US" sz="2800"/>
              <a:t> to </a:t>
            </a:r>
            <a:r>
              <a:rPr lang="en-US" altLang="en-US" sz="2800" b="1">
                <a:solidFill>
                  <a:srgbClr val="FF0000"/>
                </a:solidFill>
              </a:rPr>
              <a:t>deliver</a:t>
            </a:r>
            <a:r>
              <a:rPr lang="en-US" altLang="en-US" sz="2800"/>
              <a:t> in the Sprint.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12"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90AE2563-DD3D-A31E-4612-BE56D985A268}"/>
              </a:ext>
            </a:extLst>
          </p:cNvPr>
          <p:cNvSpPr>
            <a:spLocks noGrp="1" noChangeArrowheads="1"/>
          </p:cNvSpPr>
          <p:nvPr>
            <p:ph type="title"/>
          </p:nvPr>
        </p:nvSpPr>
        <p:spPr/>
        <p:txBody>
          <a:bodyPr/>
          <a:lstStyle/>
          <a:p>
            <a:pPr eaLnBrk="1" hangingPunct="1"/>
            <a:r>
              <a:rPr lang="en-US" altLang="en-US" b="1"/>
              <a:t>The Sprint Review Meeting</a:t>
            </a:r>
          </a:p>
        </p:txBody>
      </p:sp>
      <p:sp>
        <p:nvSpPr>
          <p:cNvPr id="48131" name="Rectangle 3">
            <a:extLst>
              <a:ext uri="{FF2B5EF4-FFF2-40B4-BE49-F238E27FC236}">
                <a16:creationId xmlns:a16="http://schemas.microsoft.com/office/drawing/2014/main" id="{499D7667-B470-5A11-59E2-6F2061D12922}"/>
              </a:ext>
            </a:extLst>
          </p:cNvPr>
          <p:cNvSpPr>
            <a:spLocks noGrp="1" noChangeArrowheads="1"/>
          </p:cNvSpPr>
          <p:nvPr>
            <p:ph type="body" idx="1"/>
          </p:nvPr>
        </p:nvSpPr>
        <p:spPr>
          <a:xfrm>
            <a:off x="0" y="1600200"/>
            <a:ext cx="12192000" cy="4525963"/>
          </a:xfrm>
        </p:spPr>
        <p:txBody>
          <a:bodyPr/>
          <a:lstStyle/>
          <a:p>
            <a:pPr eaLnBrk="1" hangingPunct="1"/>
            <a:r>
              <a:rPr lang="en-US" altLang="en-US" b="1">
                <a:solidFill>
                  <a:srgbClr val="FF0000"/>
                </a:solidFill>
              </a:rPr>
              <a:t>Time boxed </a:t>
            </a:r>
            <a:r>
              <a:rPr lang="en-US" altLang="en-US"/>
              <a:t>to </a:t>
            </a:r>
            <a:r>
              <a:rPr lang="en-US" altLang="en-US" b="1">
                <a:solidFill>
                  <a:srgbClr val="FF0000"/>
                </a:solidFill>
              </a:rPr>
              <a:t>one hour </a:t>
            </a:r>
            <a:r>
              <a:rPr lang="en-US" altLang="en-US"/>
              <a:t>of prep and </a:t>
            </a:r>
            <a:r>
              <a:rPr lang="en-US" altLang="en-US" b="1">
                <a:solidFill>
                  <a:srgbClr val="002060"/>
                </a:solidFill>
              </a:rPr>
              <a:t>four hours </a:t>
            </a:r>
            <a:r>
              <a:rPr lang="en-US" altLang="en-US"/>
              <a:t>of meeting.</a:t>
            </a:r>
          </a:p>
          <a:p>
            <a:pPr eaLnBrk="1" hangingPunct="1"/>
            <a:endParaRPr lang="en-US" altLang="en-US"/>
          </a:p>
          <a:p>
            <a:pPr eaLnBrk="1" hangingPunct="1"/>
            <a:r>
              <a:rPr lang="en-US" altLang="en-US"/>
              <a:t>Team demonstrates product increment to product owner’s satisfaction.</a:t>
            </a:r>
          </a:p>
          <a:p>
            <a:pPr eaLnBrk="1" hangingPunct="1"/>
            <a:endParaRPr lang="en-US" altLang="en-US"/>
          </a:p>
          <a:p>
            <a:pPr eaLnBrk="1" hangingPunct="1"/>
            <a:r>
              <a:rPr lang="en-US" altLang="en-US"/>
              <a:t>Informality is encouraged. PowerPoint is discouraged.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animEffect transition="in" filter="blinds(horizontal)">
                                      <p:cBhvr>
                                        <p:cTn id="7" dur="500"/>
                                        <p:tgtEl>
                                          <p:spTgt spid="481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8131">
                                            <p:txEl>
                                              <p:pRg st="2" end="2"/>
                                            </p:txEl>
                                          </p:spTgt>
                                        </p:tgtEl>
                                        <p:attrNameLst>
                                          <p:attrName>style.visibility</p:attrName>
                                        </p:attrNameLst>
                                      </p:cBhvr>
                                      <p:to>
                                        <p:strVal val="visible"/>
                                      </p:to>
                                    </p:set>
                                    <p:animEffect transition="in" filter="blinds(horizontal)">
                                      <p:cBhvr>
                                        <p:cTn id="12" dur="500"/>
                                        <p:tgtEl>
                                          <p:spTgt spid="4813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8131">
                                            <p:txEl>
                                              <p:pRg st="4" end="4"/>
                                            </p:txEl>
                                          </p:spTgt>
                                        </p:tgtEl>
                                        <p:attrNameLst>
                                          <p:attrName>style.visibility</p:attrName>
                                        </p:attrNameLst>
                                      </p:cBhvr>
                                      <p:to>
                                        <p:strVal val="visible"/>
                                      </p:to>
                                    </p:set>
                                    <p:animEffect transition="in" filter="blinds(horizontal)">
                                      <p:cBhvr>
                                        <p:cTn id="17" dur="500"/>
                                        <p:tgtEl>
                                          <p:spTgt spid="48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1170927D-6896-389B-4B07-852FE3C152F7}"/>
              </a:ext>
            </a:extLst>
          </p:cNvPr>
          <p:cNvSpPr>
            <a:spLocks noGrp="1" noChangeArrowheads="1"/>
          </p:cNvSpPr>
          <p:nvPr>
            <p:ph type="title"/>
          </p:nvPr>
        </p:nvSpPr>
        <p:spPr>
          <a:xfrm>
            <a:off x="304800" y="9525"/>
            <a:ext cx="10972800" cy="715963"/>
          </a:xfrm>
        </p:spPr>
        <p:txBody>
          <a:bodyPr/>
          <a:lstStyle/>
          <a:p>
            <a:pPr eaLnBrk="1" hangingPunct="1"/>
            <a:r>
              <a:rPr lang="en-US" altLang="en-US" b="1"/>
              <a:t>The Daily Scrum</a:t>
            </a:r>
          </a:p>
        </p:txBody>
      </p:sp>
      <p:sp>
        <p:nvSpPr>
          <p:cNvPr id="50179" name="Rectangle 3">
            <a:extLst>
              <a:ext uri="{FF2B5EF4-FFF2-40B4-BE49-F238E27FC236}">
                <a16:creationId xmlns:a16="http://schemas.microsoft.com/office/drawing/2014/main" id="{FB37087E-9FDD-B5D5-4A43-DD6C23F1317E}"/>
              </a:ext>
            </a:extLst>
          </p:cNvPr>
          <p:cNvSpPr>
            <a:spLocks noGrp="1" noChangeArrowheads="1"/>
          </p:cNvSpPr>
          <p:nvPr>
            <p:ph type="body" idx="1"/>
          </p:nvPr>
        </p:nvSpPr>
        <p:spPr>
          <a:xfrm>
            <a:off x="15875" y="838200"/>
            <a:ext cx="10972800" cy="4525963"/>
          </a:xfrm>
        </p:spPr>
        <p:txBody>
          <a:bodyPr/>
          <a:lstStyle/>
          <a:p>
            <a:pPr eaLnBrk="1" hangingPunct="1"/>
            <a:r>
              <a:rPr lang="en-US" altLang="en-US" sz="2400" b="1">
                <a:solidFill>
                  <a:srgbClr val="FF0000"/>
                </a:solidFill>
              </a:rPr>
              <a:t>Time</a:t>
            </a:r>
            <a:r>
              <a:rPr lang="en-US" altLang="en-US" sz="2400"/>
              <a:t> boxed to </a:t>
            </a:r>
            <a:r>
              <a:rPr lang="en-US" altLang="en-US" sz="2400" b="1">
                <a:solidFill>
                  <a:srgbClr val="FF0000"/>
                </a:solidFill>
              </a:rPr>
              <a:t>fifteen minutes!</a:t>
            </a:r>
          </a:p>
          <a:p>
            <a:pPr eaLnBrk="1" hangingPunct="1"/>
            <a:endParaRPr lang="en-US" altLang="en-US" sz="2400" b="1">
              <a:solidFill>
                <a:srgbClr val="FF0000"/>
              </a:solidFill>
            </a:endParaRPr>
          </a:p>
          <a:p>
            <a:pPr eaLnBrk="1" hangingPunct="1"/>
            <a:r>
              <a:rPr lang="en-US" altLang="en-US" sz="2400" b="1"/>
              <a:t>The Team and the Scrum Master only.</a:t>
            </a:r>
          </a:p>
          <a:p>
            <a:pPr eaLnBrk="1" hangingPunct="1"/>
            <a:endParaRPr lang="en-US" altLang="en-US" sz="2400" b="1"/>
          </a:p>
          <a:p>
            <a:pPr eaLnBrk="1" hangingPunct="1"/>
            <a:r>
              <a:rPr lang="en-US" altLang="en-US" sz="2400"/>
              <a:t>What have you </a:t>
            </a:r>
            <a:r>
              <a:rPr lang="en-US" altLang="en-US" sz="2400" b="1">
                <a:solidFill>
                  <a:srgbClr val="FF0000"/>
                </a:solidFill>
              </a:rPr>
              <a:t>accomplished</a:t>
            </a:r>
            <a:r>
              <a:rPr lang="en-US" altLang="en-US" sz="2400"/>
              <a:t> since yesterday?</a:t>
            </a:r>
          </a:p>
          <a:p>
            <a:pPr eaLnBrk="1" hangingPunct="1"/>
            <a:endParaRPr lang="en-US" altLang="en-US" sz="2400"/>
          </a:p>
          <a:p>
            <a:pPr eaLnBrk="1" hangingPunct="1"/>
            <a:r>
              <a:rPr lang="en-US" altLang="en-US" sz="2400"/>
              <a:t>Are your Sprint Backlog </a:t>
            </a:r>
            <a:r>
              <a:rPr lang="en-US" altLang="en-US" sz="2400" b="1">
                <a:solidFill>
                  <a:srgbClr val="FF0000"/>
                </a:solidFill>
              </a:rPr>
              <a:t>estimates accurate</a:t>
            </a:r>
            <a:r>
              <a:rPr lang="en-US" altLang="en-US" sz="2400"/>
              <a:t>?</a:t>
            </a:r>
          </a:p>
          <a:p>
            <a:pPr eaLnBrk="1" hangingPunct="1"/>
            <a:endParaRPr lang="en-US" altLang="en-US" sz="2400"/>
          </a:p>
          <a:p>
            <a:pPr eaLnBrk="1" hangingPunct="1"/>
            <a:r>
              <a:rPr lang="en-US" altLang="en-US" sz="2400"/>
              <a:t>What are you working on today?</a:t>
            </a:r>
          </a:p>
          <a:p>
            <a:pPr eaLnBrk="1" hangingPunct="1"/>
            <a:endParaRPr lang="en-US" altLang="en-US" sz="2400"/>
          </a:p>
          <a:p>
            <a:pPr eaLnBrk="1" hangingPunct="1"/>
            <a:r>
              <a:rPr lang="en-US" altLang="en-US" sz="2400"/>
              <a:t>Is there anything </a:t>
            </a:r>
            <a:r>
              <a:rPr lang="en-US" altLang="en-US" sz="2400" b="1">
                <a:solidFill>
                  <a:srgbClr val="FF0000"/>
                </a:solidFill>
              </a:rPr>
              <a:t>blocking</a:t>
            </a:r>
            <a:r>
              <a:rPr lang="en-US" altLang="en-US" sz="2400"/>
              <a:t> you?</a:t>
            </a:r>
          </a:p>
        </p:txBody>
      </p:sp>
      <p:pic>
        <p:nvPicPr>
          <p:cNvPr id="88068" name="Picture 1">
            <a:extLst>
              <a:ext uri="{FF2B5EF4-FFF2-40B4-BE49-F238E27FC236}">
                <a16:creationId xmlns:a16="http://schemas.microsoft.com/office/drawing/2014/main" id="{CCD0CA81-8FD9-8BA7-BB81-A38CA45E87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1981200"/>
            <a:ext cx="5181600"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0" end="0"/>
                                            </p:txEl>
                                          </p:spTgt>
                                        </p:tgtEl>
                                        <p:attrNameLst>
                                          <p:attrName>style.visibility</p:attrName>
                                        </p:attrNameLst>
                                      </p:cBhvr>
                                      <p:to>
                                        <p:strVal val="visible"/>
                                      </p:to>
                                    </p:set>
                                    <p:animEffect transition="in" filter="blinds(horizontal)">
                                      <p:cBhvr>
                                        <p:cTn id="7" dur="500"/>
                                        <p:tgtEl>
                                          <p:spTgt spid="5017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2" dur="500"/>
                                        <p:tgtEl>
                                          <p:spTgt spid="5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79">
                                            <p:txEl>
                                              <p:pRg st="4" end="4"/>
                                            </p:txEl>
                                          </p:spTgt>
                                        </p:tgtEl>
                                        <p:attrNameLst>
                                          <p:attrName>style.visibility</p:attrName>
                                        </p:attrNameLst>
                                      </p:cBhvr>
                                      <p:to>
                                        <p:strVal val="visible"/>
                                      </p:to>
                                    </p:set>
                                    <p:animEffect transition="in" filter="blinds(horizontal)">
                                      <p:cBhvr>
                                        <p:cTn id="17" dur="500"/>
                                        <p:tgtEl>
                                          <p:spTgt spid="50179">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179">
                                            <p:txEl>
                                              <p:pRg st="6" end="6"/>
                                            </p:txEl>
                                          </p:spTgt>
                                        </p:tgtEl>
                                        <p:attrNameLst>
                                          <p:attrName>style.visibility</p:attrName>
                                        </p:attrNameLst>
                                      </p:cBhvr>
                                      <p:to>
                                        <p:strVal val="visible"/>
                                      </p:to>
                                    </p:set>
                                    <p:animEffect transition="in" filter="blinds(horizontal)">
                                      <p:cBhvr>
                                        <p:cTn id="22" dur="500"/>
                                        <p:tgtEl>
                                          <p:spTgt spid="5017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0179">
                                            <p:txEl>
                                              <p:pRg st="8" end="8"/>
                                            </p:txEl>
                                          </p:spTgt>
                                        </p:tgtEl>
                                        <p:attrNameLst>
                                          <p:attrName>style.visibility</p:attrName>
                                        </p:attrNameLst>
                                      </p:cBhvr>
                                      <p:to>
                                        <p:strVal val="visible"/>
                                      </p:to>
                                    </p:set>
                                    <p:animEffect transition="in" filter="blinds(horizontal)">
                                      <p:cBhvr>
                                        <p:cTn id="27" dur="500"/>
                                        <p:tgtEl>
                                          <p:spTgt spid="50179">
                                            <p:txEl>
                                              <p:pRg st="8" end="8"/>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50179">
                                            <p:txEl>
                                              <p:pRg st="10" end="10"/>
                                            </p:txEl>
                                          </p:spTgt>
                                        </p:tgtEl>
                                        <p:attrNameLst>
                                          <p:attrName>style.visibility</p:attrName>
                                        </p:attrNameLst>
                                      </p:cBhvr>
                                      <p:to>
                                        <p:strVal val="visible"/>
                                      </p:to>
                                    </p:set>
                                    <p:animEffect transition="in" filter="blinds(horizontal)">
                                      <p:cBhvr>
                                        <p:cTn id="32" dur="500"/>
                                        <p:tgtEl>
                                          <p:spTgt spid="5017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9B4E73F-1112-2729-2C23-03F26EDF54D9}"/>
              </a:ext>
            </a:extLst>
          </p:cNvPr>
          <p:cNvSpPr>
            <a:spLocks noGrp="1" noChangeArrowheads="1"/>
          </p:cNvSpPr>
          <p:nvPr>
            <p:ph type="title"/>
          </p:nvPr>
        </p:nvSpPr>
        <p:spPr>
          <a:xfrm>
            <a:off x="457200" y="0"/>
            <a:ext cx="10972800" cy="838200"/>
          </a:xfrm>
        </p:spPr>
        <p:txBody>
          <a:bodyPr/>
          <a:lstStyle/>
          <a:p>
            <a:pPr eaLnBrk="1" hangingPunct="1"/>
            <a:r>
              <a:rPr lang="en-US" altLang="en-US" b="1"/>
              <a:t>The Sprint Retrospective</a:t>
            </a:r>
          </a:p>
        </p:txBody>
      </p:sp>
      <p:sp>
        <p:nvSpPr>
          <p:cNvPr id="57347" name="Rectangle 3">
            <a:extLst>
              <a:ext uri="{FF2B5EF4-FFF2-40B4-BE49-F238E27FC236}">
                <a16:creationId xmlns:a16="http://schemas.microsoft.com/office/drawing/2014/main" id="{6F5D282E-0E39-3694-EF61-B4DFA428011D}"/>
              </a:ext>
            </a:extLst>
          </p:cNvPr>
          <p:cNvSpPr>
            <a:spLocks noGrp="1" noChangeArrowheads="1"/>
          </p:cNvSpPr>
          <p:nvPr>
            <p:ph type="body" idx="1"/>
          </p:nvPr>
        </p:nvSpPr>
        <p:spPr>
          <a:xfrm>
            <a:off x="12700" y="1295400"/>
            <a:ext cx="12179300" cy="4525963"/>
          </a:xfrm>
        </p:spPr>
        <p:txBody>
          <a:bodyPr/>
          <a:lstStyle/>
          <a:p>
            <a:pPr eaLnBrk="1" hangingPunct="1"/>
            <a:r>
              <a:rPr lang="en-US" altLang="en-US"/>
              <a:t>Time boxed to </a:t>
            </a:r>
            <a:r>
              <a:rPr lang="en-US" altLang="en-US" b="1">
                <a:solidFill>
                  <a:srgbClr val="FF0000"/>
                </a:solidFill>
              </a:rPr>
              <a:t>three hours</a:t>
            </a:r>
            <a:r>
              <a:rPr lang="en-US" altLang="en-US"/>
              <a:t>.</a:t>
            </a:r>
          </a:p>
          <a:p>
            <a:pPr eaLnBrk="1" hangingPunct="1"/>
            <a:r>
              <a:rPr lang="en-US" altLang="en-US" u="sng"/>
              <a:t>Team</a:t>
            </a:r>
            <a:r>
              <a:rPr lang="en-US" altLang="en-US"/>
              <a:t>, </a:t>
            </a:r>
            <a:r>
              <a:rPr lang="en-US" altLang="en-US" u="sng"/>
              <a:t>Scrum Master</a:t>
            </a:r>
            <a:r>
              <a:rPr lang="en-US" altLang="en-US"/>
              <a:t>, and (optionally) </a:t>
            </a:r>
            <a:r>
              <a:rPr lang="en-US" altLang="en-US" u="sng"/>
              <a:t>Product Owner</a:t>
            </a:r>
            <a:r>
              <a:rPr lang="en-US" altLang="en-US"/>
              <a:t> review the </a:t>
            </a:r>
            <a:r>
              <a:rPr lang="en-US" altLang="en-US" sz="4800" b="1">
                <a:solidFill>
                  <a:srgbClr val="FF0000"/>
                </a:solidFill>
              </a:rPr>
              <a:t>last Sprint</a:t>
            </a:r>
            <a:endParaRPr lang="en-US" altLang="en-US" b="1">
              <a:solidFill>
                <a:srgbClr val="FF0000"/>
              </a:solidFill>
            </a:endParaRPr>
          </a:p>
          <a:p>
            <a:pPr eaLnBrk="1" hangingPunct="1"/>
            <a:r>
              <a:rPr lang="en-US" altLang="en-US"/>
              <a:t>What went well?</a:t>
            </a:r>
          </a:p>
          <a:p>
            <a:pPr eaLnBrk="1" hangingPunct="1"/>
            <a:r>
              <a:rPr lang="en-US" altLang="en-US"/>
              <a:t>What can be improved?</a:t>
            </a:r>
          </a:p>
          <a:p>
            <a:pPr eaLnBrk="1" hangingPunct="1"/>
            <a:endParaRPr lang="en-US" altLang="en-US"/>
          </a:p>
          <a:p>
            <a:pPr eaLnBrk="1" hangingPunct="1"/>
            <a:r>
              <a:rPr lang="en-US" altLang="en-US"/>
              <a:t>Actionable items are presented to the Product Owner for prioritization as non-functional requirements.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Effect transition="in" filter="blinds(horizontal)">
                                      <p:cBhvr>
                                        <p:cTn id="7" dur="500"/>
                                        <p:tgtEl>
                                          <p:spTgt spid="573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7347">
                                            <p:txEl>
                                              <p:pRg st="1" end="1"/>
                                            </p:txEl>
                                          </p:spTgt>
                                        </p:tgtEl>
                                        <p:attrNameLst>
                                          <p:attrName>style.visibility</p:attrName>
                                        </p:attrNameLst>
                                      </p:cBhvr>
                                      <p:to>
                                        <p:strVal val="visible"/>
                                      </p:to>
                                    </p:set>
                                    <p:animEffect transition="in" filter="blinds(horizontal)">
                                      <p:cBhvr>
                                        <p:cTn id="12" dur="500"/>
                                        <p:tgtEl>
                                          <p:spTgt spid="573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7347">
                                            <p:txEl>
                                              <p:pRg st="2" end="2"/>
                                            </p:txEl>
                                          </p:spTgt>
                                        </p:tgtEl>
                                        <p:attrNameLst>
                                          <p:attrName>style.visibility</p:attrName>
                                        </p:attrNameLst>
                                      </p:cBhvr>
                                      <p:to>
                                        <p:strVal val="visible"/>
                                      </p:to>
                                    </p:set>
                                    <p:animEffect transition="in" filter="blinds(horizontal)">
                                      <p:cBhvr>
                                        <p:cTn id="17" dur="500"/>
                                        <p:tgtEl>
                                          <p:spTgt spid="573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7347">
                                            <p:txEl>
                                              <p:pRg st="3" end="3"/>
                                            </p:txEl>
                                          </p:spTgt>
                                        </p:tgtEl>
                                        <p:attrNameLst>
                                          <p:attrName>style.visibility</p:attrName>
                                        </p:attrNameLst>
                                      </p:cBhvr>
                                      <p:to>
                                        <p:strVal val="visible"/>
                                      </p:to>
                                    </p:set>
                                    <p:animEffect transition="in" filter="blinds(horizontal)">
                                      <p:cBhvr>
                                        <p:cTn id="22" dur="500"/>
                                        <p:tgtEl>
                                          <p:spTgt spid="573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7347">
                                            <p:txEl>
                                              <p:pRg st="5" end="5"/>
                                            </p:txEl>
                                          </p:spTgt>
                                        </p:tgtEl>
                                        <p:attrNameLst>
                                          <p:attrName>style.visibility</p:attrName>
                                        </p:attrNameLst>
                                      </p:cBhvr>
                                      <p:to>
                                        <p:strVal val="visible"/>
                                      </p:to>
                                    </p:set>
                                    <p:animEffect transition="in" filter="blinds(horizontal)">
                                      <p:cBhvr>
                                        <p:cTn id="27" dur="500"/>
                                        <p:tgtEl>
                                          <p:spTgt spid="573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ED9E10E6-D0C7-2120-5E09-004ADB78DEA4}"/>
              </a:ext>
            </a:extLst>
          </p:cNvPr>
          <p:cNvSpPr>
            <a:spLocks noGrp="1" noChangeArrowheads="1"/>
          </p:cNvSpPr>
          <p:nvPr>
            <p:ph type="title"/>
          </p:nvPr>
        </p:nvSpPr>
        <p:spPr/>
        <p:txBody>
          <a:bodyPr/>
          <a:lstStyle/>
          <a:p>
            <a:pPr eaLnBrk="1" hangingPunct="1"/>
            <a:r>
              <a:rPr lang="en-US" altLang="en-US" b="1"/>
              <a:t>Scrum’s Artefacts</a:t>
            </a:r>
          </a:p>
        </p:txBody>
      </p:sp>
      <p:sp>
        <p:nvSpPr>
          <p:cNvPr id="51203" name="Rectangle 3">
            <a:extLst>
              <a:ext uri="{FF2B5EF4-FFF2-40B4-BE49-F238E27FC236}">
                <a16:creationId xmlns:a16="http://schemas.microsoft.com/office/drawing/2014/main" id="{2E9BE961-8C4C-307A-6139-943D1D77B756}"/>
              </a:ext>
            </a:extLst>
          </p:cNvPr>
          <p:cNvSpPr>
            <a:spLocks noGrp="1" noChangeArrowheads="1"/>
          </p:cNvSpPr>
          <p:nvPr>
            <p:ph type="body" idx="1"/>
          </p:nvPr>
        </p:nvSpPr>
        <p:spPr/>
        <p:txBody>
          <a:bodyPr/>
          <a:lstStyle/>
          <a:p>
            <a:pPr eaLnBrk="1" hangingPunct="1"/>
            <a:r>
              <a:rPr lang="en-US" altLang="en-US" sz="3600"/>
              <a:t>The Product Backlog</a:t>
            </a:r>
          </a:p>
          <a:p>
            <a:pPr eaLnBrk="1" hangingPunct="1"/>
            <a:r>
              <a:rPr lang="en-US" altLang="en-US" sz="3600"/>
              <a:t>The Sprint Backlog</a:t>
            </a:r>
          </a:p>
          <a:p>
            <a:pPr eaLnBrk="1" hangingPunct="1"/>
            <a:r>
              <a:rPr lang="en-US" altLang="en-US" sz="3600"/>
              <a:t>The Sprint Burndown Chart</a:t>
            </a:r>
          </a:p>
          <a:p>
            <a:pPr eaLnBrk="1" hangingPunct="1"/>
            <a:r>
              <a:rPr lang="en-US" altLang="en-US" sz="3600"/>
              <a:t>The Product Increment</a:t>
            </a:r>
          </a:p>
          <a:p>
            <a:pPr eaLnBrk="1" hangingPunct="1"/>
            <a:r>
              <a:rPr lang="en-US" altLang="en-US" sz="3600"/>
              <a:t>Everything else is not part of Scrum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0" end="0"/>
                                            </p:txEl>
                                          </p:spTgt>
                                        </p:tgtEl>
                                        <p:attrNameLst>
                                          <p:attrName>style.visibility</p:attrName>
                                        </p:attrNameLst>
                                      </p:cBhvr>
                                      <p:to>
                                        <p:strVal val="visible"/>
                                      </p:to>
                                    </p:set>
                                    <p:animEffect transition="in" filter="blinds(horizontal)">
                                      <p:cBhvr>
                                        <p:cTn id="7" dur="500"/>
                                        <p:tgtEl>
                                          <p:spTgt spid="512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12" dur="500"/>
                                        <p:tgtEl>
                                          <p:spTgt spid="512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03">
                                            <p:txEl>
                                              <p:pRg st="2" end="2"/>
                                            </p:txEl>
                                          </p:spTgt>
                                        </p:tgtEl>
                                        <p:attrNameLst>
                                          <p:attrName>style.visibility</p:attrName>
                                        </p:attrNameLst>
                                      </p:cBhvr>
                                      <p:to>
                                        <p:strVal val="visible"/>
                                      </p:to>
                                    </p:set>
                                    <p:animEffect transition="in" filter="blinds(horizontal)">
                                      <p:cBhvr>
                                        <p:cTn id="17" dur="500"/>
                                        <p:tgtEl>
                                          <p:spTgt spid="512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1203">
                                            <p:txEl>
                                              <p:pRg st="3" end="3"/>
                                            </p:txEl>
                                          </p:spTgt>
                                        </p:tgtEl>
                                        <p:attrNameLst>
                                          <p:attrName>style.visibility</p:attrName>
                                        </p:attrNameLst>
                                      </p:cBhvr>
                                      <p:to>
                                        <p:strVal val="visible"/>
                                      </p:to>
                                    </p:set>
                                    <p:animEffect transition="in" filter="blinds(horizontal)">
                                      <p:cBhvr>
                                        <p:cTn id="22" dur="500"/>
                                        <p:tgtEl>
                                          <p:spTgt spid="512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1203">
                                            <p:txEl>
                                              <p:pRg st="4" end="4"/>
                                            </p:txEl>
                                          </p:spTgt>
                                        </p:tgtEl>
                                        <p:attrNameLst>
                                          <p:attrName>style.visibility</p:attrName>
                                        </p:attrNameLst>
                                      </p:cBhvr>
                                      <p:to>
                                        <p:strVal val="visible"/>
                                      </p:to>
                                    </p:set>
                                    <p:animEffect transition="in" filter="blinds(horizontal)">
                                      <p:cBhvr>
                                        <p:cTn id="27" dur="500"/>
                                        <p:tgtEl>
                                          <p:spTgt spid="512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45C96-3AE6-2DA3-2890-075DBB07EB2F}"/>
              </a:ext>
            </a:extLst>
          </p:cNvPr>
          <p:cNvSpPr>
            <a:spLocks noGrp="1"/>
          </p:cNvSpPr>
          <p:nvPr>
            <p:ph type="title"/>
          </p:nvPr>
        </p:nvSpPr>
        <p:spPr>
          <a:xfrm>
            <a:off x="963613" y="4406900"/>
            <a:ext cx="10363200" cy="1362075"/>
          </a:xfrm>
        </p:spPr>
        <p:txBody>
          <a:bodyPr/>
          <a:lstStyle/>
          <a:p>
            <a:pPr>
              <a:defRPr/>
            </a:pPr>
            <a:r>
              <a:rPr lang="en-US" dirty="0"/>
              <a:t>Scrum</a:t>
            </a:r>
            <a:endParaRPr lang="en-PK"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F329BC61-EE50-1F18-5804-4C54565057AE}"/>
              </a:ext>
            </a:extLst>
          </p:cNvPr>
          <p:cNvSpPr>
            <a:spLocks noGrp="1" noChangeArrowheads="1"/>
          </p:cNvSpPr>
          <p:nvPr>
            <p:ph type="title"/>
          </p:nvPr>
        </p:nvSpPr>
        <p:spPr>
          <a:xfrm>
            <a:off x="0" y="7938"/>
            <a:ext cx="5486400" cy="754062"/>
          </a:xfrm>
        </p:spPr>
        <p:txBody>
          <a:bodyPr/>
          <a:lstStyle/>
          <a:p>
            <a:pPr eaLnBrk="1" hangingPunct="1"/>
            <a:r>
              <a:rPr lang="en-US" altLang="en-US"/>
              <a:t>The Product Backlog</a:t>
            </a:r>
          </a:p>
        </p:txBody>
      </p:sp>
      <p:pic>
        <p:nvPicPr>
          <p:cNvPr id="91139" name="Picture 3" descr="productbacklog">
            <a:extLst>
              <a:ext uri="{FF2B5EF4-FFF2-40B4-BE49-F238E27FC236}">
                <a16:creationId xmlns:a16="http://schemas.microsoft.com/office/drawing/2014/main" id="{39E2FA46-D89A-E75A-8342-304A0126D5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0" y="38100"/>
            <a:ext cx="6762750" cy="6743700"/>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B93442EB-BEA8-DED8-4E39-3EEE773B4925}"/>
              </a:ext>
            </a:extLst>
          </p:cNvPr>
          <p:cNvSpPr>
            <a:spLocks noGrp="1" noChangeArrowheads="1"/>
          </p:cNvSpPr>
          <p:nvPr>
            <p:ph type="title"/>
          </p:nvPr>
        </p:nvSpPr>
        <p:spPr>
          <a:xfrm>
            <a:off x="25400" y="0"/>
            <a:ext cx="5181600" cy="563563"/>
          </a:xfrm>
        </p:spPr>
        <p:txBody>
          <a:bodyPr/>
          <a:lstStyle/>
          <a:p>
            <a:pPr eaLnBrk="1" hangingPunct="1"/>
            <a:r>
              <a:rPr lang="en-US" altLang="en-US"/>
              <a:t>The Sprint Backlog</a:t>
            </a:r>
          </a:p>
        </p:txBody>
      </p:sp>
      <p:pic>
        <p:nvPicPr>
          <p:cNvPr id="92163" name="Picture 3" descr="sprintbacklog">
            <a:extLst>
              <a:ext uri="{FF2B5EF4-FFF2-40B4-BE49-F238E27FC236}">
                <a16:creationId xmlns:a16="http://schemas.microsoft.com/office/drawing/2014/main" id="{BC949305-3740-C22E-C684-CB2722676C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029200" y="0"/>
            <a:ext cx="6858000" cy="6826250"/>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BBCA52B4-DC0B-3FE5-60A5-1F5BD043A919}"/>
              </a:ext>
            </a:extLst>
          </p:cNvPr>
          <p:cNvSpPr>
            <a:spLocks noGrp="1" noChangeArrowheads="1"/>
          </p:cNvSpPr>
          <p:nvPr>
            <p:ph type="title"/>
          </p:nvPr>
        </p:nvSpPr>
        <p:spPr>
          <a:xfrm>
            <a:off x="608013" y="0"/>
            <a:ext cx="10972800" cy="944563"/>
          </a:xfrm>
        </p:spPr>
        <p:txBody>
          <a:bodyPr/>
          <a:lstStyle/>
          <a:p>
            <a:pPr eaLnBrk="1" hangingPunct="1"/>
            <a:r>
              <a:rPr lang="en-US" altLang="en-US"/>
              <a:t>The Sprint Burndown Chart</a:t>
            </a:r>
          </a:p>
        </p:txBody>
      </p:sp>
      <p:pic>
        <p:nvPicPr>
          <p:cNvPr id="93187" name="Picture 3" descr="sprintburndown">
            <a:extLst>
              <a:ext uri="{FF2B5EF4-FFF2-40B4-BE49-F238E27FC236}">
                <a16:creationId xmlns:a16="http://schemas.microsoft.com/office/drawing/2014/main" id="{A627DF00-87B3-2370-E303-AF606F033F3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027363" y="1600200"/>
            <a:ext cx="6135687" cy="4525963"/>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85AE3F90-7ECD-FDE2-1A7C-4A0982E0CB9A}"/>
              </a:ext>
            </a:extLst>
          </p:cNvPr>
          <p:cNvSpPr>
            <a:spLocks noGrp="1" noChangeArrowheads="1"/>
          </p:cNvSpPr>
          <p:nvPr>
            <p:ph type="title"/>
          </p:nvPr>
        </p:nvSpPr>
        <p:spPr/>
        <p:txBody>
          <a:bodyPr/>
          <a:lstStyle/>
          <a:p>
            <a:pPr eaLnBrk="1" hangingPunct="1"/>
            <a:r>
              <a:rPr lang="en-US" altLang="en-US"/>
              <a:t>The Product Increment</a:t>
            </a:r>
          </a:p>
        </p:txBody>
      </p:sp>
      <p:sp>
        <p:nvSpPr>
          <p:cNvPr id="55299" name="Rectangle 3">
            <a:extLst>
              <a:ext uri="{FF2B5EF4-FFF2-40B4-BE49-F238E27FC236}">
                <a16:creationId xmlns:a16="http://schemas.microsoft.com/office/drawing/2014/main" id="{997060F2-F7DB-1288-E751-6078097D68D0}"/>
              </a:ext>
            </a:extLst>
          </p:cNvPr>
          <p:cNvSpPr>
            <a:spLocks noGrp="1" noChangeArrowheads="1"/>
          </p:cNvSpPr>
          <p:nvPr>
            <p:ph type="body" idx="1"/>
          </p:nvPr>
        </p:nvSpPr>
        <p:spPr>
          <a:xfrm>
            <a:off x="0" y="1600200"/>
            <a:ext cx="12192000" cy="4525963"/>
          </a:xfrm>
        </p:spPr>
        <p:txBody>
          <a:bodyPr/>
          <a:lstStyle/>
          <a:p>
            <a:pPr eaLnBrk="1" hangingPunct="1"/>
            <a:r>
              <a:rPr lang="en-US" altLang="en-US"/>
              <a:t>Delivers </a:t>
            </a:r>
            <a:r>
              <a:rPr lang="en-US" altLang="en-US" b="1">
                <a:solidFill>
                  <a:srgbClr val="FF0000"/>
                </a:solidFill>
              </a:rPr>
              <a:t>measurable value</a:t>
            </a:r>
          </a:p>
          <a:p>
            <a:pPr eaLnBrk="1" hangingPunct="1"/>
            <a:endParaRPr lang="en-US" altLang="en-US"/>
          </a:p>
          <a:p>
            <a:pPr eaLnBrk="1" hangingPunct="1"/>
            <a:r>
              <a:rPr lang="en-US" altLang="en-US"/>
              <a:t>“Potentially Shippable”: the process can be halted after every Sprint and there will be </a:t>
            </a:r>
            <a:r>
              <a:rPr lang="en-US" altLang="en-US" i="1"/>
              <a:t>some</a:t>
            </a:r>
            <a:r>
              <a:rPr lang="en-US" altLang="en-US"/>
              <a:t> value</a:t>
            </a:r>
          </a:p>
          <a:p>
            <a:pPr eaLnBrk="1" hangingPunct="1"/>
            <a:endParaRPr lang="en-US" altLang="en-US"/>
          </a:p>
          <a:p>
            <a:pPr eaLnBrk="1" hangingPunct="1"/>
            <a:r>
              <a:rPr lang="en-US" altLang="en-US"/>
              <a:t>Must be a product, </a:t>
            </a:r>
            <a:r>
              <a:rPr lang="en-US" altLang="en-US" sz="3600" b="1">
                <a:solidFill>
                  <a:srgbClr val="FF0000"/>
                </a:solidFill>
              </a:rPr>
              <a:t>no matter how incomplete</a:t>
            </a:r>
            <a:endParaRPr lang="en-US" altLang="en-US" b="1">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0" end="0"/>
                                            </p:txEl>
                                          </p:spTgt>
                                        </p:tgtEl>
                                        <p:attrNameLst>
                                          <p:attrName>style.visibility</p:attrName>
                                        </p:attrNameLst>
                                      </p:cBhvr>
                                      <p:to>
                                        <p:strVal val="visible"/>
                                      </p:to>
                                    </p:set>
                                    <p:animEffect transition="in" filter="blinds(horizontal)">
                                      <p:cBhvr>
                                        <p:cTn id="7" dur="500"/>
                                        <p:tgtEl>
                                          <p:spTgt spid="552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2" dur="500"/>
                                        <p:tgtEl>
                                          <p:spTgt spid="5529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5299">
                                            <p:txEl>
                                              <p:pRg st="4" end="4"/>
                                            </p:txEl>
                                          </p:spTgt>
                                        </p:tgtEl>
                                        <p:attrNameLst>
                                          <p:attrName>style.visibility</p:attrName>
                                        </p:attrNameLst>
                                      </p:cBhvr>
                                      <p:to>
                                        <p:strVal val="visible"/>
                                      </p:to>
                                    </p:set>
                                    <p:animEffect transition="in" filter="blinds(horizontal)">
                                      <p:cBhvr>
                                        <p:cTn id="17" dur="500"/>
                                        <p:tgtEl>
                                          <p:spTgt spid="552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765CDE59-7108-1402-DDA2-17AC40DF3D62}"/>
              </a:ext>
            </a:extLst>
          </p:cNvPr>
          <p:cNvSpPr>
            <a:spLocks noGrp="1" noChangeArrowheads="1"/>
          </p:cNvSpPr>
          <p:nvPr>
            <p:ph type="title"/>
          </p:nvPr>
        </p:nvSpPr>
        <p:spPr>
          <a:xfrm>
            <a:off x="609600" y="23813"/>
            <a:ext cx="10972800" cy="792162"/>
          </a:xfrm>
        </p:spPr>
        <p:txBody>
          <a:bodyPr/>
          <a:lstStyle/>
          <a:p>
            <a:pPr eaLnBrk="1" hangingPunct="1"/>
            <a:r>
              <a:rPr lang="en-US" altLang="en-US"/>
              <a:t>Some reasons to avoid Scrum</a:t>
            </a:r>
          </a:p>
        </p:txBody>
      </p:sp>
      <p:sp>
        <p:nvSpPr>
          <p:cNvPr id="58371" name="Rectangle 3">
            <a:extLst>
              <a:ext uri="{FF2B5EF4-FFF2-40B4-BE49-F238E27FC236}">
                <a16:creationId xmlns:a16="http://schemas.microsoft.com/office/drawing/2014/main" id="{F4C1E743-469A-E2AC-14C4-52E1CAF67394}"/>
              </a:ext>
            </a:extLst>
          </p:cNvPr>
          <p:cNvSpPr>
            <a:spLocks noGrp="1" noChangeArrowheads="1"/>
          </p:cNvSpPr>
          <p:nvPr>
            <p:ph type="body" idx="1"/>
          </p:nvPr>
        </p:nvSpPr>
        <p:spPr>
          <a:xfrm>
            <a:off x="0" y="1143000"/>
            <a:ext cx="12192000" cy="4525963"/>
          </a:xfrm>
        </p:spPr>
        <p:txBody>
          <a:bodyPr/>
          <a:lstStyle/>
          <a:p>
            <a:pPr algn="just" eaLnBrk="1" hangingPunct="1">
              <a:lnSpc>
                <a:spcPct val="80000"/>
              </a:lnSpc>
            </a:pPr>
            <a:r>
              <a:rPr lang="en-US" altLang="en-US" sz="2800"/>
              <a:t>Your current software development produces acceptable results</a:t>
            </a:r>
          </a:p>
          <a:p>
            <a:pPr algn="just" eaLnBrk="1" hangingPunct="1">
              <a:lnSpc>
                <a:spcPct val="80000"/>
              </a:lnSpc>
            </a:pPr>
            <a:endParaRPr lang="en-US" altLang="en-US" sz="2800"/>
          </a:p>
          <a:p>
            <a:pPr algn="just" eaLnBrk="1" hangingPunct="1">
              <a:lnSpc>
                <a:spcPct val="80000"/>
              </a:lnSpc>
            </a:pPr>
            <a:r>
              <a:rPr lang="en-US" altLang="en-US" sz="2800"/>
              <a:t>Your project cannot be </a:t>
            </a:r>
            <a:r>
              <a:rPr lang="en-US" altLang="en-US" sz="2800" b="1">
                <a:solidFill>
                  <a:srgbClr val="FF0000"/>
                </a:solidFill>
              </a:rPr>
              <a:t>decomposed</a:t>
            </a:r>
            <a:r>
              <a:rPr lang="en-US" altLang="en-US" sz="2800"/>
              <a:t> into good, increment-able requirements </a:t>
            </a:r>
            <a:r>
              <a:rPr lang="en-US" altLang="en-US" sz="4000" b="1">
                <a:solidFill>
                  <a:srgbClr val="002060"/>
                </a:solidFill>
              </a:rPr>
              <a:t>(“big ball of mud”)</a:t>
            </a:r>
            <a:endParaRPr lang="en-US" altLang="en-US" sz="2800" b="1">
              <a:solidFill>
                <a:srgbClr val="002060"/>
              </a:solidFill>
            </a:endParaRPr>
          </a:p>
          <a:p>
            <a:pPr algn="just" eaLnBrk="1" hangingPunct="1">
              <a:lnSpc>
                <a:spcPct val="80000"/>
              </a:lnSpc>
            </a:pPr>
            <a:endParaRPr lang="en-US" altLang="en-US" sz="2800"/>
          </a:p>
          <a:p>
            <a:pPr algn="just" eaLnBrk="1" hangingPunct="1">
              <a:lnSpc>
                <a:spcPct val="80000"/>
              </a:lnSpc>
            </a:pPr>
            <a:r>
              <a:rPr lang="en-US" altLang="en-US" sz="2800"/>
              <a:t>Your engineering practices embrace heavy, up-front design, the construction of baroque frameworks, and throw-it-over-the-wall attitudes towards QA.</a:t>
            </a:r>
          </a:p>
          <a:p>
            <a:pPr algn="just" eaLnBrk="1" hangingPunct="1">
              <a:lnSpc>
                <a:spcPct val="80000"/>
              </a:lnSpc>
            </a:pPr>
            <a:endParaRPr lang="en-US" altLang="en-US" sz="2800"/>
          </a:p>
          <a:p>
            <a:pPr algn="just" eaLnBrk="1" hangingPunct="1">
              <a:lnSpc>
                <a:spcPct val="80000"/>
              </a:lnSpc>
            </a:pPr>
            <a:r>
              <a:rPr lang="en-US" altLang="en-US" sz="2800"/>
              <a:t>Nobody can agree on ‘done-ness’</a:t>
            </a:r>
          </a:p>
          <a:p>
            <a:pPr algn="just" eaLnBrk="1" hangingPunct="1">
              <a:lnSpc>
                <a:spcPct val="80000"/>
              </a:lnSpc>
            </a:pPr>
            <a:endParaRPr lang="en-US" altLang="en-US" sz="2800"/>
          </a:p>
          <a:p>
            <a:pPr algn="just" eaLnBrk="1" hangingPunct="1">
              <a:lnSpc>
                <a:spcPct val="80000"/>
              </a:lnSpc>
            </a:pPr>
            <a:r>
              <a:rPr lang="en-US" altLang="en-US" sz="2800"/>
              <a:t>Your management practices embrace ‘do it now and forget what I told you to do yesterday’.</a:t>
            </a:r>
          </a:p>
          <a:p>
            <a:pPr algn="just" eaLnBrk="1" hangingPunct="1">
              <a:lnSpc>
                <a:spcPct val="80000"/>
              </a:lnSpc>
            </a:pPr>
            <a:endParaRPr lang="en-US" altLang="en-US" sz="280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8371">
                                            <p:txEl>
                                              <p:pRg st="0" end="0"/>
                                            </p:txEl>
                                          </p:spTgt>
                                        </p:tgtEl>
                                        <p:attrNameLst>
                                          <p:attrName>style.visibility</p:attrName>
                                        </p:attrNameLst>
                                      </p:cBhvr>
                                      <p:to>
                                        <p:strVal val="visible"/>
                                      </p:to>
                                    </p:set>
                                    <p:animEffect transition="in" filter="blinds(horizontal)">
                                      <p:cBhvr>
                                        <p:cTn id="7" dur="500"/>
                                        <p:tgtEl>
                                          <p:spTgt spid="583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371">
                                            <p:txEl>
                                              <p:pRg st="2" end="2"/>
                                            </p:txEl>
                                          </p:spTgt>
                                        </p:tgtEl>
                                        <p:attrNameLst>
                                          <p:attrName>style.visibility</p:attrName>
                                        </p:attrNameLst>
                                      </p:cBhvr>
                                      <p:to>
                                        <p:strVal val="visible"/>
                                      </p:to>
                                    </p:set>
                                    <p:animEffect transition="in" filter="blinds(horizontal)">
                                      <p:cBhvr>
                                        <p:cTn id="12" dur="500"/>
                                        <p:tgtEl>
                                          <p:spTgt spid="583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8371">
                                            <p:txEl>
                                              <p:pRg st="4" end="4"/>
                                            </p:txEl>
                                          </p:spTgt>
                                        </p:tgtEl>
                                        <p:attrNameLst>
                                          <p:attrName>style.visibility</p:attrName>
                                        </p:attrNameLst>
                                      </p:cBhvr>
                                      <p:to>
                                        <p:strVal val="visible"/>
                                      </p:to>
                                    </p:set>
                                    <p:animEffect transition="in" filter="blinds(horizontal)">
                                      <p:cBhvr>
                                        <p:cTn id="17" dur="500"/>
                                        <p:tgtEl>
                                          <p:spTgt spid="58371">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8371">
                                            <p:txEl>
                                              <p:pRg st="6" end="6"/>
                                            </p:txEl>
                                          </p:spTgt>
                                        </p:tgtEl>
                                        <p:attrNameLst>
                                          <p:attrName>style.visibility</p:attrName>
                                        </p:attrNameLst>
                                      </p:cBhvr>
                                      <p:to>
                                        <p:strVal val="visible"/>
                                      </p:to>
                                    </p:set>
                                    <p:animEffect transition="in" filter="blinds(horizontal)">
                                      <p:cBhvr>
                                        <p:cTn id="22" dur="500"/>
                                        <p:tgtEl>
                                          <p:spTgt spid="58371">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8371">
                                            <p:txEl>
                                              <p:pRg st="8" end="8"/>
                                            </p:txEl>
                                          </p:spTgt>
                                        </p:tgtEl>
                                        <p:attrNameLst>
                                          <p:attrName>style.visibility</p:attrName>
                                        </p:attrNameLst>
                                      </p:cBhvr>
                                      <p:to>
                                        <p:strVal val="visible"/>
                                      </p:to>
                                    </p:set>
                                    <p:animEffect transition="in" filter="blinds(horizontal)">
                                      <p:cBhvr>
                                        <p:cTn id="27" dur="500"/>
                                        <p:tgtEl>
                                          <p:spTgt spid="5837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CB285A6-D077-CCCC-D4C3-8E815163170A}"/>
              </a:ext>
            </a:extLst>
          </p:cNvPr>
          <p:cNvSpPr/>
          <p:nvPr/>
        </p:nvSpPr>
        <p:spPr>
          <a:xfrm>
            <a:off x="152400" y="196850"/>
            <a:ext cx="11887200" cy="5510213"/>
          </a:xfrm>
          <a:prstGeom prst="rect">
            <a:avLst/>
          </a:prstGeom>
        </p:spPr>
        <p:txBody>
          <a:bodyPr>
            <a:spAutoFit/>
          </a:bodyPr>
          <a:lstStyle/>
          <a:p>
            <a:pPr algn="just">
              <a:defRPr/>
            </a:pPr>
            <a:r>
              <a:rPr lang="en-US" sz="3200" dirty="0">
                <a:latin typeface="+mn-lt"/>
              </a:rPr>
              <a:t>Difference between two agile processes</a:t>
            </a:r>
          </a:p>
          <a:p>
            <a:pPr algn="just">
              <a:defRPr/>
            </a:pPr>
            <a:endParaRPr lang="en-US" sz="3200" dirty="0">
              <a:latin typeface="+mn-lt"/>
            </a:endParaRPr>
          </a:p>
          <a:p>
            <a:pPr algn="just">
              <a:defRPr/>
            </a:pPr>
            <a:endParaRPr lang="en-US" dirty="0">
              <a:latin typeface="+mn-lt"/>
            </a:endParaRPr>
          </a:p>
          <a:p>
            <a:pPr algn="just">
              <a:defRPr/>
            </a:pPr>
            <a:r>
              <a:rPr lang="en-US" dirty="0">
                <a:latin typeface="+mn-lt"/>
              </a:rPr>
              <a:t>1. Scrum teams have sprint which are 2-4 weeks long whereas XP teams typically work in iteration no longer than 1-2 weeks long.</a:t>
            </a:r>
          </a:p>
          <a:p>
            <a:pPr algn="just">
              <a:defRPr/>
            </a:pPr>
            <a:endParaRPr lang="en-US" dirty="0">
              <a:latin typeface="+mn-lt"/>
            </a:endParaRPr>
          </a:p>
          <a:p>
            <a:pPr algn="just">
              <a:defRPr/>
            </a:pPr>
            <a:r>
              <a:rPr lang="en-US" dirty="0">
                <a:latin typeface="+mn-lt"/>
              </a:rPr>
              <a:t>2. Scrum doesn't allow changes to the chosen sprint backlog once planned whereas XP teams are much more amenable to change within their iterations, but change can only be made if the team hasn't started working on a feature.</a:t>
            </a:r>
          </a:p>
          <a:p>
            <a:pPr algn="just">
              <a:defRPr/>
            </a:pPr>
            <a:endParaRPr lang="en-US" dirty="0">
              <a:latin typeface="+mn-lt"/>
            </a:endParaRPr>
          </a:p>
          <a:p>
            <a:pPr algn="just">
              <a:defRPr/>
            </a:pPr>
            <a:r>
              <a:rPr lang="en-US" dirty="0">
                <a:latin typeface="+mn-lt"/>
              </a:rPr>
              <a:t>3. In Scrum product owner prioritizes the product backlog but the Scrum team can choose a lower priority item for a sprint to work on before the high priority work  whereas XP teams must always work in priority order as Features to be developed are prioritized by the customer</a:t>
            </a:r>
          </a:p>
          <a:p>
            <a:pPr algn="just">
              <a:defRPr/>
            </a:pPr>
            <a:endParaRPr lang="en-US" dirty="0">
              <a:latin typeface="+mn-lt"/>
            </a:endParaRPr>
          </a:p>
          <a:p>
            <a:pPr algn="just">
              <a:defRPr/>
            </a:pPr>
            <a:r>
              <a:rPr lang="en-US" b="1" dirty="0">
                <a:latin typeface="+mn-lt"/>
              </a:rPr>
              <a:t>The Biggest difference are</a:t>
            </a:r>
          </a:p>
          <a:p>
            <a:pPr algn="just">
              <a:defRPr/>
            </a:pPr>
            <a:endParaRPr lang="en-US" dirty="0">
              <a:latin typeface="+mn-lt"/>
            </a:endParaRPr>
          </a:p>
          <a:p>
            <a:pPr algn="just">
              <a:defRPr/>
            </a:pPr>
            <a:r>
              <a:rPr lang="en-US" dirty="0">
                <a:latin typeface="+mn-lt"/>
              </a:rPr>
              <a:t>XP mandates a set of engineering practices where Scrum does not. At the same time Scrum mandates planning ceremonies and artifacts, where XP does not.</a:t>
            </a:r>
            <a:endParaRPr lang="en-PK" dirty="0">
              <a:latin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a:extLst>
              <a:ext uri="{FF2B5EF4-FFF2-40B4-BE49-F238E27FC236}">
                <a16:creationId xmlns:a16="http://schemas.microsoft.com/office/drawing/2014/main" id="{B0E4BCDB-156E-4451-73C0-186438FF96FA}"/>
              </a:ext>
            </a:extLst>
          </p:cNvPr>
          <p:cNvSpPr>
            <a:spLocks noGrp="1" noChangeArrowheads="1"/>
          </p:cNvSpPr>
          <p:nvPr>
            <p:ph type="title"/>
          </p:nvPr>
        </p:nvSpPr>
        <p:spPr/>
        <p:txBody>
          <a:bodyPr/>
          <a:lstStyle/>
          <a:p>
            <a:endParaRPr lang="en-US" altLang="en-US"/>
          </a:p>
        </p:txBody>
      </p:sp>
      <p:pic>
        <p:nvPicPr>
          <p:cNvPr id="99331" name="Content Placeholder 4" descr="A screenshot of a computer program&#10;&#10;Description automatically generated">
            <a:extLst>
              <a:ext uri="{FF2B5EF4-FFF2-40B4-BE49-F238E27FC236}">
                <a16:creationId xmlns:a16="http://schemas.microsoft.com/office/drawing/2014/main" id="{E2C5227E-A334-C401-C587-0F41A5E4157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7313" y="858838"/>
            <a:ext cx="12017375" cy="4462462"/>
          </a:xfr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a:extLst>
              <a:ext uri="{FF2B5EF4-FFF2-40B4-BE49-F238E27FC236}">
                <a16:creationId xmlns:a16="http://schemas.microsoft.com/office/drawing/2014/main" id="{D08F4FB5-0860-FADD-062E-FE6E7F68F3D3}"/>
              </a:ext>
            </a:extLst>
          </p:cNvPr>
          <p:cNvSpPr>
            <a:spLocks noGrp="1" noChangeArrowheads="1"/>
          </p:cNvSpPr>
          <p:nvPr>
            <p:ph type="title"/>
          </p:nvPr>
        </p:nvSpPr>
        <p:spPr/>
        <p:txBody>
          <a:bodyPr/>
          <a:lstStyle/>
          <a:p>
            <a:r>
              <a:rPr lang="en-IN" altLang="en-US"/>
              <a:t>Criteria </a:t>
            </a:r>
            <a:endParaRPr lang="en-US" altLang="en-US"/>
          </a:p>
        </p:txBody>
      </p:sp>
      <p:pic>
        <p:nvPicPr>
          <p:cNvPr id="101379" name="Content Placeholder 4">
            <a:extLst>
              <a:ext uri="{FF2B5EF4-FFF2-40B4-BE49-F238E27FC236}">
                <a16:creationId xmlns:a16="http://schemas.microsoft.com/office/drawing/2014/main" id="{E888E732-F6C4-BC71-11D6-8D8C8E2D92F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2005" t="38724" r="13066" b="14136"/>
          <a:stretch>
            <a:fillRect/>
          </a:stretch>
        </p:blipFill>
        <p:spPr>
          <a:xfrm>
            <a:off x="1219200" y="1524000"/>
            <a:ext cx="10210800" cy="5181600"/>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706" name="Picture 1">
            <a:extLst>
              <a:ext uri="{FF2B5EF4-FFF2-40B4-BE49-F238E27FC236}">
                <a16:creationId xmlns:a16="http://schemas.microsoft.com/office/drawing/2014/main" id="{855095DE-4693-E81B-D979-109E0064900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609600"/>
            <a:ext cx="10334625" cy="533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27306D1D-4760-CB07-5B76-43197E488828}"/>
              </a:ext>
            </a:extLst>
          </p:cNvPr>
          <p:cNvSpPr>
            <a:spLocks noGrp="1" noChangeArrowheads="1"/>
          </p:cNvSpPr>
          <p:nvPr>
            <p:ph type="title"/>
          </p:nvPr>
        </p:nvSpPr>
        <p:spPr/>
        <p:txBody>
          <a:bodyPr/>
          <a:lstStyle/>
          <a:p>
            <a:pPr eaLnBrk="1" hangingPunct="1"/>
            <a:r>
              <a:rPr lang="en-US" altLang="en-US"/>
              <a:t>Scrum</a:t>
            </a:r>
          </a:p>
        </p:txBody>
      </p:sp>
      <p:sp>
        <p:nvSpPr>
          <p:cNvPr id="73731" name="Rectangle 3">
            <a:extLst>
              <a:ext uri="{FF2B5EF4-FFF2-40B4-BE49-F238E27FC236}">
                <a16:creationId xmlns:a16="http://schemas.microsoft.com/office/drawing/2014/main" id="{A0D61C14-66DA-ED13-968F-E0B541BF2E26}"/>
              </a:ext>
            </a:extLst>
          </p:cNvPr>
          <p:cNvSpPr>
            <a:spLocks noGrp="1" noChangeArrowheads="1"/>
          </p:cNvSpPr>
          <p:nvPr>
            <p:ph type="body" idx="1"/>
          </p:nvPr>
        </p:nvSpPr>
        <p:spPr/>
        <p:txBody>
          <a:bodyPr/>
          <a:lstStyle/>
          <a:p>
            <a:pPr eaLnBrk="1" hangingPunct="1"/>
            <a:r>
              <a:rPr lang="en-US" altLang="en-US" sz="2800"/>
              <a:t>Emphasizes use of a set of software patterns</a:t>
            </a:r>
          </a:p>
          <a:p>
            <a:pPr lvl="1" eaLnBrk="1" hangingPunct="1"/>
            <a:r>
              <a:rPr lang="en-US" altLang="en-US" sz="2400"/>
              <a:t>Backlog</a:t>
            </a:r>
          </a:p>
          <a:p>
            <a:pPr lvl="1" eaLnBrk="1" hangingPunct="1"/>
            <a:r>
              <a:rPr lang="en-US" altLang="en-US" sz="2400"/>
              <a:t>Sprints</a:t>
            </a:r>
          </a:p>
          <a:p>
            <a:pPr lvl="1" eaLnBrk="1" hangingPunct="1"/>
            <a:r>
              <a:rPr lang="en-US" altLang="en-US" sz="2400"/>
              <a:t>Scrum meetings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a:extLst>
              <a:ext uri="{FF2B5EF4-FFF2-40B4-BE49-F238E27FC236}">
                <a16:creationId xmlns:a16="http://schemas.microsoft.com/office/drawing/2014/main" id="{BD6ABE75-7088-5FC2-D4E1-E0DC0A1EF4AD}"/>
              </a:ext>
            </a:extLst>
          </p:cNvPr>
          <p:cNvSpPr>
            <a:spLocks noGrp="1" noChangeArrowheads="1"/>
          </p:cNvSpPr>
          <p:nvPr>
            <p:ph type="title"/>
          </p:nvPr>
        </p:nvSpPr>
        <p:spPr>
          <a:xfrm>
            <a:off x="609600" y="160338"/>
            <a:ext cx="10972800" cy="1143000"/>
          </a:xfrm>
        </p:spPr>
        <p:txBody>
          <a:bodyPr/>
          <a:lstStyle/>
          <a:p>
            <a:r>
              <a:rPr lang="en-US" altLang="en-US"/>
              <a:t>Scrum</a:t>
            </a:r>
          </a:p>
        </p:txBody>
      </p:sp>
      <p:sp>
        <p:nvSpPr>
          <p:cNvPr id="74755" name="Content Placeholder 2">
            <a:extLst>
              <a:ext uri="{FF2B5EF4-FFF2-40B4-BE49-F238E27FC236}">
                <a16:creationId xmlns:a16="http://schemas.microsoft.com/office/drawing/2014/main" id="{EF5B3B90-F57A-64F6-4A1A-01D95C8FF7B3}"/>
              </a:ext>
            </a:extLst>
          </p:cNvPr>
          <p:cNvSpPr>
            <a:spLocks noGrp="1" noChangeArrowheads="1"/>
          </p:cNvSpPr>
          <p:nvPr>
            <p:ph idx="1"/>
          </p:nvPr>
        </p:nvSpPr>
        <p:spPr>
          <a:xfrm>
            <a:off x="304800" y="1111250"/>
            <a:ext cx="11658600" cy="4525963"/>
          </a:xfrm>
        </p:spPr>
        <p:txBody>
          <a:bodyPr/>
          <a:lstStyle/>
          <a:p>
            <a:pPr algn="just"/>
            <a:r>
              <a:rPr lang="en-US" altLang="en-US" sz="2800"/>
              <a:t>Scrum is framework for developing complex products and systems. It is grounded in empirical process and control theory. Scrum employs an iterative and incremental approach to optimize predictability and control risk. </a:t>
            </a:r>
          </a:p>
        </p:txBody>
      </p:sp>
      <p:sp>
        <p:nvSpPr>
          <p:cNvPr id="2" name="Hexagon 1">
            <a:extLst>
              <a:ext uri="{FF2B5EF4-FFF2-40B4-BE49-F238E27FC236}">
                <a16:creationId xmlns:a16="http://schemas.microsoft.com/office/drawing/2014/main" id="{CADCEE4F-1DA9-D5E4-6035-E2B3217C88B9}"/>
              </a:ext>
            </a:extLst>
          </p:cNvPr>
          <p:cNvSpPr/>
          <p:nvPr/>
        </p:nvSpPr>
        <p:spPr>
          <a:xfrm>
            <a:off x="7239000" y="2693988"/>
            <a:ext cx="2011363" cy="1981200"/>
          </a:xfrm>
          <a:prstGeom prst="hexagon">
            <a:avLst/>
          </a:prstGeom>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a:defRPr/>
            </a:pPr>
            <a:r>
              <a:rPr lang="en-US" sz="1400" b="1" dirty="0"/>
              <a:t>Adapt</a:t>
            </a:r>
            <a:endParaRPr lang="en-PK" sz="1400" b="1" dirty="0"/>
          </a:p>
        </p:txBody>
      </p:sp>
      <p:sp>
        <p:nvSpPr>
          <p:cNvPr id="3" name="Hexagon 2">
            <a:extLst>
              <a:ext uri="{FF2B5EF4-FFF2-40B4-BE49-F238E27FC236}">
                <a16:creationId xmlns:a16="http://schemas.microsoft.com/office/drawing/2014/main" id="{823E8E0C-7CD1-B264-976E-85089CC295AB}"/>
              </a:ext>
            </a:extLst>
          </p:cNvPr>
          <p:cNvSpPr/>
          <p:nvPr/>
        </p:nvSpPr>
        <p:spPr>
          <a:xfrm>
            <a:off x="5715000" y="3713163"/>
            <a:ext cx="1981200" cy="1981200"/>
          </a:xfrm>
          <a:prstGeom prst="hexagon">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r>
              <a:rPr lang="en-US" sz="1400" b="1" dirty="0"/>
              <a:t>Inspect</a:t>
            </a:r>
            <a:endParaRPr lang="en-PK" b="1" dirty="0"/>
          </a:p>
        </p:txBody>
      </p:sp>
      <p:sp>
        <p:nvSpPr>
          <p:cNvPr id="4" name="Hexagon 3">
            <a:extLst>
              <a:ext uri="{FF2B5EF4-FFF2-40B4-BE49-F238E27FC236}">
                <a16:creationId xmlns:a16="http://schemas.microsoft.com/office/drawing/2014/main" id="{E9C51194-7A1C-EFCD-1A18-6417D81E3349}"/>
              </a:ext>
            </a:extLst>
          </p:cNvPr>
          <p:cNvSpPr/>
          <p:nvPr/>
        </p:nvSpPr>
        <p:spPr>
          <a:xfrm>
            <a:off x="4119563" y="2703513"/>
            <a:ext cx="2011362" cy="1981200"/>
          </a:xfrm>
          <a:prstGeom prst="hexagon">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1400" b="1" dirty="0">
                <a:latin typeface="+mj-lt"/>
                <a:cs typeface="Aharoni" panose="02010803020104030203" pitchFamily="2" charset="-79"/>
              </a:rPr>
              <a:t>Transparency</a:t>
            </a:r>
            <a:endParaRPr lang="en-PK" sz="1200" b="1" dirty="0">
              <a:latin typeface="+mj-lt"/>
              <a:cs typeface="Aharoni" panose="02010803020104030203" pitchFamily="2" charset="-79"/>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72D4700A-A1BA-E6DF-3522-C3AF1BB9115D}"/>
              </a:ext>
            </a:extLst>
          </p:cNvPr>
          <p:cNvSpPr>
            <a:spLocks noGrp="1" noChangeArrowheads="1"/>
          </p:cNvSpPr>
          <p:nvPr>
            <p:ph type="title"/>
          </p:nvPr>
        </p:nvSpPr>
        <p:spPr>
          <a:xfrm>
            <a:off x="1981200" y="0"/>
            <a:ext cx="8229600" cy="762000"/>
          </a:xfrm>
        </p:spPr>
        <p:txBody>
          <a:bodyPr/>
          <a:lstStyle/>
          <a:p>
            <a:pPr eaLnBrk="1" hangingPunct="1"/>
            <a:r>
              <a:rPr lang="en-US" altLang="en-US"/>
              <a:t>Scrum</a:t>
            </a:r>
          </a:p>
        </p:txBody>
      </p:sp>
      <p:pic>
        <p:nvPicPr>
          <p:cNvPr id="75779" name="Picture 6" descr="overview">
            <a:extLst>
              <a:ext uri="{FF2B5EF4-FFF2-40B4-BE49-F238E27FC236}">
                <a16:creationId xmlns:a16="http://schemas.microsoft.com/office/drawing/2014/main" id="{51CFD596-853C-633F-DC48-0015F9230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838200"/>
            <a:ext cx="8534400"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6802" name="Picture 2">
            <a:extLst>
              <a:ext uri="{FF2B5EF4-FFF2-40B4-BE49-F238E27FC236}">
                <a16:creationId xmlns:a16="http://schemas.microsoft.com/office/drawing/2014/main" id="{CD03D0AF-87A4-70E3-6AD4-6BF4F55CDA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95300"/>
            <a:ext cx="956310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826" name="Picture 2">
            <a:extLst>
              <a:ext uri="{FF2B5EF4-FFF2-40B4-BE49-F238E27FC236}">
                <a16:creationId xmlns:a16="http://schemas.microsoft.com/office/drawing/2014/main" id="{0FC84151-FF4F-8A5C-9C04-38D1F0F10C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613"/>
            <a:ext cx="76200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FBC1D919-1057-AB18-2F6F-BE06005DD1F2}"/>
              </a:ext>
            </a:extLst>
          </p:cNvPr>
          <p:cNvSpPr/>
          <p:nvPr/>
        </p:nvSpPr>
        <p:spPr>
          <a:xfrm>
            <a:off x="1447800" y="2971800"/>
            <a:ext cx="1295400" cy="1905000"/>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algn="ctr">
              <a:defRPr/>
            </a:pPr>
            <a:endParaRPr lang="en-PK"/>
          </a:p>
        </p:txBody>
      </p:sp>
      <p:sp>
        <p:nvSpPr>
          <p:cNvPr id="5" name="Rectangle: Rounded Corners 4">
            <a:extLst>
              <a:ext uri="{FF2B5EF4-FFF2-40B4-BE49-F238E27FC236}">
                <a16:creationId xmlns:a16="http://schemas.microsoft.com/office/drawing/2014/main" id="{A9FB2FE4-6405-8A90-D140-898C9728F4F1}"/>
              </a:ext>
            </a:extLst>
          </p:cNvPr>
          <p:cNvSpPr/>
          <p:nvPr/>
        </p:nvSpPr>
        <p:spPr>
          <a:xfrm>
            <a:off x="2101850" y="4876800"/>
            <a:ext cx="8763000" cy="1779588"/>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marL="285750" indent="-285750" algn="just">
              <a:buFont typeface="Arial" panose="020B0604020202020204" pitchFamily="34" charset="0"/>
              <a:buChar char="•"/>
              <a:defRPr/>
            </a:pPr>
            <a:r>
              <a:rPr lang="en-US" dirty="0"/>
              <a:t>Product Owner decides what should be produced so as to achieve success</a:t>
            </a:r>
          </a:p>
          <a:p>
            <a:pPr marL="285750" indent="-285750" algn="just">
              <a:buFont typeface="Arial" panose="020B0604020202020204" pitchFamily="34" charset="0"/>
              <a:buChar char="•"/>
              <a:defRPr/>
            </a:pPr>
            <a:r>
              <a:rPr lang="en-US" dirty="0"/>
              <a:t>Gets inputs from users, teams, managers, stakeholders, executives, industry experts etc.</a:t>
            </a:r>
          </a:p>
          <a:p>
            <a:pPr marL="285750" indent="-285750" algn="just">
              <a:buFont typeface="Arial" panose="020B0604020202020204" pitchFamily="34" charset="0"/>
              <a:buChar char="•"/>
              <a:defRPr/>
            </a:pPr>
            <a:r>
              <a:rPr lang="en-US" dirty="0"/>
              <a:t>Produces the product backlog which contains the features of product to be produced in order of priority</a:t>
            </a:r>
          </a:p>
          <a:p>
            <a:pPr algn="just">
              <a:defRPr/>
            </a:pPr>
            <a:endParaRPr lang="en-PK" dirty="0"/>
          </a:p>
        </p:txBody>
      </p:sp>
      <p:sp>
        <p:nvSpPr>
          <p:cNvPr id="6" name="Oval 5">
            <a:extLst>
              <a:ext uri="{FF2B5EF4-FFF2-40B4-BE49-F238E27FC236}">
                <a16:creationId xmlns:a16="http://schemas.microsoft.com/office/drawing/2014/main" id="{4ACB7BB2-0517-77EB-87F8-62B1602ED738}"/>
              </a:ext>
            </a:extLst>
          </p:cNvPr>
          <p:cNvSpPr/>
          <p:nvPr/>
        </p:nvSpPr>
        <p:spPr>
          <a:xfrm>
            <a:off x="1219200" y="1981200"/>
            <a:ext cx="1600200" cy="990600"/>
          </a:xfrm>
          <a:prstGeom prst="ellipse">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anchor="ctr"/>
          <a:lstStyle/>
          <a:p>
            <a:pPr algn="ctr">
              <a:defRPr/>
            </a:pPr>
            <a:endParaRPr lang="en-PK"/>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8850" name="Picture 2">
            <a:extLst>
              <a:ext uri="{FF2B5EF4-FFF2-40B4-BE49-F238E27FC236}">
                <a16:creationId xmlns:a16="http://schemas.microsoft.com/office/drawing/2014/main" id="{8C8E1A2D-1678-D3B3-E4EB-88D9BFF1EA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1613"/>
            <a:ext cx="7620000" cy="467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Rounded Corners 3">
            <a:extLst>
              <a:ext uri="{FF2B5EF4-FFF2-40B4-BE49-F238E27FC236}">
                <a16:creationId xmlns:a16="http://schemas.microsoft.com/office/drawing/2014/main" id="{3489A000-B255-1EE1-96F5-92A44AD22492}"/>
              </a:ext>
            </a:extLst>
          </p:cNvPr>
          <p:cNvSpPr/>
          <p:nvPr/>
        </p:nvSpPr>
        <p:spPr>
          <a:xfrm>
            <a:off x="1447800" y="2971800"/>
            <a:ext cx="1295400" cy="1905000"/>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algn="ctr">
              <a:defRPr/>
            </a:pPr>
            <a:endParaRPr lang="en-PK"/>
          </a:p>
        </p:txBody>
      </p:sp>
      <p:sp>
        <p:nvSpPr>
          <p:cNvPr id="5" name="Rectangle: Rounded Corners 4">
            <a:extLst>
              <a:ext uri="{FF2B5EF4-FFF2-40B4-BE49-F238E27FC236}">
                <a16:creationId xmlns:a16="http://schemas.microsoft.com/office/drawing/2014/main" id="{8E0BCF5E-5010-44ED-A56F-5B2DE12B121C}"/>
              </a:ext>
            </a:extLst>
          </p:cNvPr>
          <p:cNvSpPr/>
          <p:nvPr/>
        </p:nvSpPr>
        <p:spPr>
          <a:xfrm>
            <a:off x="228600" y="4876800"/>
            <a:ext cx="11582400" cy="1779588"/>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anchor="ctr"/>
          <a:lstStyle/>
          <a:p>
            <a:pPr marL="285750" indent="-285750" algn="just">
              <a:buFont typeface="Arial" panose="020B0604020202020204" pitchFamily="34" charset="0"/>
              <a:buChar char="•"/>
              <a:defRPr/>
            </a:pPr>
            <a:r>
              <a:rPr lang="en-US" sz="2300" dirty="0"/>
              <a:t>The </a:t>
            </a:r>
            <a:r>
              <a:rPr lang="en-US" sz="2300" b="1" dirty="0"/>
              <a:t>product backlog </a:t>
            </a:r>
            <a:r>
              <a:rPr lang="en-US" sz="2300" dirty="0"/>
              <a:t>is the single master list of features, functionality </a:t>
            </a:r>
            <a:r>
              <a:rPr lang="en-US" sz="2300" dirty="0" err="1"/>
              <a:t>etc</a:t>
            </a:r>
            <a:r>
              <a:rPr lang="en-US" sz="2300" dirty="0"/>
              <a:t> ordered based on business value and risk.</a:t>
            </a:r>
          </a:p>
          <a:p>
            <a:pPr marL="285750" indent="-285750" algn="just">
              <a:buFont typeface="Arial" panose="020B0604020202020204" pitchFamily="34" charset="0"/>
              <a:buChar char="•"/>
              <a:defRPr/>
            </a:pPr>
            <a:r>
              <a:rPr lang="en-US" sz="2300" dirty="0"/>
              <a:t>The product backlog is </a:t>
            </a:r>
            <a:r>
              <a:rPr lang="en-US" sz="2300" b="1" dirty="0"/>
              <a:t>constantly being revised </a:t>
            </a:r>
            <a:r>
              <a:rPr lang="en-US" sz="2300" dirty="0"/>
              <a:t>by the product owner, to maximize the business success of the team’s efforts</a:t>
            </a:r>
          </a:p>
          <a:p>
            <a:pPr algn="just">
              <a:defRPr/>
            </a:pPr>
            <a:endParaRPr lang="en-PK" sz="2300"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9657</TotalTime>
  <Words>955</Words>
  <Application>Microsoft Office PowerPoint</Application>
  <PresentationFormat>Widescreen</PresentationFormat>
  <Paragraphs>130</Paragraphs>
  <Slides>27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Baskerville Old Face</vt:lpstr>
      <vt:lpstr>SimSun</vt:lpstr>
      <vt:lpstr>Palatino</vt:lpstr>
      <vt:lpstr>Aharoni</vt:lpstr>
      <vt:lpstr>Default Design</vt:lpstr>
      <vt:lpstr>Software Engineering</vt:lpstr>
      <vt:lpstr>Scrum</vt:lpstr>
      <vt:lpstr>PowerPoint Presentation</vt:lpstr>
      <vt:lpstr>Scrum</vt:lpstr>
      <vt:lpstr>Scrum</vt:lpstr>
      <vt:lpstr>Scrum</vt:lpstr>
      <vt:lpstr>PowerPoint Presentation</vt:lpstr>
      <vt:lpstr>PowerPoint Presentation</vt:lpstr>
      <vt:lpstr>PowerPoint Presentation</vt:lpstr>
      <vt:lpstr>PowerPoint Presentation</vt:lpstr>
      <vt:lpstr>PowerPoint Presentation</vt:lpstr>
      <vt:lpstr>PowerPoint Presentation</vt:lpstr>
      <vt:lpstr>Scrum’s Roles</vt:lpstr>
      <vt:lpstr>Scrum’s Practices</vt:lpstr>
      <vt:lpstr>The Sprint Planning Meeting</vt:lpstr>
      <vt:lpstr>The Sprint Review Meeting</vt:lpstr>
      <vt:lpstr>The Daily Scrum</vt:lpstr>
      <vt:lpstr>The Sprint Retrospective</vt:lpstr>
      <vt:lpstr>Scrum’s Artefacts</vt:lpstr>
      <vt:lpstr>The Product Backlog</vt:lpstr>
      <vt:lpstr>The Sprint Backlog</vt:lpstr>
      <vt:lpstr>The Sprint Burndown Chart</vt:lpstr>
      <vt:lpstr>The Product Increment</vt:lpstr>
      <vt:lpstr>Some reasons to avoid Scrum</vt:lpstr>
      <vt:lpstr>PowerPoint Presentation</vt:lpstr>
      <vt:lpstr>PowerPoint Presentation</vt:lpstr>
      <vt:lpstr>Criteria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Naveed</dc:creator>
  <cp:lastModifiedBy>Ms.Saba Naseem</cp:lastModifiedBy>
  <cp:revision>118</cp:revision>
  <cp:lastPrinted>1601-01-01T00:00:00Z</cp:lastPrinted>
  <dcterms:created xsi:type="dcterms:W3CDTF">2011-09-26T08:33:22Z</dcterms:created>
  <dcterms:modified xsi:type="dcterms:W3CDTF">2025-02-03T09:00:07Z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