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6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1" r:id="rId16"/>
    <p:sldId id="270" r:id="rId17"/>
    <p:sldId id="274" r:id="rId18"/>
    <p:sldId id="272" r:id="rId19"/>
    <p:sldId id="273" r:id="rId20"/>
    <p:sldId id="275" r:id="rId21"/>
    <p:sldId id="276" r:id="rId22"/>
    <p:sldId id="278" r:id="rId23"/>
    <p:sldId id="277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21" r:id="rId48"/>
    <p:sldId id="302" r:id="rId49"/>
    <p:sldId id="303" r:id="rId50"/>
    <p:sldId id="304" r:id="rId51"/>
    <p:sldId id="322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20" r:id="rId6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876" y="60"/>
      </p:cViewPr>
      <p:guideLst/>
    </p:cSldViewPr>
  </p:slideViewPr>
  <p:notesTextViewPr>
    <p:cViewPr>
      <p:scale>
        <a:sx n="1" d="1"/>
        <a:sy n="1" d="1"/>
      </p:scale>
      <p:origin x="0" y="-24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CD4D72-EF19-4B97-8B35-3E8F00B53175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A15C-CBA7-4E06-BDC8-6D3CD1EA3A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92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One-to-all broadcast on an eight-node ring. Node 0 is the source of the broadcast. </a:t>
            </a:r>
          </a:p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Each message transfer step is shown by a numbered, dotted arrow from the source of the message to it destination. </a:t>
            </a:r>
          </a:p>
          <a:p>
            <a:pPr algn="l"/>
            <a:r>
              <a:rPr lang="en-US" sz="1800" b="1" i="0" u="none" strike="noStrike" baseline="0" dirty="0">
                <a:latin typeface="Verdana" panose="020B0604030504040204" pitchFamily="34" charset="0"/>
              </a:rPr>
              <a:t>The number on an arrow indicates the time step during which the message is transferred.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200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890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492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Machine learning (distributed training):</a:t>
            </a:r>
            <a:r>
              <a:rPr lang="en-US" dirty="0"/>
              <a:t> Combining gradients from multiple GPUs. </a:t>
            </a:r>
          </a:p>
          <a:p>
            <a:r>
              <a:rPr lang="en-US" b="1" dirty="0"/>
              <a:t>Scientific computing:</a:t>
            </a:r>
            <a:r>
              <a:rPr lang="en-US" dirty="0"/>
              <a:t> Summing results across multiple processors.</a:t>
            </a:r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4968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Distributed Machine </a:t>
            </a:r>
            <a:r>
              <a:rPr lang="en-US" b="1"/>
              <a:t>Learning</a:t>
            </a:r>
            <a:r>
              <a:rPr lang="en-US"/>
              <a:t> 	Scatter</a:t>
            </a:r>
            <a:r>
              <a:rPr lang="en-US" dirty="0"/>
              <a:t>: </a:t>
            </a:r>
            <a:r>
              <a:rPr lang="en-US" b="1" dirty="0"/>
              <a:t>Distributes</a:t>
            </a:r>
            <a:r>
              <a:rPr lang="en-US" dirty="0"/>
              <a:t> parts of a dataset to different </a:t>
            </a:r>
            <a:r>
              <a:rPr lang="en-US"/>
              <a:t>nodes.	</a:t>
            </a:r>
            <a:r>
              <a:rPr lang="en-US" dirty="0"/>
              <a:t>Gather: </a:t>
            </a:r>
            <a:r>
              <a:rPr lang="en-US" b="1" dirty="0"/>
              <a:t>Collects</a:t>
            </a:r>
            <a:r>
              <a:rPr lang="en-US" dirty="0"/>
              <a:t> results after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Parallel Computing</a:t>
            </a:r>
            <a:r>
              <a:rPr lang="en-US" dirty="0"/>
              <a:t> 	Scatter: </a:t>
            </a:r>
            <a:r>
              <a:rPr lang="en-US" b="1" dirty="0"/>
              <a:t>Splits</a:t>
            </a:r>
            <a:r>
              <a:rPr lang="en-US" dirty="0"/>
              <a:t> workloads among nodes.	Gather: </a:t>
            </a:r>
            <a:r>
              <a:rPr lang="en-US" b="1" dirty="0"/>
              <a:t>Collects</a:t>
            </a:r>
            <a:r>
              <a:rPr lang="en-US" dirty="0"/>
              <a:t> outputs for final processing.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0787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A15C-CBA7-4E06-BDC8-6D3CD1EA3A7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645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C7A07-96C3-42AF-943D-953C86C3D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63557"/>
            <a:ext cx="9144000" cy="2387600"/>
          </a:xfrm>
        </p:spPr>
        <p:txBody>
          <a:bodyPr anchor="b">
            <a:normAutofit/>
          </a:bodyPr>
          <a:lstStyle>
            <a:lvl1pPr algn="ctr">
              <a:lnSpc>
                <a:spcPct val="90000"/>
              </a:lnSpc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EE38DF-F503-4E79-B1B0-16489708A1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43232"/>
            <a:ext cx="9144000" cy="1655762"/>
          </a:xfrm>
        </p:spPr>
        <p:txBody>
          <a:bodyPr>
            <a:normAutofit/>
          </a:bodyPr>
          <a:lstStyle>
            <a:lvl1pPr marL="0" indent="0" algn="ctr">
              <a:lnSpc>
                <a:spcPts val="3200"/>
              </a:lnSpc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1D965B-87A4-4F43-BE02-800BCCDF42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 anchor="ctr" anchorCtr="0"/>
          <a:lstStyle/>
          <a:p>
            <a:fld id="{403CB87E-4591-47A1-9046-CF63F17215EF}" type="datetime2">
              <a:rPr lang="en-US" smtClean="0"/>
              <a:t>Monday, March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ED35B-CBF1-40D9-BAA7-CF9E1E22B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67328" y="6217920"/>
            <a:ext cx="7196328" cy="640080"/>
          </a:xfrm>
        </p:spPr>
        <p:txBody>
          <a:bodyPr anchor="ctr" anchorCtr="0"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653A-450D-4BDE-8718-99F2D9314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3152" y="0"/>
            <a:ext cx="685800" cy="685800"/>
          </a:xfrm>
        </p:spPr>
        <p:txBody>
          <a:bodyPr/>
          <a:lstStyle>
            <a:lvl1pPr algn="ctr">
              <a:defRPr/>
            </a:lvl1pPr>
          </a:lstStyle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315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30A-6467-4C46-BA13-A0F5EC12F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1977A-7872-4BE8-8C5C-D2099BEDB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CB8191-8A0C-4077-9A2D-0255BF81A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1B40-57AC-45F3-9AAC-DC2BEBB12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D65F4-29FA-451A-878F-768E426A7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165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76A9FC-D582-4FC8-B641-9F77B4DD15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A1683-12F6-4BA6-AD1A-F98C609514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1141D6-1E1A-4A54-A9B4-57F86865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7541D6-4702-4421-AEB2-D6CA3AADB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3C9F43-CD60-4C38-94C9-0E6D3B722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18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14413-82C1-4EBC-8C6B-BC5F842D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F029A-192E-4A44-ACC7-6C5212C77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0625" y="1825625"/>
            <a:ext cx="10543031" cy="4206383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D1A7D4-E57E-4789-896B-B2A051BF94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33DE70B-B772-416E-A790-995760B1742E}" type="datetime2">
              <a:rPr lang="en-US" smtClean="0"/>
              <a:t>Monday, March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B63EE-3B35-4F8A-BDA3-E778BFE14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39EF2-7937-4C30-A883-7F7BD0280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2319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F4BC-D1E9-40F0-A26B-9EA9B6B69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1081941"/>
            <a:ext cx="10543032" cy="2852737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7974A6-FAB9-47DA-8F1A-701DFC8DF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3961666"/>
            <a:ext cx="10543032" cy="1500187"/>
          </a:xfrm>
        </p:spPr>
        <p:txBody>
          <a:bodyPr>
            <a:noAutofit/>
          </a:bodyPr>
          <a:lstStyle>
            <a:lvl1pPr marL="0" indent="0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4E2B4-314C-4D4F-8938-E437A2EF5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2F23-6986-4A36-97F0-13F305A2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BA1B9-2423-42BD-A553-DC5703F6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596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4F76-994F-4AB5-B17B-46C0C2FA5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9B3B-A540-4556-98C8-1F49704A7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0624" y="1825625"/>
            <a:ext cx="5599176" cy="4206382"/>
          </a:xfrm>
        </p:spPr>
        <p:txBody>
          <a:bodyPr/>
          <a:lstStyle>
            <a:lvl1pPr marL="457200" indent="-457200">
              <a:buFont typeface="Wingdings 2" panose="05020102010507070707" pitchFamily="18" charset="2"/>
              <a:buChar char="¬"/>
              <a:defRPr/>
            </a:lvl1pPr>
            <a:lvl2pPr marL="800100" indent="-342900">
              <a:buFont typeface="Wingdings 2" panose="05020102010507070707" pitchFamily="18" charset="2"/>
              <a:buChar char="¬"/>
              <a:defRPr/>
            </a:lvl2pPr>
            <a:lvl3pPr marL="1257300" indent="-342900">
              <a:buFont typeface="Wingdings 2" panose="05020102010507070707" pitchFamily="18" charset="2"/>
              <a:buChar char="¬"/>
              <a:defRPr/>
            </a:lvl3pPr>
            <a:lvl4pPr marL="1657350" indent="-285750">
              <a:buFont typeface="Wingdings 2" panose="05020102010507070707" pitchFamily="18" charset="2"/>
              <a:buChar char="¬"/>
              <a:defRPr/>
            </a:lvl4pPr>
            <a:lvl5pPr marL="2114550" indent="-28575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C72438-7C63-48F2-9D6F-2461BFD6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4791456" cy="4206382"/>
          </a:xfrm>
        </p:spPr>
        <p:txBody>
          <a:bodyPr/>
          <a:lstStyle>
            <a:lvl1pPr marL="228600" indent="-228600">
              <a:buFont typeface="Wingdings 2" panose="05020102010507070707" pitchFamily="18" charset="2"/>
              <a:buChar char="¬"/>
              <a:defRPr/>
            </a:lvl1pPr>
            <a:lvl2pPr marL="685800" indent="-228600">
              <a:buFont typeface="Wingdings 2" panose="05020102010507070707" pitchFamily="18" charset="2"/>
              <a:buChar char="¬"/>
              <a:defRPr/>
            </a:lvl2pPr>
            <a:lvl3pPr marL="1143000" indent="-228600">
              <a:buFont typeface="Wingdings 2" panose="05020102010507070707" pitchFamily="18" charset="2"/>
              <a:buChar char="¬"/>
              <a:defRPr/>
            </a:lvl3pPr>
            <a:lvl4pPr marL="1600200" indent="-228600">
              <a:buFont typeface="Wingdings 2" panose="05020102010507070707" pitchFamily="18" charset="2"/>
              <a:buChar char="¬"/>
              <a:defRPr/>
            </a:lvl4pPr>
            <a:lvl5pPr marL="2057400" indent="-228600">
              <a:buFont typeface="Wingdings 2" panose="05020102010507070707" pitchFamily="18" charset="2"/>
              <a:buChar char="¬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FA1B49-6AAA-4DA7-970F-B75899F1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E3649A-B9A2-4737-B47E-758DC140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C1407-C705-451C-878E-8175DCCD5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091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9955-0460-4A20-8FC6-3005955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5DDA7-4AAD-4EBE-880C-200E5F10A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681163"/>
            <a:ext cx="5549697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717496-E470-4CF6-884C-F07390A46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2505075"/>
            <a:ext cx="5549697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C438EA-D381-4F22-A911-ECDD6D04FB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70321" y="1681163"/>
            <a:ext cx="4993335" cy="823912"/>
          </a:xfrm>
        </p:spPr>
        <p:txBody>
          <a:bodyPr anchor="b">
            <a:normAutofit/>
          </a:bodyPr>
          <a:lstStyle>
            <a:lvl1pPr marL="0" indent="0">
              <a:buNone/>
              <a:defRPr sz="32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F255FA-A04D-49F2-8DB4-3CC082D0D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70321" y="2505075"/>
            <a:ext cx="4993335" cy="3526932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6298F3-0AEC-4811-99A4-B78AE3A7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14039161-23B8-4738-9069-73EBE8884FDD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7690B4-8A9A-4717-8B0B-2C921292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00A-44BE-4E0A-B1CE-1FC48965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559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1F235-FBFF-453E-B90A-5758ED47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938306"/>
            <a:ext cx="10543032" cy="1325563"/>
          </a:xfrm>
        </p:spPr>
        <p:txBody>
          <a:bodyPr>
            <a:normAutofit/>
          </a:bodyPr>
          <a:lstStyle>
            <a:lvl1pPr>
              <a:defRPr sz="5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43A871-5A76-4349-99F0-C46C77380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72E803-8BD9-40A2-8389-C19DA1148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5414ED-B772-4B84-813E-E34C9A97C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16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562BDD-CBFF-4046-A6B2-A9ECCB7E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90B5F6-6C28-4A86-AFD0-D7F93D461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10D5C-1634-451B-8D99-4D47EB3A1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719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2261-8522-4437-B612-7C7100D18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10543032" cy="1600200"/>
          </a:xfrm>
        </p:spPr>
        <p:txBody>
          <a:bodyPr anchor="b">
            <a:noAutofit/>
          </a:bodyPr>
          <a:lstStyle>
            <a:lvl1pPr>
              <a:defRPr sz="5200">
                <a:latin typeface="Dante (Headings)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AA0AF-3F50-42BD-84B4-E70C3D004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199340"/>
            <a:ext cx="5780468" cy="3661710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9C702B-2C4D-4590-8BEE-31940145C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4813E-250B-4422-AE46-5E1AB964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EAEA162C-A7C1-4263-9453-1BAFF8C39559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B5B81-E9CC-45F3-8EF1-35D2C8FF1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A7E97-5A73-4602-9582-6CDACB918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5334B-3019-4CA1-B658-779001922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457200"/>
            <a:ext cx="4489180" cy="1600200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D3CC12-FD6B-41A3-BF67-D600CC4383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DB2BD5-DC18-460B-BFCC-5B2447D2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0624" y="2199340"/>
            <a:ext cx="4489180" cy="3669647"/>
          </a:xfrm>
        </p:spPr>
        <p:txBody>
          <a:bodyPr>
            <a:normAutofit/>
          </a:bodyPr>
          <a:lstStyle>
            <a:lvl1pPr marL="0" indent="0">
              <a:buNone/>
              <a:defRPr sz="2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F6305-9768-4792-866C-91238D4569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0624" y="6217920"/>
            <a:ext cx="2743200" cy="640080"/>
          </a:xfrm>
        </p:spPr>
        <p:txBody>
          <a:bodyPr/>
          <a:lstStyle/>
          <a:p>
            <a:fld id="{64DF6793-3458-4587-8168-65F0C37A92D2}" type="datetime2">
              <a:rPr lang="en-US" smtClean="0"/>
              <a:t>Monday, March 17, 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DBF050-0FF1-499F-936E-FAAE50DC3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02C2E-1542-46B4-85B1-7A4B3F772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36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86836B-C327-49CB-ADF2-2E730C4A91BF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310F61-136C-42B3-981B-FDE3DD0A8135}"/>
              </a:ext>
            </a:extLst>
          </p:cNvPr>
          <p:cNvSpPr/>
          <p:nvPr/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2AF870-601F-4570-A8A9-1003F8939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65125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CCCECD-B6E7-4C40-8A84-65FD5A3F0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0624" y="1825625"/>
            <a:ext cx="105430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EFA4D-0E39-4E26-B43C-5D1084B3BA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0624" y="6217920"/>
            <a:ext cx="2743200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fld id="{E8352ED3-3C46-4C9A-9738-67B2D875E7E2}" type="datetime2">
              <a:rPr lang="en-US" smtClean="0"/>
              <a:pPr/>
              <a:t>Monday, March 17, 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851EA-2F2C-4012-8B96-51179BDD11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767328" y="6217920"/>
            <a:ext cx="7196328" cy="6400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B8ACB-7A60-4D76-A149-0C57A30E0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3152" y="0"/>
            <a:ext cx="685800" cy="685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90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Wingdings 2" panose="05020102010507070707" pitchFamily="18" charset="2"/>
        <a:buChar char="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2"/>
        </a:buClr>
        <a:buFont typeface="Wingdings 2" panose="05020102010507070707" pitchFamily="18" charset="2"/>
        <a:buChar char="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tmp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tmp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tmp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tmp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tmp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B3B2C43-5E36-4768-8319-6752D24B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44326E-7BB3-4929-BE33-05CA64DBB2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1CF4E0-AA2D-43CA-A528-C52FB15824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C4543-2C21-6026-210D-3EB4F7C83D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9319" y="576263"/>
            <a:ext cx="5054196" cy="2967606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i="0" u="none" strike="noStrike" baseline="0">
                <a:latin typeface="Arial" panose="020B0604020202020204" pitchFamily="34" charset="0"/>
              </a:rPr>
              <a:t>Basic Communication Operations</a:t>
            </a:r>
            <a:endParaRPr lang="en-US" sz="4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736F62-7AF9-43CE-013F-97C3D5D428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89319" y="3764975"/>
            <a:ext cx="5054196" cy="2192683"/>
          </a:xfrm>
        </p:spPr>
        <p:txBody>
          <a:bodyPr>
            <a:normAutofit/>
          </a:bodyPr>
          <a:lstStyle/>
          <a:p>
            <a:pPr algn="l"/>
            <a:r>
              <a:rPr lang="en-US" sz="2200"/>
              <a:t>Parallel and Distributed Computing CS-3006</a:t>
            </a:r>
          </a:p>
        </p:txBody>
      </p:sp>
      <p:pic>
        <p:nvPicPr>
          <p:cNvPr id="4" name="Picture 3" descr="Cell towers">
            <a:extLst>
              <a:ext uri="{FF2B5EF4-FFF2-40B4-BE49-F238E27FC236}">
                <a16:creationId xmlns:a16="http://schemas.microsoft.com/office/drawing/2014/main" id="{B920B0F1-958B-7514-C22D-6D3E0FD7F6A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601" r="-1" b="-1"/>
          <a:stretch/>
        </p:blipFill>
        <p:spPr>
          <a:xfrm>
            <a:off x="-6472" y="42214"/>
            <a:ext cx="5486394" cy="6857982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3B083774-A903-4B1B-BC6A-94C1F048E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479921" y="0"/>
            <a:ext cx="287517" cy="6857992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D5FB189-1F48-4A47-B036-6AF7E11A8E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504676" y="-14198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B335DD-3163-4EC5-8B6B-2AB53E64D1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343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Reduction</a:t>
            </a:r>
            <a:endParaRPr lang="en-US" sz="40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9FAEF7FB-3680-9894-3A3D-CF319DCD5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296" y="1690688"/>
            <a:ext cx="6975408" cy="4501224"/>
          </a:xfrm>
        </p:spPr>
      </p:pic>
    </p:spTree>
    <p:extLst>
      <p:ext uri="{BB962C8B-B14F-4D97-AF65-F5344CB8AC3E}">
        <p14:creationId xmlns:p14="http://schemas.microsoft.com/office/powerpoint/2010/main" val="254664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We can regard each row and column of a square mesh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</m:oMath>
                </a14:m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nodes as a linear array of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So a number of communication algorithms on the mesh are simple extensions of their linear array counterparts.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 linear array communication operation can be performed in two phases on a mesh.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first phase, the operation is performed along one or all rows by treating the rows as linear arrays.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second phase, the columns are treated similarly.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 r="-1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2410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Consider the problem of one-to-all broadcast on a two-dimensional square mesh with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  <m:r>
                      <a:rPr lang="en-US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rows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</m:e>
                    </m:rad>
                    <m:r>
                      <a:rPr lang="en-US" sz="1800" i="1" dirty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columns.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First, a one-to-all broadcast is performed from the source to the remaining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en-US" sz="1800" i="1" dirty="0">
                            <a:solidFill>
                              <a:srgbClr val="333333"/>
                            </a:solidFill>
                            <a:latin typeface="Verdana" panose="020B0604030504040204" pitchFamily="34" charset="0"/>
                          </a:rPr>
                          <m:t>−1</m:t>
                        </m:r>
                      </m:e>
                    </m:rad>
                  </m:oMath>
                </a14:m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nodes of the same row. Once all the nodes in a row of the mesh have acquired the data, they initiate a one-to-all broadcast in their respective columns.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At the end of the second phase, every node in the mesh has a copy of the initial message. The communication steps for one-to-all broadcast on a mesh are illustrated in Figure on next slide for </a:t>
                </a:r>
                <a:r>
                  <a:rPr lang="en-US" sz="1800" i="1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= 16, with node 0 at the bottom-left corner as the source. </a:t>
                </a:r>
              </a:p>
              <a:p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Steps 1 and 2 correspond to the first phase, and steps 3 and 4 correspond to the second phase.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051474-446B-AA63-E208-5A1DD0BC91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724" r="-10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14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2AF7D-EB9E-05FC-A03C-A4098E382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4400" dirty="0"/>
          </a:p>
        </p:txBody>
      </p:sp>
      <p:pic>
        <p:nvPicPr>
          <p:cNvPr id="6" name="Content Placeholder 5" descr="A picture containing black, white, posing&#10;&#10;Description automatically generated">
            <a:extLst>
              <a:ext uri="{FF2B5EF4-FFF2-40B4-BE49-F238E27FC236}">
                <a16:creationId xmlns:a16="http://schemas.microsoft.com/office/drawing/2014/main" id="{9A091FF0-D8D4-F6CC-6AC3-BAE6C794FD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09" y="1662553"/>
            <a:ext cx="5126182" cy="4455215"/>
          </a:xfr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6C997D93-C043-D84E-F119-F0E852B8E758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425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AAF3F-0401-CBF2-D650-DE739BBDC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F0B075-1D64-D63B-C408-3437D9587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one to all broadcast on a three-dimensional mesh.</a:t>
            </a:r>
          </a:p>
        </p:txBody>
      </p:sp>
    </p:spTree>
    <p:extLst>
      <p:ext uri="{BB962C8B-B14F-4D97-AF65-F5344CB8AC3E}">
        <p14:creationId xmlns:p14="http://schemas.microsoft.com/office/powerpoint/2010/main" val="7055099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14DFA-7C18-5406-FAFF-DD9B32EFC6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previous subsection showed that one-to-all broadcast is performed in two phases on a two-dimensional mesh, with the communication taking place along a different dimension in each phase.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Similarly, the process is carried out in three phases on a three-dimensional mesh.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</a:t>
                </a:r>
                <a:r>
                  <a:rPr lang="en-US" sz="180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hypercube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1800" b="0" i="1" u="none" strike="noStrike" baseline="0" dirty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nodes can be regarded as a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-dimensional mesh with two nodes in each dimension. 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Hence, the mesh algorithm can be extended to the hypercube, except that the process is now carried out in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steps – one in each dimension.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914DFA-7C18-5406-FAFF-DD9B32EFC6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724" r="-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592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14DFA-7C18-5406-FAFF-DD9B32EFC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Figure on next slide shows a one-to-all broadcast on an eight-node (three-dimensional) hypercube with node 0 as the source.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this figure, communication starts along the highest dimension (that is, the dimension specified by the most significant bit of the binary representation of a node label) and proceeds along successively lower dimensions in subsequent 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a linear array, the hypercube broadcast would not suffer from congestion if node 0 started out by sending the message to node 1 in the first step, followed by nodes 0 and 1 sending messages to nodes 2 and 3, respectively, and finally nodes 0, 1, 2, and 3 sending messages to nodes 4, 5, 6, and 7, respectively.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235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EDBDC-3D7A-3993-3B5B-A20B91033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48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2AA27888-D0C9-2823-4D4E-95BFD47E2F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2928" y="1690688"/>
            <a:ext cx="7426144" cy="4147937"/>
          </a:xfrm>
        </p:spPr>
      </p:pic>
    </p:spTree>
    <p:extLst>
      <p:ext uri="{BB962C8B-B14F-4D97-AF65-F5344CB8AC3E}">
        <p14:creationId xmlns:p14="http://schemas.microsoft.com/office/powerpoint/2010/main" val="1936914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C97-7F65-3A76-54B4-D7B7E5E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Balanced Binary Tree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7CC44-8F97-FDF8-3D1A-1C7763E0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hypercube algorithm for one-to-all broadcast maps naturally onto a balanced binary tree in which each leaf is a processing node and intermediate nodes serve only as switching units.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is illustrated in Figure on the next slide for eight nodes. In this figure, the communicating nodes have the same labels as in the hypercube algorithm illustrated before.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Figure shows that there is no congestion on any of the communication links at any time.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difference between the communication on a hypercube and the tree shown in Figure on next slide is that there is a different number of switching nodes along different paths on the tree.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971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77C97-7F65-3A76-54B4-D7B7E5E0B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Balanced Binary Tree</a:t>
            </a:r>
            <a:endParaRPr lang="en-US" sz="3200" dirty="0"/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4821553B-7B5A-D85B-742B-E85D7CC98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0757" y="2188322"/>
            <a:ext cx="7595952" cy="3213671"/>
          </a:xfrm>
        </p:spPr>
      </p:pic>
    </p:spTree>
    <p:extLst>
      <p:ext uri="{BB962C8B-B14F-4D97-AF65-F5344CB8AC3E}">
        <p14:creationId xmlns:p14="http://schemas.microsoft.com/office/powerpoint/2010/main" val="114098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4762D-7985-6A92-DCE8-5819F64BE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64F0A-7A31-DE97-DBF5-67982533E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most parallel algorithms, processes need to exchange data with other processes.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exchange of data can significantly impact the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efficiency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of parallel programs by introducing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interaction delays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during their execution.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Many interactions in practical parallel programs occur in well-defined patterns involving more than two processes.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Often either all processes participate together in a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single global interaction operation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or subsets of processes participate in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interactions local to each subset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Proper implementation of these basic communication operations on various parallel architectures is a key to the efficient execution of the parallel algorithms that use them.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444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6" descr="Audio sound board">
            <a:extLst>
              <a:ext uri="{FF2B5EF4-FFF2-40B4-BE49-F238E27FC236}">
                <a16:creationId xmlns:a16="http://schemas.microsoft.com/office/drawing/2014/main" id="{F9EA77DD-D748-B67A-7B47-7AF8A781677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D262DCE-D65F-9D95-C1BE-B02D4D27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227104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FFFFFF"/>
                </a:solidFill>
              </a:rPr>
              <a:t>All-to-All Broadcast and Reduction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ED30F7-E665-8FAC-F16F-0B3D53AE6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3663290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>
                <a:solidFill>
                  <a:srgbClr val="FFFFFF"/>
                </a:solidFill>
              </a:rPr>
              <a:t>Section 4.2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12566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CFE5-BE29-A07A-E416-3BCF063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broadcast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a generalization of one-to-all broadcast in which all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nodes simultaneously initiate a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process sends the same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message to every other process, but different processes may broadcast different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broadcast is used in matrix operations, including matrix multiplication and matrix-vector multiplication.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all-to-all broadcast is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reduction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in which every node is the destination of an all-to-one reduction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6369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pic>
        <p:nvPicPr>
          <p:cNvPr id="5" name="Content Placeholder 4" descr="Text&#10;&#10;Description automatically generated with medium confidence">
            <a:extLst>
              <a:ext uri="{FF2B5EF4-FFF2-40B4-BE49-F238E27FC236}">
                <a16:creationId xmlns:a16="http://schemas.microsoft.com/office/drawing/2014/main" id="{FBDDC89D-F170-61E3-B138-6549B7DD60A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44" y="2433711"/>
            <a:ext cx="9623486" cy="2344631"/>
          </a:xfrm>
        </p:spPr>
      </p:pic>
    </p:spTree>
    <p:extLst>
      <p:ext uri="{BB962C8B-B14F-4D97-AF65-F5344CB8AC3E}">
        <p14:creationId xmlns:p14="http://schemas.microsoft.com/office/powerpoint/2010/main" val="25602315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C5D6B-C33E-CD53-A563-264A5E86B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Broadcast and Reduction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3CFE5-BE29-A07A-E416-3BCF06392D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way to perform an all-to-all broadcast is to perform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broadcasts, one starting at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If performed naively, on some architectures this approach may take up to </a:t>
            </a:r>
            <a:r>
              <a:rPr lang="en-US" sz="1800" b="1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times as long as a one-to-all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It is possible to use the communication links in the interconnection network more efficiently by performing all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broadcasts simultaneously so that all messages traversing the same path at the same time are concatenated into a single message whose size is the sum of the sizes of individual messages.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2710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While performing all-to-all broadcast on a linear array or a ring, all communication links can be kept busy simultaneously until the operation is complete because each node always has some information that it can pass along to its neighbor.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node first sends to one of its neighbors the data it needs to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subsequent steps, it forwards the data received from one of its neighbors to its other neighbor.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17248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slides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all-to-all broadcast for an eight-node ring.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same procedure would also work on a linear array with bidirectional links.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with the previous figures, the integer label of an arrow indicates the time step during which the message is sent.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all-to-all broadcast,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different messages circulate in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ensemble.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figure, each message is identified by its initial source, whose label appears in parentheses along with the time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instance, the arc labeled 2 (7) between nodes 0 and 1 represents the data communicated in time step 2 that node 0 received from node 7 in the preceding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the figure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shows, if communication is performed circularly in a single direction, then each node receives all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pieces of information from all other nodes in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871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 1</a:t>
            </a:r>
            <a:r>
              <a:rPr lang="en-US" sz="3200" b="1" i="0" u="none" strike="noStrike" baseline="30000" dirty="0">
                <a:solidFill>
                  <a:srgbClr val="333333"/>
                </a:solidFill>
                <a:latin typeface="Arial" panose="020B0604020202020204" pitchFamily="34" charset="0"/>
              </a:rPr>
              <a:t>st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 communication step</a:t>
            </a:r>
            <a:endParaRPr lang="en-US" sz="3200" dirty="0"/>
          </a:p>
        </p:txBody>
      </p:sp>
      <p:pic>
        <p:nvPicPr>
          <p:cNvPr id="5" name="Content Placeholder 4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B88F490E-D2E7-C31A-09FC-C78821223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920" y="1943907"/>
            <a:ext cx="7728160" cy="2591206"/>
          </a:xfrm>
        </p:spPr>
      </p:pic>
    </p:spTree>
    <p:extLst>
      <p:ext uri="{BB962C8B-B14F-4D97-AF65-F5344CB8AC3E}">
        <p14:creationId xmlns:p14="http://schemas.microsoft.com/office/powerpoint/2010/main" val="3797127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672" y="660916"/>
            <a:ext cx="3932532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u="none" strike="noStrike" baseline="0" dirty="0"/>
              <a:t>Linear Array and Ring </a:t>
            </a:r>
            <a:r>
              <a:rPr lang="en-US" sz="3400" b="1" dirty="0"/>
              <a:t>2</a:t>
            </a:r>
            <a:r>
              <a:rPr lang="en-US" sz="3400" b="1" baseline="30000" dirty="0"/>
              <a:t>nd</a:t>
            </a:r>
            <a:r>
              <a:rPr lang="en-US" sz="3400" b="1" dirty="0"/>
              <a:t> </a:t>
            </a:r>
            <a:r>
              <a:rPr lang="en-US" sz="3400" b="1" i="0" u="none" strike="noStrike" baseline="0" dirty="0"/>
              <a:t> to nth  communication step</a:t>
            </a:r>
            <a:endParaRPr lang="en-US" sz="34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9" name="Content Placeholder 8" descr="Diagram&#10;&#10;Description automatically generated">
            <a:extLst>
              <a:ext uri="{FF2B5EF4-FFF2-40B4-BE49-F238E27FC236}">
                <a16:creationId xmlns:a16="http://schemas.microsoft.com/office/drawing/2014/main" id="{47B73F42-EED4-47E4-2C42-380EB5FBE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2683" y="806154"/>
            <a:ext cx="7301829" cy="5220807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2475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037B-BC59-8AFB-3E3C-36FC03FAB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Linear Array and Ring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27BB5-CB1B-A091-C6EC-061B4BFA3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all-to-all reduction, the dual of all-to-all broadcast, each node starts with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messages, each one destined to be accumulated at a distinct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reduction can be performed by reversing the direction and sequence of the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example, the first communication step for all-to-all reduction on an 8-node ring would correspond to the last step of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previous slides,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with node 0 sending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msg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[1] to 7 instead of receiving it.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The only additional step required is that upon receiving a message, a node must combine it with the local copy of the message that has the same destination as the received message before forwarding the combined message to the next neighbor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002771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F122-1B9F-91BE-152D-51E237C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DE6B3-0215-AA76-E670-23906AC082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Just like one-to-all broadcast, the all-to-all broadcast algorithm for the 2-D mesh is based on the linear array algorithm, treating rows and columns of the mesh as linear arrays.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Once again, communication takes place in two phases.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the first phase, each row of the mesh performs an all-to-all broadcast using the procedure for the linear array. </a:t>
                </a:r>
              </a:p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this phase, all nodes collect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messages corresponding to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nodes of their respective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consolidates this information into a single message of size 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g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, and proceeds to the second communication phase of the algorithm.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second communication phase is a column wise all-to-all broadcast of the consolidated messages.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By the end of this phase, each node obtains all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pieces of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-word data that originally resided on different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distribution of data among the nodes of a 3 x 3 mesh at the beginning of the first and the second phases of the algorithm is shown in </a:t>
                </a:r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in the next slide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0DE6B3-0215-AA76-E670-23906AC082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31" t="-15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9641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5" name="Rectangle 11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3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7" name="Picture 5" descr="Old radio and an alarm clock on a table">
            <a:extLst>
              <a:ext uri="{FF2B5EF4-FFF2-40B4-BE49-F238E27FC236}">
                <a16:creationId xmlns:a16="http://schemas.microsoft.com/office/drawing/2014/main" id="{DBEF987D-4E95-5F9B-53FF-60759E702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198" b="25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8" name="Rectangle 15">
            <a:extLst>
              <a:ext uri="{FF2B5EF4-FFF2-40B4-BE49-F238E27FC236}">
                <a16:creationId xmlns:a16="http://schemas.microsoft.com/office/drawing/2014/main" id="{0A9CD935-5B3A-44F4-9F19-CFFDBD2A83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07" y="0"/>
            <a:ext cx="12188952" cy="2780581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727630-3FF7-4CCB-197E-2F056081D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298443"/>
            <a:ext cx="9916996" cy="132318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i="0" u="none" strike="noStrike" baseline="0">
                <a:solidFill>
                  <a:srgbClr val="FFFFFF"/>
                </a:solidFill>
              </a:rPr>
              <a:t>One-to-All Broadcast and All-to-One Reduction</a:t>
            </a:r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A45B5-AA8E-0126-A780-A363E27458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3374" y="5669181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4.1</a:t>
            </a:r>
          </a:p>
        </p:txBody>
      </p:sp>
      <p:cxnSp>
        <p:nvCxnSpPr>
          <p:cNvPr id="29" name="Straight Connector 17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34931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FF122-1B9F-91BE-152D-51E237C4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/>
          </a:p>
        </p:txBody>
      </p:sp>
      <p:pic>
        <p:nvPicPr>
          <p:cNvPr id="5" name="Content Placeholder 4" descr="A picture containing metalware, chain&#10;&#10;Description automatically generated">
            <a:extLst>
              <a:ext uri="{FF2B5EF4-FFF2-40B4-BE49-F238E27FC236}">
                <a16:creationId xmlns:a16="http://schemas.microsoft.com/office/drawing/2014/main" id="{942C1EA0-3DD9-5E82-A598-A56FF5417C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161" y="1207142"/>
            <a:ext cx="8970308" cy="4735678"/>
          </a:xfrm>
        </p:spPr>
      </p:pic>
    </p:spTree>
    <p:extLst>
      <p:ext uri="{BB962C8B-B14F-4D97-AF65-F5344CB8AC3E}">
        <p14:creationId xmlns:p14="http://schemas.microsoft.com/office/powerpoint/2010/main" val="3913098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7113BB-E786-7DC4-8C85-8F97DEBC7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hypercube algorithm for all-to-all broadcast is an extension of the mesh algorithm to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procedure requires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Communication takes place along a different dimension 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hypercube in each step.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In every step, pairs of nodes exchange their</a:t>
            </a:r>
            <a:r>
              <a:rPr lang="en-US" sz="1800" b="1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data and double the size of the message to be transmitted in the next step by concatenating the received message with their current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these steps for an eight-node hypercube with bidirectional communication channels.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1615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A53C5C83-5601-49F8-B08B-58659FE337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552" y="1690688"/>
            <a:ext cx="9284399" cy="4333832"/>
          </a:xfrm>
        </p:spPr>
      </p:pic>
    </p:spTree>
    <p:extLst>
      <p:ext uri="{BB962C8B-B14F-4D97-AF65-F5344CB8AC3E}">
        <p14:creationId xmlns:p14="http://schemas.microsoft.com/office/powerpoint/2010/main" val="142667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DBC2-9A15-8F03-2783-3E8679F1F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600" dirty="0"/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DC013B04-4478-F771-8B03-22B5DC8A1AA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303" y="1690688"/>
            <a:ext cx="9640555" cy="4217743"/>
          </a:xfrm>
        </p:spPr>
      </p:pic>
    </p:spTree>
    <p:extLst>
      <p:ext uri="{BB962C8B-B14F-4D97-AF65-F5344CB8AC3E}">
        <p14:creationId xmlns:p14="http://schemas.microsoft.com/office/powerpoint/2010/main" val="23543402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0D4DF291-0C59-0825-5D7F-6B93DAA4DD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9239" b="5761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635383-71BF-C9E4-ECB0-C7E3DAE5E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428" y="23576"/>
            <a:ext cx="4444436" cy="296760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rgbClr val="FFFFFF"/>
                </a:solidFill>
              </a:rPr>
              <a:t>All-Reduce 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573C48-0D6F-7DD6-7E6D-D3497C6B3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4836" y="2991182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4312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All-Reduce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FF9-2060-71D2-1A72-EF9FBCC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communication pattern of all-to-all broadcast can be used to perform some other operations as well.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of these operations is a third variation of reduction, in which each node starts with a buffer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and the final results of the operation are identical buffers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 each node that are formed by combining the original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buffers using an associative operator.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Semantically, this operation, often referred to as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all-reduce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is identical to performing an all-to-one reduction followed by a one-to-all broadcast of the result.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</a:t>
            </a:r>
            <a:r>
              <a:rPr lang="en-US" sz="1800" b="1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 is different from all-to-all reduction, in which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simultaneous all-to-one reductions take place, each with a different destination for the result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12152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All-Reduce 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6BFF9-2060-71D2-1A72-EF9FBCCF90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simple method to perform all-reduce is to perform an all-to-one reduction followed by a one- to- 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However, there is a faster way to perform all-reduce by using the communication pattern of all-to-all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this algorithm for an eight-node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Assume that each integer in parentheses in the figure, instead of denoting a message, denotes a number to be added that originally resided at the node with that integer label.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perform reduction, we follow the communication steps of the all-to-all broadcast procedure, but at the end of each step, add two numbers instead of concatenating two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the termination of the reduction procedure, each node holds the sum (0 + 1 + 2 + ··· + 7) (rather than eight messages numbered from 0 to 7, as in the case of all-to-all broadcast).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all-to-all broadcast, each message transferred in the reduction operation has only one word.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size of the messages does not double in each step because the numbers are added instead of being concatenated.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1012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C0EDE2-2FFA-63B7-A6A8-B58151A95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1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All-Reduce</a:t>
            </a:r>
            <a:endParaRPr lang="en-US" sz="4100" dirty="0">
              <a:solidFill>
                <a:schemeClr val="tx1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B401E4A-A651-2971-033F-339EF1847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0" y="2880452"/>
            <a:ext cx="4028783" cy="3095445"/>
          </a:xfrm>
        </p:spPr>
        <p:txBody>
          <a:bodyPr anchor="t">
            <a:normAutofit/>
          </a:bodyPr>
          <a:lstStyle/>
          <a:p>
            <a:endParaRPr lang="en-US" sz="180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, engineering drawing&#10;&#10;Description automatically generated">
            <a:extLst>
              <a:ext uri="{FF2B5EF4-FFF2-40B4-BE49-F238E27FC236}">
                <a16:creationId xmlns:a16="http://schemas.microsoft.com/office/drawing/2014/main" id="{3051CE01-0DEC-4211-03AB-8B86D2EC7E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8143" y="710848"/>
            <a:ext cx="6248746" cy="54520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31656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5955B3A-C08D-43E6-ABEF-A4F616FB6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719694A-8B4E-4127-9C08-9B8F39B6F2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2D36E6B-D7EF-409B-B48D-1628C06EE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85721FF-56DF-ACA5-2167-CF00017B0E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3854831"/>
            <a:ext cx="5278995" cy="21565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b="1" i="0" u="none" strike="noStrike" baseline="0" dirty="0"/>
              <a:t>Scatter and Gather</a:t>
            </a:r>
            <a:endParaRPr lang="en-US" sz="4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C4274A-B3F4-4FB7-2A47-8F16E9A47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56182" y="3854830"/>
            <a:ext cx="4700133" cy="215657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ts val="3200"/>
              </a:lnSpc>
            </a:pPr>
            <a:r>
              <a:rPr lang="en-US">
                <a:solidFill>
                  <a:schemeClr val="tx2"/>
                </a:solidFill>
              </a:rPr>
              <a:t>Section 4.4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16D2053-BB10-4615-A38D-86EEC0D863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422144" cy="3599020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Picture 6" descr="Labyrinth board game with holes">
            <a:extLst>
              <a:ext uri="{FF2B5EF4-FFF2-40B4-BE49-F238E27FC236}">
                <a16:creationId xmlns:a16="http://schemas.microsoft.com/office/drawing/2014/main" id="{DE0F750E-AD74-023C-AFEE-991C76152F6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360" r="-1" b="21988"/>
          <a:stretch/>
        </p:blipFill>
        <p:spPr>
          <a:xfrm>
            <a:off x="422145" y="10"/>
            <a:ext cx="11082529" cy="3599011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F2CC60F-C99A-48C5-856F-3C79856E9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A2ED1C-4B10-41E7-9BF6-7447B99B9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24448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scatter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a single node sends a unique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every other node.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also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personalized communication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personalized communication is different from one-to-all broadcast in that the source node starts with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unique messages, one destined for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Unlike one-to-all broadcast, one-to-all personalized communication does not involve any duplication of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one-to-all personalized communication or the scatter operation is the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gather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operation, or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concatenation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in which a single node collects a unique message from each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gather operation is different from an all-to-one reduce operation in that it does not involve any combination or reduction of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2231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78C2C-A745-CF48-5FC8-501A54B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One-to-All Broadcast and All-to-One Reduction</a:t>
            </a:r>
            <a:endParaRPr lang="en-US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83E522-0C8C-6CE8-3F2D-0164FD2DC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Parallel algorithms often require a single process to send identical data to all other processes or to a subset of them.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one-to-all broadcast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Initially, only the source process has the data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that needs to be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the termination of the procedure, there are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copies of the initial data – one belonging to each process.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dual of one-to-all broadcast is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all-to-one reduction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an all-to-one reduction operation, each 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participating processes starts with a buffer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containing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data from all processes are combined through an associative operator and accumulated at a single destination process into one buffer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Reduction can be used to find the sum, product, maximum, or minimum of sets of numbers – the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word of the accumulated 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is the sum, product, maximum, or minimum of the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th</a:t>
            </a:r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 words of each of the original buffers.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93D8407-2764-F027-1FCD-CA774096A4E9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94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5285541-7823-3C09-06C4-DCF91B9E8F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6755" y="2070516"/>
            <a:ext cx="9547744" cy="2400680"/>
          </a:xfrm>
        </p:spPr>
      </p:pic>
    </p:spTree>
    <p:extLst>
      <p:ext uri="{BB962C8B-B14F-4D97-AF65-F5344CB8AC3E}">
        <p14:creationId xmlns:p14="http://schemas.microsoft.com/office/powerpoint/2010/main" val="11168672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Although the scatter operation is semantically different from one-to-all broadcast, the scatter algorithm is quite similar to that of the broadcast.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communication steps for the scatter operation on an eight-node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communication patterns of one-to-all broadcast (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shown previously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and scatter (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next slide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are identical.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Only the size and the contents of messages are different.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 on the next slide, the source node (node 0) contains all the messages.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messages are identified by the labels of their destination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communication step, the source transfers half of the messages to one of its neighbors.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In subsequent steps, each node that has some data transfers half of it to a neighbor that has yet to receive any data.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There is a total of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communication steps corresponding to the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 of the hypercube.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12140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Scatter </a:t>
            </a:r>
            <a:r>
              <a:rPr lang="en-US" sz="4800" b="1" dirty="0">
                <a:solidFill>
                  <a:schemeClr val="tx1"/>
                </a:solidFill>
                <a:latin typeface="Arial" panose="020B0604020202020204" pitchFamily="34" charset="0"/>
              </a:rPr>
              <a:t>on 8 node hypercube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E0F7FEC3-9E14-5288-0E39-FD023BA92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143" y="710848"/>
            <a:ext cx="6007747" cy="5452031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69408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94E0-B9D9-0A11-5E83-C2987A0A3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Scatter and Gather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84E628-6F5A-4622-883A-ED52DD0BB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gather operation is simply the reverse of scatter.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node starts with an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 message.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step, every odd numbered node sends its buffer to an even numbered neighbor behind it, which concatenates the received message with its own buffer.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Only the even numbered nodes participate in the next communication step which results in nodes with multiples of four labels gathering more data and doubling the sizes of their data.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process continues similarly, until node 0 has gathered the entire data.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Just like one-to-all broadcast and all-to-one reduction, the hypercube algorithms for scatter and gather can be applied unaltered to linear array and mesh interconnection topologies without any increase in the communication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72495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7" name="Picture 6" descr="Multi-coloured dialogue boxes">
            <a:extLst>
              <a:ext uri="{FF2B5EF4-FFF2-40B4-BE49-F238E27FC236}">
                <a16:creationId xmlns:a16="http://schemas.microsoft.com/office/drawing/2014/main" id="{81AE87D9-3BBF-C7EE-5EAC-AB11BE2365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441" b="5978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2FD6970-15B8-49A1-B818-28F5A444F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536813" y="536813"/>
            <a:ext cx="6858000" cy="5784375"/>
          </a:xfrm>
          <a:prstGeom prst="rect">
            <a:avLst/>
          </a:prstGeom>
          <a:gradFill>
            <a:gsLst>
              <a:gs pos="100000">
                <a:schemeClr val="tx1">
                  <a:alpha val="0"/>
                </a:schemeClr>
              </a:gs>
              <a:gs pos="0">
                <a:schemeClr val="tx1"/>
              </a:gs>
              <a:gs pos="0">
                <a:schemeClr val="tx1">
                  <a:alpha val="4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7FDA8C-C7CD-25BF-5B7B-D63C4A414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99" y="576263"/>
            <a:ext cx="4444436" cy="162124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b="1" i="0" u="none" strike="noStrike" baseline="0" dirty="0">
                <a:solidFill>
                  <a:srgbClr val="FFFFFF"/>
                </a:solidFill>
              </a:rPr>
              <a:t>All-to-All Personalized Communication</a:t>
            </a:r>
            <a:endParaRPr lang="en-US" sz="37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60BEE4-8EEB-FC97-E6D8-5529866A3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2899" y="2240935"/>
            <a:ext cx="4444436" cy="1323314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3200"/>
              </a:lnSpc>
            </a:pPr>
            <a:r>
              <a:rPr lang="en-US" sz="2400" dirty="0">
                <a:solidFill>
                  <a:srgbClr val="FFFFFF"/>
                </a:solidFill>
              </a:rPr>
              <a:t>Section 4.5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85228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</a:t>
            </a: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6BE29-5EAD-ADD8-D367-96A02037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all-to-all personalized communication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each node sends a distinct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every other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Each node sends different messages to different nodes, unlike all-to-all broadcast, in which each node sends the same message to all other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the all-to-all personalized communication operation.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All - to- all personalized communication is also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total exchange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operation is used in a variety of parallel algorithms such as fast Fourier transform, matrix transpose, sample sort, and some parallel database join operations.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117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</a:t>
            </a:r>
            <a:endParaRPr lang="en-US" sz="3200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FFB75510-95F1-AD69-A02E-F516F35C87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4187" y="2363373"/>
            <a:ext cx="8889517" cy="2711173"/>
          </a:xfrm>
        </p:spPr>
      </p:pic>
    </p:spTree>
    <p:extLst>
      <p:ext uri="{BB962C8B-B14F-4D97-AF65-F5344CB8AC3E}">
        <p14:creationId xmlns:p14="http://schemas.microsoft.com/office/powerpoint/2010/main" val="31118109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anchor="b">
            <a:normAutofit/>
          </a:bodyPr>
          <a:lstStyle/>
          <a:p>
            <a:r>
              <a:rPr lang="en-US" sz="3700" b="1" i="0" u="none" strike="noStrike" baseline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</a:t>
            </a:r>
            <a:endParaRPr lang="en-US" sz="3700">
              <a:solidFill>
                <a:schemeClr val="tx1"/>
              </a:solidFill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9C0A69F6-E0FA-90B8-9877-CE8A69679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901" y="2880452"/>
            <a:ext cx="2836494" cy="3095445"/>
          </a:xfrm>
        </p:spPr>
        <p:txBody>
          <a:bodyPr anchor="t">
            <a:normAutofit/>
          </a:bodyPr>
          <a:lstStyle/>
          <a:p>
            <a:r>
              <a:rPr lang="en-US" sz="3200" dirty="0"/>
              <a:t>Matrix transposition</a:t>
            </a:r>
            <a:endParaRPr lang="en-US" sz="40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6C2207F-B020-D794-8F83-FDD31ADF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01" y="1269362"/>
            <a:ext cx="6460089" cy="4893517"/>
          </a:xfrm>
          <a:prstGeom prst="rect">
            <a:avLst/>
          </a:prstGeom>
        </p:spPr>
      </p:pic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99389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A294-4677-D71D-2300-C7567A7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in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steps in an all-to-all personalized communication on a six-node linear array.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To perform this operation, every node sends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pieces of data, each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figure, these pieces of data are identified by pairs of integers of the form {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}, where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the source of the message and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its final destination.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First, each node sends all pieces of data as one consolidated message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to one of its neighbors (all nodes communicate in the same direction).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- 1) words of data received by a node in this step, one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packet belongs to it. </a:t>
            </a:r>
          </a:p>
        </p:txBody>
      </p:sp>
    </p:spTree>
    <p:extLst>
      <p:ext uri="{BB962C8B-B14F-4D97-AF65-F5344CB8AC3E}">
        <p14:creationId xmlns:p14="http://schemas.microsoft.com/office/powerpoint/2010/main" val="10668260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2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A294-4677-D71D-2300-C7567A7A8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T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herefore, each node extracts the information meant for it from the data received and forwards the remaining (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- 2) pieces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 to the next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process continues for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total size of data being transferred between nodes decreases by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 in each successive step.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every step, each node adds to its collection one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</a:t>
            </a:r>
            <a:r>
              <a:rPr lang="en-US" sz="1800" b="1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-word packet originating from a different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Hence, in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steps, every node receives the information from all other nodes in the ensemble.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0806277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78C2C-A745-CF48-5FC8-501A54B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One-to-All Broadcast and All-to-One Reduction</a:t>
            </a:r>
            <a:endParaRPr lang="en-US" sz="2800" dirty="0"/>
          </a:p>
        </p:txBody>
      </p:sp>
      <p:pic>
        <p:nvPicPr>
          <p:cNvPr id="3" name="Content Placeholder 2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CF61EAB-8FFD-1B03-D6B3-EF5E2FFFE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810" y="2659676"/>
            <a:ext cx="9754519" cy="2252376"/>
          </a:xfrm>
        </p:spPr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93D8407-2764-F027-1FCD-CA774096A4E9}"/>
              </a:ext>
            </a:extLst>
          </p:cNvPr>
          <p:cNvSpPr txBox="1">
            <a:spLocks/>
          </p:cNvSpPr>
          <p:nvPr/>
        </p:nvSpPr>
        <p:spPr>
          <a:xfrm>
            <a:off x="420624" y="336990"/>
            <a:ext cx="105430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58268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1">
            <a:extLst>
              <a:ext uri="{FF2B5EF4-FFF2-40B4-BE49-F238E27FC236}">
                <a16:creationId xmlns:a16="http://schemas.microsoft.com/office/drawing/2014/main" id="{D493A8E8-88A3-4C21-8DD5-382FD2407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3">
            <a:extLst>
              <a:ext uri="{FF2B5EF4-FFF2-40B4-BE49-F238E27FC236}">
                <a16:creationId xmlns:a16="http://schemas.microsoft.com/office/drawing/2014/main" id="{74369055-AD2B-4E6F-8B6F-FD8A6CA37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6" name="Rectangle 15">
            <a:extLst>
              <a:ext uri="{FF2B5EF4-FFF2-40B4-BE49-F238E27FC236}">
                <a16:creationId xmlns:a16="http://schemas.microsoft.com/office/drawing/2014/main" id="{99B60357-232D-4489-8786-BF4E4F74BA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2572690"/>
            <a:ext cx="471566" cy="3599021"/>
          </a:xfrm>
          <a:prstGeom prst="rect">
            <a:avLst/>
          </a:prstGeom>
          <a:solidFill>
            <a:srgbClr val="7BA8BC">
              <a:alpha val="25000"/>
            </a:srgb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Rectangle 17">
            <a:extLst>
              <a:ext uri="{FF2B5EF4-FFF2-40B4-BE49-F238E27FC236}">
                <a16:creationId xmlns:a16="http://schemas.microsoft.com/office/drawing/2014/main" id="{C6BC4F02-1D09-4B7C-BF2A-18C1A2A70D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44" y="539496"/>
            <a:ext cx="10198964" cy="1895315"/>
          </a:xfrm>
        </p:spPr>
        <p:txBody>
          <a:bodyPr anchor="t">
            <a:normAutofit/>
          </a:bodyPr>
          <a:lstStyle/>
          <a:p>
            <a:r>
              <a:rPr lang="en-US" sz="3700" b="1" i="0" u="none" strike="noStrike" baseline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700">
              <a:solidFill>
                <a:schemeClr val="tx1"/>
              </a:solidFill>
            </a:endParaRPr>
          </a:p>
        </p:txBody>
      </p:sp>
      <p:cxnSp>
        <p:nvCxnSpPr>
          <p:cNvPr id="28" name="Straight Connector 19">
            <a:extLst>
              <a:ext uri="{FF2B5EF4-FFF2-40B4-BE49-F238E27FC236}">
                <a16:creationId xmlns:a16="http://schemas.microsoft.com/office/drawing/2014/main" id="{675AD8F0-E74F-4E7D-ADD3-E7F806CAF8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1">
            <a:extLst>
              <a:ext uri="{FF2B5EF4-FFF2-40B4-BE49-F238E27FC236}">
                <a16:creationId xmlns:a16="http://schemas.microsoft.com/office/drawing/2014/main" id="{FF803BC2-F676-49D8-AA7E-58C897577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Diagram&#10;&#10;Description automatically generated">
            <a:extLst>
              <a:ext uri="{FF2B5EF4-FFF2-40B4-BE49-F238E27FC236}">
                <a16:creationId xmlns:a16="http://schemas.microsoft.com/office/drawing/2014/main" id="{ACF22064-F2AA-6791-B866-17C373BF5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7567" y="1360249"/>
            <a:ext cx="8534562" cy="4520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90652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All-to-All Personalized Communication-Ring</a:t>
            </a:r>
            <a:endParaRPr lang="en-US" sz="3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89A26-B2DA-2116-25E0-BA94476E7A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504466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Scenario:</a:t>
            </a:r>
          </a:p>
          <a:p>
            <a:r>
              <a:rPr lang="en-US" dirty="0"/>
              <a:t>You have a parallel computing system with 6 nodes (labeled 0, 1, 2, 3, 4, and 5).</a:t>
            </a:r>
          </a:p>
          <a:p>
            <a:r>
              <a:rPr lang="en-US" dirty="0"/>
              <a:t>Each node needs to send a personalized message to all other nodes in the system. For example, Node 0 sends messages to nodes 1, 2, 3, 4, and 5, Node 1 sends messages to nodes 0, 2, 3, 4, and 5, and so on.</a:t>
            </a:r>
          </a:p>
          <a:p>
            <a:r>
              <a:rPr lang="en-US" dirty="0"/>
              <a:t>The time to send data between any two nodes (</a:t>
            </a:r>
            <a:r>
              <a:rPr lang="en-US" dirty="0" err="1"/>
              <a:t>ts</a:t>
            </a:r>
            <a:r>
              <a:rPr lang="en-US" dirty="0"/>
              <a:t>) is 0.1 seconds.</a:t>
            </a:r>
          </a:p>
          <a:p>
            <a:r>
              <a:rPr lang="en-US" dirty="0"/>
              <a:t>The time to process the data at each receiving node (</a:t>
            </a:r>
            <a:r>
              <a:rPr lang="en-US" dirty="0" err="1"/>
              <a:t>tw</a:t>
            </a:r>
            <a:r>
              <a:rPr lang="en-US" dirty="0"/>
              <a:t>) is 0.05 seconds.</a:t>
            </a:r>
          </a:p>
          <a:p>
            <a:r>
              <a:rPr lang="en-US" dirty="0"/>
              <a:t>The size of the data being communicated (m) is 2 MB.</a:t>
            </a:r>
          </a:p>
          <a:p>
            <a:r>
              <a:rPr lang="en-US" dirty="0"/>
              <a:t>You want to estimate the total runtime (t) for this personalized all-to-all communication.</a:t>
            </a:r>
          </a:p>
          <a:p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Total communication pairs (p) = 6 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nodes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* 5 communication pairs/</a:t>
            </a:r>
            <a:r>
              <a:rPr lang="fr-FR" b="0" i="0" dirty="0" err="1">
                <a:solidFill>
                  <a:srgbClr val="374151"/>
                </a:solidFill>
                <a:effectLst/>
                <a:latin typeface="Söhne"/>
              </a:rPr>
              <a:t>node</a:t>
            </a:r>
            <a:r>
              <a:rPr lang="fr-FR" b="0" i="0" dirty="0">
                <a:solidFill>
                  <a:srgbClr val="374151"/>
                </a:solidFill>
                <a:effectLst/>
                <a:latin typeface="Söhne"/>
              </a:rPr>
              <a:t> = 30 pairs.</a:t>
            </a:r>
          </a:p>
          <a:p>
            <a:r>
              <a:rPr lang="en-US" b="0" i="0" dirty="0">
                <a:solidFill>
                  <a:srgbClr val="374151"/>
                </a:solidFill>
                <a:effectLst/>
                <a:latin typeface="Söhne"/>
              </a:rPr>
              <a:t>1 megabyte (MB) is equal to 8 megabits (Mb)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</a:t>
            </a:r>
            <a:r>
              <a:rPr lang="fr-FR" dirty="0" err="1">
                <a:solidFill>
                  <a:srgbClr val="374151"/>
                </a:solidFill>
                <a:latin typeface="Söhne"/>
              </a:rPr>
              <a:t>so</a:t>
            </a:r>
            <a:r>
              <a:rPr lang="fr-FR" dirty="0">
                <a:solidFill>
                  <a:srgbClr val="374151"/>
                </a:solidFill>
                <a:latin typeface="Söhne"/>
              </a:rPr>
              <a:t> 2MB=16Mb</a:t>
            </a:r>
            <a:endParaRPr lang="fr-FR" b="0" i="0" dirty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US" dirty="0"/>
              <a:t>t = (0.1 + 0.05 * 16 * 30/2) * (30 - 1)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C8A294-4677-D71D-2300-C7567A7A8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dirty="0"/>
              <a:t>Cost Analysis</a:t>
            </a:r>
          </a:p>
          <a:p>
            <a:pPr algn="l"/>
            <a:r>
              <a:rPr lang="fr-FR" sz="2400" dirty="0"/>
              <a:t>t = (</a:t>
            </a:r>
            <a:r>
              <a:rPr lang="fr-FR" sz="2400" dirty="0" err="1"/>
              <a:t>ts</a:t>
            </a:r>
            <a:r>
              <a:rPr lang="fr-FR" sz="2400" dirty="0"/>
              <a:t> + </a:t>
            </a:r>
            <a:r>
              <a:rPr lang="fr-FR" sz="2400" dirty="0" err="1"/>
              <a:t>tw</a:t>
            </a:r>
            <a:r>
              <a:rPr lang="fr-FR" sz="2400" dirty="0"/>
              <a:t> * m * p/2) * (p - 1)</a:t>
            </a:r>
          </a:p>
          <a:p>
            <a:pPr algn="l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558650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7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A23CD-C3B3-024C-CCE7-9FD36211D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In all-to-all personalized communication on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u="none" strike="noStrike" baseline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∗ </m:t>
                    </m:r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mesh, </a:t>
                </a:r>
                <a:r>
                  <a:rPr lang="en-US" sz="1800" b="1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first groups its </a:t>
                </a:r>
                <a:r>
                  <a:rPr lang="en-US" sz="1800" b="1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p </a:t>
                </a:r>
                <a:r>
                  <a:rPr lang="en-US" sz="1800" b="1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messages according to the columns of their destination nodes.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on the next slide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shows a 3 x 3 mesh, in which every node initially has nine 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m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-word messages, one meant for each node. </a:t>
                </a:r>
              </a:p>
              <a:p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Each node assembles its data into three groups of three messages each (in general,</a:t>
                </a:r>
                <a:r>
                  <a:rPr lang="en-US" sz="1800" b="0" u="none" strike="noStrike" baseline="0" dirty="0">
                    <a:solidFill>
                      <a:srgbClr val="333333"/>
                    </a:solidFill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groups of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i="1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messages each).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 first group contains the messages destined for nodes labeled 0, 3, and 6; the second group contains the messages for nodes labeled 1, 4, and 7; and the last group has messages for nodes labeled 2, 5, and 8.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3A23CD-C3B3-024C-CCE7-9FD36211D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203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4D99EB-C4F3-4F0C-91F7-AB4DC2A0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8893275" cy="6564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400" b="1" i="0" u="none" strike="noStrike" baseline="0" dirty="0"/>
              <a:t>All-to-All Personalized Communication-Mesh</a:t>
            </a:r>
            <a:endParaRPr lang="en-US" sz="3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4B69146-C1C0-4B58-86FC-34F3390EBA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11364091" y="698677"/>
            <a:ext cx="826383" cy="5479134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99B4512-78A3-A55A-49B1-A40577BC47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318" y="699898"/>
            <a:ext cx="10014815" cy="541939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540AD5-A993-4DA3-B064-D004E2CC6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6A9698-2C5E-4B0F-B3FA-0CE9BCA6E1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945779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7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Mesh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23CD-C3B3-024C-CCE7-9FD3621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After the messages are grouped, all-to-all personalized communication is performed independently in each row with clustered messages of size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cluster contains the information for all nodes of a particular column.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b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 on the previous slide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distribution of data among the nodes at the end of this phase of communication.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Before the second communication phase, the messages in each node are sorted again, this time according to the rows of their destination nodes; then communication similar to the first phase takes place in all the columns of the mesh.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By the end of this phase, each node receives a message from every other node.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691966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3A23CD-C3B3-024C-CCE7-9FD36211D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One way of performing all-to-all personalized communication on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hypercube is to simply extend the two-dimensional mesh algorithm to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dimensions.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shows the communication steps required to perform this operation on a three-dimensional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shown in the figure, communication takes place in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Pairs of nodes exchange data in a different dimension in each step.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At any stage in all-to- all personalized communication, every node holds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packets of size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each.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While communicating in a particular dimension, every node sends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/2 of these packets (consolidated as one message).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destinations of these packets are the nodes of the other </a:t>
            </a:r>
            <a:r>
              <a:rPr lang="en-US" sz="1800" b="0" i="0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subcube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connected by the links in current dimension.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5518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1E5D8D8C-CAD8-E288-1CD5-46B2C5760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197" y="823183"/>
            <a:ext cx="10269415" cy="5852794"/>
          </a:xfrm>
        </p:spPr>
      </p:pic>
    </p:spTree>
    <p:extLst>
      <p:ext uri="{BB962C8B-B14F-4D97-AF65-F5344CB8AC3E}">
        <p14:creationId xmlns:p14="http://schemas.microsoft.com/office/powerpoint/2010/main" val="30159707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40DC5-945B-F792-228D-76B02B9A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/>
          <a:p>
            <a:r>
              <a:rPr lang="en-US" sz="3200" b="1" i="0" u="none" strike="noStrike" baseline="0" dirty="0">
                <a:solidFill>
                  <a:schemeClr val="tx1"/>
                </a:solidFill>
                <a:latin typeface="Arial" panose="020B0604020202020204" pitchFamily="34" charset="0"/>
              </a:rPr>
              <a:t>All-to-All Personalized Communication-</a:t>
            </a:r>
            <a:r>
              <a:rPr lang="en-US" sz="32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Hypercube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7" name="Content Placeholder 6" descr="Diagram, schematic&#10;&#10;Description automatically generated">
            <a:extLst>
              <a:ext uri="{FF2B5EF4-FFF2-40B4-BE49-F238E27FC236}">
                <a16:creationId xmlns:a16="http://schemas.microsoft.com/office/drawing/2014/main" id="{6E3D4B51-AA76-C97C-CE01-DEC7C9A2D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063" y="1338559"/>
            <a:ext cx="9327873" cy="4773354"/>
          </a:xfrm>
        </p:spPr>
      </p:pic>
    </p:spTree>
    <p:extLst>
      <p:ext uri="{BB962C8B-B14F-4D97-AF65-F5344CB8AC3E}">
        <p14:creationId xmlns:p14="http://schemas.microsoft.com/office/powerpoint/2010/main" val="268658241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10">
            <a:extLst>
              <a:ext uri="{FF2B5EF4-FFF2-40B4-BE49-F238E27FC236}">
                <a16:creationId xmlns:a16="http://schemas.microsoft.com/office/drawing/2014/main" id="{B551C3B6-A0D6-43F6-9F68-13666CDA5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2" y="709375"/>
            <a:ext cx="10713675" cy="5419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Rectangle 12">
            <a:extLst>
              <a:ext uri="{FF2B5EF4-FFF2-40B4-BE49-F238E27FC236}">
                <a16:creationId xmlns:a16="http://schemas.microsoft.com/office/drawing/2014/main" id="{24EF3E42-675E-4E84-AA5A-E233060C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5" name="Rectangle 14">
            <a:extLst>
              <a:ext uri="{FF2B5EF4-FFF2-40B4-BE49-F238E27FC236}">
                <a16:creationId xmlns:a16="http://schemas.microsoft.com/office/drawing/2014/main" id="{0F3B65B4-B443-446A-9981-E6E89B0B7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6" name="Picture 6">
            <a:extLst>
              <a:ext uri="{FF2B5EF4-FFF2-40B4-BE49-F238E27FC236}">
                <a16:creationId xmlns:a16="http://schemas.microsoft.com/office/drawing/2014/main" id="{6CDF2C1D-C899-6CBD-3C31-3A32237EA2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868" b="131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7" name="Rectangle 16">
            <a:extLst>
              <a:ext uri="{FF2B5EF4-FFF2-40B4-BE49-F238E27FC236}">
                <a16:creationId xmlns:a16="http://schemas.microsoft.com/office/drawing/2014/main" id="{A382C86F-FA5A-4A2F-86CC-0E1A2FB39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75E5D2-B3EA-8C8D-547D-3804899CE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501" y="-686489"/>
            <a:ext cx="9916996" cy="181162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b="1" i="0" u="none" strike="noStrike" baseline="0" dirty="0">
                <a:solidFill>
                  <a:srgbClr val="FFFFFF"/>
                </a:solidFill>
              </a:rPr>
              <a:t>Circular Shift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433A01-94DA-2D4E-5E71-C528CF6ABB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37501" y="3702502"/>
            <a:ext cx="9916996" cy="807021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ts val="3200"/>
              </a:lnSpc>
            </a:pPr>
            <a:r>
              <a:rPr lang="en-US" sz="2400">
                <a:solidFill>
                  <a:srgbClr val="FFFFFF"/>
                </a:solidFill>
              </a:rPr>
              <a:t>Section 4.6</a:t>
            </a:r>
          </a:p>
        </p:txBody>
      </p:sp>
      <p:cxnSp>
        <p:nvCxnSpPr>
          <p:cNvPr id="28" name="Straight Connector 18">
            <a:extLst>
              <a:ext uri="{FF2B5EF4-FFF2-40B4-BE49-F238E27FC236}">
                <a16:creationId xmlns:a16="http://schemas.microsoft.com/office/drawing/2014/main" id="{FD6C387B-06BE-490B-A22D-8EA8A67AA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0">
            <a:extLst>
              <a:ext uri="{FF2B5EF4-FFF2-40B4-BE49-F238E27FC236}">
                <a16:creationId xmlns:a16="http://schemas.microsoft.com/office/drawing/2014/main" id="{94DCE841-D2A0-408E-8F2F-990D0105E2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7843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6FD-19DC-AADE-4A14-CFACAFE8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Circular shift is a member of a broader class of global communication operations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permutation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permutation is a simultaneous, one-to-one data redistribution operation in which each node sends a packet of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words to a unique node.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We define a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as the operation in which node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sends a data packet to node (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+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 mod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ensemble (0 &lt;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&lt;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shift operation finds application in some matrix computations and in string and image pattern matching.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417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111077-B752-DB51-22AD-1BA0F046E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naive way to perform one-to-all broadcast is to sequentially send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messages from the source to the other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- 1 processes. </a:t>
            </a:r>
          </a:p>
          <a:p>
            <a:pPr algn="l"/>
            <a:r>
              <a:rPr lang="en-US" sz="1800" b="1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However, this is inefficient because the source process becomes a bottleneck.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Moreover, the communication network is underutilized because only the connection between a single pair of nodes is used at a time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better broadcast algorithm can be devised using a technique commonly known as </a:t>
            </a:r>
            <a:r>
              <a:rPr lang="en-US" sz="1800" b="1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recursive doubling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source process first sends the message to another process.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Now both these processes can simultaneously send the message to two other processes that are still waiting for the message.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By continuing this procedure until all the processes have received the data, the message can be broadcast in log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steps.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6766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166FD-19DC-AADE-4A14-CFACAFE86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implementation of a 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is fairly intuitive on a ring or a bidirectional linear array.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It can be performed by min{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,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} neighbor-to-neighbor communications in one direction.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Mesh algorithms for circular shift can be derived by using the ring algorithm.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If the nodes of the mesh have row-major labels, a circular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q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-shift can be performed on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p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-node square wraparound mesh in two stages.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This is illustrated in 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 on the next slide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for a circular 5-shift on a 4 x 4 mesh. </a:t>
            </a:r>
          </a:p>
        </p:txBody>
      </p:sp>
    </p:spTree>
    <p:extLst>
      <p:ext uri="{BB962C8B-B14F-4D97-AF65-F5344CB8AC3E}">
        <p14:creationId xmlns:p14="http://schemas.microsoft.com/office/powerpoint/2010/main" val="11361213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166FD-19DC-AADE-4A14-CFACAFE862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First, the entire set of data is shifted simultaneously by (</a:t>
                </a:r>
                <a:r>
                  <a:rPr lang="en-US" sz="1800" b="0" i="1" u="none" strike="noStrike" baseline="0" dirty="0">
                    <a:solidFill>
                      <a:srgbClr val="333333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</a:rPr>
                  <a:t>q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</a:rPr>
                  <a:t>mod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) steps along the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Then it is shifted by (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</a:rPr>
                  <a:t>q /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highlight>
                      <a:srgbClr val="FFFF00"/>
                    </a:highlight>
                    <a:latin typeface="Verdana" panose="020B0604030504040204" pitchFamily="34" charset="0"/>
                  </a:rPr>
                  <a:t>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)steps along the columns.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During the circular row shifts, some of the data traverse the wraparound connection from the highest to the lowest labeled nodes of the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All such data packets must shift an additional step forward along the columns to compensate for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1800" b="0" i="1" u="none" strike="noStrike" baseline="0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rad>
                    <m:r>
                      <a:rPr lang="en-US" sz="1800" b="0" i="1" u="none" strike="noStrike" baseline="0" smtClean="0">
                        <a:solidFill>
                          <a:srgbClr val="333333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 distance that they lost while traversing the backward edge in their respective rows. </a:t>
                </a:r>
              </a:p>
              <a:p>
                <a:pPr algn="l"/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For example, the 5-shift in </a:t>
                </a:r>
                <a:r>
                  <a:rPr lang="en-US" sz="1800" b="0" i="0" u="none" strike="noStrike" baseline="0" dirty="0">
                    <a:solidFill>
                      <a:srgbClr val="00339A"/>
                    </a:solidFill>
                    <a:latin typeface="Verdana" panose="020B0604030504040204" pitchFamily="34" charset="0"/>
                  </a:rPr>
                  <a:t>Figure on the next slide </a:t>
                </a:r>
                <a:r>
                  <a:rPr lang="en-US" sz="1800" b="0" i="0" u="none" strike="noStrike" baseline="0" dirty="0">
                    <a:solidFill>
                      <a:srgbClr val="333333"/>
                    </a:solidFill>
                    <a:latin typeface="Verdana" panose="020B0604030504040204" pitchFamily="34" charset="0"/>
                  </a:rPr>
                  <a:t>requires one row shift, a compensatory column shift, and finally one column shift.</a:t>
                </a:r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E166FD-19DC-AADE-4A14-CFACAFE862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89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020227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pic>
        <p:nvPicPr>
          <p:cNvPr id="5" name="Content Placeholder 4" descr="Diagram, schematic&#10;&#10;Description automatically generated">
            <a:extLst>
              <a:ext uri="{FF2B5EF4-FFF2-40B4-BE49-F238E27FC236}">
                <a16:creationId xmlns:a16="http://schemas.microsoft.com/office/drawing/2014/main" id="{E2645AA5-0A4F-756F-B197-342EAB2F4A6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081" y="1690688"/>
            <a:ext cx="6979920" cy="4802187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12C95-E41E-B69B-EEFE-A07978D32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0624" y="1899367"/>
            <a:ext cx="4254615" cy="4608256"/>
          </a:xfrm>
        </p:spPr>
        <p:txBody>
          <a:bodyPr>
            <a:normAutofit/>
          </a:bodyPr>
          <a:lstStyle/>
          <a:p>
            <a:r>
              <a:rPr lang="en-US" dirty="0"/>
              <a:t>5-Shift</a:t>
            </a:r>
          </a:p>
          <a:p>
            <a:r>
              <a:rPr lang="en-US" dirty="0"/>
              <a:t>1. Row</a:t>
            </a:r>
          </a:p>
          <a:p>
            <a:r>
              <a:rPr lang="en-US" dirty="0"/>
              <a:t>Q mod sqrt(5)</a:t>
            </a:r>
          </a:p>
          <a:p>
            <a:r>
              <a:rPr lang="en-US" dirty="0"/>
              <a:t>5 mod sqrt(16)=1</a:t>
            </a:r>
          </a:p>
          <a:p>
            <a:endParaRPr lang="en-US" dirty="0"/>
          </a:p>
          <a:p>
            <a:r>
              <a:rPr lang="en-US" dirty="0"/>
              <a:t>After every row shift we have one compensatory column shift</a:t>
            </a:r>
          </a:p>
          <a:p>
            <a:endParaRPr lang="en-US" dirty="0"/>
          </a:p>
          <a:p>
            <a:r>
              <a:rPr lang="en-US" dirty="0"/>
              <a:t>2. Column</a:t>
            </a:r>
          </a:p>
          <a:p>
            <a:r>
              <a:rPr lang="en-US" dirty="0"/>
              <a:t>Floor(q/sqrt(p))</a:t>
            </a:r>
          </a:p>
          <a:p>
            <a:r>
              <a:rPr lang="en-US" dirty="0"/>
              <a:t>Floor(5/sqrt(16))=1</a:t>
            </a:r>
          </a:p>
        </p:txBody>
      </p:sp>
    </p:spTree>
    <p:extLst>
      <p:ext uri="{BB962C8B-B14F-4D97-AF65-F5344CB8AC3E}">
        <p14:creationId xmlns:p14="http://schemas.microsoft.com/office/powerpoint/2010/main" val="16326019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Mesh</a:t>
            </a:r>
            <a:endParaRPr lang="en-US" sz="36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E572CAD6-8432-85BA-DCF2-024573F961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3033" y="1409700"/>
            <a:ext cx="8405934" cy="4475679"/>
          </a:xfrm>
        </p:spPr>
      </p:pic>
    </p:spTree>
    <p:extLst>
      <p:ext uri="{BB962C8B-B14F-4D97-AF65-F5344CB8AC3E}">
        <p14:creationId xmlns:p14="http://schemas.microsoft.com/office/powerpoint/2010/main" val="36355446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Hypercube</a:t>
            </a:r>
            <a:endParaRPr 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0E955-0EA6-7EA8-5943-CD84D77E4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developing a hypercube algorithm for the shift operation, we map a linear array </a:t>
            </a:r>
            <a:r>
              <a:rPr lang="en-US" sz="1800" b="0" i="0" u="none" strike="noStrike" baseline="0">
                <a:solidFill>
                  <a:srgbClr val="333333"/>
                </a:solidFill>
                <a:latin typeface="Verdana" panose="020B0604030504040204" pitchFamily="34" charset="0"/>
              </a:rPr>
              <a:t>with 2^</a:t>
            </a:r>
            <a:r>
              <a:rPr lang="en-US" sz="1800" b="0" i="1" u="none" strike="noStrike" baseline="0">
                <a:solidFill>
                  <a:srgbClr val="333333"/>
                </a:solidFill>
                <a:latin typeface="Verdana" panose="020B0604030504040204" pitchFamily="34" charset="0"/>
              </a:rPr>
              <a:t>d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nodes onto a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-dimensional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We do this by assigning node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linear array to node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of the hypercube such that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j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is the 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d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-bit binary reflected Gray code (RGC) of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Figure</a:t>
            </a:r>
            <a:r>
              <a:rPr lang="en-US" sz="1800" dirty="0">
                <a:solidFill>
                  <a:srgbClr val="00339A"/>
                </a:solidFill>
                <a:latin typeface="Verdana" panose="020B0604030504040204" pitchFamily="34" charset="0"/>
              </a:rPr>
              <a:t> on the next slide</a:t>
            </a:r>
            <a:r>
              <a:rPr lang="en-US" sz="1800" b="0" i="0" u="none" strike="noStrike" baseline="0" dirty="0">
                <a:solidFill>
                  <a:srgbClr val="00339A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illustrates this mapping for eight nodes.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 property of this mapping is that any two nodes at a distance of 2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on the linear array are separated by exactly two links on the hypercube.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An</a:t>
            </a:r>
            <a:r>
              <a:rPr lang="en-US" sz="180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exception is </a:t>
            </a:r>
            <a:r>
              <a:rPr lang="en-US" sz="1800" b="0" i="1" u="none" strike="noStrike" baseline="0" dirty="0" err="1">
                <a:solidFill>
                  <a:srgbClr val="333333"/>
                </a:solidFill>
                <a:latin typeface="Verdana" panose="020B0604030504040204" pitchFamily="34" charset="0"/>
              </a:rPr>
              <a:t>i</a:t>
            </a:r>
            <a:r>
              <a:rPr lang="en-US" sz="1800" b="0" i="1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= 0 (that is, directly-connected nodes on the linear array) when only one hypercube link separates the two nodes.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20246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4B53B4F-080C-8523-03AD-871CC3B8D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3B790B-70BD-FD52-2540-F1DA48821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6276" y="685800"/>
            <a:ext cx="107442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D4FC5F0-CBD6-AEEB-4902-28D624068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A9EB4DB-DDA5-1A45-7D87-B2BF67D2D1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3C994B4-9721-4148-9EEC-6793CECDE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3" y="-1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9D95E49-763A-4886-B038-82F7347405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2"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335D9B3-B2C5-40E1-BFF9-E01D0DB42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78324" y="699899"/>
            <a:ext cx="10713676" cy="5433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900" y="540167"/>
            <a:ext cx="4028783" cy="21358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i="0" u="none" strike="noStrike" baseline="0" dirty="0">
                <a:solidFill>
                  <a:schemeClr val="tx1"/>
                </a:solidFill>
              </a:rPr>
              <a:t>Circular Shift - Hypercube</a:t>
            </a:r>
            <a:endParaRPr lang="en-US" sz="4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82D7E-2CFE-BD92-F8B2-DF70A5AE5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2900" y="2880452"/>
            <a:ext cx="4028783" cy="3991645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chemeClr val="tx1"/>
                </a:solidFill>
              </a:rPr>
              <a:t>There are some dotted lines and some dark line. Dark lines is linear array.</a:t>
            </a:r>
          </a:p>
          <a:p>
            <a:pPr>
              <a:lnSpc>
                <a:spcPct val="110000"/>
              </a:lnSpc>
              <a:buFont typeface="Wingdings 2" panose="05020102010507070707" pitchFamily="18" charset="2"/>
              <a:buChar char=""/>
            </a:pPr>
            <a:r>
              <a:rPr lang="en-US" sz="1800" dirty="0">
                <a:solidFill>
                  <a:schemeClr val="tx1"/>
                </a:solidFill>
              </a:rPr>
              <a:t>Dotted lines are indirect link to facilitate communication in hypercube. For example 0 wanted to send data to 3. In linear array 0-&gt;1-&gt;2-&gt;3 but in indirect link directly 0-&gt;3.</a:t>
            </a:r>
          </a:p>
          <a:p>
            <a:pPr>
              <a:lnSpc>
                <a:spcPct val="110000"/>
              </a:lnSpc>
              <a:buFont typeface="Wingdings 2" panose="05020102010507070707" pitchFamily="18" charset="2"/>
              <a:buChar char=""/>
            </a:pPr>
            <a:endParaRPr lang="en-US" sz="18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  <a:buFont typeface="Wingdings 2" panose="05020102010507070707" pitchFamily="18" charset="2"/>
              <a:buChar char=""/>
            </a:pP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D95061B-ADFC-4592-8BB1-0D542F6F64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042523" y="6081915"/>
            <a:ext cx="6460098" cy="781696"/>
          </a:xfrm>
          <a:prstGeom prst="rect">
            <a:avLst/>
          </a:prstGeom>
          <a:solidFill>
            <a:schemeClr val="accent1">
              <a:alpha val="25000"/>
            </a:schemeClr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F540BBF4-CF8F-780D-E0EF-C711C5B409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1683" y="895350"/>
            <a:ext cx="7770840" cy="5976748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7C3E3-D148-40AD-9F4C-431AA28AC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11496184" y="5610"/>
            <a:ext cx="0" cy="685800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30DD030-ACB5-4C2C-AD03-51D52E27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524" y="6172200"/>
            <a:ext cx="12192000" cy="0"/>
          </a:xfrm>
          <a:prstGeom prst="line">
            <a:avLst/>
          </a:prstGeom>
          <a:ln w="9525" cap="rnd">
            <a:solidFill>
              <a:srgbClr val="7BA8BC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902225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33957-1FDA-A517-99C3-329CB8D6E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624" y="339725"/>
            <a:ext cx="10543032" cy="1325563"/>
          </a:xfrm>
        </p:spPr>
        <p:txBody>
          <a:bodyPr>
            <a:normAutofit/>
          </a:bodyPr>
          <a:lstStyle/>
          <a:p>
            <a:r>
              <a:rPr lang="en-US" sz="36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Circular Shift - Hypercube</a:t>
            </a:r>
            <a:endParaRPr lang="en-US" sz="36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7013591-700B-5090-D072-01AAD85267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010" y="1530243"/>
            <a:ext cx="9341780" cy="4172057"/>
          </a:xfrm>
        </p:spPr>
      </p:pic>
    </p:spTree>
    <p:extLst>
      <p:ext uri="{BB962C8B-B14F-4D97-AF65-F5344CB8AC3E}">
        <p14:creationId xmlns:p14="http://schemas.microsoft.com/office/powerpoint/2010/main" val="15539334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2F9585A-6646-57CD-08E2-A9EA50B2D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941" y="2766218"/>
            <a:ext cx="3890118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Thank you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425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</a:t>
            </a:r>
            <a:endParaRPr lang="en-US" sz="4000" dirty="0"/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740F7342-84E7-6AF2-DEFB-A175D0D1C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4128" y="1409712"/>
            <a:ext cx="7754781" cy="4514218"/>
          </a:xfrm>
        </p:spPr>
      </p:pic>
    </p:spTree>
    <p:extLst>
      <p:ext uri="{BB962C8B-B14F-4D97-AF65-F5344CB8AC3E}">
        <p14:creationId xmlns:p14="http://schemas.microsoft.com/office/powerpoint/2010/main" val="2761061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Things to remember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36BE-E131-60EE-6CAA-A408D3E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Note that on a linear array, the destination node to which the message is sent in each step must be carefully chosen.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Figure (previous slide) , the message is first sent to the farthest node (4) from the source (0).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second step, the distance between the sending and receiving nodes is halved, and so on.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The message recipients are selected in this manner at each step to avoid congestion on the network.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highlight>
                  <a:srgbClr val="FFFF00"/>
                </a:highlight>
                <a:latin typeface="Verdana" panose="020B0604030504040204" pitchFamily="34" charset="0"/>
              </a:rPr>
              <a:t>For example, if node 0 sent the message to node 1 in the first step and then nodes 0 and 1 attempted to send messages to nodes 2 and 3, respectively, in the second step, the link between nodes 1 and 2 would be congested as it would be a part of the shortest route for both the messages in the second step.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1682205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93B7F-5CF1-44E3-55DE-1C5E9F970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i="0" u="none" strike="noStrike" baseline="0" dirty="0">
                <a:solidFill>
                  <a:srgbClr val="333333"/>
                </a:solidFill>
                <a:latin typeface="Arial" panose="020B0604020202020204" pitchFamily="34" charset="0"/>
              </a:rPr>
              <a:t>Ring or Linear Array- Reduction</a:t>
            </a:r>
            <a:endParaRPr lang="en-US" sz="4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0B36BE-E131-60EE-6CAA-A408D3EA9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Reduction on a linear array can be performed by simply reversing the direction and the sequence of communication, as shown in Figure on the next slide 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first step, each odd numbered node sends its buffer to the even numbered node just before itself, where the contents of the two buffers are combined into one.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After the first step, there are four buffers left to be reduced on nodes 0, 2, 4, and 6, respectively. 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In the second step, the contents of the buffers on nodes 0 and 2 are accumulated on node 0 and those on nodes 6 and 4 are accumulated on node 4.</a:t>
            </a:r>
          </a:p>
          <a:p>
            <a:pPr algn="l"/>
            <a:r>
              <a:rPr lang="en-US" sz="1800" b="0" i="0" u="none" strike="noStrike" baseline="0" dirty="0">
                <a:solidFill>
                  <a:srgbClr val="333333"/>
                </a:solidFill>
                <a:latin typeface="Verdana" panose="020B0604030504040204" pitchFamily="34" charset="0"/>
              </a:rPr>
              <a:t>Finally, node 4 sends its buffer to node 0, which computes the result of the reduction.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66752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setVTI">
  <a:themeElements>
    <a:clrScheme name="AnalogousFromLightSeedRightStep">
      <a:dk1>
        <a:srgbClr val="000000"/>
      </a:dk1>
      <a:lt1>
        <a:srgbClr val="FFFFFF"/>
      </a:lt1>
      <a:dk2>
        <a:srgbClr val="242741"/>
      </a:dk2>
      <a:lt2>
        <a:srgbClr val="E8E4E2"/>
      </a:lt2>
      <a:accent1>
        <a:srgbClr val="7BA8BC"/>
      </a:accent1>
      <a:accent2>
        <a:srgbClr val="7C8EBD"/>
      </a:accent2>
      <a:accent3>
        <a:srgbClr val="9B94C9"/>
      </a:accent3>
      <a:accent4>
        <a:srgbClr val="A07CBD"/>
      </a:accent4>
      <a:accent5>
        <a:srgbClr val="C691C7"/>
      </a:accent5>
      <a:accent6>
        <a:srgbClr val="BD7CA4"/>
      </a:accent6>
      <a:hlink>
        <a:srgbClr val="A9765F"/>
      </a:hlink>
      <a:folHlink>
        <a:srgbClr val="7F7F7F"/>
      </a:folHlink>
    </a:clrScheme>
    <a:fontScheme name="Dante">
      <a:majorFont>
        <a:latin typeface="Georgia Pro"/>
        <a:ea typeface=""/>
        <a:cs typeface=""/>
      </a:majorFont>
      <a:minorFont>
        <a:latin typeface="Georgia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setVTI" id="{17A3166B-76FF-4669-8F6D-D4251AE158D8}" vid="{4532814A-B5F8-4CFD-BC69-A007D492DA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2297</TotalTime>
  <Words>4647</Words>
  <Application>Microsoft Office PowerPoint</Application>
  <PresentationFormat>Widescreen</PresentationFormat>
  <Paragraphs>281</Paragraphs>
  <Slides>67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67</vt:i4>
      </vt:variant>
    </vt:vector>
  </HeadingPairs>
  <TitlesOfParts>
    <vt:vector size="78" baseType="lpstr">
      <vt:lpstr>Arial</vt:lpstr>
      <vt:lpstr>Calibri</vt:lpstr>
      <vt:lpstr>Cambria Math</vt:lpstr>
      <vt:lpstr>Dante (Headings)2</vt:lpstr>
      <vt:lpstr>Georgia Pro</vt:lpstr>
      <vt:lpstr>Helvetica Neue Medium</vt:lpstr>
      <vt:lpstr>Söhne</vt:lpstr>
      <vt:lpstr>Verdana</vt:lpstr>
      <vt:lpstr>Wingdings</vt:lpstr>
      <vt:lpstr>Wingdings 2</vt:lpstr>
      <vt:lpstr>OffsetVTI</vt:lpstr>
      <vt:lpstr>Basic Communication Operations</vt:lpstr>
      <vt:lpstr>Introduction</vt:lpstr>
      <vt:lpstr>One-to-All Broadcast and All-to-One Reduction</vt:lpstr>
      <vt:lpstr>One-to-All Broadcast and All-to-One Reduction</vt:lpstr>
      <vt:lpstr>One-to-All Broadcast and All-to-One Reduction</vt:lpstr>
      <vt:lpstr>Ring or Linear Array</vt:lpstr>
      <vt:lpstr>Ring or Linear Array</vt:lpstr>
      <vt:lpstr>Ring or Linear Array- Things to remember</vt:lpstr>
      <vt:lpstr>Ring or Linear Array- Reduction</vt:lpstr>
      <vt:lpstr>Ring or Linear Array- Reduction</vt:lpstr>
      <vt:lpstr>Mesh</vt:lpstr>
      <vt:lpstr>Mesh</vt:lpstr>
      <vt:lpstr>Mesh</vt:lpstr>
      <vt:lpstr>Class Activity</vt:lpstr>
      <vt:lpstr>Hypercube</vt:lpstr>
      <vt:lpstr>Hypercube</vt:lpstr>
      <vt:lpstr>Hypercube</vt:lpstr>
      <vt:lpstr>Balanced Binary Tree</vt:lpstr>
      <vt:lpstr>Balanced Binary Tree</vt:lpstr>
      <vt:lpstr>All-to-All Broadcast and Reduction</vt:lpstr>
      <vt:lpstr>All-to-All Broadcast and Reduction</vt:lpstr>
      <vt:lpstr>All-to-All Broadcast and Reduction</vt:lpstr>
      <vt:lpstr>All-to-All Broadcast and Reduction</vt:lpstr>
      <vt:lpstr>Linear Array and Ring</vt:lpstr>
      <vt:lpstr>Linear Array and Ring</vt:lpstr>
      <vt:lpstr>Linear Array and Ring 1st communication step</vt:lpstr>
      <vt:lpstr>Linear Array and Ring 2nd  to nth  communication step</vt:lpstr>
      <vt:lpstr>Linear Array and Ring</vt:lpstr>
      <vt:lpstr>Mesh</vt:lpstr>
      <vt:lpstr>Mesh</vt:lpstr>
      <vt:lpstr>Hypercube</vt:lpstr>
      <vt:lpstr>Hypercube</vt:lpstr>
      <vt:lpstr>Hypercube</vt:lpstr>
      <vt:lpstr>All-Reduce </vt:lpstr>
      <vt:lpstr>All-Reduce </vt:lpstr>
      <vt:lpstr>All-Reduce </vt:lpstr>
      <vt:lpstr>All-Reduce</vt:lpstr>
      <vt:lpstr>Scatter and Gather</vt:lpstr>
      <vt:lpstr>Scatter and Gather</vt:lpstr>
      <vt:lpstr>Scatter and Gather</vt:lpstr>
      <vt:lpstr>Scatter and Gather</vt:lpstr>
      <vt:lpstr>Scatter on 8 node hypercube</vt:lpstr>
      <vt:lpstr>Scatter and Gather</vt:lpstr>
      <vt:lpstr>All-to-All Personalized Communication</vt:lpstr>
      <vt:lpstr>All-to-All Personalized Communication</vt:lpstr>
      <vt:lpstr>All-to-All Personalized Communication</vt:lpstr>
      <vt:lpstr>All-to-All Personalized Communication</vt:lpstr>
      <vt:lpstr>All-to-All Personalized Communication-Ring</vt:lpstr>
      <vt:lpstr>All-to-All Personalized Communication-Ring</vt:lpstr>
      <vt:lpstr>All-to-All Personalized Communication-Ring</vt:lpstr>
      <vt:lpstr>All-to-All Personalized Communication-Ring</vt:lpstr>
      <vt:lpstr>All-to-All Personalized Communication-Mesh</vt:lpstr>
      <vt:lpstr>All-to-All Personalized Communication-Mesh</vt:lpstr>
      <vt:lpstr>All-to-All Personalized Communication-Mesh</vt:lpstr>
      <vt:lpstr>All-to-All Personalized Communication-Hypercube</vt:lpstr>
      <vt:lpstr>All-to-All Personalized Communication-Hypercube</vt:lpstr>
      <vt:lpstr>All-to-All Personalized Communication-Hypercube</vt:lpstr>
      <vt:lpstr>Circular Shift</vt:lpstr>
      <vt:lpstr>Circular Shift</vt:lpstr>
      <vt:lpstr>Circular Shift - Mesh</vt:lpstr>
      <vt:lpstr>Circular Shift - Mesh</vt:lpstr>
      <vt:lpstr>Circular Shift - Mesh</vt:lpstr>
      <vt:lpstr>Circular Shift - Mesh</vt:lpstr>
      <vt:lpstr>Circular Shift - Hypercube</vt:lpstr>
      <vt:lpstr>Circular Shift - Hypercube</vt:lpstr>
      <vt:lpstr>Circular Shift - Hypercube</vt:lpstr>
      <vt:lpstr>Thank you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Communication Operations</dc:title>
  <dc:creator>Mr.Usman Ghous</dc:creator>
  <cp:lastModifiedBy>Haseeb Arshad</cp:lastModifiedBy>
  <cp:revision>29</cp:revision>
  <dcterms:created xsi:type="dcterms:W3CDTF">2022-10-05T16:30:33Z</dcterms:created>
  <dcterms:modified xsi:type="dcterms:W3CDTF">2025-03-17T06:08:40Z</dcterms:modified>
</cp:coreProperties>
</file>