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2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2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7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1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4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5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8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880DA-EB38-49CF-B614-4A3632D87D60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5DCF9-E284-408E-B6F5-3DD8F2FA1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7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Quiz#6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1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839200" cy="480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 company, </a:t>
            </a:r>
            <a:r>
              <a:rPr lang="en-US" sz="2400" b="1" dirty="0" err="1" smtClean="0"/>
              <a:t>TechConnect</a:t>
            </a:r>
            <a:r>
              <a:rPr lang="en-US" sz="2400" b="1" dirty="0" smtClean="0"/>
              <a:t> Inc.</a:t>
            </a:r>
            <a:r>
              <a:rPr lang="en-US" sz="2400" dirty="0" smtClean="0"/>
              <a:t>, has acquired a Class B IP block: 172.16.0.0/16. The company has four departments that need to be </a:t>
            </a:r>
            <a:r>
              <a:rPr lang="en-US" sz="2400" dirty="0" err="1" smtClean="0"/>
              <a:t>subnetted</a:t>
            </a:r>
            <a:r>
              <a:rPr lang="en-US" sz="2400" dirty="0" smtClean="0"/>
              <a:t> from this block. The requirements are as follows:</a:t>
            </a:r>
          </a:p>
          <a:p>
            <a:r>
              <a:rPr lang="en-US" sz="2400" b="1" dirty="0" smtClean="0"/>
              <a:t>R&amp;D Department:</a:t>
            </a:r>
            <a:r>
              <a:rPr lang="en-US" sz="2400" dirty="0" smtClean="0"/>
              <a:t> Requires at least </a:t>
            </a:r>
            <a:r>
              <a:rPr lang="en-US" sz="2400" b="1" dirty="0" smtClean="0"/>
              <a:t>500 hosts</a:t>
            </a:r>
            <a:endParaRPr lang="en-US" sz="2400" dirty="0" smtClean="0"/>
          </a:p>
          <a:p>
            <a:r>
              <a:rPr lang="en-US" sz="2400" b="1" dirty="0" smtClean="0"/>
              <a:t>Sales Department:</a:t>
            </a:r>
            <a:r>
              <a:rPr lang="en-US" sz="2400" dirty="0" smtClean="0"/>
              <a:t> Requires at least </a:t>
            </a:r>
            <a:r>
              <a:rPr lang="en-US" sz="2400" b="1" dirty="0" smtClean="0"/>
              <a:t>200 hosts</a:t>
            </a:r>
            <a:endParaRPr lang="en-US" sz="2400" dirty="0" smtClean="0"/>
          </a:p>
          <a:p>
            <a:r>
              <a:rPr lang="en-US" sz="2400" b="1" dirty="0" smtClean="0"/>
              <a:t>HR Department:</a:t>
            </a:r>
            <a:r>
              <a:rPr lang="en-US" sz="2400" dirty="0" smtClean="0"/>
              <a:t> Requires at least </a:t>
            </a:r>
            <a:r>
              <a:rPr lang="en-US" sz="2400" b="1" dirty="0" smtClean="0"/>
              <a:t>100 hosts</a:t>
            </a:r>
            <a:endParaRPr lang="en-US" sz="2400" dirty="0" smtClean="0"/>
          </a:p>
          <a:p>
            <a:r>
              <a:rPr lang="en-US" sz="2400" b="1" dirty="0" smtClean="0"/>
              <a:t>IT Support Department:</a:t>
            </a:r>
            <a:r>
              <a:rPr lang="en-US" sz="2400" dirty="0" smtClean="0"/>
              <a:t> Requires at least </a:t>
            </a:r>
            <a:r>
              <a:rPr lang="en-US" sz="2400" b="1" dirty="0" smtClean="0"/>
              <a:t>50 hosts</a:t>
            </a:r>
            <a:endParaRPr lang="en-US" sz="2400" dirty="0" smtClean="0"/>
          </a:p>
          <a:p>
            <a:r>
              <a:rPr lang="en-US" sz="2400" dirty="0" smtClean="0"/>
              <a:t>The company uses </a:t>
            </a:r>
            <a:r>
              <a:rPr lang="en-US" sz="2400" b="1" dirty="0" smtClean="0"/>
              <a:t>CIDR</a:t>
            </a:r>
            <a:r>
              <a:rPr lang="en-US" sz="2400" dirty="0" smtClean="0"/>
              <a:t> to efficiently allocate IP space and implements </a:t>
            </a:r>
            <a:r>
              <a:rPr lang="en-US" sz="2400" b="1" dirty="0" smtClean="0"/>
              <a:t>NAT</a:t>
            </a:r>
            <a:r>
              <a:rPr lang="en-US" sz="2400" dirty="0" smtClean="0"/>
              <a:t> to enable internal users to access the internet with a single public IP.</a:t>
            </a:r>
          </a:p>
          <a:p>
            <a:r>
              <a:rPr lang="en-US" sz="2400" dirty="0" smtClean="0"/>
              <a:t>The company is connected to the internet via a router with </a:t>
            </a:r>
            <a:r>
              <a:rPr lang="en-US" sz="2400" b="1" dirty="0" smtClean="0"/>
              <a:t>NAT enabled</a:t>
            </a:r>
            <a:r>
              <a:rPr lang="en-US" sz="2400" dirty="0" smtClean="0"/>
              <a:t>. Private IP addresses are used within the network, and a single </a:t>
            </a:r>
            <a:r>
              <a:rPr lang="en-US" sz="2400" b="1" dirty="0" smtClean="0"/>
              <a:t>public IP (203.0.113.5)</a:t>
            </a:r>
            <a:r>
              <a:rPr lang="en-US" sz="2400" dirty="0" smtClean="0"/>
              <a:t> is used for outbound traffic.</a:t>
            </a:r>
          </a:p>
        </p:txBody>
      </p:sp>
    </p:spTree>
    <p:extLst>
      <p:ext uri="{BB962C8B-B14F-4D97-AF65-F5344CB8AC3E}">
        <p14:creationId xmlns:p14="http://schemas.microsoft.com/office/powerpoint/2010/main" val="6834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4876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Questions</a:t>
            </a:r>
          </a:p>
          <a:p>
            <a:r>
              <a:rPr lang="en-US" sz="2400" b="1" dirty="0" smtClean="0"/>
              <a:t>🧮 CIDR and </a:t>
            </a:r>
            <a:r>
              <a:rPr lang="en-US" sz="2400" b="1" dirty="0" err="1" smtClean="0"/>
              <a:t>Subnetting</a:t>
            </a:r>
            <a:r>
              <a:rPr lang="en-US" sz="2400" b="1" dirty="0" smtClean="0"/>
              <a:t> (20 marks)</a:t>
            </a:r>
          </a:p>
          <a:p>
            <a:r>
              <a:rPr lang="en-US" sz="2400" b="1" dirty="0" smtClean="0"/>
              <a:t>(10 marks)</a:t>
            </a:r>
            <a:r>
              <a:rPr lang="en-US" sz="2400" dirty="0" smtClean="0"/>
              <a:t> Allocate subnets for each department using CIDR notation. List:</a:t>
            </a:r>
          </a:p>
          <a:p>
            <a:pPr lvl="1"/>
            <a:r>
              <a:rPr lang="en-US" sz="2400" dirty="0" smtClean="0"/>
              <a:t>Network address</a:t>
            </a:r>
          </a:p>
          <a:p>
            <a:pPr lvl="1"/>
            <a:r>
              <a:rPr lang="en-US" sz="2400" dirty="0" smtClean="0"/>
              <a:t>Subnet mask (CIDR prefix)</a:t>
            </a:r>
          </a:p>
          <a:p>
            <a:pPr lvl="1"/>
            <a:r>
              <a:rPr lang="en-US" sz="2400" dirty="0" smtClean="0"/>
              <a:t>Broadcast address</a:t>
            </a:r>
          </a:p>
          <a:p>
            <a:pPr lvl="1"/>
            <a:r>
              <a:rPr lang="en-US" sz="2400" dirty="0" smtClean="0"/>
              <a:t>Number of usable hosts</a:t>
            </a:r>
          </a:p>
          <a:p>
            <a:r>
              <a:rPr lang="en-US" sz="2400" b="1" dirty="0" smtClean="0"/>
              <a:t>(10 marks)</a:t>
            </a:r>
            <a:r>
              <a:rPr lang="en-US" sz="2400" dirty="0" smtClean="0"/>
              <a:t> The IT department plans to split the R&amp;D subnet further into 4 smaller subnets. Suggest suitable CIDR notations for the new subnets and briefly explain how </a:t>
            </a:r>
            <a:r>
              <a:rPr lang="en-US" sz="2400" dirty="0" err="1" smtClean="0"/>
              <a:t>subnetting</a:t>
            </a:r>
            <a:r>
              <a:rPr lang="en-US" sz="2400" dirty="0" smtClean="0"/>
              <a:t> is applied.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5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(10 marks)</a:t>
            </a:r>
            <a:r>
              <a:rPr lang="en-US" dirty="0" smtClean="0"/>
              <a:t> Draw a diagram showing:</a:t>
            </a:r>
          </a:p>
          <a:p>
            <a:r>
              <a:rPr lang="en-US" dirty="0" smtClean="0"/>
              <a:t>Internal devices (using private IPs)</a:t>
            </a:r>
          </a:p>
          <a:p>
            <a:r>
              <a:rPr lang="en-US" dirty="0" smtClean="0"/>
              <a:t>NAT-enabled router</a:t>
            </a:r>
          </a:p>
          <a:p>
            <a:r>
              <a:rPr lang="en-US" dirty="0" smtClean="0"/>
              <a:t>Translation to the public IP</a:t>
            </a:r>
          </a:p>
          <a:p>
            <a:r>
              <a:rPr lang="en-US" dirty="0" smtClean="0"/>
              <a:t>Internet connection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46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231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Quiz#6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Quiz#6</dc:title>
  <dc:creator>Ammar Rafiq</dc:creator>
  <cp:lastModifiedBy>Ammar Rafiq</cp:lastModifiedBy>
  <cp:revision>2</cp:revision>
  <dcterms:created xsi:type="dcterms:W3CDTF">2025-05-14T06:00:13Z</dcterms:created>
  <dcterms:modified xsi:type="dcterms:W3CDTF">2025-05-14T12:14:06Z</dcterms:modified>
</cp:coreProperties>
</file>