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61" r:id="rId4"/>
    <p:sldId id="262" r:id="rId5"/>
    <p:sldId id="269" r:id="rId6"/>
    <p:sldId id="270" r:id="rId7"/>
    <p:sldId id="257" r:id="rId8"/>
    <p:sldId id="259" r:id="rId9"/>
    <p:sldId id="260" r:id="rId10"/>
    <p:sldId id="263" r:id="rId11"/>
    <p:sldId id="264" r:id="rId12"/>
    <p:sldId id="265" r:id="rId13"/>
    <p:sldId id="266" r:id="rId14"/>
    <p:sldId id="272" r:id="rId15"/>
    <p:sldId id="274" r:id="rId16"/>
    <p:sldId id="267" r:id="rId17"/>
    <p:sldId id="275" r:id="rId18"/>
    <p:sldId id="277" r:id="rId19"/>
    <p:sldId id="279" r:id="rId20"/>
    <p:sldId id="280" r:id="rId21"/>
    <p:sldId id="281" r:id="rId22"/>
    <p:sldId id="268" r:id="rId23"/>
    <p:sldId id="276" r:id="rId24"/>
    <p:sldId id="282" r:id="rId25"/>
    <p:sldId id="285" r:id="rId26"/>
    <p:sldId id="286" r:id="rId27"/>
    <p:sldId id="273" r:id="rId28"/>
    <p:sldId id="287" r:id="rId29"/>
    <p:sldId id="288" r:id="rId30"/>
    <p:sldId id="289" r:id="rId31"/>
    <p:sldId id="298" r:id="rId32"/>
    <p:sldId id="295" r:id="rId33"/>
    <p:sldId id="297" r:id="rId34"/>
    <p:sldId id="296" r:id="rId35"/>
    <p:sldId id="299" r:id="rId36"/>
    <p:sldId id="300" r:id="rId37"/>
    <p:sldId id="301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877F8-D838-4378-8542-923A94FF70F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2940A-C7F9-4D7F-8521-0072170DB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4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E2940A-C7F9-4D7F-8521-0072170DB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8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0D28-81FC-5C2B-F59F-6E7A77075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E4ADF-D13B-F6EF-4339-EF0270B7F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4A66-5764-E7CC-FCA6-B45D7987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C8AA6-B41E-48AC-C9DE-6F594703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08A0-88AC-A491-F7FE-A1734B61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5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751D-3DCC-DFAC-DE58-6100B82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F217-24FE-2863-D729-35344A434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4603-50D4-BB57-2E68-AD0624D4D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3730-4C18-DBBA-C1CD-C10FCA66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718F-5FB9-6217-011A-E5BCCBEF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7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D9263B-C574-2F26-62FC-ACEE1A39A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8944-6655-D4ED-21FF-E5F03092B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78067-A1F1-77DD-8E85-77E0CF24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F063-22FB-6E15-1454-111AF945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0C3D-6BAF-EDAF-2689-4A7C5119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01D5-7FA6-7B00-EED0-0503DFBE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3C8C-E2A3-2AB2-FFB9-065AB993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1860-D266-8C96-D998-66D42B7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6897A-B605-1CC1-F48C-FE8D06C4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ECC52-A53D-F0BC-F821-72EC7721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4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8AEF-25FE-E541-9C49-667676677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D2B4A-B0D2-AE5B-C0C8-359F7A43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10655-07FF-3D61-2497-89A4A955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7EAF-8780-83B6-E4FC-9BB85C70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7DB7-4525-9B9C-9624-1C917ADC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95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BE54-CB9D-6D02-1B1F-673DAECB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ADC1-FDDC-1954-F0A6-DCA751048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7C6F9-A6CA-C42D-6CE5-E03A8867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4F3DD-6AA4-B69B-C9E2-141E0ED0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7F52-27B1-BD67-FEEB-78054074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34FAD-4522-A70E-8E68-4288262F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5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6375-70A2-A994-0AEB-B426BA1D6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41285-8BA2-3C71-78DA-C711B7D9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9DB5-84DC-3C2A-9CCF-B1B4B3FD1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04BCF-A7A1-B8E0-D3AC-F1DD6CA98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FAB85-88F1-C647-2218-A248343ED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02F8C-08A1-917C-DFBF-338DE0BD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DEB18-6291-6EC3-3E43-825AB4AA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FE21B-3C7A-0313-DF00-1CDF5F0C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8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9B3C-2C08-CCDD-8CF5-326764B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1CA86-751A-2083-0009-ECED3B45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C1302-0F3A-307D-A927-193CBBCA2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B84D7-5284-219A-BEB6-429917F7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4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EEF6-787C-9493-9DA7-242985DA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EE911-C0EF-36E3-611B-1D8B33DC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6C13-A0E3-FE4A-2AB5-478077D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08C9-E507-F1F1-7E0B-F138BEB1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E8E7-BC24-649F-C976-E30663B1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B469F-76FF-88C9-F3A5-7BEC38DD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B2E7-8190-8D4F-59F3-FAE4CE08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7B13-E8F9-DFF9-8041-75B11604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E11A-47FC-4DE7-C6D1-2325EFDA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F48B-C25B-FF6F-B243-A05C72DC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55C5A-2907-5352-1664-F95C5C5B5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D9568-D0E5-78BD-F036-84BA5DEE5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263C2-5EC6-138C-9B72-BB315CB8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12E30-14B5-6B18-8047-366DD006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2FF77-C6CA-1F73-494E-B645EB48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4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36112-93F6-2577-8297-CF6D68847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B6295-2914-3FD7-203D-6D05C279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643B5-7800-DE9E-AB22-403938124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D8C9B-F79D-41E8-AA7A-58D4226C70C2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1CBC-1033-C1CF-598D-CC74BDB92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2D86-E2D2-22CE-5D14-1C02A4A3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641E-42F5-428B-8694-3212B2B7E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8E1EB61-2C37-6904-1355-1A150DE6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 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5-Chapter 3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9CB1AFA-95C3-19E8-8C51-6EC897BB7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Saud 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6616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404022" cy="1325563"/>
          </a:xfrm>
          <a:ln>
            <a:noFill/>
          </a:ln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04022" cy="4351338"/>
          </a:xfrm>
          <a:ln>
            <a:noFill/>
          </a:ln>
        </p:spPr>
        <p:txBody>
          <a:bodyPr/>
          <a:lstStyle/>
          <a:p>
            <a:pPr marL="463550" indent="-463550">
              <a:spcBef>
                <a:spcPct val="10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can get into multiple states</a:t>
            </a:r>
          </a:p>
          <a:p>
            <a:pPr marL="463550" indent="-463550">
              <a:spcBef>
                <a:spcPct val="10000"/>
              </a:spcBef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Rule: NFA accepts if it </a:t>
            </a:r>
            <a:r>
              <a:rPr lang="pt-BR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in a final state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CCB2E92-92F6-4DBD-8F5F-94D44B6AE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7" y="3848100"/>
            <a:ext cx="721359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>
                <a:solidFill>
                  <a:sysClr val="windowText" lastClr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AFDEAF-262A-4CE5-8EAC-77AEEB92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152900"/>
            <a:ext cx="909016" cy="838200"/>
          </a:xfrm>
          <a:prstGeom prst="ellipse">
            <a:avLst/>
          </a:prstGeom>
          <a:solidFill>
            <a:srgbClr val="249437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958DF15C-31D2-42C3-9149-2B542F73B5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4533900"/>
            <a:ext cx="82637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B77FAB-9895-4726-9858-817027430AB0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076700"/>
            <a:ext cx="1074292" cy="990600"/>
            <a:chOff x="3456" y="3072"/>
            <a:chExt cx="624" cy="62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E9A25C6-B716-4410-80A1-3E9F88C1BE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56" y="3072"/>
              <a:ext cx="624" cy="624"/>
            </a:xfrm>
            <a:prstGeom prst="ellipse">
              <a:avLst/>
            </a:prstGeom>
            <a:solidFill>
              <a:srgbClr val="249437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1A992BE-8DE3-43FB-B15D-45F74FF9C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120"/>
              <a:ext cx="528" cy="528"/>
            </a:xfrm>
            <a:prstGeom prst="ellipse">
              <a:avLst/>
            </a:prstGeom>
            <a:solidFill>
              <a:srgbClr val="249437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C091FE14-96C7-4DAF-8228-D8DE9EE59CF6}"/>
              </a:ext>
            </a:extLst>
          </p:cNvPr>
          <p:cNvSpPr>
            <a:spLocks/>
          </p:cNvSpPr>
          <p:nvPr/>
        </p:nvSpPr>
        <p:spPr bwMode="auto">
          <a:xfrm>
            <a:off x="3352800" y="3649663"/>
            <a:ext cx="1156930" cy="655637"/>
          </a:xfrm>
          <a:custGeom>
            <a:avLst/>
            <a:gdLst>
              <a:gd name="T0" fmla="*/ 584 w 728"/>
              <a:gd name="T1" fmla="*/ 536 h 632"/>
              <a:gd name="T2" fmla="*/ 680 w 728"/>
              <a:gd name="T3" fmla="*/ 152 h 632"/>
              <a:gd name="T4" fmla="*/ 296 w 728"/>
              <a:gd name="T5" fmla="*/ 8 h 632"/>
              <a:gd name="T6" fmla="*/ 8 w 728"/>
              <a:gd name="T7" fmla="*/ 200 h 632"/>
              <a:gd name="T8" fmla="*/ 248 w 728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" h="632">
                <a:moveTo>
                  <a:pt x="584" y="536"/>
                </a:moveTo>
                <a:cubicBezTo>
                  <a:pt x="656" y="388"/>
                  <a:pt x="728" y="240"/>
                  <a:pt x="680" y="152"/>
                </a:cubicBezTo>
                <a:cubicBezTo>
                  <a:pt x="632" y="64"/>
                  <a:pt x="408" y="0"/>
                  <a:pt x="296" y="8"/>
                </a:cubicBezTo>
                <a:cubicBezTo>
                  <a:pt x="184" y="16"/>
                  <a:pt x="16" y="96"/>
                  <a:pt x="8" y="200"/>
                </a:cubicBezTo>
                <a:cubicBezTo>
                  <a:pt x="0" y="304"/>
                  <a:pt x="124" y="468"/>
                  <a:pt x="248" y="6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BADE6F4A-EBC0-494D-9339-F4C990AA7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146425"/>
            <a:ext cx="72136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D0ABD4-4BAA-427F-A186-23B197AB3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52900"/>
            <a:ext cx="909016" cy="838200"/>
          </a:xfrm>
          <a:prstGeom prst="ellipse">
            <a:avLst/>
          </a:prstGeom>
          <a:solidFill>
            <a:srgbClr val="249437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ABCEC20-205E-4732-81C9-E27D8369E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533900"/>
            <a:ext cx="115693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6889BAC-DF0B-449A-A282-4D711F2143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533900"/>
            <a:ext cx="123956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7F7447B6-1221-4D33-9AED-624787CFE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48100"/>
            <a:ext cx="72136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>
                <a:solidFill>
                  <a:sysClr val="windowText" lastClr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90292F8-1161-400E-8C05-EF5349489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289425"/>
            <a:ext cx="721360" cy="579438"/>
          </a:xfrm>
          <a:prstGeom prst="rect">
            <a:avLst/>
          </a:prstGeom>
          <a:noFill/>
          <a:ln w="9525">
            <a:solidFill>
              <a:srgbClr val="503C0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i="1" dirty="0">
                <a:solidFill>
                  <a:srgbClr val="FFFF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0931CCA-90ED-46F3-B489-95F91C037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289425"/>
            <a:ext cx="721359" cy="579438"/>
          </a:xfrm>
          <a:prstGeom prst="rect">
            <a:avLst/>
          </a:prstGeom>
          <a:noFill/>
          <a:ln w="9525">
            <a:solidFill>
              <a:srgbClr val="503C0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AA72F9C-A606-4180-8E20-E1992BFF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289425"/>
            <a:ext cx="721360" cy="579438"/>
          </a:xfrm>
          <a:prstGeom prst="rect">
            <a:avLst/>
          </a:prstGeom>
          <a:noFill/>
          <a:ln w="9525">
            <a:solidFill>
              <a:srgbClr val="503C0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DE882429-C275-4126-91D0-2930B0EFC329}"/>
              </a:ext>
            </a:extLst>
          </p:cNvPr>
          <p:cNvSpPr>
            <a:spLocks/>
          </p:cNvSpPr>
          <p:nvPr/>
        </p:nvSpPr>
        <p:spPr bwMode="auto">
          <a:xfrm flipV="1">
            <a:off x="3352800" y="4899024"/>
            <a:ext cx="1156930" cy="549275"/>
          </a:xfrm>
          <a:custGeom>
            <a:avLst/>
            <a:gdLst>
              <a:gd name="T0" fmla="*/ 584 w 728"/>
              <a:gd name="T1" fmla="*/ 536 h 632"/>
              <a:gd name="T2" fmla="*/ 680 w 728"/>
              <a:gd name="T3" fmla="*/ 152 h 632"/>
              <a:gd name="T4" fmla="*/ 296 w 728"/>
              <a:gd name="T5" fmla="*/ 8 h 632"/>
              <a:gd name="T6" fmla="*/ 8 w 728"/>
              <a:gd name="T7" fmla="*/ 200 h 632"/>
              <a:gd name="T8" fmla="*/ 248 w 728"/>
              <a:gd name="T9" fmla="*/ 63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8" h="632">
                <a:moveTo>
                  <a:pt x="584" y="536"/>
                </a:moveTo>
                <a:cubicBezTo>
                  <a:pt x="656" y="388"/>
                  <a:pt x="728" y="240"/>
                  <a:pt x="680" y="152"/>
                </a:cubicBezTo>
                <a:cubicBezTo>
                  <a:pt x="632" y="64"/>
                  <a:pt x="408" y="0"/>
                  <a:pt x="296" y="8"/>
                </a:cubicBezTo>
                <a:cubicBezTo>
                  <a:pt x="184" y="16"/>
                  <a:pt x="16" y="96"/>
                  <a:pt x="8" y="200"/>
                </a:cubicBezTo>
                <a:cubicBezTo>
                  <a:pt x="0" y="304"/>
                  <a:pt x="124" y="468"/>
                  <a:pt x="248" y="63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B6025238-F4A5-4C0D-BF9B-7A9FCCBF4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448300"/>
            <a:ext cx="72136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4000">
                <a:solidFill>
                  <a:sysClr val="windowText" lastClr="000000"/>
                </a:solidFill>
                <a:latin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881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Wingdings" panose="05000000000000000000" pitchFamily="2" charset="2"/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DFA </a:t>
            </a: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take </a:t>
            </a:r>
            <a:r>
              <a:rPr lang="pt-BR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one path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state graph.</a:t>
            </a: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determined by input.</a:t>
            </a:r>
          </a:p>
          <a:p>
            <a:pPr marL="463550" indent="-463550">
              <a:buFont typeface="Wingdings" panose="05000000000000000000" pitchFamily="2" charset="2"/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vs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NFAs and DFAs recognize the 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same set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languages (regular languages)</a:t>
            </a: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DFAs are </a:t>
            </a:r>
            <a:r>
              <a:rPr lang="pt-BR" alt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– table driven.</a:t>
            </a: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given language, the NFA can be simpler than the DFA.</a:t>
            </a:r>
          </a:p>
          <a:p>
            <a:pPr marL="463550" indent="-463550"/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 can be </a:t>
            </a: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exponentially larger 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NFA.</a:t>
            </a:r>
          </a:p>
          <a:p>
            <a:pPr marL="463550" indent="-463550"/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550" indent="-463550">
              <a:buFont typeface="Wingdings" panose="05000000000000000000" pitchFamily="2" charset="2"/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83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RE to NFA a(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b+c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4471274-FF0C-4316-AA18-2CEF90022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075" y="1690688"/>
            <a:ext cx="531812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38A4845F-30D2-40D7-8811-231007F4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637" y="3619500"/>
            <a:ext cx="773113" cy="79692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20018A59-5C45-42E7-B609-B37FCF472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9962" y="3679825"/>
            <a:ext cx="652463" cy="67627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D96DC376-ABE5-46A6-9E28-3F078B3E2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0987" y="3679825"/>
            <a:ext cx="655638" cy="67627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2C961296-42CC-492E-B281-A86FB249D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875" y="3689350"/>
            <a:ext cx="71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341357C-1FE6-4308-A4E0-25BB4AB7A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550" y="3689350"/>
            <a:ext cx="7127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948E37E3-A1E3-4E11-B8F3-87BAEB19D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600" y="2968625"/>
            <a:ext cx="654050" cy="674688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11F4E583-F418-42DC-BB98-E7CC7CB91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500" y="2968625"/>
            <a:ext cx="652462" cy="674688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2321FB8A-508F-4064-8118-2471BC7630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687" y="2927350"/>
            <a:ext cx="71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ACEA0FA9-1A08-4879-A642-5624F2F0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137" y="2927350"/>
            <a:ext cx="71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BA52D6D2-C0C6-4C41-94BF-123274B3B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962" y="3311525"/>
            <a:ext cx="655638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" name="Oval 16">
            <a:extLst>
              <a:ext uri="{FF2B5EF4-FFF2-40B4-BE49-F238E27FC236}">
                <a16:creationId xmlns:a16="http://schemas.microsoft.com/office/drawing/2014/main" id="{97E5EB8E-135A-40C4-966C-CE194C444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600" y="4356100"/>
            <a:ext cx="654050" cy="674688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1AC04B9F-FFA8-4CC4-BD58-6F052208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500" y="4330700"/>
            <a:ext cx="652462" cy="67627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3C3B297-FFE5-4EC3-880D-4DB09953D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687" y="4298950"/>
            <a:ext cx="714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6ECF8D0A-328D-452A-82BB-EA7A2624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137" y="4344988"/>
            <a:ext cx="715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BFFE6E3A-8669-4F07-BE93-FB849F92B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962" y="4662488"/>
            <a:ext cx="655638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E98178F9-85F5-4083-87CB-087598C362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44875" y="3435350"/>
            <a:ext cx="428625" cy="3762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9F88EF58-1C0B-4007-AB9D-5212349EB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4875" y="4192588"/>
            <a:ext cx="428625" cy="4699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BE555A1E-728F-471F-99F9-A1CD1FCFF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550" y="3430588"/>
            <a:ext cx="414337" cy="3810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2C996AC5-7E8E-4CF2-A67A-97DEC3509D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7550" y="4268788"/>
            <a:ext cx="485775" cy="3048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8F0B77D8-682F-41FC-8847-5909760DB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625" y="3668713"/>
            <a:ext cx="655637" cy="67627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" name="Text Box 26">
            <a:extLst>
              <a:ext uri="{FF2B5EF4-FFF2-40B4-BE49-F238E27FC236}">
                <a16:creationId xmlns:a16="http://schemas.microsoft.com/office/drawing/2014/main" id="{AA8881E0-F3C6-4FE0-B677-41F07FB29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512" y="3659188"/>
            <a:ext cx="715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6" name="Oval 27">
            <a:extLst>
              <a:ext uri="{FF2B5EF4-FFF2-40B4-BE49-F238E27FC236}">
                <a16:creationId xmlns:a16="http://schemas.microsoft.com/office/drawing/2014/main" id="{EE907E1B-08A9-4629-8F44-41F69026D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937" y="3659188"/>
            <a:ext cx="654050" cy="67627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4B5BB029-17AF-4BD1-9ACC-BA9D4338A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937" y="3659188"/>
            <a:ext cx="71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 dirty="0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 dirty="0">
                <a:solidFill>
                  <a:srgbClr val="FFFF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8" name="Oval 29">
            <a:extLst>
              <a:ext uri="{FF2B5EF4-FFF2-40B4-BE49-F238E27FC236}">
                <a16:creationId xmlns:a16="http://schemas.microsoft.com/office/drawing/2014/main" id="{935EE061-2FC2-4D7E-AA11-585144E8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325" y="3659188"/>
            <a:ext cx="655637" cy="67627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30">
            <a:extLst>
              <a:ext uri="{FF2B5EF4-FFF2-40B4-BE49-F238E27FC236}">
                <a16:creationId xmlns:a16="http://schemas.microsoft.com/office/drawing/2014/main" id="{2A09E499-FA98-4CF8-B72E-8B029CF6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162" y="3659188"/>
            <a:ext cx="714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0" name="Oval 31">
            <a:extLst>
              <a:ext uri="{FF2B5EF4-FFF2-40B4-BE49-F238E27FC236}">
                <a16:creationId xmlns:a16="http://schemas.microsoft.com/office/drawing/2014/main" id="{697CFCDF-F422-493B-A42A-8B34B4D4E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125" y="3659188"/>
            <a:ext cx="654050" cy="676275"/>
          </a:xfrm>
          <a:prstGeom prst="ellipse">
            <a:avLst/>
          </a:prstGeom>
          <a:solidFill>
            <a:srgbClr val="186224"/>
          </a:solidFill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E9FE879E-FCDC-4411-9427-22FCEB045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500" y="3659188"/>
            <a:ext cx="7127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4000" i="1">
                <a:solidFill>
                  <a:srgbClr val="FFFF00"/>
                </a:solidFill>
                <a:latin typeface="Arial" panose="020B0604020202020204" pitchFamily="34" charset="0"/>
              </a:rPr>
              <a:t>s</a:t>
            </a:r>
            <a:r>
              <a:rPr lang="en-US" altLang="en-US" sz="4000" i="1" baseline="-2500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2" name="Text Box 33">
            <a:extLst>
              <a:ext uri="{FF2B5EF4-FFF2-40B4-BE49-F238E27FC236}">
                <a16:creationId xmlns:a16="http://schemas.microsoft.com/office/drawing/2014/main" id="{11B780FB-7976-4D1C-8D01-3611A0E6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650" y="3430588"/>
            <a:ext cx="51911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>
                <a:solidFill>
                  <a:sysClr val="windowText" lastClr="00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33" name="Line 34">
            <a:extLst>
              <a:ext uri="{FF2B5EF4-FFF2-40B4-BE49-F238E27FC236}">
                <a16:creationId xmlns:a16="http://schemas.microsoft.com/office/drawing/2014/main" id="{CA37E339-80F6-45FA-A4A8-523EA06ED9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4987" y="4002088"/>
            <a:ext cx="4159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EFB53A64-408A-4A6F-AC9E-6E05E5BE8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4800" y="4002088"/>
            <a:ext cx="34607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D73F24D5-92C6-40BF-A65F-F3949A8D9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3175" y="4002088"/>
            <a:ext cx="277812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44959186-E124-4ECB-A198-B288A77F7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5775" y="4002088"/>
            <a:ext cx="415925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id="{8A7BBB17-C284-441A-AD0E-89C641FE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2287" y="3430588"/>
            <a:ext cx="515938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id="{7A4D4734-19B6-4125-AF30-6B534D8AF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462" y="3354388"/>
            <a:ext cx="517525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F6AC6E54-5876-4EC3-B819-6C2E9556F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3325" y="3354388"/>
            <a:ext cx="519112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FB7339DE-AF88-4827-BB98-9A484461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687" y="3127375"/>
            <a:ext cx="5175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id="{D74F6E49-3949-4EA7-AE5C-2995B880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687" y="4270375"/>
            <a:ext cx="5175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02B28963-1344-4EBE-85B6-F0FD25E2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587" y="4344988"/>
            <a:ext cx="519113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id="{4EF30A8F-2378-4688-B443-656651B36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662" y="3127375"/>
            <a:ext cx="517525" cy="53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id="{0AF07915-EBBC-4FCF-A08A-8DE2A414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137" y="2744788"/>
            <a:ext cx="519113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id="{99BF8772-9F98-4F3F-8FE2-F30EAA074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9475" y="4192588"/>
            <a:ext cx="519112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b="1" dirty="0">
                <a:solidFill>
                  <a:sysClr val="windowText" lastClr="000000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46" name="Freeform 47">
            <a:extLst>
              <a:ext uri="{FF2B5EF4-FFF2-40B4-BE49-F238E27FC236}">
                <a16:creationId xmlns:a16="http://schemas.microsoft.com/office/drawing/2014/main" id="{3D2828BA-17EE-4DB2-BD29-24CDD3B231C1}"/>
              </a:ext>
            </a:extLst>
          </p:cNvPr>
          <p:cNvSpPr>
            <a:spLocks/>
          </p:cNvSpPr>
          <p:nvPr/>
        </p:nvSpPr>
        <p:spPr bwMode="auto">
          <a:xfrm>
            <a:off x="5081337" y="1993900"/>
            <a:ext cx="3392488" cy="1663700"/>
          </a:xfrm>
          <a:custGeom>
            <a:avLst/>
            <a:gdLst>
              <a:gd name="T0" fmla="*/ 2352 w 2352"/>
              <a:gd name="T1" fmla="*/ 1048 h 1048"/>
              <a:gd name="T2" fmla="*/ 2016 w 2352"/>
              <a:gd name="T3" fmla="*/ 232 h 1048"/>
              <a:gd name="T4" fmla="*/ 384 w 2352"/>
              <a:gd name="T5" fmla="*/ 136 h 1048"/>
              <a:gd name="T6" fmla="*/ 0 w 2352"/>
              <a:gd name="T7" fmla="*/ 1048 h 1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2" h="1048">
                <a:moveTo>
                  <a:pt x="2352" y="1048"/>
                </a:moveTo>
                <a:cubicBezTo>
                  <a:pt x="2348" y="716"/>
                  <a:pt x="2344" y="384"/>
                  <a:pt x="2016" y="232"/>
                </a:cubicBezTo>
                <a:cubicBezTo>
                  <a:pt x="1688" y="80"/>
                  <a:pt x="720" y="0"/>
                  <a:pt x="384" y="136"/>
                </a:cubicBezTo>
                <a:cubicBezTo>
                  <a:pt x="48" y="272"/>
                  <a:pt x="24" y="660"/>
                  <a:pt x="0" y="1048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" name="Freeform 48">
            <a:extLst>
              <a:ext uri="{FF2B5EF4-FFF2-40B4-BE49-F238E27FC236}">
                <a16:creationId xmlns:a16="http://schemas.microsoft.com/office/drawing/2014/main" id="{0857D46F-2940-4217-9242-66A58455DB27}"/>
              </a:ext>
            </a:extLst>
          </p:cNvPr>
          <p:cNvSpPr>
            <a:spLocks/>
          </p:cNvSpPr>
          <p:nvPr/>
        </p:nvSpPr>
        <p:spPr bwMode="auto">
          <a:xfrm>
            <a:off x="4266950" y="4344988"/>
            <a:ext cx="5260975" cy="1231900"/>
          </a:xfrm>
          <a:custGeom>
            <a:avLst/>
            <a:gdLst>
              <a:gd name="T0" fmla="*/ 0 w 3648"/>
              <a:gd name="T1" fmla="*/ 0 h 1096"/>
              <a:gd name="T2" fmla="*/ 912 w 3648"/>
              <a:gd name="T3" fmla="*/ 864 h 1096"/>
              <a:gd name="T4" fmla="*/ 2784 w 3648"/>
              <a:gd name="T5" fmla="*/ 960 h 1096"/>
              <a:gd name="T6" fmla="*/ 3648 w 3648"/>
              <a:gd name="T7" fmla="*/ 48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48" h="1096">
                <a:moveTo>
                  <a:pt x="0" y="0"/>
                </a:moveTo>
                <a:cubicBezTo>
                  <a:pt x="224" y="352"/>
                  <a:pt x="448" y="704"/>
                  <a:pt x="912" y="864"/>
                </a:cubicBezTo>
                <a:cubicBezTo>
                  <a:pt x="1376" y="1024"/>
                  <a:pt x="2328" y="1096"/>
                  <a:pt x="2784" y="960"/>
                </a:cubicBezTo>
                <a:cubicBezTo>
                  <a:pt x="3240" y="824"/>
                  <a:pt x="3444" y="436"/>
                  <a:pt x="3648" y="48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D1F83BA9-9E78-4998-BE95-EE6A1BEA3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950" y="5487988"/>
            <a:ext cx="517525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503C0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>
                <a:solidFill>
                  <a:sysClr val="windowText" lastClr="000000"/>
                </a:solidFill>
                <a:latin typeface="Symbol" panose="05050102010706020507" pitchFamily="18" charset="2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9775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 Acceptor </a:t>
            </a:r>
          </a:p>
        </p:txBody>
      </p:sp>
      <p:sp>
        <p:nvSpPr>
          <p:cNvPr id="4" name=" 22">
            <a:extLst>
              <a:ext uri="{FF2B5EF4-FFF2-40B4-BE49-F238E27FC236}">
                <a16:creationId xmlns:a16="http://schemas.microsoft.com/office/drawing/2014/main" id="{09463492-CF68-4765-A96E-E55FE3205598}"/>
              </a:ext>
            </a:extLst>
          </p:cNvPr>
          <p:cNvSpPr>
            <a:spLocks noGrp="1"/>
          </p:cNvSpPr>
          <p:nvPr/>
        </p:nvSpPr>
        <p:spPr bwMode="auto">
          <a:xfrm>
            <a:off x="8686800" y="6567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A63DB077-94C6-4B58-96AF-A29D81974C3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F0C463C-E832-44AB-8676-8CAA20D5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5046663"/>
            <a:ext cx="1176338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>
                <a:latin typeface="Arial" panose="020B0604020202020204" pitchFamily="34" charset="0"/>
              </a:rPr>
              <a:t>input </a:t>
            </a:r>
            <a:br>
              <a:rPr lang="en-US" altLang="en-US" sz="3200">
                <a:latin typeface="Arial" panose="020B0604020202020204" pitchFamily="34" charset="0"/>
              </a:rPr>
            </a:br>
            <a:r>
              <a:rPr lang="en-US" altLang="en-US" sz="3200">
                <a:latin typeface="Arial" panose="020B0604020202020204" pitchFamily="34" charset="0"/>
              </a:rPr>
              <a:t>string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D0729EB-B35C-468E-BB73-21024234A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4488" y="1952626"/>
            <a:ext cx="7493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>
                <a:latin typeface="Arial" panose="020B0604020202020204" pitchFamily="34" charset="0"/>
              </a:rPr>
              <a:t>RE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10C9BDA4-0550-4B62-AB05-392E6A746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183188"/>
            <a:ext cx="4778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 i="1">
                <a:latin typeface="Arial" panose="020B0604020202020204" pitchFamily="34" charset="0"/>
              </a:rPr>
              <a:t>w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E4C58270-697E-4E57-A17D-C84DD4207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1952626"/>
            <a:ext cx="4778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 i="1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FB7A88-E0E1-445F-8A1C-3F3B55ED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88" y="1690688"/>
            <a:ext cx="2501900" cy="4495800"/>
          </a:xfrm>
          <a:prstGeom prst="rect">
            <a:avLst/>
          </a:prstGeom>
          <a:solidFill>
            <a:srgbClr val="186224"/>
          </a:solidFill>
          <a:ln w="38100">
            <a:solidFill>
              <a:srgbClr val="FFFF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292942B-463B-49D0-8A8D-2F62A4119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5424488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2F0AC18-96BB-4BAC-BA35-7383AAEF4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2147888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A83EA3F-4BBC-42FC-A943-5DB8050D0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988" y="5424488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4A30CB7F-989D-4F94-9E1C-563EC42B258A}"/>
              </a:ext>
            </a:extLst>
          </p:cNvPr>
          <p:cNvSpPr>
            <a:spLocks/>
          </p:cNvSpPr>
          <p:nvPr/>
        </p:nvSpPr>
        <p:spPr bwMode="auto">
          <a:xfrm>
            <a:off x="7672388" y="4738688"/>
            <a:ext cx="4572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ED003AE6-F21F-4086-AE3B-FCD85CA23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4848226"/>
            <a:ext cx="2637260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800" dirty="0">
                <a:latin typeface="Arial" panose="020B0604020202020204" pitchFamily="34" charset="0"/>
              </a:rPr>
              <a:t>yes, if </a:t>
            </a:r>
            <a:r>
              <a:rPr lang="en-US" altLang="en-US" sz="2800" i="1" dirty="0">
                <a:latin typeface="Arial" panose="020B0604020202020204" pitchFamily="34" charset="0"/>
              </a:rPr>
              <a:t>w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∈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</a:rPr>
              <a:t>L(R)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71BB9E27-EAD2-4870-A281-3C5AAA6DB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0988" y="5534026"/>
            <a:ext cx="2662237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E0E0A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800" dirty="0">
                <a:latin typeface="Arial" panose="020B0604020202020204" pitchFamily="34" charset="0"/>
              </a:rPr>
              <a:t>no, if </a:t>
            </a:r>
            <a:r>
              <a:rPr lang="en-US" altLang="en-US" sz="2800" i="1" dirty="0">
                <a:latin typeface="Arial" panose="020B0604020202020204" pitchFamily="34" charset="0"/>
              </a:rPr>
              <a:t>w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∉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i="1" dirty="0">
                <a:latin typeface="Arial" panose="020B0604020202020204" pitchFamily="34" charset="0"/>
              </a:rPr>
              <a:t>L(R)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4AB9B5E7-9995-47B4-847C-BE5C33AC4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05988" y="5500688"/>
            <a:ext cx="152400" cy="533400"/>
          </a:xfrm>
          <a:prstGeom prst="line">
            <a:avLst/>
          </a:prstGeom>
          <a:noFill/>
          <a:ln w="2857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BD11F2A-11DF-4D4A-8114-789388CB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943101"/>
            <a:ext cx="2047875" cy="492125"/>
          </a:xfrm>
          <a:prstGeom prst="rect">
            <a:avLst/>
          </a:prstGeom>
          <a:solidFill>
            <a:srgbClr val="5800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>
                <a:solidFill>
                  <a:srgbClr val="FFFF00"/>
                </a:solidFill>
                <a:latin typeface="Arial" panose="020B0604020202020204" pitchFamily="34" charset="0"/>
              </a:rPr>
              <a:t>RE=&gt;NFA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D03F1194-7BE0-4A9D-8C08-9626CB95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2933701"/>
            <a:ext cx="2295525" cy="492125"/>
          </a:xfrm>
          <a:prstGeom prst="rect">
            <a:avLst/>
          </a:prstGeom>
          <a:solidFill>
            <a:srgbClr val="5800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>
                <a:solidFill>
                  <a:srgbClr val="FFFF00"/>
                </a:solidFill>
                <a:latin typeface="Arial" panose="020B0604020202020204" pitchFamily="34" charset="0"/>
              </a:rPr>
              <a:t>NFA=&gt;DFA</a:t>
            </a: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C5BE8D76-53F0-4F41-8102-8B7D0110F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4000501"/>
            <a:ext cx="1885950" cy="492125"/>
          </a:xfrm>
          <a:prstGeom prst="rect">
            <a:avLst/>
          </a:prstGeom>
          <a:solidFill>
            <a:srgbClr val="5800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3200">
                <a:solidFill>
                  <a:srgbClr val="FFFF00"/>
                </a:solidFill>
                <a:latin typeface="Arial" panose="020B0604020202020204" pitchFamily="34" charset="0"/>
              </a:rPr>
              <a:t>Min. DFA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91288B26-4A81-48E5-B884-4E5C3A9F5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6325" y="5037138"/>
            <a:ext cx="1773238" cy="882650"/>
          </a:xfrm>
          <a:prstGeom prst="rect">
            <a:avLst/>
          </a:prstGeom>
          <a:solidFill>
            <a:srgbClr val="580000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altLang="en-US" sz="3200">
                <a:solidFill>
                  <a:srgbClr val="FFFF00"/>
                </a:solidFill>
                <a:latin typeface="Arial" panose="020B0604020202020204" pitchFamily="34" charset="0"/>
              </a:rPr>
              <a:t>Simulate</a:t>
            </a:r>
            <a:br>
              <a:rPr lang="en-US" altLang="en-US" sz="32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en-US" altLang="en-US" sz="3200">
                <a:solidFill>
                  <a:srgbClr val="FFFF00"/>
                </a:solidFill>
                <a:latin typeface="Arial" panose="020B0604020202020204" pitchFamily="34" charset="0"/>
              </a:rPr>
              <a:t>DFA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7F0E297C-3B51-4721-8158-435ADC57B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8" y="2452688"/>
            <a:ext cx="0" cy="3810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6DF5068-F3C7-41A4-801F-CCDF8A043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8" y="3443288"/>
            <a:ext cx="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8A825EA3-A6B2-4A3C-B023-BA69D94FA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388" y="4510088"/>
            <a:ext cx="0" cy="45720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specification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reads this file and produces C or C++ output file contains the scanner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 consist of three sections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or C++ and flex definition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definitions and actions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code</a:t>
            </a:r>
          </a:p>
        </p:txBody>
      </p:sp>
    </p:spTree>
    <p:extLst>
      <p:ext uri="{BB962C8B-B14F-4D97-AF65-F5344CB8AC3E}">
        <p14:creationId xmlns:p14="http://schemas.microsoft.com/office/powerpoint/2010/main" val="116329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order to recognize a token, a scanner has to look ahead several characters from the current character many times.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 example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“char” is a keyword in C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while the term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“chap” 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may be a variable name.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character “c” is encountered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the scanner cannot decide whether it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variable, keyword, or function name until it reads three more characters. </a:t>
            </a:r>
          </a:p>
        </p:txBody>
      </p:sp>
    </p:spTree>
    <p:extLst>
      <p:ext uri="{BB962C8B-B14F-4D97-AF65-F5344CB8AC3E}">
        <p14:creationId xmlns:p14="http://schemas.microsoft.com/office/powerpoint/2010/main" val="11989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buffering is an important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concept in compiler design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refers to the way in which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compiler reads input from the 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r>
              <a:rPr lang="en-US" sz="3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Need of Buffering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compiler reads input one character at a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be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slow and inefficient 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buffering is a technique that allows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compiler to read input in larger chunks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can improve performance and reduce overhead.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1190D19-7286-4D84-962A-98F56D14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39" y="5008880"/>
            <a:ext cx="5624056" cy="17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776A-F408-41BF-B4F4-79FCB5BE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Buffering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EF83-AE4B-45BF-9BEC-B4E2B534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 string to source code (as we discussed previously we stored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whole string in the buffer for lexical analyzer phase to create the tokens)</a:t>
            </a:r>
          </a:p>
          <a:p>
            <a:pPr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 ( ) </a:t>
            </a:r>
          </a:p>
          <a:p>
            <a:pPr marL="0" indent="0" algn="just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}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258A7D-62FD-4859-BD5D-5DDA8DB7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84504"/>
              </p:ext>
            </p:extLst>
          </p:nvPr>
        </p:nvGraphicFramePr>
        <p:xfrm>
          <a:off x="3225800" y="3960971"/>
          <a:ext cx="8966204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9708">
                  <a:extLst>
                    <a:ext uri="{9D8B030D-6E8A-4147-A177-3AD203B41FA5}">
                      <a16:colId xmlns:a16="http://schemas.microsoft.com/office/drawing/2014/main" val="3649892288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908612776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8394458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8833196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5985624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494637613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80651639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03398852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6527239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02625665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72770433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01718209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452421010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Lexemes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40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04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776A-F408-41BF-B4F4-79FCB5BE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Buffering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EF83-AE4B-45BF-9BEC-B4E2B534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Lexem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Begin Pointer (red color pointer)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Points to the beginning of every token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Forward Pointer (Black color pointer)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points every next character in the input string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258A7D-62FD-4859-BD5D-5DDA8DB7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144516"/>
              </p:ext>
            </p:extLst>
          </p:nvPr>
        </p:nvGraphicFramePr>
        <p:xfrm>
          <a:off x="3164840" y="4753451"/>
          <a:ext cx="8966204" cy="103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9708">
                  <a:extLst>
                    <a:ext uri="{9D8B030D-6E8A-4147-A177-3AD203B41FA5}">
                      <a16:colId xmlns:a16="http://schemas.microsoft.com/office/drawing/2014/main" val="3649892288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9086127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3944581"/>
                    </a:ext>
                  </a:extLst>
                </a:gridCol>
                <a:gridCol w="1171136">
                  <a:extLst>
                    <a:ext uri="{9D8B030D-6E8A-4147-A177-3AD203B41FA5}">
                      <a16:colId xmlns:a16="http://schemas.microsoft.com/office/drawing/2014/main" val="28833196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5985624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494637613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80651639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03398852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6527239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02625665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72770433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01718209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452421010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Lexemes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4063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5AF7811-57AB-4674-9796-42074FF722F2}"/>
              </a:ext>
            </a:extLst>
          </p:cNvPr>
          <p:cNvSpPr/>
          <p:nvPr/>
        </p:nvSpPr>
        <p:spPr>
          <a:xfrm rot="16200000">
            <a:off x="2984500" y="6088380"/>
            <a:ext cx="822960" cy="238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8938CC-181A-442A-B312-B7284728F088}"/>
              </a:ext>
            </a:extLst>
          </p:cNvPr>
          <p:cNvSpPr/>
          <p:nvPr/>
        </p:nvSpPr>
        <p:spPr>
          <a:xfrm rot="5400000">
            <a:off x="2923540" y="4645660"/>
            <a:ext cx="822960" cy="238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9AD-D907-4BB5-BBF2-1D6DAD1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F80-FFE5-42B1-B2EC-BE3CF857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take the example in which we count the numbers of tokens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//here we declare the variables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a1 = 30 , b1 = 40; // variable declaration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 b1 &gt; a1)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b1;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a1;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07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776A-F408-41BF-B4F4-79FCB5BE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Buffering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258A7D-62FD-4859-BD5D-5DDA8DB7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933506"/>
              </p:ext>
            </p:extLst>
          </p:nvPr>
        </p:nvGraphicFramePr>
        <p:xfrm>
          <a:off x="1691640" y="1685131"/>
          <a:ext cx="8966204" cy="103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9708">
                  <a:extLst>
                    <a:ext uri="{9D8B030D-6E8A-4147-A177-3AD203B41FA5}">
                      <a16:colId xmlns:a16="http://schemas.microsoft.com/office/drawing/2014/main" val="3649892288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9086127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3944581"/>
                    </a:ext>
                  </a:extLst>
                </a:gridCol>
                <a:gridCol w="1171136">
                  <a:extLst>
                    <a:ext uri="{9D8B030D-6E8A-4147-A177-3AD203B41FA5}">
                      <a16:colId xmlns:a16="http://schemas.microsoft.com/office/drawing/2014/main" val="28833196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5985624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494637613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80651639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03398852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6527239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02625665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72770433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01718209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452421010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Lexemes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4063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5AF7811-57AB-4674-9796-42074FF722F2}"/>
              </a:ext>
            </a:extLst>
          </p:cNvPr>
          <p:cNvSpPr/>
          <p:nvPr/>
        </p:nvSpPr>
        <p:spPr>
          <a:xfrm rot="16200000">
            <a:off x="1511300" y="3020060"/>
            <a:ext cx="822960" cy="238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18938CC-181A-442A-B312-B7284728F088}"/>
              </a:ext>
            </a:extLst>
          </p:cNvPr>
          <p:cNvSpPr/>
          <p:nvPr/>
        </p:nvSpPr>
        <p:spPr>
          <a:xfrm rot="5400000">
            <a:off x="1450340" y="1577340"/>
            <a:ext cx="822960" cy="238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E11DCA51-9F50-4921-A3DF-F1035376E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64105"/>
              </p:ext>
            </p:extLst>
          </p:nvPr>
        </p:nvGraphicFramePr>
        <p:xfrm>
          <a:off x="1742440" y="4082891"/>
          <a:ext cx="8966204" cy="103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9708">
                  <a:extLst>
                    <a:ext uri="{9D8B030D-6E8A-4147-A177-3AD203B41FA5}">
                      <a16:colId xmlns:a16="http://schemas.microsoft.com/office/drawing/2014/main" val="3649892288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9086127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3944581"/>
                    </a:ext>
                  </a:extLst>
                </a:gridCol>
                <a:gridCol w="1171136">
                  <a:extLst>
                    <a:ext uri="{9D8B030D-6E8A-4147-A177-3AD203B41FA5}">
                      <a16:colId xmlns:a16="http://schemas.microsoft.com/office/drawing/2014/main" val="28833196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5985624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494637613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80651639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03398852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6527239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02625665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72770433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01718209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452421010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Lexemes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40635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D30DCC39-64F4-4F36-A7AF-0106E289E00E}"/>
              </a:ext>
            </a:extLst>
          </p:cNvPr>
          <p:cNvSpPr/>
          <p:nvPr/>
        </p:nvSpPr>
        <p:spPr>
          <a:xfrm rot="16200000">
            <a:off x="2222500" y="5417820"/>
            <a:ext cx="822960" cy="238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F533F9F-9618-469D-B79D-4EB5BC42D854}"/>
              </a:ext>
            </a:extLst>
          </p:cNvPr>
          <p:cNvSpPr/>
          <p:nvPr/>
        </p:nvSpPr>
        <p:spPr>
          <a:xfrm rot="5400000">
            <a:off x="1501140" y="3975100"/>
            <a:ext cx="822960" cy="238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9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531C7-F563-40C8-AAAC-2BB8239D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8356-1C44-4C27-B869-1AF966CC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3C6685-60D1-4F01-8A80-B99BB0499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4266"/>
              </p:ext>
            </p:extLst>
          </p:nvPr>
        </p:nvGraphicFramePr>
        <p:xfrm>
          <a:off x="1173480" y="2386171"/>
          <a:ext cx="8966204" cy="1036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9708">
                  <a:extLst>
                    <a:ext uri="{9D8B030D-6E8A-4147-A177-3AD203B41FA5}">
                      <a16:colId xmlns:a16="http://schemas.microsoft.com/office/drawing/2014/main" val="3649892288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9086127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83944581"/>
                    </a:ext>
                  </a:extLst>
                </a:gridCol>
                <a:gridCol w="1171136">
                  <a:extLst>
                    <a:ext uri="{9D8B030D-6E8A-4147-A177-3AD203B41FA5}">
                      <a16:colId xmlns:a16="http://schemas.microsoft.com/office/drawing/2014/main" val="28833196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5985624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494637613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80651639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03398852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652723940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2026256651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727704334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3201718209"/>
                    </a:ext>
                  </a:extLst>
                </a:gridCol>
                <a:gridCol w="689708">
                  <a:extLst>
                    <a:ext uri="{9D8B030D-6E8A-4147-A177-3AD203B41FA5}">
                      <a16:colId xmlns:a16="http://schemas.microsoft.com/office/drawing/2014/main" val="1452421010"/>
                    </a:ext>
                  </a:extLst>
                </a:gridCol>
              </a:tblGrid>
              <a:tr h="370840">
                <a:tc gridSpan="1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Lexemes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9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840635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C909C32-70CE-482E-B910-66A8E1EFE875}"/>
              </a:ext>
            </a:extLst>
          </p:cNvPr>
          <p:cNvSpPr/>
          <p:nvPr/>
        </p:nvSpPr>
        <p:spPr>
          <a:xfrm rot="16200000">
            <a:off x="4000500" y="3727610"/>
            <a:ext cx="822960" cy="2387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A12834-2B0C-4E87-B0BD-455B222DEC50}"/>
              </a:ext>
            </a:extLst>
          </p:cNvPr>
          <p:cNvSpPr/>
          <p:nvPr/>
        </p:nvSpPr>
        <p:spPr>
          <a:xfrm rot="5400000">
            <a:off x="3898900" y="2178685"/>
            <a:ext cx="822960" cy="238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input buffering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16061A-D55B-46EA-B8D1-5418D43E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pointer should be used for buffering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pointers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“lexeme” and “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fwd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input buffer are maintained.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 of characters enclosed between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two pointers is the current lexeme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lexeme,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 initialize both the pointers with the first character of the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incrementing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fwd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pointer until a match for the pattern is found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character not matching is found, stop incrementing the pointer and extract the string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between the “lexeme” and “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fwd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 pointers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8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776A-F408-41BF-B4F4-79FCB5BE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Types of Input Buffering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EF83-AE4B-45BF-9BEC-B4E2B534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two types of input buffering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Buffer Pairs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Sentinel Value </a:t>
            </a:r>
          </a:p>
        </p:txBody>
      </p:sp>
    </p:spTree>
    <p:extLst>
      <p:ext uri="{BB962C8B-B14F-4D97-AF65-F5344CB8AC3E}">
        <p14:creationId xmlns:p14="http://schemas.microsoft.com/office/powerpoint/2010/main" val="61599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0E5B-1630-46F0-AC46-7B523220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1015-AF22-4CAF-93A0-98150D5A3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585"/>
            <a:ext cx="10515600" cy="435133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is to divide the buffer into two halves. Means N character halves.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94AD43-2E79-4F58-BC39-B5B3FE5B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553389"/>
              </p:ext>
            </p:extLst>
          </p:nvPr>
        </p:nvGraphicFramePr>
        <p:xfrm>
          <a:off x="1747520" y="3693954"/>
          <a:ext cx="4064000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591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1964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8413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4877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429909"/>
                    </a:ext>
                  </a:extLst>
                </a:gridCol>
              </a:tblGrid>
              <a:tr h="2167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8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8291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71B3CF05-AE77-469E-98F9-431340AC8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98720"/>
              </p:ext>
            </p:extLst>
          </p:nvPr>
        </p:nvGraphicFramePr>
        <p:xfrm>
          <a:off x="6550660" y="3693954"/>
          <a:ext cx="4064000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92591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71964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2841334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48777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7429909"/>
                    </a:ext>
                  </a:extLst>
                </a:gridCol>
              </a:tblGrid>
              <a:tr h="2167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8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829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B06E902-F080-46E0-9DB2-50103DBFA18A}"/>
              </a:ext>
            </a:extLst>
          </p:cNvPr>
          <p:cNvSpPr txBox="1"/>
          <p:nvPr/>
        </p:nvSpPr>
        <p:spPr>
          <a:xfrm>
            <a:off x="2824480" y="4714240"/>
            <a:ext cx="218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Half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4F7A0-C7D9-4C96-B468-AEF0B7B0DF26}"/>
              </a:ext>
            </a:extLst>
          </p:cNvPr>
          <p:cNvSpPr txBox="1"/>
          <p:nvPr/>
        </p:nvSpPr>
        <p:spPr>
          <a:xfrm>
            <a:off x="8128000" y="471424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Half</a:t>
            </a:r>
          </a:p>
        </p:txBody>
      </p:sp>
    </p:spTree>
    <p:extLst>
      <p:ext uri="{BB962C8B-B14F-4D97-AF65-F5344CB8AC3E}">
        <p14:creationId xmlns:p14="http://schemas.microsoft.com/office/powerpoint/2010/main" val="5586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776A-F408-41BF-B4F4-79FCB5BE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Sentinel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EF83-AE4B-45BF-9BEC-B4E2B534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sentinel is a special character, often used at the end of the input buffer, to mark its boundaries.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Sentinels are essential for two primary reasons: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Boundary Detection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Safety Against Buffer Overflow</a:t>
            </a:r>
            <a:endParaRPr lang="en-US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005-DB59-4689-A3F6-168E3DCA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Sentinels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7F7A4-B7C3-4F49-A9C1-41E5579B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Sentinels are essential for two primary reasons: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Boundary Detection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Sentinels provide a clear demarcation between the end of the input buffer and the start of the output buffer.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ensures that the compiler knows where to stop reading characters and where to begin forming lexemes.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Safety Against Buffer Overflow: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Sentinels act as guards against buffer overflow. By signaling the end of the input buffer,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prevent the input buffer from overflowing into the output buffer, which could lead to data corruption and unpredictable behavior.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8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1DDD-844F-4EFE-BCA3-2D3F20A8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16933-DCAC-486C-8F76-22F684BB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lexical analysis process can automated, we only need to specify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to tokens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priorities for multiple longest match cases</a:t>
            </a: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 is used to generates the lexical analyzer in C or C++</a:t>
            </a:r>
          </a:p>
        </p:txBody>
      </p:sp>
    </p:spTree>
    <p:extLst>
      <p:ext uri="{BB962C8B-B14F-4D97-AF65-F5344CB8AC3E}">
        <p14:creationId xmlns:p14="http://schemas.microsoft.com/office/powerpoint/2010/main" val="114517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2D6-2D74-4CAE-B6C2-65D12C7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Recognition of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8B574-FB11-41C3-AA46-6FAFBD76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understand the recognition of tokens, consider the regular expression of tokens together with the attributes values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DF4106-40FB-4DE0-9C6A-0198D4FA2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37578"/>
              </p:ext>
            </p:extLst>
          </p:nvPr>
        </p:nvGraphicFramePr>
        <p:xfrm>
          <a:off x="0" y="3159881"/>
          <a:ext cx="5588001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3565773983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51538456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3206580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Lexemes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5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Relop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62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Relop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Relop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9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Relop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Relop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Relop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497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25665B1-7F63-4D8B-91C5-DFED625D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635865"/>
            <a:ext cx="4927599" cy="41205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A6D50-6A19-4252-94B1-D3B45E84B15A}"/>
              </a:ext>
            </a:extLst>
          </p:cNvPr>
          <p:cNvSpPr txBox="1"/>
          <p:nvPr/>
        </p:nvSpPr>
        <p:spPr>
          <a:xfrm>
            <a:off x="3860800" y="6176963"/>
            <a:ext cx="245872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relational operator</a:t>
            </a:r>
          </a:p>
        </p:txBody>
      </p:sp>
    </p:spTree>
    <p:extLst>
      <p:ext uri="{BB962C8B-B14F-4D97-AF65-F5344CB8AC3E}">
        <p14:creationId xmlns:p14="http://schemas.microsoft.com/office/powerpoint/2010/main" val="29774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FC86-381A-4C71-8DD2-989C3465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 for  Identifiers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FF1BA-2081-42D3-816D-1688BAF62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5" r="1141"/>
          <a:stretch/>
        </p:blipFill>
        <p:spPr>
          <a:xfrm>
            <a:off x="1432560" y="2332037"/>
            <a:ext cx="9175439" cy="1432560"/>
          </a:xfrm>
        </p:spPr>
      </p:pic>
    </p:spTree>
    <p:extLst>
      <p:ext uri="{BB962C8B-B14F-4D97-AF65-F5344CB8AC3E}">
        <p14:creationId xmlns:p14="http://schemas.microsoft.com/office/powerpoint/2010/main" val="340238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9AD-D907-4BB5-BBF2-1D6DAD1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F80-FFE5-42B1-B2EC-BE3CF857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take the example in which we count the numbers of tokens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four tokens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225E59-D998-41D0-94A2-58F0EE3DB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39385"/>
              </p:ext>
            </p:extLst>
          </p:nvPr>
        </p:nvGraphicFramePr>
        <p:xfrm>
          <a:off x="6096000" y="2345266"/>
          <a:ext cx="5791200" cy="365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4617022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53423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Token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Token count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06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6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5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2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9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97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0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E4E10-94F9-40E4-B037-1C7BCD7B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7699-60CD-4491-9906-0792A3C51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Lex- Definition Section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contain definition and included code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is like macros and have the following form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code is all code included %{   %}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C76476-8ADB-427F-9F08-5E07374D2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072379"/>
              </p:ext>
            </p:extLst>
          </p:nvPr>
        </p:nvGraphicFramePr>
        <p:xfrm>
          <a:off x="3637280" y="3398837"/>
          <a:ext cx="535432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77160">
                  <a:extLst>
                    <a:ext uri="{9D8B030D-6E8A-4147-A177-3AD203B41FA5}">
                      <a16:colId xmlns:a16="http://schemas.microsoft.com/office/drawing/2014/main" val="3660876123"/>
                    </a:ext>
                  </a:extLst>
                </a:gridCol>
                <a:gridCol w="2677160">
                  <a:extLst>
                    <a:ext uri="{9D8B030D-6E8A-4147-A177-3AD203B41FA5}">
                      <a16:colId xmlns:a16="http://schemas.microsoft.com/office/drawing/2014/main" val="351562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60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{digit} {digit}*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5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7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Lex program is separated into three sections by %% delimiters. The formal of Lex source is as follows: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definitions } 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{ rules } 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  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 user subroutines } 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5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definition section contains the declaration of variables, regular definitions, manifest constants.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definition section, text is enclosed in “%{ %}” brackets.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written in this brackets is copied directly to the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lex.yy.c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tokendef.h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8655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The rules section contains a series of rules in the form: </a:t>
            </a:r>
            <a:r>
              <a:rPr 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pattern action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and pattern must be unintended and action begin on the same line in {} brackets.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rule section is enclosed in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“%% %%”</a:t>
            </a:r>
          </a:p>
          <a:p>
            <a:pPr algn="just"/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8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"void" {return(TOK_VOID);}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"int"  {return(TOK_INT);}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"if"   {return(TOK_IF);}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"else" {return(TOK_ELSE);}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"while"{return(TOK_WHILE)};</a:t>
            </a:r>
          </a:p>
          <a:p>
            <a:pPr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"&lt;="   {return(TOK_LE);}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0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"&gt;="   {return(TOK_GE);}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"=="   {return(TOK_EQ);}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"!="   {return(TOK_NE);}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{D}+   {return(TOK_INT);}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{id}   {return(TOK_ID);}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[\n]|[\t]|[ ]	;</a:t>
            </a:r>
          </a:p>
          <a:p>
            <a:pPr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6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YYWRAP 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yywrap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called by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when input is exhausted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Return 1 if you are done or 0 if more processing is required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Every C program requires a main function. In this case we simply call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the main entry-point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84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0D1E-A5F8-4546-8140-17B43312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Code Section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7CFF-EDEB-48D2-BABF-EB51382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(“enter a string”);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709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14E2-EAD7-45FB-BCF0-7BB290E4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 install Flex in Ubuntu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121F-22FC-422E-A168-95B2DB87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apt-get update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flex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bison</a:t>
            </a:r>
          </a:p>
        </p:txBody>
      </p:sp>
    </p:spTree>
    <p:extLst>
      <p:ext uri="{BB962C8B-B14F-4D97-AF65-F5344CB8AC3E}">
        <p14:creationId xmlns:p14="http://schemas.microsoft.com/office/powerpoint/2010/main" val="113988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9AD-D907-4BB5-BBF2-1D6DAD1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F80-FFE5-42B1-B2EC-BE3CF857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take the example in which we count the numbers of tokens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 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       </a:t>
            </a: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//here we declare the variables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a1 = 30 , b1 = 40; </a:t>
            </a:r>
            <a:r>
              <a:rPr lang="en-US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variable declaration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we ignore the comments and white spaces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2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E801C-FE2B-4142-8AC3-1DEBEBCD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 in 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BC15-DED0-447B-AFA1-83733688F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errors often detected in a lexical analysis are as follows: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Numeric literals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are too long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identifiers (often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given)</a:t>
            </a:r>
          </a:p>
          <a:p>
            <a:pPr algn="just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that are not in the source language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1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69B6-A33A-4D5C-A8F5-4B931C26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to implement the lexical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2240F-4735-42DB-83C2-5CB59A8F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lexical analyzer either by hand or automated tools mainly involves two steps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rules for tokens using regular expressions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recognizer for such rules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for tokens. Designing a recognizer corresponds to converting regular expressions to Finite Automata. The processing can be speeded if the regular expression is represented in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Finite Automata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involves the following steps: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Convert regular expression to NFA with ε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Convert NFA with ε to NFA without ε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Convert NFA to DFA</a:t>
            </a:r>
          </a:p>
        </p:txBody>
      </p:sp>
    </p:spTree>
    <p:extLst>
      <p:ext uri="{BB962C8B-B14F-4D97-AF65-F5344CB8AC3E}">
        <p14:creationId xmlns:p14="http://schemas.microsoft.com/office/powerpoint/2010/main" val="348445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9AD-D907-4BB5-BBF2-1D6DAD14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Encoding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60E52D-0C15-4633-888C-0580DCCF3419}"/>
              </a:ext>
            </a:extLst>
          </p:cNvPr>
          <p:cNvSpPr/>
          <p:nvPr/>
        </p:nvSpPr>
        <p:spPr>
          <a:xfrm>
            <a:off x="2448560" y="2326640"/>
            <a:ext cx="81280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15DD35-B258-4E7D-AB3F-D97E03909F4D}"/>
              </a:ext>
            </a:extLst>
          </p:cNvPr>
          <p:cNvSpPr/>
          <p:nvPr/>
        </p:nvSpPr>
        <p:spPr>
          <a:xfrm>
            <a:off x="5181600" y="2326640"/>
            <a:ext cx="81280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E8842A-2DB3-4E91-8342-AF80105E6402}"/>
              </a:ext>
            </a:extLst>
          </p:cNvPr>
          <p:cNvSpPr/>
          <p:nvPr/>
        </p:nvSpPr>
        <p:spPr>
          <a:xfrm>
            <a:off x="7914640" y="2326640"/>
            <a:ext cx="812800" cy="8534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1BCFBE-3304-4D53-9BB3-9CC59CC2B15A}"/>
              </a:ext>
            </a:extLst>
          </p:cNvPr>
          <p:cNvCxnSpPr>
            <a:stCxn id="4" idx="6"/>
          </p:cNvCxnSpPr>
          <p:nvPr/>
        </p:nvCxnSpPr>
        <p:spPr>
          <a:xfrm>
            <a:off x="3261360" y="2753360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1AB3A37-CAA4-43F3-91CF-FC293D8485A9}"/>
              </a:ext>
            </a:extLst>
          </p:cNvPr>
          <p:cNvSpPr/>
          <p:nvPr/>
        </p:nvSpPr>
        <p:spPr>
          <a:xfrm>
            <a:off x="5994400" y="2753360"/>
            <a:ext cx="192024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43263E-8025-419A-A807-3FFD57EEABBB}"/>
              </a:ext>
            </a:extLst>
          </p:cNvPr>
          <p:cNvCxnSpPr/>
          <p:nvPr/>
        </p:nvCxnSpPr>
        <p:spPr>
          <a:xfrm>
            <a:off x="5994400" y="2753360"/>
            <a:ext cx="192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C1AC3BD-4320-4B77-96B0-BAABFCE82A13}"/>
              </a:ext>
            </a:extLst>
          </p:cNvPr>
          <p:cNvSpPr/>
          <p:nvPr/>
        </p:nvSpPr>
        <p:spPr>
          <a:xfrm>
            <a:off x="5117217" y="1920027"/>
            <a:ext cx="733412" cy="572121"/>
          </a:xfrm>
          <a:custGeom>
            <a:avLst/>
            <a:gdLst>
              <a:gd name="connsiteX0" fmla="*/ 684143 w 733412"/>
              <a:gd name="connsiteY0" fmla="*/ 477732 h 477732"/>
              <a:gd name="connsiteX1" fmla="*/ 663823 w 733412"/>
              <a:gd name="connsiteY1" fmla="*/ 20532 h 477732"/>
              <a:gd name="connsiteX2" fmla="*/ 13583 w 733412"/>
              <a:gd name="connsiteY2" fmla="*/ 111972 h 477732"/>
              <a:gd name="connsiteX3" fmla="*/ 206623 w 733412"/>
              <a:gd name="connsiteY3" fmla="*/ 406612 h 477732"/>
              <a:gd name="connsiteX4" fmla="*/ 206623 w 733412"/>
              <a:gd name="connsiteY4" fmla="*/ 406612 h 47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3412" h="477732">
                <a:moveTo>
                  <a:pt x="684143" y="477732"/>
                </a:moveTo>
                <a:cubicBezTo>
                  <a:pt x="729863" y="279612"/>
                  <a:pt x="775583" y="81492"/>
                  <a:pt x="663823" y="20532"/>
                </a:cubicBezTo>
                <a:cubicBezTo>
                  <a:pt x="552063" y="-40428"/>
                  <a:pt x="89783" y="47625"/>
                  <a:pt x="13583" y="111972"/>
                </a:cubicBezTo>
                <a:cubicBezTo>
                  <a:pt x="-62617" y="176319"/>
                  <a:pt x="206623" y="406612"/>
                  <a:pt x="206623" y="406612"/>
                </a:cubicBezTo>
                <a:lnTo>
                  <a:pt x="206623" y="406612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C6C36-F65D-48E5-B108-22BBCEA4636C}"/>
              </a:ext>
            </a:extLst>
          </p:cNvPr>
          <p:cNvSpPr/>
          <p:nvPr/>
        </p:nvSpPr>
        <p:spPr>
          <a:xfrm>
            <a:off x="3606800" y="2236195"/>
            <a:ext cx="1137920" cy="4053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BD524-B0B8-4346-BB07-AA48BDCEBD07}"/>
              </a:ext>
            </a:extLst>
          </p:cNvPr>
          <p:cNvSpPr/>
          <p:nvPr/>
        </p:nvSpPr>
        <p:spPr>
          <a:xfrm>
            <a:off x="4987029" y="1493308"/>
            <a:ext cx="1137920" cy="4053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2C899BF1-8261-492A-899C-C17BBD7F7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240894"/>
              </p:ext>
            </p:extLst>
          </p:nvPr>
        </p:nvGraphicFramePr>
        <p:xfrm>
          <a:off x="2226697" y="3791532"/>
          <a:ext cx="6978264" cy="20707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26088">
                  <a:extLst>
                    <a:ext uri="{9D8B030D-6E8A-4147-A177-3AD203B41FA5}">
                      <a16:colId xmlns:a16="http://schemas.microsoft.com/office/drawing/2014/main" val="3332423054"/>
                    </a:ext>
                  </a:extLst>
                </a:gridCol>
                <a:gridCol w="2326088">
                  <a:extLst>
                    <a:ext uri="{9D8B030D-6E8A-4147-A177-3AD203B41FA5}">
                      <a16:colId xmlns:a16="http://schemas.microsoft.com/office/drawing/2014/main" val="1869032936"/>
                    </a:ext>
                  </a:extLst>
                </a:gridCol>
                <a:gridCol w="2326088">
                  <a:extLst>
                    <a:ext uri="{9D8B030D-6E8A-4147-A177-3AD203B41FA5}">
                      <a16:colId xmlns:a16="http://schemas.microsoft.com/office/drawing/2014/main" val="3683622907"/>
                    </a:ext>
                  </a:extLst>
                </a:gridCol>
              </a:tblGrid>
              <a:tr h="517695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11315"/>
                  </a:ext>
                </a:extLst>
              </a:tr>
              <a:tr h="51769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003898"/>
                  </a:ext>
                </a:extLst>
              </a:tr>
              <a:tr h="51769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484752"/>
                  </a:ext>
                </a:extLst>
              </a:tr>
              <a:tr h="51769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6087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88F60AF-26DF-473A-B93D-EAFD78E2C671}"/>
              </a:ext>
            </a:extLst>
          </p:cNvPr>
          <p:cNvSpPr/>
          <p:nvPr/>
        </p:nvSpPr>
        <p:spPr>
          <a:xfrm>
            <a:off x="6431280" y="2262520"/>
            <a:ext cx="1137920" cy="40537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806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9AD-D907-4BB5-BBF2-1D6DAD1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Simulating 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F80-FFE5-42B1-B2EC-BE3CF857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trans_table[NSTATES][NCHARS]; 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accept_states[NSTATES];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state = INITIAL;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while(state != err){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input.read();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if(c == EOF ) break;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state=trans_table[state][c];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accept_states[state];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5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9AD-D907-4BB5-BBF2-1D6DAD14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Previous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6F80-FFE5-42B1-B2EC-BE3CF8573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we revise the concept of automata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</a:t>
            </a:r>
          </a:p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Epislon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NFA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to DFA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 of DFA</a:t>
            </a:r>
          </a:p>
        </p:txBody>
      </p:sp>
    </p:spTree>
    <p:extLst>
      <p:ext uri="{BB962C8B-B14F-4D97-AF65-F5344CB8AC3E}">
        <p14:creationId xmlns:p14="http://schemas.microsoft.com/office/powerpoint/2010/main" val="30071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1273</Words>
  <Application>Microsoft Office PowerPoint</Application>
  <PresentationFormat>Widescreen</PresentationFormat>
  <Paragraphs>356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Calibri Light</vt:lpstr>
      <vt:lpstr>Roboto</vt:lpstr>
      <vt:lpstr>Symbol</vt:lpstr>
      <vt:lpstr>Tahoma</vt:lpstr>
      <vt:lpstr>Times New Roman</vt:lpstr>
      <vt:lpstr>Wingdings</vt:lpstr>
      <vt:lpstr>Office Theme</vt:lpstr>
      <vt:lpstr>CS4031 Compiler Construction Lecture 5-Chapter 3</vt:lpstr>
      <vt:lpstr>Token</vt:lpstr>
      <vt:lpstr>Token</vt:lpstr>
      <vt:lpstr>Token</vt:lpstr>
      <vt:lpstr>Error Recovery in Lexical Analysis</vt:lpstr>
      <vt:lpstr>Strategy to implement the lexical analyzer</vt:lpstr>
      <vt:lpstr>Table Encoding </vt:lpstr>
      <vt:lpstr>Simulating FAs</vt:lpstr>
      <vt:lpstr>Some Previous Concept</vt:lpstr>
      <vt:lpstr>NFA</vt:lpstr>
      <vt:lpstr>Execution of DFA</vt:lpstr>
      <vt:lpstr>NFA vs DFA</vt:lpstr>
      <vt:lpstr>Construction of RE to NFA a(b+c)*</vt:lpstr>
      <vt:lpstr>Optimized Acceptor </vt:lpstr>
      <vt:lpstr>Using flex</vt:lpstr>
      <vt:lpstr>Problem scanner</vt:lpstr>
      <vt:lpstr>Input buffering</vt:lpstr>
      <vt:lpstr>Buffering </vt:lpstr>
      <vt:lpstr>Buffering </vt:lpstr>
      <vt:lpstr>Buffering </vt:lpstr>
      <vt:lpstr>Buffering</vt:lpstr>
      <vt:lpstr>Working of input buffering </vt:lpstr>
      <vt:lpstr>Types of Input Buffering </vt:lpstr>
      <vt:lpstr>Buffer Pairs</vt:lpstr>
      <vt:lpstr>Sentinel Value </vt:lpstr>
      <vt:lpstr>Sentinels Buffering</vt:lpstr>
      <vt:lpstr>Lexical Analyzer Generator</vt:lpstr>
      <vt:lpstr>Recognition of tokens</vt:lpstr>
      <vt:lpstr>Transition Diagram for  Identifiers </vt:lpstr>
      <vt:lpstr>Introduction to Lex</vt:lpstr>
      <vt:lpstr>Lex Program</vt:lpstr>
      <vt:lpstr>Definition </vt:lpstr>
      <vt:lpstr>Rules </vt:lpstr>
      <vt:lpstr>Rules</vt:lpstr>
      <vt:lpstr>Rules</vt:lpstr>
      <vt:lpstr>YYWRAP ( )</vt:lpstr>
      <vt:lpstr>User Code Section </vt:lpstr>
      <vt:lpstr>Command to install Flex in Ubuntu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CS4031 Compiler Construction Lecture 2</dc:title>
  <dc:creator>MS. Mahzaib Younas</dc:creator>
  <cp:lastModifiedBy>Admin</cp:lastModifiedBy>
  <cp:revision>116</cp:revision>
  <dcterms:created xsi:type="dcterms:W3CDTF">2025-01-24T05:33:27Z</dcterms:created>
  <dcterms:modified xsi:type="dcterms:W3CDTF">2025-02-04T05:24:35Z</dcterms:modified>
</cp:coreProperties>
</file>