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4" r:id="rId6"/>
    <p:sldId id="270" r:id="rId7"/>
    <p:sldId id="260" r:id="rId8"/>
    <p:sldId id="261" r:id="rId9"/>
    <p:sldId id="262" r:id="rId10"/>
    <p:sldId id="263" r:id="rId11"/>
    <p:sldId id="271" r:id="rId12"/>
    <p:sldId id="272" r:id="rId13"/>
    <p:sldId id="280" r:id="rId14"/>
    <p:sldId id="281" r:id="rId15"/>
    <p:sldId id="273" r:id="rId16"/>
    <p:sldId id="282" r:id="rId17"/>
    <p:sldId id="274" r:id="rId18"/>
    <p:sldId id="283" r:id="rId19"/>
    <p:sldId id="284" r:id="rId20"/>
    <p:sldId id="285" r:id="rId21"/>
    <p:sldId id="286" r:id="rId22"/>
    <p:sldId id="265" r:id="rId23"/>
    <p:sldId id="266" r:id="rId24"/>
    <p:sldId id="267" r:id="rId25"/>
    <p:sldId id="268" r:id="rId26"/>
    <p:sldId id="269" r:id="rId27"/>
    <p:sldId id="275" r:id="rId28"/>
    <p:sldId id="276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877F8-D838-4378-8542-923A94FF70F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2940A-C7F9-4D7F-8521-0072170D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0D28-81FC-5C2B-F59F-6E7A77075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E4ADF-D13B-F6EF-4339-EF0270B7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4A66-5764-E7CC-FCA6-B45D7987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8AA6-B41E-48AC-C9DE-6F59470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08A0-88AC-A491-F7FE-A1734B6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751D-3DCC-DFAC-DE58-6100B82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F217-24FE-2863-D729-35344A43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4603-50D4-BB57-2E68-AD0624D4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3730-4C18-DBBA-C1CD-C10FCA66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718F-5FB9-6217-011A-E5BCCBE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7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9263B-C574-2F26-62FC-ACEE1A39A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8944-6655-D4ED-21FF-E5F03092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8067-A1F1-77DD-8E85-77E0CF24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F063-22FB-6E15-1454-111AF945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0C3D-6BAF-EDAF-2689-4A7C511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1D5-7FA6-7B00-EED0-0503DFBE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3C8C-E2A3-2AB2-FFB9-065AB993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1860-D266-8C96-D998-66D42B7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897A-B605-1CC1-F48C-FE8D06C4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CC52-A53D-F0BC-F821-72EC7721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8AEF-25FE-E541-9C49-66767667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B4A-B0D2-AE5B-C0C8-359F7A43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0655-07FF-3D61-2497-89A4A955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EAF-8780-83B6-E4FC-9BB85C7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7DB7-4525-9B9C-9624-1C917AD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BE54-CB9D-6D02-1B1F-673DAECB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ADC1-FDDC-1954-F0A6-DCA75104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C6F9-A6CA-C42D-6CE5-E03A8867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F3DD-6AA4-B69B-C9E2-141E0ED0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7F52-27B1-BD67-FEEB-78054074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34FAD-4522-A70E-8E68-4288262F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6375-70A2-A994-0AEB-B426BA1D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1285-8BA2-3C71-78DA-C711B7D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9DB5-84DC-3C2A-9CCF-B1B4B3FD1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04BCF-A7A1-B8E0-D3AC-F1DD6CA9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AB85-88F1-C647-2218-A248343ED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02F8C-08A1-917C-DFBF-338DE0BD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EB18-6291-6EC3-3E43-825AB4A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FE21B-3C7A-0313-DF00-1CDF5F0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9B3C-2C08-CCDD-8CF5-326764B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1CA86-751A-2083-0009-ECED3B4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C1302-0F3A-307D-A927-193CBBCA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B84D7-5284-219A-BEB6-429917F7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EEF6-787C-9493-9DA7-242985DA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EE911-C0EF-36E3-611B-1D8B33DC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6C13-A0E3-FE4A-2AB5-478077D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08C9-E507-F1F1-7E0B-F138BEB1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E7-BC24-649F-C976-E30663B1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469F-76FF-88C9-F3A5-7BEC38DD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B2E7-8190-8D4F-59F3-FAE4CE08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7B13-E8F9-DFF9-8041-75B11604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E11A-47FC-4DE7-C6D1-2325EFDA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48B-C25B-FF6F-B243-A05C72D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55C5A-2907-5352-1664-F95C5C5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D9568-D0E5-78BD-F036-84BA5DEE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263C2-5EC6-138C-9B72-BB315CB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2E30-14B5-6B18-8047-366DD00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FF77-C6CA-1F73-494E-B645EB48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36112-93F6-2577-8297-CF6D6884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6295-2914-3FD7-203D-6D05C279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3B5-7800-DE9E-AB22-403938124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8C9B-F79D-41E8-AA7A-58D4226C70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1CBC-1033-C1CF-598D-CC74BDB9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2D86-E2D2-22CE-5D14-1C02A4A3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8E1EB61-2C37-6904-1355-1A150DE6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 2-Chapter 3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9CB1AFA-95C3-19E8-8C51-6EC897BB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661693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8FE5-E1A9-DCB8-191B-9C214940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4DAD-3849-13A9-03F5-033A6372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how these concepts are used in practice, in the C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E13C-7F40-8461-E572-B6DE39B4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printf("Total = %d\n", score);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score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lexemes matching the pattern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token 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"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 = %d\n" is a lexeme matching literal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8CDE3-8256-4453-8E9B-20783013C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963" y="3286760"/>
            <a:ext cx="8718074" cy="32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8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Ad-Hoc means using the concept of already known languages.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Hand-written code to generate tokens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the input string by reading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left-to-right.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one token at a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Look-a-head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LOOK A HEAD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used to check where one token end and next token begins.</a:t>
            </a:r>
          </a:p>
        </p:txBody>
      </p:sp>
    </p:spTree>
    <p:extLst>
      <p:ext uri="{BB962C8B-B14F-4D97-AF65-F5344CB8AC3E}">
        <p14:creationId xmlns:p14="http://schemas.microsoft.com/office/powerpoint/2010/main" val="262511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simply we create a class which have ability to make the token of input stream.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Lexer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Inputstream s;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next;				//</a:t>
            </a:r>
            <a:r>
              <a:rPr lang="pt-B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ahead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Lexer(Inputstream _s)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 = _s; </a:t>
            </a:r>
            <a:b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next = s.read();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4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simply we create a class which have ability to make the token of input stream.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Lexer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Inputstream s;    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//as we know inputstream is function in C++ which is used for I/O.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next;				//</a:t>
            </a:r>
            <a:r>
              <a:rPr lang="pt-B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ahead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Lexer(Inputstream _s)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 = _s; </a:t>
            </a:r>
            <a:b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next = s.read();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5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simply we create a class which have ability to make the token of input stream.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Lexer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Inputstream s;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next;				//</a:t>
            </a:r>
            <a:r>
              <a:rPr lang="pt-BR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ahead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Lexer(Inputstream _s)    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//constructer of the class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s = _s;    //s is used to store the input stream</a:t>
            </a:r>
            <a:b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next = s.read();</a:t>
            </a:r>
          </a:p>
          <a:p>
            <a:pPr marL="463550" indent="-463550">
              <a:lnSpc>
                <a:spcPct val="8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50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perform the Tokenization via Program.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Here we declare the method of class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oken nextToken() { 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if( idChar(next) )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return readId();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if( number(next) )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return readNumber();</a:t>
            </a:r>
          </a:p>
          <a:p>
            <a:pPr marL="463550" indent="-46355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if( next == ‘”’ )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return readString();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...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...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79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perform the Tokenization via Program.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Here we declare the method of class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oken nextToken() { 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if( idChar(next) )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return readId();                // if the letter is identifier mean follow the rule of identifier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if( number(next) )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return readNumber();</a:t>
            </a:r>
          </a:p>
          <a:p>
            <a:pPr marL="463550" indent="-46355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if( next == ‘”’ )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return readString();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...</a:t>
            </a:r>
          </a:p>
          <a:p>
            <a:pPr marL="463550" indent="-46355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...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7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the token of Identifier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</a:t>
            </a:r>
            <a:r>
              <a:rPr lang="pt-BR" altLang="en-US" u="sng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readId()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id = “”;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while(true){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c = input.read();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if(</a:t>
            </a:r>
            <a:r>
              <a:rPr lang="pt-BR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idChar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== false)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return</a:t>
            </a:r>
            <a:b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new Token(TID,id);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 = id + string(c);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463550" indent="-46355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2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8F7-0147-4B1B-8F21-264E27E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Ad-Hoc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F68A-825C-461C-AF06-909600C1A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x, y11,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else while for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2 1000 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2.0 1000.0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+ ) ( &gt; &lt; 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“enter x” “error”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3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8F7-0147-4B1B-8F21-264E27E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create the function for keywords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F68A-825C-461C-AF06-909600C1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4"/>
            <a:ext cx="10515600" cy="51949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isKeyword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(char buffer[])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keywords[32][10] = {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"auto","break","case","char","const","continue","default","do","double","else","enum","extern","float","for","goto", "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if","int","long","register","return","short","signed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", "sizeof","static","struct","switch","typedef","union","unsigned","void","volatile","while"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flag 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32; ++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(keywords[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buffer) == 0)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flag = 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flag;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07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C432-B35E-72A3-3D8B-19B1DB65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2D899-9F31-DBFF-E019-E37EAD5D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role of lexical analyzer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 Buffering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Specification of tokens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Recognition of tokens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Lexical Analyzer Generator Lex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Finite Automata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Design lexical Analyzer generator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Optimization of DFA based pattern matches </a:t>
            </a:r>
          </a:p>
        </p:txBody>
      </p:sp>
    </p:spTree>
    <p:extLst>
      <p:ext uri="{BB962C8B-B14F-4D97-AF65-F5344CB8AC3E}">
        <p14:creationId xmlns:p14="http://schemas.microsoft.com/office/powerpoint/2010/main" val="2913968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8F7-0147-4B1B-8F21-264E27E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F68A-825C-461C-AF06-909600C1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//decalration of operator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operators[] = "+-*/%=";</a:t>
            </a:r>
            <a:endParaRPr lang="nn-NO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 = 0; i &lt; 6; ++i)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operators[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is operator\n";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50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8F7-0147-4B1B-8F21-264E27E5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F68A-825C-461C-AF06-909600C1A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25624"/>
            <a:ext cx="10835640" cy="44532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isalnum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buffer[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 ' ||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'\n') &amp;&amp; (j != 0))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buffer[j] = '\0';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0;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isKeyword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(buffer) == 1)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&lt;&lt; buffer &lt;&lt; " is keyword\n";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&lt;&lt; buffer &lt;&lt; " is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indentifier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2251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describe the tokens?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 languages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popular for specifying the tokens.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useful theory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55592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 set of characters. S is called the 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3550" indent="-46355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 over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is set of strings of characters drawn from S.</a:t>
            </a: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05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are 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sets of strings 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sequence of characters) </a:t>
            </a: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some 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notation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specifying which sets we want</a:t>
            </a: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lexical analysis we care about 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 languages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languages can be described using 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5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95000"/>
              </a:lnSpc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regular expression is a notation for a regular language (a set of words).</a:t>
            </a:r>
          </a:p>
          <a:p>
            <a:pPr marL="463550" indent="-463550">
              <a:lnSpc>
                <a:spcPct val="95000"/>
              </a:lnSpc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regular expression, we write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L(A)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refer to language denoted by </a:t>
            </a: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3550" indent="-463550" defTabSz="1204913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inductively</a:t>
            </a:r>
          </a:p>
          <a:p>
            <a:pPr marL="463550" indent="-463550" defTabSz="1204913">
              <a:buFont typeface="Wingdings" panose="05000000000000000000" pitchFamily="2" charset="2"/>
              <a:buNone/>
            </a:pPr>
            <a:r>
              <a:rPr lang="pt-BR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ordinary character from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marL="463550" indent="-463550" defTabSz="1204913"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en-US" b="1" dirty="0">
                <a:highlight>
                  <a:srgbClr val="FFFF00"/>
                </a:highlight>
                <a:latin typeface="Symbol" panose="05050102010706020507" pitchFamily="18" charset="2"/>
              </a:rPr>
              <a:t>e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empty string</a:t>
            </a:r>
          </a:p>
          <a:p>
            <a:pPr marL="463550" indent="-463550" defTabSz="1204913"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09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Regular expression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2EEDCE-CA3A-45BD-A075-00A33EB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753445"/>
              </p:ext>
            </p:extLst>
          </p:nvPr>
        </p:nvGraphicFramePr>
        <p:xfrm>
          <a:off x="838200" y="1825624"/>
          <a:ext cx="10784840" cy="45616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92420">
                  <a:extLst>
                    <a:ext uri="{9D8B030D-6E8A-4147-A177-3AD203B41FA5}">
                      <a16:colId xmlns:a16="http://schemas.microsoft.com/office/drawing/2014/main" val="3456742953"/>
                    </a:ext>
                  </a:extLst>
                </a:gridCol>
                <a:gridCol w="5392420">
                  <a:extLst>
                    <a:ext uri="{9D8B030D-6E8A-4147-A177-3AD203B41FA5}">
                      <a16:colId xmlns:a16="http://schemas.microsoft.com/office/drawing/2014/main" val="3245395776"/>
                    </a:ext>
                  </a:extLst>
                </a:gridCol>
              </a:tblGrid>
              <a:tr h="60279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012627"/>
                  </a:ext>
                </a:extLst>
              </a:tr>
              <a:tr h="602797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|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Either R or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36616"/>
                  </a:ext>
                </a:extLst>
              </a:tr>
              <a:tr h="602797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followed by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909298"/>
                  </a:ext>
                </a:extLst>
              </a:tr>
              <a:tr h="602797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Concatenation of R zero or more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12653"/>
                  </a:ext>
                </a:extLst>
              </a:tr>
              <a:tr h="602797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 or one R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270955"/>
                  </a:ext>
                </a:extLst>
              </a:tr>
              <a:tr h="602797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RR* (one or more 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4932"/>
                  </a:ext>
                </a:extLst>
              </a:tr>
              <a:tr h="602797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( grouping)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50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7A93-6115-42AD-9ACE-A4D5D50B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6D92-FEAF-46EC-AD64-A9D6FE15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non-empty string of digits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 = 0|1|2|3|4|5|6|7|8|9|10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= digit digit*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8766E6-E433-48FF-8132-0E718B7D0378}"/>
              </a:ext>
            </a:extLst>
          </p:cNvPr>
          <p:cNvSpPr txBox="1">
            <a:spLocks/>
          </p:cNvSpPr>
          <p:nvPr/>
        </p:nvSpPr>
        <p:spPr>
          <a:xfrm>
            <a:off x="6253480" y="1717993"/>
            <a:ext cx="5013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or letter or digits starting with a letter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identifier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– 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Z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0 - 9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86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A784-1846-490E-BFF3-F2BC4D4A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8823-5592-48ED-A710-A0AA76B43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mechanism to determine if an input 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L(R),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denoted by 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mechanism is called 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acceptor.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A2BA09B-790D-4E81-B5BE-DC163B793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7443" y="3141663"/>
            <a:ext cx="13017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600" dirty="0">
                <a:cs typeface="Times New Roman" panose="02020603050405020304" pitchFamily="18" charset="0"/>
              </a:rPr>
              <a:t>input </a:t>
            </a:r>
            <a:br>
              <a:rPr lang="en-US" altLang="en-US" sz="3600" dirty="0">
                <a:cs typeface="Times New Roman" panose="02020603050405020304" pitchFamily="18" charset="0"/>
              </a:rPr>
            </a:br>
            <a:r>
              <a:rPr lang="en-US" altLang="en-US" sz="3600" dirty="0">
                <a:cs typeface="Times New Roman" panose="02020603050405020304" pitchFamily="18" charset="0"/>
              </a:rPr>
              <a:t>string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D7BBF22-5E52-482B-8787-C4551687C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806" y="4573588"/>
            <a:ext cx="206375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600" dirty="0">
                <a:cs typeface="Times New Roman" panose="02020603050405020304" pitchFamily="18" charset="0"/>
              </a:rPr>
              <a:t>language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7E70939-C09E-44B8-9875-7590C3560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993" y="3278188"/>
            <a:ext cx="514350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600" i="1" dirty="0"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668A30D-48D0-4B31-B37D-38CC1256F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68" y="4603750"/>
            <a:ext cx="43815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600" i="1"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54CDA-7850-4023-B7B1-2AA2F33F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293" y="3009900"/>
            <a:ext cx="1892300" cy="23622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6D4BE5A-A0D0-4CA9-B55E-C4326285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293" y="3841750"/>
            <a:ext cx="1936750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600" dirty="0">
                <a:cs typeface="Times New Roman" panose="02020603050405020304" pitchFamily="18" charset="0"/>
              </a:rPr>
              <a:t>acceptor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336FA58-F969-4692-A970-B7296C700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9093" y="35433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19303266-477B-4401-96D9-B4DB15075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9093" y="48387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E3C62ABD-4D7B-44D0-AA18-779030E87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593" y="42291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7E727E7A-AE05-42E2-892A-5C3A086AABBA}"/>
              </a:ext>
            </a:extLst>
          </p:cNvPr>
          <p:cNvSpPr>
            <a:spLocks/>
          </p:cNvSpPr>
          <p:nvPr/>
        </p:nvSpPr>
        <p:spPr bwMode="auto">
          <a:xfrm>
            <a:off x="7061993" y="3543300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B84DF129-A451-454E-9AE7-7BFCAA310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793" y="3613150"/>
            <a:ext cx="25431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600" dirty="0">
                <a:cs typeface="Times New Roman" panose="02020603050405020304" pitchFamily="18" charset="0"/>
              </a:rPr>
              <a:t>yes, if </a:t>
            </a:r>
            <a:r>
              <a:rPr lang="en-US" altLang="en-US" sz="3600" i="1" dirty="0">
                <a:cs typeface="Times New Roman" panose="02020603050405020304" pitchFamily="18" charset="0"/>
              </a:rPr>
              <a:t>w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-apple-system"/>
              </a:rPr>
              <a:t>∈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altLang="en-US" sz="3600" i="1" dirty="0"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773B34F-5815-46ED-AB3E-979D775DF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793" y="4298950"/>
            <a:ext cx="24256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600" dirty="0">
                <a:cs typeface="Times New Roman" panose="02020603050405020304" pitchFamily="18" charset="0"/>
              </a:rPr>
              <a:t>no, if </a:t>
            </a:r>
            <a:r>
              <a:rPr lang="en-US" altLang="en-US" sz="3600" i="1" dirty="0">
                <a:cs typeface="Times New Roman" panose="02020603050405020304" pitchFamily="18" charset="0"/>
              </a:rPr>
              <a:t>w</a:t>
            </a:r>
            <a:r>
              <a:rPr lang="en-US" altLang="en-US" sz="3600" dirty="0">
                <a:cs typeface="Times New Roman" panose="02020603050405020304" pitchFamily="18" charset="0"/>
              </a:rPr>
              <a:t> </a:t>
            </a:r>
            <a:r>
              <a:rPr lang="en-US" sz="4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∉ </a:t>
            </a:r>
            <a:r>
              <a:rPr lang="en-US" altLang="en-US" sz="3600" i="1" dirty="0">
                <a:cs typeface="Times New Roman" panose="02020603050405020304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68500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2A84-028A-48D2-8E8A-03E27A8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39EF-2E3F-40D6-8070-768040F0D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 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9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A210-D5FD-0B56-80CF-B62CCC99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C07A-DE6D-93BF-B782-EF430E69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task of the lexical analyzer is to read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 characters of the source program, group them into lexemes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produce an output of a sequence of tokens for each lexeme in the source program.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the modified source code from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language preprocessors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written in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form of sentences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lexical analyzer breaks these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syntaxes into a series of tokens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removing any whitespaces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comments in the 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32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E42-43D8-482E-9CDB-542BD928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9968-6ED5-4BA0-AD1F-B4F0F409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pt-BR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Automaton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</a:t>
            </a:r>
          </a:p>
          <a:p>
            <a:pPr marL="463550" indent="-463550">
              <a:lnSpc>
                <a:spcPct val="95000"/>
              </a:lnSpc>
              <a:spcBef>
                <a:spcPct val="15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alphabet (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endParaRPr lang="pt-B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>
              <a:lnSpc>
                <a:spcPct val="95000"/>
              </a:lnSpc>
              <a:spcBef>
                <a:spcPct val="15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states</a:t>
            </a:r>
          </a:p>
          <a:p>
            <a:pPr marL="463550" indent="-463550">
              <a:lnSpc>
                <a:spcPct val="95000"/>
              </a:lnSpc>
              <a:spcBef>
                <a:spcPct val="15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start (initial) state</a:t>
            </a:r>
          </a:p>
          <a:p>
            <a:pPr marL="463550" indent="-463550">
              <a:lnSpc>
                <a:spcPct val="95000"/>
              </a:lnSpc>
              <a:spcBef>
                <a:spcPct val="15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transitions</a:t>
            </a: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63550" indent="-463550">
              <a:lnSpc>
                <a:spcPct val="95000"/>
              </a:lnSpc>
              <a:spcBef>
                <a:spcPct val="15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accepting (final) states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AE42-43D8-482E-9CDB-542BD928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9968-6ED5-4BA0-AD1F-B4F0F409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 algn="just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finite automaton </a:t>
            </a:r>
            <a:r>
              <a:rPr lang="pt-BR" altLang="en-US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accepts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string if we can follow transitions labelled with characters in the string from start state to some accepting state. </a:t>
            </a:r>
          </a:p>
          <a:p>
            <a:pPr marL="463550" indent="-463550" algn="just"/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 Example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FA that accepts any  number of 1’s followed by a 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7C3DA-74A4-400D-88EC-39DAE3E6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316" y="3751138"/>
            <a:ext cx="4038808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6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4962-6964-88F8-9989-FF3A1004F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8DB7-1372-A60C-63F4-BD4099B1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8F30-651E-75A5-910A-1DCFDC18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lexeme is a sequence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of source code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that matches one of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predefined patterns and thereby forms a valid token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 c = 5;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2D1816-BE06-4239-9FC6-5805FBA75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2526"/>
              </p:ext>
            </p:extLst>
          </p:nvPr>
        </p:nvGraphicFramePr>
        <p:xfrm>
          <a:off x="3073400" y="3589020"/>
          <a:ext cx="82804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40200">
                  <a:extLst>
                    <a:ext uri="{9D8B030D-6E8A-4147-A177-3AD203B41FA5}">
                      <a16:colId xmlns:a16="http://schemas.microsoft.com/office/drawing/2014/main" val="224030676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1539486360"/>
                    </a:ext>
                  </a:extLst>
                </a:gridCol>
              </a:tblGrid>
              <a:tr h="43112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Lexeme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81452"/>
                  </a:ext>
                </a:extLst>
              </a:tr>
              <a:tr h="43112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063704"/>
                  </a:ext>
                </a:extLst>
              </a:tr>
              <a:tr h="43112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463031"/>
                  </a:ext>
                </a:extLst>
              </a:tr>
              <a:tr h="43112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088897"/>
                  </a:ext>
                </a:extLst>
              </a:tr>
              <a:tr h="43112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88019"/>
                  </a:ext>
                </a:extLst>
              </a:tr>
              <a:tr h="431123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64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9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25E8-8981-4E19-8D0A-910262D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217A-804F-4A87-90EA-B08489442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pattern is a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form that the lexemes of a token may take.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a keyword as a token, the pattern is just the sequence of characters that form the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keyword.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identifiers and some other tokens, the pattern is a more complex structure that is matched by many strings</a:t>
            </a:r>
          </a:p>
        </p:txBody>
      </p:sp>
    </p:spTree>
    <p:extLst>
      <p:ext uri="{BB962C8B-B14F-4D97-AF65-F5344CB8AC3E}">
        <p14:creationId xmlns:p14="http://schemas.microsoft.com/office/powerpoint/2010/main" val="9427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0991-8C15-4A50-9C84-2F2853AA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5843-551C-4ACB-9F1F-308FF356F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token is a pair consisting of a token name and an optional attribute value. </a:t>
            </a:r>
          </a:p>
          <a:p>
            <a:pPr marL="0" indent="0" algn="ctr">
              <a:buNone/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Partition input string into substring, and classify according to the rule</a:t>
            </a:r>
          </a:p>
          <a:p>
            <a:pPr marL="0" indent="0" algn="ctr">
              <a:buNone/>
            </a:pPr>
            <a:endParaRPr lang="en-US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x, y11,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if else while for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2 1000 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Floats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2.0 1000.0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+ ) ( &gt; &lt; </a:t>
            </a:r>
          </a:p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“enter x” “error”</a:t>
            </a:r>
          </a:p>
        </p:txBody>
      </p:sp>
    </p:spTree>
    <p:extLst>
      <p:ext uri="{BB962C8B-B14F-4D97-AF65-F5344CB8AC3E}">
        <p14:creationId xmlns:p14="http://schemas.microsoft.com/office/powerpoint/2010/main" val="136872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717F-9354-8CBC-43E5-B77A3996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1DD7-44CA-6372-9108-D973AFCE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lexical Analyzer and parser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6AFDE-5EA0-4998-B1E3-41A21A64A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39" y="2137728"/>
            <a:ext cx="9043821" cy="3717580"/>
          </a:xfrm>
        </p:spPr>
      </p:pic>
    </p:spTree>
    <p:extLst>
      <p:ext uri="{BB962C8B-B14F-4D97-AF65-F5344CB8AC3E}">
        <p14:creationId xmlns:p14="http://schemas.microsoft.com/office/powerpoint/2010/main" val="330609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90237-3CB3-1E57-A993-39FE5F686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9AEE-AB6F-9DF2-0016-2DB45F90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5F5F-2B4B-5CFC-EC3D-B14484CA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symbol table is one of the most important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 compiler, where all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a program are stored along with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their type, scope, and memory locations.</a:t>
            </a:r>
          </a:p>
          <a:p>
            <a:pPr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9F19F-C7CA-4350-00A0-21C3FBB78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C942-374F-2505-A7EB-F1532828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symbol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F7B8-4302-655A-25C2-509A10E6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semester;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x[ ] = “compiler construction”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7A1DAD-A572-41EB-92B4-09236E02FDD8}"/>
              </a:ext>
            </a:extLst>
          </p:cNvPr>
          <p:cNvGraphicFramePr>
            <a:graphicFrameLocks noGrp="1"/>
          </p:cNvGraphicFramePr>
          <p:nvPr/>
        </p:nvGraphicFramePr>
        <p:xfrm>
          <a:off x="213361" y="3429000"/>
          <a:ext cx="11765278" cy="15863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0754">
                  <a:extLst>
                    <a:ext uri="{9D8B030D-6E8A-4147-A177-3AD203B41FA5}">
                      <a16:colId xmlns:a16="http://schemas.microsoft.com/office/drawing/2014/main" val="400476656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656015075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412045186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938521504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852388092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889432198"/>
                    </a:ext>
                  </a:extLst>
                </a:gridCol>
                <a:gridCol w="1680754">
                  <a:extLst>
                    <a:ext uri="{9D8B030D-6E8A-4147-A177-3AD203B41FA5}">
                      <a16:colId xmlns:a16="http://schemas.microsoft.com/office/drawing/2014/main" val="2646394542"/>
                    </a:ext>
                  </a:extLst>
                </a:gridCol>
              </a:tblGrid>
              <a:tr h="7938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Of Declaration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Of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85374"/>
                  </a:ext>
                </a:extLst>
              </a:tr>
              <a:tr h="365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584439"/>
                  </a:ext>
                </a:extLst>
              </a:tr>
              <a:tr h="3650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59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12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1632</Words>
  <Application>Microsoft Office PowerPoint</Application>
  <PresentationFormat>Widescreen</PresentationFormat>
  <Paragraphs>266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Calibri</vt:lpstr>
      <vt:lpstr>Calibri Light</vt:lpstr>
      <vt:lpstr>Roboto</vt:lpstr>
      <vt:lpstr>Symbol</vt:lpstr>
      <vt:lpstr>Times New Roman</vt:lpstr>
      <vt:lpstr>Wingdings</vt:lpstr>
      <vt:lpstr>Office Theme</vt:lpstr>
      <vt:lpstr>CS4031 Compiler Construction Lecture 2-Chapter 3</vt:lpstr>
      <vt:lpstr>Outlines </vt:lpstr>
      <vt:lpstr>Lexical Analysis </vt:lpstr>
      <vt:lpstr>Lexeme</vt:lpstr>
      <vt:lpstr>Pattern</vt:lpstr>
      <vt:lpstr>Tokens</vt:lpstr>
      <vt:lpstr>Interaction between lexical Analyzer and parser</vt:lpstr>
      <vt:lpstr>Symbol Table</vt:lpstr>
      <vt:lpstr>Example of symbol table </vt:lpstr>
      <vt:lpstr>To see how these concepts are used in practice, in the C statement</vt:lpstr>
      <vt:lpstr>Ad-hoc Lexer</vt:lpstr>
      <vt:lpstr>Example: simply we create a class which have ability to make the token of input stream.</vt:lpstr>
      <vt:lpstr>Example: simply we create a class which have ability to make the token of input stream.</vt:lpstr>
      <vt:lpstr>Example: simply we create a class which have ability to make the token of input stream.</vt:lpstr>
      <vt:lpstr>How to perform the Tokenization via Program.</vt:lpstr>
      <vt:lpstr>How to perform the Tokenization via Program.</vt:lpstr>
      <vt:lpstr>How to Make the token of Identifier </vt:lpstr>
      <vt:lpstr>Ad-Hoc Lexer using C++</vt:lpstr>
      <vt:lpstr>Firstly create the function for keywords </vt:lpstr>
      <vt:lpstr>To check the operator</vt:lpstr>
      <vt:lpstr>Check identifiers</vt:lpstr>
      <vt:lpstr>How to describe the tokens?</vt:lpstr>
      <vt:lpstr>Languages</vt:lpstr>
      <vt:lpstr>Notations</vt:lpstr>
      <vt:lpstr>Regular languages</vt:lpstr>
      <vt:lpstr>Basics of Regular expression</vt:lpstr>
      <vt:lpstr>Example</vt:lpstr>
      <vt:lpstr>How to use RE?</vt:lpstr>
      <vt:lpstr>Requirement </vt:lpstr>
      <vt:lpstr>Finite Automata</vt:lpstr>
      <vt:lpstr>Finite Automata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CS4031 Compiler Construction Lecture 2</dc:title>
  <dc:creator>MS. Mahzaib Younas</dc:creator>
  <cp:lastModifiedBy>Faryal F. Saud</cp:lastModifiedBy>
  <cp:revision>47</cp:revision>
  <dcterms:created xsi:type="dcterms:W3CDTF">2025-01-24T05:33:27Z</dcterms:created>
  <dcterms:modified xsi:type="dcterms:W3CDTF">2025-01-31T09:40:12Z</dcterms:modified>
</cp:coreProperties>
</file>