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692" r:id="rId2"/>
    <p:sldId id="700" r:id="rId3"/>
    <p:sldId id="701" r:id="rId4"/>
    <p:sldId id="702" r:id="rId5"/>
    <p:sldId id="704" r:id="rId6"/>
    <p:sldId id="705" r:id="rId7"/>
    <p:sldId id="706" r:id="rId8"/>
    <p:sldId id="707" r:id="rId9"/>
    <p:sldId id="708" r:id="rId10"/>
    <p:sldId id="709" r:id="rId11"/>
    <p:sldId id="711" r:id="rId12"/>
    <p:sldId id="710" r:id="rId13"/>
    <p:sldId id="712" r:id="rId14"/>
    <p:sldId id="713" r:id="rId15"/>
    <p:sldId id="714" r:id="rId16"/>
    <p:sldId id="715" r:id="rId17"/>
    <p:sldId id="436" r:id="rId18"/>
    <p:sldId id="435" r:id="rId19"/>
    <p:sldId id="717" r:id="rId20"/>
    <p:sldId id="410" r:id="rId21"/>
    <p:sldId id="420" r:id="rId22"/>
    <p:sldId id="721" r:id="rId23"/>
    <p:sldId id="722" r:id="rId24"/>
    <p:sldId id="462" r:id="rId25"/>
    <p:sldId id="438" r:id="rId26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84946" autoAdjust="0"/>
  </p:normalViewPr>
  <p:slideViewPr>
    <p:cSldViewPr>
      <p:cViewPr varScale="1">
        <p:scale>
          <a:sx n="96" d="100"/>
          <a:sy n="96" d="100"/>
        </p:scale>
        <p:origin x="23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8A6439-7AEA-47F9-95F1-D1A32050D7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02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Symbol" panose="05050102010706020507" pitchFamily="18" charset="2"/>
              </a:rPr>
              <a:t>Theeta</a:t>
            </a:r>
            <a:r>
              <a:rPr lang="en-US" altLang="en-US" sz="1200" dirty="0">
                <a:latin typeface="Symbol" panose="05050102010706020507" pitchFamily="18" charset="2"/>
              </a:rPr>
              <a:t> </a:t>
            </a:r>
            <a:r>
              <a:rPr lang="en-US" altLang="en-US" sz="1200" dirty="0">
                <a:latin typeface="Symbol" panose="05050102010706020507" pitchFamily="18" charset="2"/>
                <a:sym typeface="Symbol" panose="05050102010706020507" pitchFamily="18" charset="2"/>
              </a:rPr>
              <a:t></a:t>
            </a:r>
            <a:r>
              <a:rPr lang="en-US" altLang="en-US" sz="1200" dirty="0"/>
              <a:t>(</a:t>
            </a:r>
            <a:r>
              <a:rPr lang="en-US" altLang="en-US" sz="1200" i="1" dirty="0"/>
              <a:t>n</a:t>
            </a:r>
            <a:r>
              <a:rPr lang="en-US" altLang="en-US" sz="1200" baseline="30000" dirty="0"/>
              <a:t>2</a:t>
            </a:r>
            <a:r>
              <a:rPr lang="en-US" altLang="en-US" sz="1200" dirty="0"/>
              <a:t>)- Exact time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633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E66ACC76-52F3-4C96-A196-ED11D1248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9F28B2DC-CC45-4A30-A3F2-DD2E22DDD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B8684D4E-9991-4198-936F-BE0F27B9C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2C1D4DC5-62C6-4E17-8601-144FBCFD3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FF8554C2-D918-4F31-B8DC-BC78FE311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DC577D27-B65D-4CF5-B6E2-434F8FE8A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EACBB268-9EC8-4735-B161-A127F022F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96D0C8DD-11F2-4814-AC67-49789E93F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31641F-8D9D-48B5-BECE-990C951D643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03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B25181-F381-423A-A689-75ACB4BC9F0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3B7384-9057-4AAA-AA40-3210EEFCEB2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55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09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033BD7-85C3-46A4-AF96-1E82509E05B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C94D5-FB37-4A22-81C3-89B53E654E8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8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E79C27-6F06-46D4-B6D9-F50B76E1914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9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216BD8-8D1F-46C9-AF2F-83CAC12BFC0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2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316CBFE2-F535-4825-9D13-7C08D0CBE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429F12FC-E5D7-4198-8774-FEBC89DE1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A3B38F-4BB9-4B84-A718-E701F5F61BF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694738" y="6553201"/>
            <a:ext cx="452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2C40EF5C-255D-4934-B9A0-62AEADA2BDE0}" type="slidenum">
              <a:rPr lang="zh-TW" altLang="en-US" sz="1400">
                <a:solidFill>
                  <a:schemeClr val="bg2"/>
                </a:solidFill>
                <a:ea typeface="新細明體" panose="02020500000000000000" pitchFamily="18" charset="-120"/>
              </a:rPr>
              <a:pPr/>
              <a:t>‹#›</a:t>
            </a:fld>
            <a:endParaRPr lang="en-US" altLang="zh-TW" sz="14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 userDrawn="1"/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532B-B1FB-4F50-B48E-0E45E6C714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1DDE8-C809-4243-BC3E-2FFFC0BFFA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9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519D7-72CF-4E2F-9117-DDCEB192D56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15100"/>
            <a:ext cx="5143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42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5A443-98C7-4A63-BF90-19CA953AB19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2514600" y="64770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  <p:extLst>
      <p:ext uri="{BB962C8B-B14F-4D97-AF65-F5344CB8AC3E}">
        <p14:creationId xmlns:p14="http://schemas.microsoft.com/office/powerpoint/2010/main" val="42308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2892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61106-B3C8-457C-BE66-FB62641EC59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6769" y="6623384"/>
            <a:ext cx="5067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30057-D234-4D55-A1B3-F98D83D928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7CD79-CA13-421C-A7C5-683957AB32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44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F6ED-63A2-45A5-91F4-232D0943B1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3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1A70B-7D97-419F-B4F2-7D4EA747DB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1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739FD-4390-446E-A319-418A3356A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9D7A21D9-DBD1-48E0-8ADF-DA34CCB4A557}" type="slidenum">
              <a:rPr lang="zh-TW" altLang="en-US"/>
              <a:pPr/>
              <a:t>‹#›</a:t>
            </a:fld>
            <a:endParaRPr lang="en-US" altLang="zh-TW"/>
          </a:p>
        </p:txBody>
      </p:sp>
      <p:graphicFrame>
        <p:nvGraphicFramePr>
          <p:cNvPr id="13335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05"/>
            <a:ext cx="1034716" cy="10347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968" y="457200"/>
            <a:ext cx="7723632" cy="2743200"/>
          </a:xfrm>
          <a:solidFill>
            <a:schemeClr val="tx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2009</a:t>
            </a:r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-Design an analysis of Algorithm </a:t>
            </a:r>
            <a:b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br>
              <a:rPr lang="en-US" sz="3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533400" y="5410200"/>
            <a:ext cx="7854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r>
              <a:rPr lang="en-US" altLang="en-US" sz="2400" b="1" dirty="0"/>
              <a:t>Dr. Muhammad Usman Ghous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6EF9-C21C-F717-7B25-9A97AE7E6DB3}"/>
              </a:ext>
            </a:extLst>
          </p:cNvPr>
          <p:cNvSpPr txBox="1">
            <a:spLocks/>
          </p:cNvSpPr>
          <p:nvPr/>
        </p:nvSpPr>
        <p:spPr bwMode="auto">
          <a:xfrm>
            <a:off x="533400" y="4114800"/>
            <a:ext cx="7854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7450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2454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an Algorithm?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382000" cy="4941887"/>
          </a:xfrm>
        </p:spPr>
        <p:txBody>
          <a:bodyPr/>
          <a:lstStyle/>
          <a:p>
            <a:pPr eaLnBrk="1" hangingPunct="1"/>
            <a:r>
              <a:rPr lang="en-US" altLang="en-US"/>
              <a:t>In mathematics and computer science, an </a:t>
            </a:r>
            <a:r>
              <a:rPr lang="en-US" altLang="en-US" b="1"/>
              <a:t>algorithm</a:t>
            </a:r>
            <a:r>
              <a:rPr lang="en-US" altLang="en-US"/>
              <a:t> is a step-by-step procedure for solving a problem </a:t>
            </a:r>
          </a:p>
          <a:p>
            <a:pPr lvl="1" eaLnBrk="1" hangingPunct="1"/>
            <a:r>
              <a:rPr lang="en-US" altLang="en-US" sz="2600"/>
              <a:t>expressed as a finite list of well-defined instructions</a:t>
            </a:r>
          </a:p>
          <a:p>
            <a:pPr lvl="1" eaLnBrk="1" hangingPunct="1"/>
            <a:r>
              <a:rPr lang="en-US" altLang="en-US" sz="2600"/>
              <a:t>with a finite amount of data</a:t>
            </a:r>
          </a:p>
          <a:p>
            <a:pPr lvl="1" eaLnBrk="1" hangingPunct="1"/>
            <a:r>
              <a:rPr lang="en-US" altLang="en-US" sz="2600"/>
              <a:t>in a finite amount of time</a:t>
            </a:r>
          </a:p>
          <a:p>
            <a:pPr eaLnBrk="1" hangingPunct="1"/>
            <a:r>
              <a:rPr lang="en-US" altLang="en-US"/>
              <a:t>Algorithms are used for </a:t>
            </a:r>
          </a:p>
          <a:p>
            <a:pPr lvl="1" eaLnBrk="1" hangingPunct="1"/>
            <a:r>
              <a:rPr lang="en-US" altLang="en-US"/>
              <a:t>calculation</a:t>
            </a:r>
          </a:p>
          <a:p>
            <a:pPr lvl="1" eaLnBrk="1" hangingPunct="1"/>
            <a:r>
              <a:rPr lang="en-US" altLang="en-US"/>
              <a:t>data processing, and</a:t>
            </a:r>
          </a:p>
          <a:p>
            <a:pPr lvl="1" eaLnBrk="1" hangingPunct="1"/>
            <a:r>
              <a:rPr lang="en-US" altLang="en-US"/>
              <a:t>automated reasoning </a:t>
            </a:r>
          </a:p>
          <a:p>
            <a:pPr eaLnBrk="1" hangingPunct="1"/>
            <a:r>
              <a:rPr lang="en-US" altLang="en-US"/>
              <a:t>In simple words </a:t>
            </a:r>
          </a:p>
          <a:p>
            <a:pPr lvl="1" eaLnBrk="1" hangingPunct="1"/>
            <a:r>
              <a:rPr lang="en-US" altLang="en-US"/>
              <a:t>an algorithm is a step-by-step procedure for calculations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0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The Algorithm to Start the Car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820150" cy="5257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 sz="2800">
                <a:latin typeface="New York"/>
              </a:rPr>
              <a:t>Insert the key</a:t>
            </a:r>
          </a:p>
          <a:p>
            <a:pPr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 sz="2800">
                <a:latin typeface="New York"/>
              </a:rPr>
              <a:t>Make sure car is in neutral gear</a:t>
            </a:r>
          </a:p>
          <a:p>
            <a:pPr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 sz="2800">
                <a:latin typeface="New York"/>
              </a:rPr>
              <a:t>Press the gas pedal/ (Accelerator)</a:t>
            </a:r>
          </a:p>
          <a:p>
            <a:pPr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 sz="2800">
                <a:latin typeface="New York"/>
              </a:rPr>
              <a:t>Turn the key to the start position</a:t>
            </a:r>
          </a:p>
          <a:p>
            <a:pPr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 sz="2800">
                <a:latin typeface="New York"/>
              </a:rPr>
              <a:t>If the engine starts in 6 seconds </a:t>
            </a:r>
            <a:r>
              <a:rPr lang="en-US" altLang="en-US" sz="2800">
                <a:latin typeface="New York"/>
                <a:sym typeface="Wingdings" panose="05000000000000000000" pitchFamily="2" charset="2"/>
              </a:rPr>
              <a:t></a:t>
            </a:r>
            <a:endParaRPr lang="en-US" altLang="en-US" sz="2800">
              <a:latin typeface="New York"/>
            </a:endParaRPr>
          </a:p>
          <a:p>
            <a:pPr lvl="1"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>
                <a:latin typeface="New York"/>
                <a:sym typeface="Wingdings" panose="05000000000000000000" pitchFamily="2" charset="2"/>
              </a:rPr>
              <a:t>Release the key to the ignition position</a:t>
            </a:r>
          </a:p>
          <a:p>
            <a:pPr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 sz="2800">
                <a:latin typeface="New York"/>
              </a:rPr>
              <a:t>Else if the engine does not start in 6 seconds </a:t>
            </a:r>
            <a:r>
              <a:rPr lang="en-US" altLang="en-US" sz="2800">
                <a:latin typeface="New York"/>
                <a:sym typeface="Wingdings" panose="05000000000000000000" pitchFamily="2" charset="2"/>
              </a:rPr>
              <a:t></a:t>
            </a:r>
            <a:endParaRPr lang="en-US" altLang="en-US" sz="2800">
              <a:latin typeface="New York"/>
            </a:endParaRPr>
          </a:p>
          <a:p>
            <a:pPr lvl="1"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>
                <a:latin typeface="New York"/>
                <a:sym typeface="Wingdings" panose="05000000000000000000" pitchFamily="2" charset="2"/>
              </a:rPr>
              <a:t>Release the key and gas pedal</a:t>
            </a:r>
          </a:p>
          <a:p>
            <a:pPr lvl="1"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>
                <a:latin typeface="New York"/>
              </a:rPr>
              <a:t>Wait for 10 seconds , and repeat the steps 3 – 6, but no more than 5 times</a:t>
            </a:r>
          </a:p>
          <a:p>
            <a:pPr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 sz="2800">
                <a:latin typeface="New York"/>
              </a:rPr>
              <a:t> If the car does not start</a:t>
            </a:r>
          </a:p>
          <a:p>
            <a:pPr lvl="1" eaLnBrk="1" hangingPunct="1">
              <a:lnSpc>
                <a:spcPct val="90000"/>
              </a:lnSpc>
              <a:buFont typeface="Monotype Sorts"/>
              <a:buAutoNum type="arabicPeriod"/>
            </a:pPr>
            <a:r>
              <a:rPr lang="en-US" altLang="en-US">
                <a:latin typeface="New York"/>
              </a:rPr>
              <a:t>Call the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39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 Algorithms?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 in less time</a:t>
            </a:r>
          </a:p>
          <a:p>
            <a:pPr eaLnBrk="1" hangingPunct="1"/>
            <a:r>
              <a:rPr lang="en-US" altLang="en-US" dirty="0"/>
              <a:t>Consume less memory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>
              <a:buFontTx/>
              <a:buChar char="-"/>
            </a:pPr>
            <a:r>
              <a:rPr lang="en-US" altLang="en-US" dirty="0"/>
              <a:t>But computational resources (time complexity) is usually more important</a:t>
            </a:r>
          </a:p>
          <a:p>
            <a:pPr>
              <a:buFontTx/>
              <a:buChar char="-"/>
            </a:pPr>
            <a:r>
              <a:rPr lang="en-US" altLang="en-US" dirty="0"/>
              <a:t>Memory is not an issue now-a-days</a:t>
            </a:r>
          </a:p>
          <a:p>
            <a:pPr eaLnBrk="1" hangingPunct="1">
              <a:buFontTx/>
              <a:buChar char="-"/>
            </a:pPr>
            <a:r>
              <a:rPr lang="en-US" altLang="en-US" dirty="0"/>
              <a:t>Why time is important in algorithms?</a:t>
            </a:r>
          </a:p>
          <a:p>
            <a:pPr eaLnBrk="1" hangingPunct="1">
              <a:buFontTx/>
              <a:buChar char="-"/>
            </a:pPr>
            <a:r>
              <a:rPr lang="en-US" altLang="en-US" dirty="0"/>
              <a:t>Usability</a:t>
            </a:r>
          </a:p>
          <a:p>
            <a:pPr eaLnBrk="1" hangingPunct="1">
              <a:buFontTx/>
              <a:buChar char="-"/>
            </a:pPr>
            <a:r>
              <a:rPr lang="en-US" altLang="en-US" dirty="0"/>
              <a:t>Multiple users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95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Measuring Efficiency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efficiency of an algorithm is a measure of the amount of resources consumed in solving a problem of size n.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altLang="en-US" sz="2400" dirty="0"/>
              <a:t>The resource we are most interested in is time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altLang="en-US" sz="2400" dirty="0"/>
              <a:t>We can use the same techniques to analyze the consumption of other resources, such as memory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It would seem that the most obvious way to measure the efficiency of an algorithm is to run it and measure how much processor time is needed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>
              <a:solidFill>
                <a:srgbClr val="FF33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1942" y="5410200"/>
            <a:ext cx="199631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Is it correct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99D35-ED88-45D6-9F7E-291383165F5B}"/>
              </a:ext>
            </a:extLst>
          </p:cNvPr>
          <p:cNvSpPr/>
          <p:nvPr/>
        </p:nvSpPr>
        <p:spPr>
          <a:xfrm>
            <a:off x="2300621" y="6072831"/>
            <a:ext cx="461895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FF3300"/>
                </a:solidFill>
              </a:rPr>
              <a:t>No, Computer has multiple processes to execute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5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Factors in solving the problem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Compiler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Size of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Nature of Input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5000" y="5029200"/>
            <a:ext cx="455579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Which should be improved?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4C155-678F-441A-B61B-6F266E2BEB00}"/>
              </a:ext>
            </a:extLst>
          </p:cNvPr>
          <p:cNvSpPr/>
          <p:nvPr/>
        </p:nvSpPr>
        <p:spPr bwMode="auto">
          <a:xfrm>
            <a:off x="348842" y="2362200"/>
            <a:ext cx="2438400" cy="480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265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an Algorithm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Depends upon: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altLang="en-US" sz="1800" dirty="0"/>
              <a:t> Input Size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altLang="en-US" sz="1800" dirty="0"/>
              <a:t> Nature of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Generally, time grows with size of input, so running time of an algorithm is usually measured as function of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Running time is measured in terms of number of steps/primitive operations performed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Independent from machine, 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6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An </a:t>
            </a:r>
            <a:r>
              <a:rPr lang="en-US" altLang="ko-KR" i="1">
                <a:ea typeface="Gulim" panose="020B0600000101010101" pitchFamily="34" charset="-127"/>
              </a:rPr>
              <a:t>algorithm</a:t>
            </a:r>
            <a:r>
              <a:rPr lang="en-US" altLang="ko-KR">
                <a:ea typeface="Gulim" panose="020B0600000101010101" pitchFamily="34" charset="-127"/>
              </a:rPr>
              <a:t> is a finite set of precise instructions for performing a computation or for solving a problem.</a:t>
            </a:r>
            <a:endParaRPr lang="en-US" altLang="en-US" sz="3200" b="1">
              <a:cs typeface="Times New Roman" panose="02020603050405020304" pitchFamily="18" charset="0"/>
            </a:endParaRPr>
          </a:p>
          <a:p>
            <a:r>
              <a:rPr lang="en-US" altLang="en-US">
                <a:cs typeface="Courier New" panose="02070309020205020404" pitchFamily="49" charset="0"/>
              </a:rPr>
              <a:t>What is the goal of analysis of algorithms?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To compare algorithms mainly in terms of running time but also in terms of other factors (e.g., memory requirements,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programmer's effort etc.)</a:t>
            </a:r>
            <a:r>
              <a:rPr lang="en-US" altLang="en-US" sz="2800"/>
              <a:t> </a:t>
            </a:r>
          </a:p>
          <a:p>
            <a:r>
              <a:rPr lang="en-US" altLang="en-US">
                <a:cs typeface="Courier New" panose="02070309020205020404" pitchFamily="49" charset="0"/>
              </a:rPr>
              <a:t>What do we mean by running time analysis?</a:t>
            </a:r>
          </a:p>
          <a:p>
            <a:pPr lvl="1"/>
            <a:r>
              <a:rPr lang="en-US" altLang="en-US" b="1">
                <a:cs typeface="Times New Roman" panose="02020603050405020304" pitchFamily="18" charset="0"/>
              </a:rPr>
              <a:t>Determine how running time increases as the </a:t>
            </a:r>
            <a:r>
              <a:rPr lang="en-US" altLang="en-US" b="1">
                <a:solidFill>
                  <a:srgbClr val="DD0111"/>
                </a:solidFill>
                <a:cs typeface="Times New Roman" panose="02020603050405020304" pitchFamily="18" charset="0"/>
              </a:rPr>
              <a:t>size</a:t>
            </a:r>
            <a:r>
              <a:rPr lang="en-US" altLang="en-US" b="1">
                <a:cs typeface="Times New Roman" panose="02020603050405020304" pitchFamily="18" charset="0"/>
              </a:rPr>
              <a:t> of the problem increases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917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8589A218-21DD-48C9-ACD8-89E2A45691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3660775"/>
            <a:ext cx="7772400" cy="220345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800" u="none" dirty="0"/>
              <a:t>Asymptotic Notation, Review of Functions &amp; Summations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5A1EF5DF-5FC6-445D-A57F-5007CB56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Complexity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956D75BC-8F56-4822-B2C1-2D204CEAB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Running time of an algorithm as a function of </a:t>
            </a:r>
            <a:r>
              <a:rPr lang="en-US" altLang="en-US" dirty="0">
                <a:solidFill>
                  <a:schemeClr val="tx1"/>
                </a:solidFill>
              </a:rPr>
              <a:t>input size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b="1" dirty="0">
                <a:solidFill>
                  <a:srgbClr val="CC0000"/>
                </a:solidFill>
              </a:rPr>
              <a:t> for large </a:t>
            </a:r>
            <a:r>
              <a:rPr lang="en-US" altLang="en-US" b="1" i="1" dirty="0">
                <a:solidFill>
                  <a:srgbClr val="CC0000"/>
                </a:solidFill>
              </a:rPr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Expressed using only the </a:t>
            </a:r>
            <a:r>
              <a:rPr lang="en-US" altLang="en-US" b="1" dirty="0">
                <a:solidFill>
                  <a:srgbClr val="CC0000"/>
                </a:solidFill>
              </a:rPr>
              <a:t>highest-order term</a:t>
            </a:r>
            <a:r>
              <a:rPr lang="en-US" altLang="en-US" dirty="0"/>
              <a:t> in the expression for the exact running time.</a:t>
            </a:r>
          </a:p>
          <a:p>
            <a:pPr lvl="1"/>
            <a:r>
              <a:rPr lang="en-US" altLang="en-US" sz="3000" dirty="0"/>
              <a:t>Instead of exact running time, say </a:t>
            </a:r>
            <a:r>
              <a:rPr lang="en-US" altLang="en-US" sz="3000" dirty="0">
                <a:latin typeface="Symbol" panose="05050102010706020507" pitchFamily="18" charset="2"/>
              </a:rPr>
              <a:t>Q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).</a:t>
            </a:r>
            <a:endParaRPr lang="en-US" altLang="en-US" dirty="0"/>
          </a:p>
          <a:p>
            <a:r>
              <a:rPr lang="en-US" altLang="en-US" sz="2800" dirty="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 altLang="en-US" dirty="0"/>
              <a:t>Written using </a:t>
            </a:r>
            <a:r>
              <a:rPr lang="en-US" altLang="en-US" b="1" i="1" dirty="0">
                <a:solidFill>
                  <a:srgbClr val="CC0000"/>
                </a:solidFill>
              </a:rPr>
              <a:t>Asymptotic Notation</a:t>
            </a:r>
            <a:r>
              <a:rPr lang="en-US" altLang="en-US" i="1" dirty="0">
                <a:solidFill>
                  <a:srgbClr val="CC0000"/>
                </a:solidFill>
              </a:rPr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19450" y="381000"/>
            <a:ext cx="7543800" cy="762000"/>
          </a:xfrm>
        </p:spPr>
        <p:txBody>
          <a:bodyPr/>
          <a:lstStyle/>
          <a:p>
            <a:r>
              <a:rPr lang="en-US" altLang="en-US" sz="3600" dirty="0"/>
              <a:t>Three types of notations are used to asymptotically bound an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7850"/>
                <a:ext cx="8229600" cy="4389438"/>
              </a:xfrm>
            </p:spPr>
            <p:txBody>
              <a:bodyPr/>
              <a:lstStyle/>
              <a:p>
                <a:r>
                  <a:rPr lang="en-US" altLang="en-US" dirty="0"/>
                  <a:t>Big-O, Omega(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en-US" dirty="0"/>
                  <a:t>), and Theta are formal notational methods for stating the growth of resource needs (efficiency and storage) of an algorithm.</a:t>
                </a:r>
              </a:p>
              <a:p>
                <a:pPr lvl="1"/>
                <a:r>
                  <a:rPr lang="en-US" altLang="en-US" dirty="0"/>
                  <a:t>In simple words theoretically bound an algorithm with some function</a:t>
                </a:r>
              </a:p>
            </p:txBody>
          </p:sp>
        </mc:Choice>
        <mc:Fallback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7850"/>
                <a:ext cx="8229600" cy="4389438"/>
              </a:xfrm>
              <a:blipFill>
                <a:blip r:embed="rId2"/>
                <a:stretch>
                  <a:fillRect l="-296" t="-347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7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Reference Books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438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T. </a:t>
            </a:r>
            <a:r>
              <a:rPr lang="en-US" altLang="en-US" sz="2400" dirty="0" err="1"/>
              <a:t>Cormen</a:t>
            </a:r>
            <a:r>
              <a:rPr lang="en-US" altLang="en-US" sz="2400" dirty="0"/>
              <a:t>, C. </a:t>
            </a:r>
            <a:r>
              <a:rPr lang="en-US" altLang="en-US" sz="2400" dirty="0" err="1"/>
              <a:t>Leiserson</a:t>
            </a:r>
            <a:r>
              <a:rPr lang="en-US" altLang="en-US" sz="2400" dirty="0"/>
              <a:t>, R. </a:t>
            </a:r>
            <a:r>
              <a:rPr lang="en-US" altLang="en-US" sz="2400" dirty="0" err="1"/>
              <a:t>Rivest</a:t>
            </a:r>
            <a:r>
              <a:rPr lang="en-US" altLang="en-US" sz="2400" dirty="0"/>
              <a:t>, and C. Stein. Introduction to Algorithms, 3rd Edition, MIT Press, 2011.</a:t>
            </a:r>
          </a:p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dirty="0"/>
              <a:t>Introduction to the Design and Analysis of Algorithms by </a:t>
            </a:r>
            <a:r>
              <a:rPr lang="en-US" dirty="0" err="1"/>
              <a:t>Anany</a:t>
            </a:r>
            <a:r>
              <a:rPr lang="en-US" dirty="0"/>
              <a:t> Levitin</a:t>
            </a:r>
          </a:p>
          <a:p>
            <a:pPr marL="0" indent="0">
              <a:buNone/>
            </a:pPr>
            <a:r>
              <a:rPr lang="en-US" dirty="0"/>
              <a:t>Other reference books are there in outline to be shared this week.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code: </a:t>
            </a:r>
            <a:r>
              <a:rPr lang="en-US" b="0" i="0" dirty="0" err="1">
                <a:solidFill>
                  <a:srgbClr val="1A73E8"/>
                </a:solidFill>
                <a:effectLst/>
                <a:latin typeface="Google Sans"/>
              </a:rPr>
              <a:t>ctfqcyf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Contact: usman.ghous@nu.edu.pk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3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7398EB23-3C5C-4E48-B4FE-2126EB8D3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DF1E213E-4A5B-4EFC-B90A-838A53AD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 dirty="0">
              <a:solidFill>
                <a:srgbClr val="CC0000"/>
              </a:solidFill>
            </a:endParaRPr>
          </a:p>
          <a:p>
            <a:r>
              <a:rPr lang="en-US" altLang="en-US" sz="2800" dirty="0"/>
              <a:t>Defined for functions over the natural numbers.</a:t>
            </a:r>
          </a:p>
          <a:p>
            <a:pPr lvl="1"/>
            <a:r>
              <a:rPr lang="en-US" altLang="en-US" b="1" u="sng" dirty="0">
                <a:solidFill>
                  <a:schemeClr val="hlink"/>
                </a:solidFill>
              </a:rPr>
              <a:t>Ex: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 = 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Describes how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grows in comparison to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  <a:p>
            <a:r>
              <a:rPr lang="en-US" altLang="en-US" sz="2800" dirty="0"/>
              <a:t>Define a </a:t>
            </a:r>
            <a:r>
              <a:rPr lang="en-US" altLang="en-US" sz="2800" b="1" i="1" dirty="0">
                <a:solidFill>
                  <a:srgbClr val="CC0000"/>
                </a:solidFill>
              </a:rPr>
              <a:t>set</a:t>
            </a:r>
            <a:r>
              <a:rPr lang="en-US" altLang="en-US" sz="2800" dirty="0"/>
              <a:t> of functions; in practice used to compare two function sizes.</a:t>
            </a:r>
          </a:p>
          <a:p>
            <a:r>
              <a:rPr lang="en-US" altLang="en-US" sz="2800" dirty="0"/>
              <a:t>The notations describe different rate-of-growth relations between the defining function and the defined set of functions.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6D780F62-45BF-40A2-BC65-EF2D36A3B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-notation</a:t>
            </a:r>
          </a:p>
        </p:txBody>
      </p:sp>
      <p:pic>
        <p:nvPicPr>
          <p:cNvPr id="394261" name="Picture 21" descr="graph_thet">
            <a:extLst>
              <a:ext uri="{FF2B5EF4-FFF2-40B4-BE49-F238E27FC236}">
                <a16:creationId xmlns:a16="http://schemas.microsoft.com/office/drawing/2014/main" id="{F1FC6A17-811A-4D65-B852-E4C31458C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7475"/>
            <a:ext cx="2976563" cy="308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>
            <a:extLst>
              <a:ext uri="{FF2B5EF4-FFF2-40B4-BE49-F238E27FC236}">
                <a16:creationId xmlns:a16="http://schemas.microsoft.com/office/drawing/2014/main" id="{EC6F7DEF-8394-4FA1-B526-E68E61BF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7" y="2030413"/>
            <a:ext cx="4870450" cy="2412968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en-US" sz="26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94263" name="Rectangle 23">
            <a:extLst>
              <a:ext uri="{FF2B5EF4-FFF2-40B4-BE49-F238E27FC236}">
                <a16:creationId xmlns:a16="http://schemas.microsoft.com/office/drawing/2014/main" id="{3792EAF8-5299-442F-ADCD-331EC7BA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big-Theta of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set:</a:t>
            </a:r>
          </a:p>
        </p:txBody>
      </p:sp>
      <p:sp>
        <p:nvSpPr>
          <p:cNvPr id="394264" name="Rectangle 24">
            <a:extLst>
              <a:ext uri="{FF2B5EF4-FFF2-40B4-BE49-F238E27FC236}">
                <a16:creationId xmlns:a16="http://schemas.microsoft.com/office/drawing/2014/main" id="{7EDFBDEC-1E86-4E91-B3B4-3EDA2BA6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 tight bound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94265" name="Text Box 25">
            <a:extLst>
              <a:ext uri="{FF2B5EF4-FFF2-40B4-BE49-F238E27FC236}">
                <a16:creationId xmlns:a16="http://schemas.microsoft.com/office/drawing/2014/main" id="{EA08E8C2-B7A0-4F54-9A89-07260ED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4405313"/>
            <a:ext cx="550932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functions that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Theta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Theta notation describe the tighter bound of algorithm. </a:t>
            </a:r>
          </a:p>
          <a:p>
            <a:r>
              <a:rPr lang="en-US" altLang="en-US" dirty="0"/>
              <a:t>It basically combine the upper bound and also the lower bound of algorithm. </a:t>
            </a:r>
          </a:p>
          <a:p>
            <a:endParaRPr lang="en-US" altLang="en-US" dirty="0"/>
          </a:p>
        </p:txBody>
      </p:sp>
      <p:pic>
        <p:nvPicPr>
          <p:cNvPr id="14341" name="Picture 2" descr="https://ka-perseus-images.s3.amazonaws.com/2bdc25c7eda8486d05b8031c5a63535684ecb5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748088"/>
            <a:ext cx="434340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56250" y="4743450"/>
            <a:ext cx="9017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c1.g(n)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91000"/>
            <a:ext cx="87788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f(n)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3550" y="3629025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c2.g(n)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21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1F3E0F-E7C0-452E-A958-2DF02E61341F}" type="slidenum">
              <a:rPr lang="en-US" altLang="en-US" sz="1400">
                <a:latin typeface="Arial Narrow" panose="020B0606020202030204" pitchFamily="34" charset="0"/>
              </a:rPr>
              <a:pPr/>
              <a:t>23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056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2343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0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468BC0-2803-4A0F-BAE5-09E0E4145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CBA249DF-F5F1-4CFA-AA8D-80EE6B19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854576" cy="193283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en-US" sz="26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1AD6B42C-1CBC-45A8-9F38-E5B486BB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47656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big-O of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set:</a:t>
            </a:r>
          </a:p>
        </p:txBody>
      </p:sp>
      <p:pic>
        <p:nvPicPr>
          <p:cNvPr id="487432" name="Picture 8" descr="graph_O">
            <a:extLst>
              <a:ext uri="{FF2B5EF4-FFF2-40B4-BE49-F238E27FC236}">
                <a16:creationId xmlns:a16="http://schemas.microsoft.com/office/drawing/2014/main" id="{E423EEF5-D17C-4E73-B8BC-5CBDDAE0EC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9521" y="1320800"/>
            <a:ext cx="3819525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>
            <a:extLst>
              <a:ext uri="{FF2B5EF4-FFF2-40B4-BE49-F238E27FC236}">
                <a16:creationId xmlns:a16="http://schemas.microsoft.com/office/drawing/2014/main" id="{001DD653-E50F-4463-BF84-CC13FC82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9" y="5564101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upper bound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87435" name="Text Box 11">
            <a:extLst>
              <a:ext uri="{FF2B5EF4-FFF2-40B4-BE49-F238E27FC236}">
                <a16:creationId xmlns:a16="http://schemas.microsoft.com/office/drawing/2014/main" id="{F3D6D8F0-5AAA-4045-A42C-CDDCC456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3905250"/>
            <a:ext cx="45497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functions whose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or lower than that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87436" name="Text Box 12">
            <a:extLst>
              <a:ext uri="{FF2B5EF4-FFF2-40B4-BE49-F238E27FC236}">
                <a16:creationId xmlns:a16="http://schemas.microsoft.com/office/drawing/2014/main" id="{47B058AF-E097-4626-8F67-915E6708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50" y="6050660"/>
            <a:ext cx="8194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 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  <a:p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 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F869D174-A149-44BF-9DB1-E83E62872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 -notation</a:t>
            </a:r>
          </a:p>
        </p:txBody>
      </p:sp>
      <p:sp>
        <p:nvSpPr>
          <p:cNvPr id="444422" name="Rectangle 6">
            <a:extLst>
              <a:ext uri="{FF2B5EF4-FFF2-40B4-BE49-F238E27FC236}">
                <a16:creationId xmlns:a16="http://schemas.microsoft.com/office/drawing/2014/main" id="{65832F8A-57A1-4E87-A350-25C345193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591414"/>
            <a:ext cx="605474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lower bound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44423" name="Text Box 7">
            <a:extLst>
              <a:ext uri="{FF2B5EF4-FFF2-40B4-BE49-F238E27FC236}">
                <a16:creationId xmlns:a16="http://schemas.microsoft.com/office/drawing/2014/main" id="{7FF68206-7543-4F39-AE2A-828E11B9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52863"/>
            <a:ext cx="44478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Intuitively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functions whose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or higher than that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44426" name="Picture 10" descr="graph_Omega">
            <a:extLst>
              <a:ext uri="{FF2B5EF4-FFF2-40B4-BE49-F238E27FC236}">
                <a16:creationId xmlns:a16="http://schemas.microsoft.com/office/drawing/2014/main" id="{138D9678-2458-48B2-8AC2-DBB41D23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65" y="1096963"/>
            <a:ext cx="2886497" cy="30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7" name="Text Box 11">
            <a:extLst>
              <a:ext uri="{FF2B5EF4-FFF2-40B4-BE49-F238E27FC236}">
                <a16:creationId xmlns:a16="http://schemas.microsoft.com/office/drawing/2014/main" id="{FD0E4984-305E-4970-A14D-CFD8093E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7" y="6084710"/>
            <a:ext cx="46053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 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  <a:p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 (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</p:txBody>
      </p:sp>
      <p:sp>
        <p:nvSpPr>
          <p:cNvPr id="444428" name="Rectangle 12">
            <a:extLst>
              <a:ext uri="{FF2B5EF4-FFF2-40B4-BE49-F238E27FC236}">
                <a16:creationId xmlns:a16="http://schemas.microsoft.com/office/drawing/2014/main" id="{CAECA069-70E5-4032-A0D0-F7DB5916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929928" cy="193283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en-US" sz="26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44429" name="Rectangle 13">
            <a:extLst>
              <a:ext uri="{FF2B5EF4-FFF2-40B4-BE49-F238E27FC236}">
                <a16:creationId xmlns:a16="http://schemas.microsoft.com/office/drawing/2014/main" id="{BDB3976D-CDB4-41AC-9FED-B79256F3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2609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big-Omega of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set: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dirty="0"/>
              <a:t>Project [Tentative]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389438"/>
          </a:xfrm>
        </p:spPr>
        <p:txBody>
          <a:bodyPr/>
          <a:lstStyle/>
          <a:p>
            <a:r>
              <a:rPr lang="en-US" altLang="en-US" sz="2400" u="sng" dirty="0"/>
              <a:t>Programming Project (Undergrad)</a:t>
            </a:r>
            <a:endParaRPr lang="en-US" altLang="en-US" sz="2400" b="1" dirty="0"/>
          </a:p>
          <a:p>
            <a:pPr lvl="1"/>
            <a:r>
              <a:rPr lang="en-US" altLang="en-US" sz="2000" dirty="0"/>
              <a:t>The UG students will be given to select a practical problem and they have to implement the optimal algorithm to solve the problem. </a:t>
            </a:r>
          </a:p>
          <a:p>
            <a:pPr lvl="1"/>
            <a:r>
              <a:rPr lang="en-US" altLang="en-US" sz="2000" dirty="0"/>
              <a:t>The problem as well as the algorithm will be chosen based upon the aptitude and inclination of the student, in consultation with the course instructor. </a:t>
            </a:r>
            <a:endParaRPr lang="en-US" alt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87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/>
          <a:p>
            <a:r>
              <a:rPr lang="en-US" altLang="en-US"/>
              <a:t>Course Objective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791200"/>
          </a:xfrm>
        </p:spPr>
        <p:txBody>
          <a:bodyPr/>
          <a:lstStyle/>
          <a:p>
            <a:r>
              <a:rPr lang="en-US" altLang="en-US" dirty="0"/>
              <a:t>The course introduces students to advanced techniques in data structures as well as design and analysis of high-performance and scalable algorithms &amp; their engineering applications. </a:t>
            </a:r>
          </a:p>
          <a:p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What should you expect in this course?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Overview of some advanced data structures.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A number of algorithms and computational techniques to solve complex programming problems.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Programming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should you learn by the end of this course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Ability to design and implement algorithms and techniques in the broad area of computational sciences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27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Important characteristics of a good software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458200" cy="4389438"/>
          </a:xfrm>
        </p:spPr>
        <p:txBody>
          <a:bodyPr/>
          <a:lstStyle/>
          <a:p>
            <a:pPr eaLnBrk="1" hangingPunct="1"/>
            <a:r>
              <a:rPr lang="en-US" altLang="en-US" dirty="0"/>
              <a:t>A good design</a:t>
            </a:r>
          </a:p>
          <a:p>
            <a:pPr eaLnBrk="1" hangingPunct="1"/>
            <a:r>
              <a:rPr lang="en-US" altLang="en-US" dirty="0"/>
              <a:t>Easy to implement</a:t>
            </a:r>
          </a:p>
          <a:p>
            <a:pPr eaLnBrk="1" hangingPunct="1"/>
            <a:r>
              <a:rPr lang="en-US" altLang="en-US" dirty="0"/>
              <a:t>Easy to use</a:t>
            </a:r>
          </a:p>
          <a:p>
            <a:pPr eaLnBrk="1" hangingPunct="1"/>
            <a:r>
              <a:rPr lang="en-US" altLang="en-US" dirty="0"/>
              <a:t>Easy to maintain</a:t>
            </a:r>
          </a:p>
          <a:p>
            <a:pPr eaLnBrk="1" hangingPunct="1"/>
            <a:r>
              <a:rPr lang="en-US" altLang="en-US" dirty="0"/>
              <a:t>Reliable solution of the given problem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Some Example Data Structures</a:t>
            </a:r>
          </a:p>
        </p:txBody>
      </p:sp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2514600" y="4572000"/>
            <a:ext cx="1752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2819400" y="43434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2819400" y="41148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2819400" y="3886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2819400" y="36576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2819400" y="34290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Text Box 29"/>
          <p:cNvSpPr txBox="1">
            <a:spLocks noChangeArrowheads="1"/>
          </p:cNvSpPr>
          <p:nvPr/>
        </p:nvSpPr>
        <p:spPr bwMode="auto">
          <a:xfrm>
            <a:off x="533400" y="51054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Arrays</a:t>
            </a:r>
          </a:p>
        </p:txBody>
      </p:sp>
      <p:sp>
        <p:nvSpPr>
          <p:cNvPr id="20490" name="Text Box 30"/>
          <p:cNvSpPr txBox="1">
            <a:spLocks noChangeArrowheads="1"/>
          </p:cNvSpPr>
          <p:nvPr/>
        </p:nvSpPr>
        <p:spPr bwMode="auto">
          <a:xfrm>
            <a:off x="2819400" y="51054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Stack</a:t>
            </a:r>
          </a:p>
        </p:txBody>
      </p:sp>
      <p:sp>
        <p:nvSpPr>
          <p:cNvPr id="20491" name="Text Box 31"/>
          <p:cNvSpPr txBox="1">
            <a:spLocks noChangeArrowheads="1"/>
          </p:cNvSpPr>
          <p:nvPr/>
        </p:nvSpPr>
        <p:spPr bwMode="auto">
          <a:xfrm>
            <a:off x="5029200" y="5105400"/>
            <a:ext cx="74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Tree</a:t>
            </a:r>
          </a:p>
        </p:txBody>
      </p:sp>
      <p:sp>
        <p:nvSpPr>
          <p:cNvPr id="20492" name="Text Box 32"/>
          <p:cNvSpPr txBox="1">
            <a:spLocks noChangeArrowheads="1"/>
          </p:cNvSpPr>
          <p:nvPr/>
        </p:nvSpPr>
        <p:spPr bwMode="auto">
          <a:xfrm>
            <a:off x="990600" y="5908675"/>
            <a:ext cx="72390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 structure = representation and operations associated with a data type</a:t>
            </a:r>
          </a:p>
        </p:txBody>
      </p:sp>
      <p:pic>
        <p:nvPicPr>
          <p:cNvPr id="204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198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1752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1905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108325"/>
            <a:ext cx="25431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7" name="Text Box 31"/>
          <p:cNvSpPr txBox="1">
            <a:spLocks noChangeArrowheads="1"/>
          </p:cNvSpPr>
          <p:nvPr/>
        </p:nvSpPr>
        <p:spPr bwMode="auto">
          <a:xfrm>
            <a:off x="7239000" y="51054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4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5443"/>
            <a:ext cx="8229600" cy="1143000"/>
          </a:xfrm>
        </p:spPr>
        <p:txBody>
          <a:bodyPr/>
          <a:lstStyle/>
          <a:p>
            <a:r>
              <a:rPr lang="en-US" altLang="en-US" dirty="0"/>
              <a:t>Data Structure Applications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229600" cy="4922837"/>
          </a:xfrm>
        </p:spPr>
        <p:txBody>
          <a:bodyPr/>
          <a:lstStyle/>
          <a:p>
            <a:r>
              <a:rPr lang="en-US" altLang="en-US" sz="2400"/>
              <a:t>Arrays</a:t>
            </a:r>
          </a:p>
          <a:p>
            <a:pPr lvl="1"/>
            <a:r>
              <a:rPr lang="en-US" altLang="en-US" sz="2000"/>
              <a:t>lists (one dimensional arrays)</a:t>
            </a:r>
          </a:p>
          <a:p>
            <a:pPr lvl="1"/>
            <a:r>
              <a:rPr lang="en-US" altLang="en-US" sz="2000"/>
              <a:t>matrices (two dimensional arrays)</a:t>
            </a:r>
          </a:p>
          <a:p>
            <a:pPr lvl="1"/>
            <a:r>
              <a:rPr lang="en-US" altLang="en-US" sz="2000"/>
              <a:t>database applications</a:t>
            </a:r>
          </a:p>
          <a:p>
            <a:pPr lvl="1"/>
            <a:r>
              <a:rPr lang="en-US" altLang="en-US" sz="2000"/>
              <a:t>dynamic memory allocation</a:t>
            </a:r>
          </a:p>
          <a:p>
            <a:pPr lvl="1"/>
            <a:r>
              <a:rPr lang="en-US" altLang="en-US" sz="2000"/>
              <a:t>to implement other data structures, such as heaps, hash tables, queues, stacks, strings</a:t>
            </a:r>
          </a:p>
          <a:p>
            <a:r>
              <a:rPr lang="en-US" altLang="en-US" sz="2400"/>
              <a:t>Stacks</a:t>
            </a:r>
          </a:p>
          <a:p>
            <a:pPr lvl="1"/>
            <a:r>
              <a:rPr lang="en-US" altLang="en-US" sz="2000"/>
              <a:t>expression evaluation and syntax parsing</a:t>
            </a:r>
          </a:p>
          <a:p>
            <a:r>
              <a:rPr lang="en-US" altLang="en-US" sz="2400"/>
              <a:t>Queues</a:t>
            </a:r>
          </a:p>
          <a:p>
            <a:pPr lvl="1"/>
            <a:r>
              <a:rPr lang="en-US" altLang="en-US" sz="2000"/>
              <a:t>scheduling</a:t>
            </a:r>
          </a:p>
          <a:p>
            <a:pPr lvl="1"/>
            <a:r>
              <a:rPr lang="en-US" altLang="en-US" sz="2000"/>
              <a:t>transportation</a:t>
            </a:r>
          </a:p>
          <a:p>
            <a:pPr lvl="1"/>
            <a:r>
              <a:rPr lang="en-US" altLang="en-US" sz="2000"/>
              <a:t>operations management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Data Structure Applications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229600" cy="4922837"/>
          </a:xfrm>
        </p:spPr>
        <p:txBody>
          <a:bodyPr/>
          <a:lstStyle/>
          <a:p>
            <a:r>
              <a:rPr lang="en-US" altLang="en-US" sz="2400"/>
              <a:t>Trees</a:t>
            </a:r>
          </a:p>
          <a:p>
            <a:pPr lvl="1"/>
            <a:r>
              <a:rPr lang="en-US" altLang="en-US" sz="2200"/>
              <a:t>efficient searching of data (Binary search tree BST)</a:t>
            </a:r>
          </a:p>
          <a:p>
            <a:pPr lvl="1"/>
            <a:r>
              <a:rPr lang="en-US" altLang="en-US" sz="2200"/>
              <a:t>manipulate hierarchical data</a:t>
            </a:r>
          </a:p>
          <a:p>
            <a:pPr lvl="1"/>
            <a:r>
              <a:rPr lang="en-US" altLang="en-US" sz="2200"/>
              <a:t>manipulate sorted data</a:t>
            </a:r>
          </a:p>
          <a:p>
            <a:pPr lvl="1"/>
            <a:r>
              <a:rPr lang="en-US" altLang="en-US" sz="2200"/>
              <a:t>router  algorithms</a:t>
            </a:r>
          </a:p>
          <a:p>
            <a:r>
              <a:rPr lang="en-US" altLang="en-US" sz="2400"/>
              <a:t>Linked lists</a:t>
            </a:r>
          </a:p>
          <a:p>
            <a:pPr lvl="1"/>
            <a:r>
              <a:rPr lang="en-US" altLang="en-US" sz="2200"/>
              <a:t>can be used to implement several other common abstract data structures, such as</a:t>
            </a:r>
          </a:p>
          <a:p>
            <a:pPr lvl="2"/>
            <a:r>
              <a:rPr lang="en-US" altLang="en-US"/>
              <a:t>stacks</a:t>
            </a:r>
          </a:p>
          <a:p>
            <a:pPr lvl="2"/>
            <a:r>
              <a:rPr lang="en-US" altLang="en-US"/>
              <a:t>queues</a:t>
            </a:r>
          </a:p>
          <a:p>
            <a:pPr lvl="2"/>
            <a:r>
              <a:rPr lang="en-US" altLang="en-US"/>
              <a:t>symbolic expressions, and etc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2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47675" y="1463675"/>
          <a:ext cx="3398838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多媒體項目" r:id="rId4" imgW="3848100" imgH="5478463" progId="MS_ClipArt_Gallery.2">
                  <p:embed/>
                </p:oleObj>
              </mc:Choice>
              <mc:Fallback>
                <p:oleObj name="多媒體項目" r:id="rId4" imgW="3848100" imgH="5478463" progId="MS_ClipArt_Gallery.2">
                  <p:embed/>
                  <p:pic>
                    <p:nvPicPr>
                      <p:cNvPr id="256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463675"/>
                        <a:ext cx="3398838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4930775" y="1676400"/>
            <a:ext cx="3429000" cy="37861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Algorithm: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A </a:t>
            </a:r>
            <a:r>
              <a:rPr lang="en-US" altLang="en-US" sz="3600" u="sng">
                <a:latin typeface="Arial" panose="020B0604020202020204" pitchFamily="34" charset="0"/>
              </a:rPr>
              <a:t>finite set of statements </a:t>
            </a:r>
            <a:r>
              <a:rPr lang="en-US" altLang="en-US" sz="3600">
                <a:latin typeface="Arial" panose="020B0604020202020204" pitchFamily="34" charset="0"/>
              </a:rPr>
              <a:t>that </a:t>
            </a:r>
            <a:r>
              <a:rPr lang="en-US" altLang="en-US" sz="3600" u="sng">
                <a:latin typeface="Arial" panose="020B0604020202020204" pitchFamily="34" charset="0"/>
              </a:rPr>
              <a:t>guarantees</a:t>
            </a:r>
            <a:r>
              <a:rPr lang="en-US" altLang="en-US" sz="3600">
                <a:latin typeface="Arial" panose="020B0604020202020204" pitchFamily="34" charset="0"/>
              </a:rPr>
              <a:t> an </a:t>
            </a:r>
            <a:r>
              <a:rPr lang="en-US" altLang="en-US" sz="3600" u="sng">
                <a:latin typeface="Arial" panose="020B0604020202020204" pitchFamily="34" charset="0"/>
              </a:rPr>
              <a:t>optimal</a:t>
            </a:r>
            <a:r>
              <a:rPr lang="en-US" altLang="en-US" sz="3600">
                <a:latin typeface="Arial" panose="020B0604020202020204" pitchFamily="34" charset="0"/>
              </a:rPr>
              <a:t> solution in </a:t>
            </a:r>
            <a:r>
              <a:rPr lang="en-US" altLang="en-US" sz="3600" u="sng">
                <a:latin typeface="Arial" panose="020B0604020202020204" pitchFamily="34" charset="0"/>
              </a:rPr>
              <a:t>finite interval of time</a:t>
            </a:r>
          </a:p>
        </p:txBody>
      </p:sp>
      <p:sp>
        <p:nvSpPr>
          <p:cNvPr id="25604" name="Title 1"/>
          <p:cNvSpPr txBox="1">
            <a:spLocks/>
          </p:cNvSpPr>
          <p:nvPr/>
        </p:nvSpPr>
        <p:spPr bwMode="auto">
          <a:xfrm>
            <a:off x="-3124200" y="1463675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5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So, what exactly is an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7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1485</Words>
  <Application>Microsoft Office PowerPoint</Application>
  <PresentationFormat>On-screen Show (4:3)</PresentationFormat>
  <Paragraphs>203</Paragraphs>
  <Slides>25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Courier New</vt:lpstr>
      <vt:lpstr>Google Sans</vt:lpstr>
      <vt:lpstr>Monotype Sorts</vt:lpstr>
      <vt:lpstr>New York</vt:lpstr>
      <vt:lpstr>Symbol</vt:lpstr>
      <vt:lpstr>Tahoma</vt:lpstr>
      <vt:lpstr>Times New Roman</vt:lpstr>
      <vt:lpstr>Wingdings</vt:lpstr>
      <vt:lpstr>Blends</vt:lpstr>
      <vt:lpstr>Clip</vt:lpstr>
      <vt:lpstr>多媒體項目</vt:lpstr>
      <vt:lpstr>CS2009-Design an analysis of Algorithm   </vt:lpstr>
      <vt:lpstr>Reference Books</vt:lpstr>
      <vt:lpstr>Project [Tentative]</vt:lpstr>
      <vt:lpstr>Course Objective</vt:lpstr>
      <vt:lpstr>Important characteristics of a good software</vt:lpstr>
      <vt:lpstr>Some Example Data Structures</vt:lpstr>
      <vt:lpstr>Data Structure Applications</vt:lpstr>
      <vt:lpstr>Data Structure Applications</vt:lpstr>
      <vt:lpstr>So, what exactly is an Algorithm</vt:lpstr>
      <vt:lpstr>What is an Algorithm?</vt:lpstr>
      <vt:lpstr>The Algorithm to Start the Car</vt:lpstr>
      <vt:lpstr>Good Algorithms?</vt:lpstr>
      <vt:lpstr>Measuring Efficiency</vt:lpstr>
      <vt:lpstr>Factors in solving the problem</vt:lpstr>
      <vt:lpstr>Running Time of an Algorithm</vt:lpstr>
      <vt:lpstr>Analysis of Algorithms</vt:lpstr>
      <vt:lpstr>Asymptotic Notation, Review of Functions &amp; Summations</vt:lpstr>
      <vt:lpstr>Asymptotic Complexity</vt:lpstr>
      <vt:lpstr>Three types of notations are used to asymptotically bound an algorithm </vt:lpstr>
      <vt:lpstr>Asymptotic Notation</vt:lpstr>
      <vt:lpstr>-notation</vt:lpstr>
      <vt:lpstr>Theta </vt:lpstr>
      <vt:lpstr>PowerPoint Presentation</vt:lpstr>
      <vt:lpstr>O-notation</vt:lpstr>
      <vt:lpstr> -notation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2019-09-03T10:47:31Z</dcterms:created>
  <dcterms:modified xsi:type="dcterms:W3CDTF">2024-08-19T08:42:41Z</dcterms:modified>
</cp:coreProperties>
</file>