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692" r:id="rId2"/>
    <p:sldId id="694" r:id="rId3"/>
    <p:sldId id="695" r:id="rId4"/>
    <p:sldId id="696" r:id="rId5"/>
    <p:sldId id="697" r:id="rId6"/>
    <p:sldId id="698" r:id="rId7"/>
    <p:sldId id="699" r:id="rId8"/>
    <p:sldId id="700" r:id="rId9"/>
    <p:sldId id="703" r:id="rId10"/>
    <p:sldId id="704" r:id="rId11"/>
    <p:sldId id="705" r:id="rId12"/>
    <p:sldId id="706" r:id="rId13"/>
    <p:sldId id="707" r:id="rId14"/>
    <p:sldId id="708" r:id="rId15"/>
    <p:sldId id="712" r:id="rId16"/>
    <p:sldId id="713" r:id="rId17"/>
    <p:sldId id="714" r:id="rId18"/>
    <p:sldId id="715" r:id="rId19"/>
    <p:sldId id="716" r:id="rId20"/>
    <p:sldId id="717" r:id="rId21"/>
    <p:sldId id="718" r:id="rId22"/>
    <p:sldId id="719" r:id="rId23"/>
    <p:sldId id="720" r:id="rId24"/>
    <p:sldId id="721" r:id="rId25"/>
    <p:sldId id="722" r:id="rId26"/>
    <p:sldId id="723" r:id="rId27"/>
    <p:sldId id="807" r:id="rId28"/>
    <p:sldId id="724" r:id="rId29"/>
    <p:sldId id="725" r:id="rId30"/>
    <p:sldId id="726" r:id="rId31"/>
    <p:sldId id="727" r:id="rId32"/>
    <p:sldId id="728" r:id="rId33"/>
    <p:sldId id="729" r:id="rId34"/>
    <p:sldId id="730" r:id="rId35"/>
    <p:sldId id="731" r:id="rId36"/>
    <p:sldId id="805" r:id="rId37"/>
    <p:sldId id="806" r:id="rId38"/>
    <p:sldId id="732" r:id="rId39"/>
    <p:sldId id="733" r:id="rId40"/>
    <p:sldId id="734" r:id="rId41"/>
    <p:sldId id="735" r:id="rId42"/>
    <p:sldId id="736" r:id="rId43"/>
    <p:sldId id="737" r:id="rId44"/>
    <p:sldId id="741" r:id="rId45"/>
    <p:sldId id="742" r:id="rId46"/>
    <p:sldId id="743" r:id="rId47"/>
    <p:sldId id="744" r:id="rId48"/>
    <p:sldId id="808" r:id="rId49"/>
  </p:sldIdLst>
  <p:sldSz cx="9144000" cy="6858000" type="screen4x3"/>
  <p:notesSz cx="6831013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8" autoAdjust="0"/>
    <p:restoredTop sz="95088" autoAdjust="0"/>
  </p:normalViewPr>
  <p:slideViewPr>
    <p:cSldViewPr>
      <p:cViewPr varScale="1">
        <p:scale>
          <a:sx n="107" d="100"/>
          <a:sy n="107" d="100"/>
        </p:scale>
        <p:origin x="20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72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A4948D-D11C-4B7F-AAB5-F5C9CE6857E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5F1E9288-8DAC-4782-874C-CB9A6DA05A3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DC443A-3DD4-4AE0-AE5E-EFA8822855DE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94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7A6041-77CC-42CE-9A23-A2C7DD9773A5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8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61B528-EDA9-4553-BB4F-4703867C49CA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623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CFBD03-AD4B-41EF-9BFE-7A473C59D2BA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61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9BA4F6-1BAA-4EB6-9403-12991D4C102E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831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6FBB-520A-DE2E-4E7F-97836DF7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1B45A331-7E46-4519-3AA1-2A80C5BE02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8363087A-EE6E-7E7A-D612-35E8A1D2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F64A1905-82B5-3F9E-8C3E-88A76324F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9BA4F6-1BAA-4EB6-9403-12991D4C102E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840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940139-CFA6-4A10-B5A5-CBD9C875F8EC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569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6A11D9-C1BF-4FB7-B092-ADB92815F808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4008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8FC40AB-23E5-4B23-814F-BDC24AA223F4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957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859706-BDF6-4BA6-8115-BA304B91DDF3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DF96EF-53A6-41E9-BAA2-668B211D9482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3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387AE8-50B8-4E1E-981C-75711787E030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4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222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503302-402D-401A-89EB-9D74A5745740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169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447C9B-E968-4E84-B566-63C3E632944B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48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A27AD9-9F11-48F5-9743-926C6A686332}" type="slidenum">
              <a:rPr lang="en-US" altLang="en-US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8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6C2D18-2FF5-4603-8D8C-E921DE333D9B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4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E396F2-3693-46AF-844E-AFB58A48F611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6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D0FB7E-629B-401E-970C-94F7C2D7CBA0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5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1433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434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34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grpSp>
          <p:nvGrpSpPr>
            <p:cNvPr id="1434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34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A3B38F-4BB9-4B84-A718-E701F5F61BFF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8694738" y="6553201"/>
            <a:ext cx="4523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2C40EF5C-255D-4934-B9A0-62AEADA2BDE0}" type="slidenum">
              <a:rPr lang="zh-TW" altLang="en-US" sz="1400">
                <a:solidFill>
                  <a:schemeClr val="bg2"/>
                </a:solidFill>
                <a:ea typeface="新細明體" panose="02020500000000000000" pitchFamily="18" charset="-120"/>
              </a:rPr>
              <a:pPr/>
              <a:t>‹#›</a:t>
            </a:fld>
            <a:endParaRPr lang="en-US" altLang="zh-TW" sz="1400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18" name="Rectangle 12"/>
          <p:cNvSpPr txBox="1">
            <a:spLocks noChangeArrowheads="1"/>
          </p:cNvSpPr>
          <p:nvPr userDrawn="1"/>
        </p:nvSpPr>
        <p:spPr bwMode="auto">
          <a:xfrm>
            <a:off x="2324100" y="6515100"/>
            <a:ext cx="449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Department of Computer Science | FAST-NU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Department of Computer Science |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5532B-B1FB-4F50-B48E-0E45E6C7140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9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Department of Computer Science |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1DDE8-C809-4243-BC3E-2FFFC0BFFA7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99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519D7-72CF-4E2F-9117-DDCEB192D565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15100"/>
            <a:ext cx="51435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anose="02020500000000000000" pitchFamily="18" charset="-120"/>
              </a:defRPr>
            </a:lvl1pPr>
          </a:lstStyle>
          <a:p>
            <a:r>
              <a:rPr lang="en-US" altLang="zh-TW" dirty="0"/>
              <a:t>Department of Computer Science | FAST-NU</a:t>
            </a:r>
          </a:p>
        </p:txBody>
      </p:sp>
    </p:spTree>
    <p:extLst>
      <p:ext uri="{BB962C8B-B14F-4D97-AF65-F5344CB8AC3E}">
        <p14:creationId xmlns:p14="http://schemas.microsoft.com/office/powerpoint/2010/main" val="11842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5A443-98C7-4A63-BF90-19CA953AB19C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2"/>
          <p:cNvSpPr txBox="1">
            <a:spLocks noChangeArrowheads="1"/>
          </p:cNvSpPr>
          <p:nvPr userDrawn="1"/>
        </p:nvSpPr>
        <p:spPr bwMode="auto">
          <a:xfrm>
            <a:off x="2514600" y="6477000"/>
            <a:ext cx="449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Department of Computer Science | FAST-NU</a:t>
            </a:r>
          </a:p>
        </p:txBody>
      </p:sp>
    </p:spTree>
    <p:extLst>
      <p:ext uri="{BB962C8B-B14F-4D97-AF65-F5344CB8AC3E}">
        <p14:creationId xmlns:p14="http://schemas.microsoft.com/office/powerpoint/2010/main" val="423089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482892"/>
            <a:ext cx="41529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61106-B3C8-457C-BE66-FB62641EC59E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86769" y="6623384"/>
            <a:ext cx="50673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anose="02020500000000000000" pitchFamily="18" charset="-120"/>
              </a:defRPr>
            </a:lvl1pPr>
          </a:lstStyle>
          <a:p>
            <a:r>
              <a:rPr lang="en-US" altLang="zh-TW" dirty="0"/>
              <a:t>Department of Computer Science | FAST-NU</a:t>
            </a:r>
          </a:p>
        </p:txBody>
      </p:sp>
    </p:spTree>
    <p:extLst>
      <p:ext uri="{BB962C8B-B14F-4D97-AF65-F5344CB8AC3E}">
        <p14:creationId xmlns:p14="http://schemas.microsoft.com/office/powerpoint/2010/main" val="36130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Department of Computer Science | FAST-NU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30057-D234-4D55-A1B3-F98D83D9281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3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Department of Computer Science | FAST-NU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7CD79-CA13-421C-A7C5-683957AB32A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44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Department of Computer Science | FAST-NU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9F6ED-63A2-45A5-91F4-232D0943B13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36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Department of Computer Science | FAST-NU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1A70B-7D97-419F-B4F2-7D4EA747DB1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81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Department of Computer Science | FAST-NU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739FD-4390-446E-A319-418A3356ACF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92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543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515100"/>
            <a:ext cx="449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anose="02020500000000000000" pitchFamily="18" charset="-120"/>
              </a:defRPr>
            </a:lvl1pPr>
          </a:lstStyle>
          <a:p>
            <a:r>
              <a:rPr lang="en-US" altLang="zh-TW" dirty="0"/>
              <a:t>Department of Computer Science | FAST-NU</a:t>
            </a: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fld id="{9D7A21D9-DBD1-48E0-8ADF-DA34CCB4A557}" type="slidenum">
              <a:rPr lang="zh-TW" altLang="en-US"/>
              <a:pPr/>
              <a:t>‹#›</a:t>
            </a:fld>
            <a:endParaRPr lang="en-US" altLang="zh-TW"/>
          </a:p>
        </p:txBody>
      </p:sp>
      <p:graphicFrame>
        <p:nvGraphicFramePr>
          <p:cNvPr id="13335" name="Object 23"/>
          <p:cNvGraphicFramePr>
            <a:graphicFrameLocks/>
          </p:cNvGraphicFramePr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14" imgW="6857143" imgH="48963" progId="MS_ClipArt_Gallery.5">
                  <p:embed/>
                </p:oleObj>
              </mc:Choice>
              <mc:Fallback>
                <p:oleObj name="Clip" r:id="rId14" imgW="6857143" imgH="48963" progId="MS_ClipArt_Gallery.5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005"/>
            <a:ext cx="1034716" cy="10347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hd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rnell.edu/courses/cs3110/2012sp/lectures/lec20-master/lec20.html" TargetMode="External"/><Relationship Id="rId2" Type="http://schemas.openxmlformats.org/officeDocument/2006/relationships/hyperlink" Target="https://www.codesdope.com/course/algorithms-now-the-recurs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968" y="457200"/>
            <a:ext cx="7723632" cy="2743200"/>
          </a:xfrm>
          <a:solidFill>
            <a:schemeClr val="tx2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CS2009 – Design and analysis of Algorithm </a:t>
            </a:r>
            <a:br>
              <a:rPr lang="en-US" sz="3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3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33400"/>
          </a:xfrm>
        </p:spPr>
        <p:txBody>
          <a:bodyPr/>
          <a:lstStyle/>
          <a:p>
            <a:r>
              <a:rPr lang="en-US" dirty="0"/>
              <a:t>Dr. Usman Ghous </a:t>
            </a:r>
          </a:p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7450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 dirty="0"/>
              <a:t>Explanation:</a:t>
            </a:r>
            <a:r>
              <a:rPr lang="en-US" altLang="en-US" dirty="0"/>
              <a:t> For a input integer n, the innermost statement is executed following times. </a:t>
            </a:r>
          </a:p>
          <a:p>
            <a:endParaRPr lang="en-US" altLang="en-US" dirty="0"/>
          </a:p>
          <a:p>
            <a:r>
              <a:rPr lang="en-US" altLang="en-US" dirty="0"/>
              <a:t>n + n/2 + n/4 + … 1</a:t>
            </a:r>
          </a:p>
          <a:p>
            <a:r>
              <a:rPr lang="en-US" altLang="en-US" dirty="0"/>
              <a:t>=</a:t>
            </a:r>
            <a:r>
              <a:rPr lang="en-US" altLang="en-US" dirty="0">
                <a:latin typeface="Monotype Corsiva" panose="03010101010201010101" pitchFamily="66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O </a:t>
            </a:r>
            <a:r>
              <a:rPr lang="en-US" altLang="en-US" dirty="0"/>
              <a:t>log(n)</a:t>
            </a:r>
          </a:p>
          <a:p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EC5D6C-478E-E06E-2EED-2EF9E7E76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84C64A-05D6-9832-7DEB-2656D339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08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Task: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err="1"/>
              <a:t>int</a:t>
            </a:r>
            <a:r>
              <a:rPr lang="en-US" altLang="en-US" dirty="0"/>
              <a:t> fun(</a:t>
            </a:r>
            <a:r>
              <a:rPr lang="en-US" altLang="en-US" dirty="0" err="1"/>
              <a:t>int</a:t>
            </a:r>
            <a:r>
              <a:rPr lang="en-US" altLang="en-US" dirty="0"/>
              <a:t> n)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  </a:t>
            </a:r>
            <a:r>
              <a:rPr lang="en-US" altLang="en-US" dirty="0" err="1"/>
              <a:t>int</a:t>
            </a:r>
            <a:r>
              <a:rPr lang="en-US" altLang="en-US" dirty="0"/>
              <a:t> count = 0;</a:t>
            </a:r>
          </a:p>
          <a:p>
            <a:r>
              <a:rPr lang="en-US" altLang="en-US" dirty="0"/>
              <a:t>  for (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= 0; </a:t>
            </a:r>
            <a:r>
              <a:rPr lang="en-US" altLang="en-US" dirty="0" err="1"/>
              <a:t>i</a:t>
            </a:r>
            <a:r>
              <a:rPr lang="en-US" altLang="en-US" dirty="0"/>
              <a:t> &lt; n; </a:t>
            </a:r>
            <a:r>
              <a:rPr lang="en-US" altLang="en-US" dirty="0" err="1"/>
              <a:t>i</a:t>
            </a:r>
            <a:r>
              <a:rPr lang="en-US" altLang="en-US" dirty="0"/>
              <a:t>++)</a:t>
            </a:r>
          </a:p>
          <a:p>
            <a:r>
              <a:rPr lang="en-US" altLang="en-US" dirty="0"/>
              <a:t>     for (</a:t>
            </a:r>
            <a:r>
              <a:rPr lang="en-US" altLang="en-US" dirty="0" err="1"/>
              <a:t>int</a:t>
            </a:r>
            <a:r>
              <a:rPr lang="en-US" altLang="en-US" dirty="0"/>
              <a:t> j = </a:t>
            </a:r>
            <a:r>
              <a:rPr lang="en-US" altLang="en-US" dirty="0" err="1"/>
              <a:t>i</a:t>
            </a:r>
            <a:r>
              <a:rPr lang="en-US" altLang="en-US" dirty="0"/>
              <a:t>; j &gt; 0; j--)</a:t>
            </a:r>
          </a:p>
          <a:p>
            <a:r>
              <a:rPr lang="en-US" altLang="en-US" dirty="0"/>
              <a:t>        count = count + 1;</a:t>
            </a:r>
          </a:p>
          <a:p>
            <a:r>
              <a:rPr lang="en-US" altLang="en-US" dirty="0"/>
              <a:t>  return count;</a:t>
            </a:r>
          </a:p>
          <a:p>
            <a:r>
              <a:rPr lang="en-US" altLang="en-US" dirty="0"/>
              <a:t>} </a:t>
            </a:r>
          </a:p>
          <a:p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5ADF55-F7A0-39D3-F810-64391194D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61708-947D-5E42-8C80-57D27016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73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15288" cy="4572000"/>
          </a:xfrm>
        </p:spPr>
        <p:txBody>
          <a:bodyPr/>
          <a:lstStyle/>
          <a:p>
            <a:r>
              <a:rPr lang="en-US" altLang="en-US"/>
              <a:t>“count = count + 1”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0 + 1 + 2 + 3 + 4 + …. + (n-1) times.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=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=(n-1)(n-1+1)/2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=(n-1)(n)/2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=O(n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70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357438"/>
            <a:ext cx="2762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3AF994-0EB2-08E5-A2C6-C44038715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AB4BA7-44F5-A8B2-D101-2A694574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323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Previous Lecture Example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for (i=0; i&lt;n; i++)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{for (j=i; j&lt;n;j++)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Sequence of statements….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}</a:t>
            </a:r>
          </a:p>
          <a:p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7F807D-7A00-40F4-6077-F47BE8E2C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C9809-1397-77F3-2AB3-0D074EC3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725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n +  (n-1 ) + (n-2) +…… 2+1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=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=n(n+1)/2</a:t>
            </a:r>
            <a:endParaRPr lang="en-US" altLang="en-US" dirty="0">
              <a:latin typeface="Monotype Corsiva" panose="03010101010201010101" pitchFamily="66" charset="0"/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3600" dirty="0">
                <a:latin typeface="Monotype Corsiva" panose="03010101010201010101" pitchFamily="66" charset="0"/>
                <a:sym typeface="Symbol" panose="05050102010706020507" pitchFamily="18" charset="2"/>
              </a:rPr>
              <a:t>=O</a:t>
            </a:r>
            <a:r>
              <a:rPr lang="en-US" altLang="en-US" sz="3600">
                <a:latin typeface="Monotype Corsiva" panose="03010101010201010101" pitchFamily="66" charset="0"/>
                <a:sym typeface="Symbol" panose="05050102010706020507" pitchFamily="18" charset="2"/>
              </a:rPr>
              <a:t>(</a:t>
            </a:r>
            <a:r>
              <a:rPr lang="en-US" altLang="en-US">
                <a:latin typeface="Monotype Corsiva" panose="03010101010201010101" pitchFamily="66" charset="0"/>
                <a:sym typeface="Symbol" panose="05050102010706020507" pitchFamily="18" charset="2"/>
              </a:rPr>
              <a:t>n</a:t>
            </a:r>
            <a:r>
              <a:rPr lang="en-US" altLang="en-US" baseline="30000">
                <a:latin typeface="Monotype Corsiva" panose="03010101010201010101" pitchFamily="66" charset="0"/>
                <a:sym typeface="Symbol" panose="05050102010706020507" pitchFamily="18" charset="2"/>
              </a:rPr>
              <a:t>2</a:t>
            </a:r>
            <a:r>
              <a:rPr lang="en-US" altLang="en-US" sz="3600">
                <a:latin typeface="Monotype Corsiva" panose="03010101010201010101" pitchFamily="66" charset="0"/>
                <a:sym typeface="Symbol" panose="05050102010706020507" pitchFamily="18" charset="2"/>
              </a:rPr>
              <a:t>)</a:t>
            </a:r>
            <a:endParaRPr lang="en-US" altLang="en-US" sz="3600" baseline="-25000" dirty="0">
              <a:latin typeface="Monotype Corsiva" panose="03010101010201010101" pitchFamily="66" charset="0"/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75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76425"/>
            <a:ext cx="2571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16055C-83DE-AE35-CC63-3B2ADDFB4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006F78-F1DA-9A6D-AC86-5E885AE0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753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7200" dirty="0"/>
              <a:t>Recurrence Relations</a:t>
            </a:r>
          </a:p>
        </p:txBody>
      </p:sp>
    </p:spTree>
    <p:extLst>
      <p:ext uri="{BB962C8B-B14F-4D97-AF65-F5344CB8AC3E}">
        <p14:creationId xmlns:p14="http://schemas.microsoft.com/office/powerpoint/2010/main" val="9685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en-US" altLang="en-US" sz="2800"/>
              <a:t>What is a recurrence relation?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196975"/>
            <a:ext cx="8964612" cy="5280025"/>
          </a:xfrm>
        </p:spPr>
        <p:txBody>
          <a:bodyPr/>
          <a:lstStyle/>
          <a:p>
            <a:r>
              <a:rPr lang="en-US" altLang="en-US" sz="2100"/>
              <a:t>A recurrence relation, T(n),  is a recursive function of integer variable n.</a:t>
            </a:r>
          </a:p>
          <a:p>
            <a:r>
              <a:rPr lang="en-US" altLang="en-US" sz="2100"/>
              <a:t>Like all recursive functions, it has both recursive case and base case.</a:t>
            </a:r>
          </a:p>
          <a:p>
            <a:r>
              <a:rPr lang="en-US" altLang="en-US" sz="2100"/>
              <a:t>Example:</a:t>
            </a:r>
          </a:p>
          <a:p>
            <a:endParaRPr lang="en-US" altLang="en-US" sz="2100"/>
          </a:p>
          <a:p>
            <a:endParaRPr lang="en-US" altLang="en-US" sz="2100"/>
          </a:p>
          <a:p>
            <a:endParaRPr lang="en-US" altLang="en-US" sz="2100"/>
          </a:p>
          <a:p>
            <a:endParaRPr lang="en-US" altLang="en-US" sz="2100"/>
          </a:p>
          <a:p>
            <a:r>
              <a:rPr lang="en-US" altLang="en-US" sz="2100"/>
              <a:t>The portion of the definition that does not contain T is called the </a:t>
            </a:r>
            <a:r>
              <a:rPr lang="en-US" altLang="en-US" sz="2100" b="1"/>
              <a:t>base case</a:t>
            </a:r>
            <a:r>
              <a:rPr lang="en-US" altLang="en-US" sz="2100"/>
              <a:t> of the recurrence relation</a:t>
            </a:r>
          </a:p>
          <a:p>
            <a:r>
              <a:rPr lang="en-US" altLang="en-US" sz="2100"/>
              <a:t>The part that contains T is called the </a:t>
            </a:r>
            <a:r>
              <a:rPr lang="en-US" altLang="en-US" sz="2100" b="1"/>
              <a:t>recurrent or recursive case</a:t>
            </a:r>
            <a:r>
              <a:rPr lang="en-US" altLang="en-US" sz="2100"/>
              <a:t>.</a:t>
            </a:r>
          </a:p>
        </p:txBody>
      </p:sp>
      <p:pic>
        <p:nvPicPr>
          <p:cNvPr id="5124" name="Picture 1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06638"/>
            <a:ext cx="3748087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429000"/>
            <a:ext cx="5715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376BDA-D0E1-BD9B-61ED-94A68D255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6F37A-57F5-3C86-C4D2-3251F5BD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16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64613" cy="639762"/>
          </a:xfrm>
        </p:spPr>
        <p:txBody>
          <a:bodyPr/>
          <a:lstStyle/>
          <a:p>
            <a:r>
              <a:rPr lang="en-US" altLang="en-US" sz="2800"/>
              <a:t>Forming Recurrence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131" y="1295401"/>
            <a:ext cx="8642350" cy="5105400"/>
          </a:xfrm>
        </p:spPr>
        <p:txBody>
          <a:bodyPr/>
          <a:lstStyle/>
          <a:p>
            <a:r>
              <a:rPr lang="en-US" altLang="en-US" sz="1600" dirty="0"/>
              <a:t>For a given recursive method, the base case and the recursive case of its recurrence relation correspond directly to the base case and the recursive case of the method.</a:t>
            </a:r>
          </a:p>
          <a:p>
            <a:r>
              <a:rPr lang="en-US" altLang="en-US" sz="2000" u="sng" dirty="0">
                <a:solidFill>
                  <a:srgbClr val="0000FF"/>
                </a:solidFill>
              </a:rPr>
              <a:t>Example 1:</a:t>
            </a:r>
            <a:r>
              <a:rPr lang="en-US" altLang="en-US" sz="2000" dirty="0"/>
              <a:t> Write the recurrence relation for the following method.</a:t>
            </a:r>
            <a:endParaRPr lang="en-US" altLang="en-US" sz="2000" b="1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The base case is reached when n == 0. The method performs one comparison. Thus, the number of operations when n == 0, T(0), is some constant a.</a:t>
            </a:r>
          </a:p>
          <a:p>
            <a:r>
              <a:rPr lang="en-US" altLang="en-US" sz="2000" dirty="0"/>
              <a:t>When n &gt; 0, the method performs two basic operations and then calls itself, using ONE recursive call, with a parameter n – 1. </a:t>
            </a:r>
          </a:p>
          <a:p>
            <a:r>
              <a:rPr lang="en-US" altLang="en-US" sz="2000" dirty="0"/>
              <a:t>Therefore, the recurrence relation is: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2" y="5638800"/>
            <a:ext cx="44656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2087562" y="2133600"/>
            <a:ext cx="4421188" cy="15700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f 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(n &gt; 0) {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f(n-1);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078EA5-A3EE-F904-118D-487D29EAD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BC50C-D601-61E2-D06C-9035600F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49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964613" cy="487362"/>
          </a:xfrm>
        </p:spPr>
        <p:txBody>
          <a:bodyPr/>
          <a:lstStyle/>
          <a:p>
            <a:r>
              <a:rPr lang="en-US" altLang="en-US" sz="2800"/>
              <a:t>Forming Recurrence Relations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219200"/>
            <a:ext cx="8642350" cy="58324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u="sng" dirty="0">
                <a:solidFill>
                  <a:srgbClr val="0000FF"/>
                </a:solidFill>
              </a:rPr>
              <a:t>Example 2:</a:t>
            </a:r>
            <a:r>
              <a:rPr lang="en-US" sz="2000" dirty="0"/>
              <a:t> Write the recurrence relation for the following method.</a:t>
            </a:r>
            <a:endParaRPr lang="en-US" sz="2000" b="1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The base case is reached when n == 1. The method performs one comparison and one return statement. Therefore, T(1), is constant </a:t>
            </a:r>
            <a:r>
              <a:rPr lang="en-US" sz="2000" b="1" dirty="0"/>
              <a:t>c</a:t>
            </a:r>
            <a:r>
              <a:rPr lang="en-US" sz="2000" dirty="0"/>
              <a:t>.</a:t>
            </a:r>
          </a:p>
          <a:p>
            <a:pPr>
              <a:defRPr/>
            </a:pPr>
            <a:r>
              <a:rPr lang="en-US" sz="2000" dirty="0"/>
              <a:t>When </a:t>
            </a:r>
            <a:r>
              <a:rPr lang="en-US" sz="2000" b="1" dirty="0"/>
              <a:t>n &gt; 1</a:t>
            </a:r>
            <a:r>
              <a:rPr lang="en-US" sz="2000" dirty="0"/>
              <a:t>, the method performs </a:t>
            </a:r>
            <a:r>
              <a:rPr lang="en-US" sz="2000" b="1" dirty="0"/>
              <a:t>TWO</a:t>
            </a:r>
            <a:r>
              <a:rPr lang="en-US" sz="2000" dirty="0"/>
              <a:t> recursive calls, each with the parameter n</a:t>
            </a:r>
            <a:r>
              <a:rPr lang="en-US" sz="2000" b="1" dirty="0"/>
              <a:t> / 2, </a:t>
            </a:r>
            <a:r>
              <a:rPr lang="en-US" sz="2000" dirty="0"/>
              <a:t> and some constant # of basic operations.</a:t>
            </a:r>
          </a:p>
          <a:p>
            <a:pPr>
              <a:defRPr/>
            </a:pPr>
            <a:r>
              <a:rPr lang="en-US" sz="2000" dirty="0"/>
              <a:t>Hence, the recurrence relation is: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5105400"/>
            <a:ext cx="54006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1295400" y="1600200"/>
            <a:ext cx="5368777" cy="156966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 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(n == 1)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2;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3 * g(n / 2) + g( n / 2) + 5;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DF57B1-3B07-8525-ADFC-0D209936C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F9F0E6-1DB6-033B-F80F-152FE410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074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410200"/>
          </a:xfrm>
        </p:spPr>
        <p:txBody>
          <a:bodyPr/>
          <a:lstStyle/>
          <a:p>
            <a:endParaRPr lang="en-US" altLang="en-US" sz="1900" dirty="0"/>
          </a:p>
          <a:p>
            <a:r>
              <a:rPr lang="en-US" altLang="en-US" sz="1900" dirty="0"/>
              <a:t>Methods to solve recurrence relations that represent the running time of recursive methods:</a:t>
            </a:r>
          </a:p>
          <a:p>
            <a:endParaRPr lang="en-US" alt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B050"/>
                </a:solidFill>
              </a:rPr>
              <a:t>      Iteration method (</a:t>
            </a:r>
            <a:r>
              <a:rPr lang="en-US" altLang="en-US" sz="2100" i="1" dirty="0">
                <a:solidFill>
                  <a:srgbClr val="00B050"/>
                </a:solidFill>
              </a:rPr>
              <a:t>unrolling and summing)</a:t>
            </a:r>
            <a:endParaRPr lang="en-US" altLang="en-US" sz="2100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B050"/>
                </a:solidFill>
              </a:rPr>
              <a:t>      Recursion tree 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100" dirty="0"/>
              <a:t>      Master method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2100" dirty="0"/>
          </a:p>
          <a:p>
            <a:pPr>
              <a:buFont typeface="Wingdings" panose="05000000000000000000" pitchFamily="2" charset="2"/>
              <a:buChar char="ü"/>
            </a:pPr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 sz="2800"/>
              <a:t>Solving Recurrence Relations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463A2B-16A3-79E4-57AB-DD432EB7A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832760-1C27-BF20-4102-84A72B0A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514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1143000"/>
          </a:xfrm>
        </p:spPr>
        <p:txBody>
          <a:bodyPr/>
          <a:lstStyle/>
          <a:p>
            <a:r>
              <a:rPr lang="en-US" altLang="en-US" dirty="0"/>
              <a:t>Task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7924800" cy="45720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dirty="0"/>
              <a:t>Determine if the below statements are either </a:t>
            </a:r>
            <a:r>
              <a:rPr lang="en-US" altLang="en-US" b="1" dirty="0"/>
              <a:t>True or False</a:t>
            </a:r>
          </a:p>
          <a:p>
            <a:pPr marL="514350" indent="-514350" algn="just">
              <a:buFont typeface="Wingdings 2" panose="05020102010507070707" pitchFamily="18" charset="2"/>
              <a:buAutoNum type="arabicParenR"/>
            </a:pPr>
            <a:endParaRPr lang="en-US" altLang="en-US" sz="2400" dirty="0"/>
          </a:p>
          <a:p>
            <a:pPr marL="514350" indent="-514350" algn="just">
              <a:buFont typeface="Wingdings 2" panose="05020102010507070707" pitchFamily="18" charset="2"/>
              <a:buAutoNum type="arabicParenR"/>
            </a:pPr>
            <a:r>
              <a:rPr lang="en-US" altLang="en-US" sz="2400" dirty="0"/>
              <a:t>2n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= Ω (n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)</a:t>
            </a:r>
          </a:p>
          <a:p>
            <a:pPr marL="514350" indent="-514350" algn="just">
              <a:buFont typeface="Wingdings 2" panose="05020102010507070707" pitchFamily="18" charset="2"/>
              <a:buAutoNum type="arabicParenR"/>
            </a:pPr>
            <a:endParaRPr lang="en-US" altLang="en-US" sz="2400" dirty="0"/>
          </a:p>
          <a:p>
            <a:pPr marL="514350" indent="-514350" algn="just">
              <a:buFont typeface="Wingdings 2" panose="05020102010507070707" pitchFamily="18" charset="2"/>
              <a:buAutoNum type="arabicParenR"/>
            </a:pPr>
            <a:r>
              <a:rPr lang="pt-BR" altLang="en-US" sz="2400" dirty="0"/>
              <a:t>If f(n) = O(g(n)) and g(n) = O(f(n)) then f(n) = g(n)</a:t>
            </a:r>
          </a:p>
          <a:p>
            <a:pPr marL="514350" indent="-514350" algn="just">
              <a:buFont typeface="Wingdings 2" panose="05020102010507070707" pitchFamily="18" charset="2"/>
              <a:buAutoNum type="arabicParenR"/>
            </a:pPr>
            <a:endParaRPr lang="en-US" altLang="en-US" sz="2400" dirty="0"/>
          </a:p>
          <a:p>
            <a:pPr marL="514350" indent="-514350" algn="just">
              <a:buFont typeface="Wingdings 2" panose="05020102010507070707" pitchFamily="18" charset="2"/>
              <a:buAutoNum type="arabicParenR"/>
            </a:pPr>
            <a:r>
              <a:rPr lang="pt-BR" altLang="en-US" sz="2400" dirty="0"/>
              <a:t>If f(n) = O(g(n)) and g(n) = O(h(n)), then h(n) = </a:t>
            </a:r>
            <a:r>
              <a:rPr lang="en-US" altLang="en-US" sz="2400" dirty="0"/>
              <a:t>Ω</a:t>
            </a:r>
            <a:r>
              <a:rPr lang="pt-BR" altLang="en-US" sz="2400" dirty="0"/>
              <a:t>(f(n))</a:t>
            </a:r>
          </a:p>
          <a:p>
            <a:pPr marL="514350" indent="-514350" algn="just">
              <a:buFont typeface="Wingdings 2" panose="05020102010507070707" pitchFamily="18" charset="2"/>
              <a:buAutoNum type="arabicParenR"/>
            </a:pPr>
            <a:endParaRPr lang="pt-BR" altLang="en-US" sz="2400" dirty="0"/>
          </a:p>
          <a:p>
            <a:pPr marL="514350" indent="-514350" algn="just">
              <a:buFont typeface="Wingdings 2" panose="05020102010507070707" pitchFamily="18" charset="2"/>
              <a:buAutoNum type="arabicParenR"/>
            </a:pPr>
            <a:r>
              <a:rPr lang="en-US" altLang="en-US" sz="2400" dirty="0"/>
              <a:t>n/100= Ω(n)</a:t>
            </a:r>
          </a:p>
          <a:p>
            <a:pPr marL="514350" indent="-514350" algn="just">
              <a:buFont typeface="Wingdings 2" panose="05020102010507070707" pitchFamily="18" charset="2"/>
              <a:buAutoNum type="arabicParenR"/>
            </a:pPr>
            <a:endParaRPr lang="pt-BR" altLang="en-US" sz="2400" dirty="0"/>
          </a:p>
          <a:p>
            <a:pPr marL="514350" indent="-514350" algn="just">
              <a:buFont typeface="Wingdings 2" panose="05020102010507070707" pitchFamily="18" charset="2"/>
              <a:buAutoNum type="arabicParenR"/>
            </a:pPr>
            <a:r>
              <a:rPr lang="en-US" altLang="en-US" sz="2400" dirty="0"/>
              <a:t>Let f(n) =     </a:t>
            </a:r>
            <a:r>
              <a:rPr lang="pt-BR" altLang="en-US" sz="2400" dirty="0"/>
              <a:t>and g(n) = n</a:t>
            </a:r>
            <a:r>
              <a:rPr lang="pt-BR" altLang="en-US" sz="2400" baseline="30000" dirty="0"/>
              <a:t>2</a:t>
            </a:r>
            <a:r>
              <a:rPr lang="pt-BR" altLang="en-US" sz="2400" dirty="0"/>
              <a:t>. f(n) = </a:t>
            </a:r>
            <a:r>
              <a:rPr lang="en-US" altLang="en-US" sz="2400" dirty="0"/>
              <a:t>Θ</a:t>
            </a:r>
            <a:r>
              <a:rPr lang="pt-BR" altLang="en-US" sz="2400" dirty="0"/>
              <a:t>(g(n))</a:t>
            </a:r>
            <a:endParaRPr lang="en-US" altLang="en-US" sz="2400" dirty="0"/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8200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642630"/>
            <a:ext cx="479425" cy="90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E03067-8A3E-4086-C040-57256FB3B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53874F-93E1-D192-3718-BCF4BEBB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905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4213" y="549275"/>
            <a:ext cx="7772400" cy="1470025"/>
          </a:xfrm>
        </p:spPr>
        <p:txBody>
          <a:bodyPr/>
          <a:lstStyle/>
          <a:p>
            <a:r>
              <a:rPr lang="en-US" altLang="en-US" sz="4800" dirty="0"/>
              <a:t>1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466725" y="2552700"/>
            <a:ext cx="8207375" cy="1752600"/>
          </a:xfrm>
        </p:spPr>
        <p:txBody>
          <a:bodyPr/>
          <a:lstStyle/>
          <a:p>
            <a:r>
              <a:rPr lang="en-US" altLang="en-US" sz="4400" dirty="0"/>
              <a:t>Iteration Method</a:t>
            </a:r>
            <a:br>
              <a:rPr lang="en-US" altLang="en-US" sz="4400" b="1" dirty="0"/>
            </a:b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207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Iteration Method</a:t>
            </a:r>
            <a:endParaRPr lang="en-US" altLang="en-US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2800"/>
              <a:t>Back Substitution method</a:t>
            </a:r>
          </a:p>
          <a:p>
            <a:r>
              <a:rPr lang="en-US" altLang="en-US" sz="2800"/>
              <a:t>unrolling and summing</a:t>
            </a:r>
          </a:p>
          <a:p>
            <a:r>
              <a:rPr lang="en-US" altLang="en-US" sz="2800"/>
              <a:t>Iteration consist of repeatedly substituting the recurrence into itself  to obtain an summation expression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BFBEDE-4C59-4BDA-00CC-371E990A4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F977B-8BD6-B5CD-6C00-322E4E79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250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435975" cy="417512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Analysis Of Recursive Factorial method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"/>
            </a:pPr>
            <a:endParaRPr lang="en-US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Example2: Form and solve the recurrence relation for the running time of factorial method and hence determine its big-O complexity: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accent2"/>
                </a:solidFill>
              </a:rPr>
              <a:t>	  </a:t>
            </a:r>
            <a:endParaRPr lang="en-US" altLang="en-US" sz="12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400" b="1" dirty="0"/>
              <a:t>T(0)  =  c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400" b="1" dirty="0"/>
              <a:t>T(n) =  b + T(n - 1)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400" b="1" dirty="0"/>
              <a:t>        =  b + b + T(n - 2)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400" b="1" dirty="0"/>
              <a:t>        </a:t>
            </a:r>
            <a:r>
              <a:rPr lang="en-US" altLang="en-US" sz="1400" b="1" dirty="0"/>
              <a:t>=  b +b +b + T(n - 3)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/>
              <a:t>    	 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/>
              <a:t>        =  kb  + T(n - k)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/>
              <a:t>When n-k = 0,  we have: n=k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/>
              <a:t>       </a:t>
            </a:r>
            <a:r>
              <a:rPr lang="fr-FR" altLang="en-US" sz="1400" b="1" dirty="0"/>
              <a:t>T(n) =  nb + T(n - n)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400" b="1" dirty="0"/>
              <a:t>  	   =  </a:t>
            </a:r>
            <a:r>
              <a:rPr lang="fr-FR" altLang="en-US" sz="1400" b="1" dirty="0" err="1"/>
              <a:t>bn</a:t>
            </a:r>
            <a:r>
              <a:rPr lang="fr-FR" altLang="en-US" sz="1400" b="1" dirty="0"/>
              <a:t> + T(0)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400" b="1" dirty="0"/>
              <a:t>	   </a:t>
            </a:r>
            <a:r>
              <a:rPr lang="en-US" altLang="en-US" sz="1400" b="1" dirty="0"/>
              <a:t>=  </a:t>
            </a:r>
            <a:r>
              <a:rPr lang="en-US" altLang="en-US" sz="1400" b="1" dirty="0" err="1"/>
              <a:t>bn</a:t>
            </a:r>
            <a:r>
              <a:rPr lang="en-US" altLang="en-US" sz="1400" b="1" dirty="0"/>
              <a:t> + c.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/>
              <a:t>Therefore method factorial is O(n).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3539237" y="1998524"/>
            <a:ext cx="5147563" cy="175432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factorial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	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(n == 0) 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1;     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	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 * factorial (n – 1); 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99E50-373B-04E6-684F-43BA621D6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3D4A8-FEF8-CE83-D600-04186AE4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197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435975" cy="417512"/>
          </a:xfrm>
        </p:spPr>
        <p:txBody>
          <a:bodyPr/>
          <a:lstStyle/>
          <a:p>
            <a:pPr eaLnBrk="1" hangingPunct="1"/>
            <a:r>
              <a:rPr lang="en-US" altLang="en-US"/>
              <a:t>Analysis Of Recursive Binary Search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752600"/>
            <a:ext cx="8893175" cy="4916488"/>
          </a:xfrm>
        </p:spPr>
        <p:txBody>
          <a:bodyPr/>
          <a:lstStyle/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The recurrence relation for the running time of the method is: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	T(1)  = a	  		 if n = 1    (one element array)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	T(n)  =  T(n / 2) +  b	            if n &gt; 1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651500" y="2492375"/>
            <a:ext cx="1890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en-US"/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50825" y="919163"/>
            <a:ext cx="6843540" cy="310854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target,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array, 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low,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high) {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(low &gt; high)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-1;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middle = (low + high)/2;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(array[middle] == target)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middle;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if(array[middle] &lt; target)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(target, array, middle + 1, high);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(target, array, low, middle - 1);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78420F-E215-98E2-C271-EBEB6CA58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C50F4-974A-FC1E-D7DE-B96BC6C5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820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435975" cy="417512"/>
          </a:xfrm>
        </p:spPr>
        <p:txBody>
          <a:bodyPr/>
          <a:lstStyle/>
          <a:p>
            <a:pPr eaLnBrk="1" hangingPunct="1"/>
            <a:r>
              <a:rPr lang="en-US" altLang="en-US"/>
              <a:t>Analysis Of Recursive Binary Search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71600"/>
            <a:ext cx="8893175" cy="5832475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b="1" dirty="0"/>
              <a:t>Expanding:</a:t>
            </a:r>
          </a:p>
          <a:p>
            <a:pPr lvl="1" eaLnBrk="1" hangingPunct="1">
              <a:buFontTx/>
              <a:buNone/>
            </a:pPr>
            <a:r>
              <a:rPr lang="fr-FR" altLang="en-US" sz="1800" b="1" dirty="0"/>
              <a:t>	T(n) = </a:t>
            </a:r>
            <a:r>
              <a:rPr lang="fr-FR" altLang="en-US" sz="1800" b="1" dirty="0">
                <a:solidFill>
                  <a:schemeClr val="accent2"/>
                </a:solidFill>
              </a:rPr>
              <a:t>T(n / 2) + b</a:t>
            </a:r>
          </a:p>
          <a:p>
            <a:pPr lvl="1" eaLnBrk="1" hangingPunct="1">
              <a:buFontTx/>
              <a:buNone/>
            </a:pPr>
            <a:r>
              <a:rPr lang="fr-FR" altLang="en-US" sz="1800" b="1" dirty="0"/>
              <a:t>		     = [T(n / 4) + b] + b = </a:t>
            </a:r>
            <a:r>
              <a:rPr lang="fr-FR" altLang="en-US" sz="1800" b="1" dirty="0">
                <a:solidFill>
                  <a:schemeClr val="accent2"/>
                </a:solidFill>
              </a:rPr>
              <a:t>T (n / 2</a:t>
            </a:r>
            <a:r>
              <a:rPr lang="fr-FR" altLang="en-US" sz="1800" b="1" baseline="30000" dirty="0">
                <a:solidFill>
                  <a:schemeClr val="accent2"/>
                </a:solidFill>
              </a:rPr>
              <a:t>2</a:t>
            </a:r>
            <a:r>
              <a:rPr lang="fr-FR" altLang="en-US" sz="1800" b="1" dirty="0">
                <a:solidFill>
                  <a:schemeClr val="accent2"/>
                </a:solidFill>
              </a:rPr>
              <a:t>) + 2b</a:t>
            </a:r>
          </a:p>
          <a:p>
            <a:pPr lvl="1" eaLnBrk="1" hangingPunct="1">
              <a:buFontTx/>
              <a:buNone/>
            </a:pPr>
            <a:r>
              <a:rPr lang="fr-FR" altLang="en-US" sz="1800" b="1" dirty="0"/>
              <a:t>		     = [T(n / 8) + b] + 2b = </a:t>
            </a:r>
            <a:r>
              <a:rPr lang="fr-FR" altLang="en-US" sz="1800" b="1" dirty="0">
                <a:solidFill>
                  <a:schemeClr val="accent2"/>
                </a:solidFill>
              </a:rPr>
              <a:t>T(n /  2</a:t>
            </a:r>
            <a:r>
              <a:rPr lang="fr-FR" altLang="en-US" sz="1800" b="1" baseline="30000" dirty="0">
                <a:solidFill>
                  <a:schemeClr val="accent2"/>
                </a:solidFill>
              </a:rPr>
              <a:t>3</a:t>
            </a:r>
            <a:r>
              <a:rPr lang="fr-FR" altLang="en-US" sz="1800" b="1" dirty="0">
                <a:solidFill>
                  <a:schemeClr val="accent2"/>
                </a:solidFill>
              </a:rPr>
              <a:t>) + 3b</a:t>
            </a:r>
          </a:p>
          <a:p>
            <a:pPr lvl="1" eaLnBrk="1" hangingPunct="1">
              <a:buFontTx/>
              <a:buNone/>
            </a:pPr>
            <a:r>
              <a:rPr lang="fr-FR" altLang="en-US" sz="1800" b="1" dirty="0"/>
              <a:t>		     = ……..</a:t>
            </a:r>
          </a:p>
          <a:p>
            <a:pPr lvl="1" eaLnBrk="1" hangingPunct="1">
              <a:buFontTx/>
              <a:buNone/>
            </a:pPr>
            <a:r>
              <a:rPr lang="fr-FR" altLang="en-US" sz="1800" b="1" dirty="0"/>
              <a:t>		     = </a:t>
            </a:r>
            <a:r>
              <a:rPr lang="fr-FR" altLang="en-US" sz="1800" b="1" dirty="0">
                <a:solidFill>
                  <a:schemeClr val="accent2"/>
                </a:solidFill>
              </a:rPr>
              <a:t>T( n / 2</a:t>
            </a:r>
            <a:r>
              <a:rPr lang="fr-FR" altLang="en-US" sz="1800" b="1" baseline="30000" dirty="0">
                <a:solidFill>
                  <a:schemeClr val="accent2"/>
                </a:solidFill>
              </a:rPr>
              <a:t>k</a:t>
            </a:r>
            <a:r>
              <a:rPr lang="fr-FR" altLang="en-US" sz="1800" b="1" dirty="0">
                <a:solidFill>
                  <a:schemeClr val="accent2"/>
                </a:solidFill>
              </a:rPr>
              <a:t>) + kb</a:t>
            </a:r>
          </a:p>
          <a:p>
            <a:pPr lvl="1" eaLnBrk="1" hangingPunct="1">
              <a:buFontTx/>
              <a:buNone/>
            </a:pPr>
            <a:endParaRPr lang="fr-FR" altLang="en-US" sz="1800" b="1" dirty="0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r>
              <a:rPr lang="fr-FR" altLang="en-US" sz="1800" b="1" dirty="0" err="1"/>
              <a:t>When</a:t>
            </a:r>
            <a:r>
              <a:rPr lang="fr-FR" altLang="en-US" sz="1800" b="1" dirty="0"/>
              <a:t> n / 2</a:t>
            </a:r>
            <a:r>
              <a:rPr lang="fr-FR" altLang="en-US" sz="1800" b="1" baseline="30000" dirty="0"/>
              <a:t>k </a:t>
            </a:r>
            <a:r>
              <a:rPr lang="fr-FR" altLang="en-US" sz="1800" b="1" dirty="0"/>
              <a:t> = 1  </a:t>
            </a:r>
            <a:r>
              <a:rPr lang="fr-FR" altLang="en-US" sz="1800" b="1" dirty="0">
                <a:sym typeface="Wingdings" panose="05000000000000000000" pitchFamily="2" charset="2"/>
              </a:rPr>
              <a:t>  n = </a:t>
            </a:r>
            <a:r>
              <a:rPr lang="fr-FR" altLang="en-US" sz="1800" b="1" dirty="0"/>
              <a:t>2</a:t>
            </a:r>
            <a:r>
              <a:rPr lang="fr-FR" altLang="en-US" sz="1800" b="1" baseline="30000" dirty="0"/>
              <a:t>k</a:t>
            </a:r>
            <a:r>
              <a:rPr lang="fr-FR" altLang="en-US" sz="1800" b="1" dirty="0">
                <a:sym typeface="Wingdings" panose="05000000000000000000" pitchFamily="2" charset="2"/>
              </a:rPr>
              <a:t>   k = log n, </a:t>
            </a:r>
            <a:r>
              <a:rPr lang="fr-FR" altLang="en-US" sz="1800" b="1" dirty="0" err="1">
                <a:sym typeface="Wingdings" panose="05000000000000000000" pitchFamily="2" charset="2"/>
              </a:rPr>
              <a:t>we</a:t>
            </a:r>
            <a:r>
              <a:rPr lang="fr-FR" altLang="en-US" sz="1800" b="1" dirty="0">
                <a:sym typeface="Wingdings" panose="05000000000000000000" pitchFamily="2" charset="2"/>
              </a:rPr>
              <a:t> have:</a:t>
            </a:r>
            <a:r>
              <a:rPr lang="fr-FR" altLang="en-US" sz="1800" b="1" dirty="0"/>
              <a:t> </a:t>
            </a:r>
          </a:p>
          <a:p>
            <a:pPr lvl="1" eaLnBrk="1" hangingPunct="1">
              <a:buFontTx/>
              <a:buNone/>
            </a:pPr>
            <a:endParaRPr lang="fr-FR" altLang="en-US" sz="1800" b="1" dirty="0"/>
          </a:p>
          <a:p>
            <a:pPr lvl="1" eaLnBrk="1" hangingPunct="1">
              <a:buFontTx/>
              <a:buNone/>
            </a:pPr>
            <a:r>
              <a:rPr lang="fr-FR" altLang="en-US" sz="1800" b="1" dirty="0"/>
              <a:t>	T(n) = T(1) + b </a:t>
            </a:r>
            <a:r>
              <a:rPr lang="fr-FR" altLang="en-US" sz="1800" b="1" dirty="0">
                <a:sym typeface="Wingdings" panose="05000000000000000000" pitchFamily="2" charset="2"/>
              </a:rPr>
              <a:t>log</a:t>
            </a:r>
            <a:r>
              <a:rPr lang="fr-FR" altLang="en-US" sz="1800" b="1" baseline="-25000" dirty="0">
                <a:sym typeface="Wingdings" panose="05000000000000000000" pitchFamily="2" charset="2"/>
              </a:rPr>
              <a:t> </a:t>
            </a:r>
            <a:r>
              <a:rPr lang="fr-FR" altLang="en-US" sz="1800" b="1" dirty="0">
                <a:sym typeface="Wingdings" panose="05000000000000000000" pitchFamily="2" charset="2"/>
              </a:rPr>
              <a:t>n</a:t>
            </a:r>
          </a:p>
          <a:p>
            <a:pPr lvl="1" eaLnBrk="1" hangingPunct="1">
              <a:buFontTx/>
              <a:buNone/>
            </a:pPr>
            <a:r>
              <a:rPr lang="fr-FR" altLang="en-US" sz="1800" b="1" dirty="0">
                <a:sym typeface="Wingdings" panose="05000000000000000000" pitchFamily="2" charset="2"/>
              </a:rPr>
              <a:t>		     = a + </a:t>
            </a:r>
            <a:r>
              <a:rPr lang="fr-FR" altLang="en-US" sz="1800" b="1" dirty="0"/>
              <a:t>b </a:t>
            </a:r>
            <a:r>
              <a:rPr lang="fr-FR" altLang="en-US" sz="1800" b="1" dirty="0">
                <a:sym typeface="Wingdings" panose="05000000000000000000" pitchFamily="2" charset="2"/>
              </a:rPr>
              <a:t>log</a:t>
            </a:r>
            <a:r>
              <a:rPr lang="fr-FR" altLang="en-US" sz="1800" b="1" baseline="-25000" dirty="0">
                <a:sym typeface="Wingdings" panose="05000000000000000000" pitchFamily="2" charset="2"/>
              </a:rPr>
              <a:t> </a:t>
            </a:r>
            <a:r>
              <a:rPr lang="fr-FR" altLang="en-US" sz="1800" b="1" dirty="0">
                <a:sym typeface="Wingdings" panose="05000000000000000000" pitchFamily="2" charset="2"/>
              </a:rPr>
              <a:t>n</a:t>
            </a:r>
          </a:p>
          <a:p>
            <a:pPr lvl="1" eaLnBrk="1" hangingPunct="1">
              <a:buFontTx/>
              <a:buNone/>
            </a:pPr>
            <a:endParaRPr lang="fr-FR" altLang="en-US" sz="1800" b="1" dirty="0"/>
          </a:p>
          <a:p>
            <a:pPr lvl="1" eaLnBrk="1" hangingPunct="1">
              <a:buFontTx/>
              <a:buNone/>
            </a:pPr>
            <a:r>
              <a:rPr lang="en-US" altLang="en-US" dirty="0"/>
              <a:t>Therefore, Recursive Binary Search is </a:t>
            </a:r>
            <a:r>
              <a:rPr lang="en-US" altLang="en-US" b="1" dirty="0"/>
              <a:t>O(log n)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651500" y="2492375"/>
            <a:ext cx="1890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828092-FEB8-9500-5ABB-4BFC201BA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F00E39-02A1-D25E-F2C8-2A7468B3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10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pt-BR" altLang="en-US" dirty="0"/>
              <a:t>T(n) = T(n-1) + bn</a:t>
            </a:r>
          </a:p>
          <a:p>
            <a:pPr>
              <a:buFontTx/>
              <a:buNone/>
            </a:pPr>
            <a:r>
              <a:rPr lang="pt-BR" altLang="en-US" dirty="0"/>
              <a:t> T(0) = c</a:t>
            </a: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0F4EE4-044F-1572-1B76-5A6A49168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E3C92-246E-7C7B-2F51-12DAD0EB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094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1486525"/>
            <a:ext cx="8458200" cy="5105400"/>
          </a:xfrm>
        </p:spPr>
        <p:txBody>
          <a:bodyPr/>
          <a:lstStyle/>
          <a:p>
            <a:pPr>
              <a:buFontTx/>
              <a:buNone/>
            </a:pPr>
            <a:br>
              <a:rPr lang="pt-BR" altLang="en-US" sz="2400" dirty="0"/>
            </a:br>
            <a:r>
              <a:rPr lang="pt-BR" altLang="en-US" sz="2400" dirty="0"/>
              <a:t>T(n) = T(n-1) + bn </a:t>
            </a:r>
          </a:p>
          <a:p>
            <a:pPr>
              <a:buFontTx/>
              <a:buNone/>
            </a:pPr>
            <a:r>
              <a:rPr lang="pt-BR" altLang="en-US" sz="2400" dirty="0"/>
              <a:t>             = (T(n-2) + b(n-1)) + bn</a:t>
            </a:r>
          </a:p>
          <a:p>
            <a:pPr>
              <a:buFontTx/>
              <a:buNone/>
            </a:pPr>
            <a:r>
              <a:rPr lang="pt-BR" altLang="en-US" sz="2400" dirty="0"/>
              <a:t>             = T(n-3) + b(n-2)) +b(n-1) + b(n)</a:t>
            </a:r>
          </a:p>
          <a:p>
            <a:pPr>
              <a:buFontTx/>
              <a:buNone/>
            </a:pPr>
            <a:r>
              <a:rPr lang="pt-BR" altLang="en-US" sz="2400" dirty="0"/>
              <a:t>              = T(n-4) + b(n-3)+ b(n-2)) +b(n-1) + b(n)</a:t>
            </a:r>
          </a:p>
          <a:p>
            <a:pPr>
              <a:buFontTx/>
              <a:buNone/>
            </a:pPr>
            <a:r>
              <a:rPr lang="pt-BR" altLang="en-US" sz="2400" dirty="0"/>
              <a:t>              = T(n-4) + b[(n-3)+ (n-2) +(n-1) + n]</a:t>
            </a:r>
          </a:p>
          <a:p>
            <a:pPr>
              <a:buFontTx/>
              <a:buNone/>
            </a:pPr>
            <a:r>
              <a:rPr lang="pt-BR" altLang="en-US" sz="2400" dirty="0"/>
              <a:t>Generalizing this to k would give us</a:t>
            </a:r>
          </a:p>
          <a:p>
            <a:pPr>
              <a:buFontTx/>
              <a:buNone/>
            </a:pPr>
            <a:r>
              <a:rPr lang="pt-BR" altLang="en-US" sz="2400" dirty="0"/>
              <a:t>		= T(n-k) + b[(n-k+1)+... +(n-3)+ (n-2) +(n-1) + n]</a:t>
            </a:r>
          </a:p>
          <a:p>
            <a:pPr>
              <a:buFontTx/>
              <a:buNone/>
            </a:pPr>
            <a:r>
              <a:rPr lang="pt-BR" altLang="en-US" sz="2400" dirty="0"/>
              <a:t>		= T(n-k) +b. k(k-1)/2</a:t>
            </a:r>
          </a:p>
          <a:p>
            <a:pPr>
              <a:buFontTx/>
              <a:buNone/>
            </a:pPr>
            <a:r>
              <a:rPr lang="pt-BR" altLang="en-US" sz="2400" dirty="0"/>
              <a:t>n-k=0 =&gt; n=k</a:t>
            </a:r>
          </a:p>
          <a:p>
            <a:pPr>
              <a:buFontTx/>
              <a:buNone/>
            </a:pPr>
            <a:r>
              <a:rPr lang="pt-BR" altLang="en-US" sz="2400" dirty="0"/>
              <a:t>= T(0)+b[(n-1)(n)/2]</a:t>
            </a:r>
          </a:p>
          <a:p>
            <a:pPr>
              <a:buFontTx/>
              <a:buNone/>
            </a:pPr>
            <a:r>
              <a:rPr lang="pt-BR" altLang="en-US" sz="2400" dirty="0"/>
              <a:t>=c+ b[(n-1)(n)/2] = c+bn^2/2+bn/2</a:t>
            </a:r>
          </a:p>
          <a:p>
            <a:pPr>
              <a:buFontTx/>
              <a:buNone/>
            </a:pPr>
            <a:r>
              <a:rPr lang="pt-BR" altLang="en-US" sz="2400" dirty="0"/>
              <a:t> =O(n^2)</a:t>
            </a:r>
            <a:endParaRPr lang="en-US" alt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95020-62EA-BD38-917A-BB7955A04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86570D-F25F-252A-152C-CD220428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00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9DDFA-E005-98D1-10EC-4706AF542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CB53494-9C81-F7EF-124F-DB48548A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Home Task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A039B8E-EB1F-DDD4-D873-4D409041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pt-BR" altLang="en-US" dirty="0"/>
              <a:t>T(n) = T(n-1) + n</a:t>
            </a:r>
          </a:p>
          <a:p>
            <a:pPr>
              <a:buFontTx/>
              <a:buNone/>
            </a:pPr>
            <a:r>
              <a:rPr lang="pt-BR" altLang="en-US" dirty="0"/>
              <a:t>T(1) = c</a:t>
            </a: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A55BC-9D7A-2E4E-CF86-AFBCD898C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B28A2-F412-C7BD-1B99-EB46FC7B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97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/>
              <a:t>2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8578850" cy="47847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                 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                           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                            </a:t>
            </a:r>
          </a:p>
          <a:p>
            <a:pPr>
              <a:buFontTx/>
              <a:buNone/>
            </a:pPr>
            <a:r>
              <a:rPr lang="en-US" altLang="en-US" sz="4400"/>
              <a:t>         Recursion Tree Method</a:t>
            </a:r>
          </a:p>
          <a:p>
            <a:endParaRPr lang="en-US" altLang="en-US"/>
          </a:p>
        </p:txBody>
      </p:sp>
      <p:grpSp>
        <p:nvGrpSpPr>
          <p:cNvPr id="16388" name="Group 54"/>
          <p:cNvGrpSpPr>
            <a:grpSpLocks/>
          </p:cNvGrpSpPr>
          <p:nvPr/>
        </p:nvGrpSpPr>
        <p:grpSpPr bwMode="auto">
          <a:xfrm>
            <a:off x="2789238" y="1557338"/>
            <a:ext cx="3429000" cy="1676400"/>
            <a:chOff x="3342" y="1584"/>
            <a:chExt cx="1698" cy="816"/>
          </a:xfrm>
        </p:grpSpPr>
        <p:sp>
          <p:nvSpPr>
            <p:cNvPr id="16389" name="Oval 9"/>
            <p:cNvSpPr>
              <a:spLocks noChangeArrowheads="1"/>
            </p:cNvSpPr>
            <p:nvPr/>
          </p:nvSpPr>
          <p:spPr bwMode="auto">
            <a:xfrm>
              <a:off x="4098" y="1584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16390" name="AutoShape 16"/>
            <p:cNvCxnSpPr>
              <a:cxnSpLocks noChangeShapeType="1"/>
              <a:stCxn id="16394" idx="7"/>
              <a:endCxn id="16389" idx="3"/>
            </p:cNvCxnSpPr>
            <p:nvPr/>
          </p:nvCxnSpPr>
          <p:spPr bwMode="auto">
            <a:xfrm flipV="1">
              <a:off x="3688" y="1772"/>
              <a:ext cx="441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1" name="AutoShape 17"/>
            <p:cNvCxnSpPr>
              <a:cxnSpLocks noChangeShapeType="1"/>
              <a:stCxn id="16401" idx="0"/>
              <a:endCxn id="16389" idx="4"/>
            </p:cNvCxnSpPr>
            <p:nvPr/>
          </p:nvCxnSpPr>
          <p:spPr bwMode="auto">
            <a:xfrm flipV="1">
              <a:off x="4198" y="1803"/>
              <a:ext cx="7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2" name="AutoShape 18"/>
            <p:cNvCxnSpPr>
              <a:cxnSpLocks noChangeShapeType="1"/>
              <a:stCxn id="16395" idx="0"/>
              <a:endCxn id="16394" idx="4"/>
            </p:cNvCxnSpPr>
            <p:nvPr/>
          </p:nvCxnSpPr>
          <p:spPr bwMode="auto">
            <a:xfrm flipV="1">
              <a:off x="3611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3" name="AutoShape 19"/>
            <p:cNvCxnSpPr>
              <a:cxnSpLocks noChangeShapeType="1"/>
              <a:stCxn id="16396" idx="0"/>
              <a:endCxn id="16394" idx="3"/>
            </p:cNvCxnSpPr>
            <p:nvPr/>
          </p:nvCxnSpPr>
          <p:spPr bwMode="auto">
            <a:xfrm flipV="1">
              <a:off x="3419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4" name="Oval 24"/>
            <p:cNvSpPr>
              <a:spLocks noChangeArrowheads="1"/>
            </p:cNvSpPr>
            <p:nvPr/>
          </p:nvSpPr>
          <p:spPr bwMode="auto">
            <a:xfrm>
              <a:off x="3506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395" name="Rectangle 31"/>
            <p:cNvSpPr>
              <a:spLocks noChangeAspect="1" noChangeArrowheads="1"/>
            </p:cNvSpPr>
            <p:nvPr/>
          </p:nvSpPr>
          <p:spPr bwMode="auto">
            <a:xfrm>
              <a:off x="3534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endParaRPr lang="en-US" altLang="en-US"/>
            </a:p>
          </p:txBody>
        </p:sp>
        <p:sp>
          <p:nvSpPr>
            <p:cNvPr id="16396" name="Rectangle 36"/>
            <p:cNvSpPr>
              <a:spLocks noChangeAspect="1" noChangeArrowheads="1"/>
            </p:cNvSpPr>
            <p:nvPr/>
          </p:nvSpPr>
          <p:spPr bwMode="auto">
            <a:xfrm>
              <a:off x="3342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endParaRPr lang="en-US" altLang="en-US"/>
            </a:p>
          </p:txBody>
        </p:sp>
        <p:sp>
          <p:nvSpPr>
            <p:cNvPr id="16397" name="Rectangle 37"/>
            <p:cNvSpPr>
              <a:spLocks noChangeAspect="1" noChangeArrowheads="1"/>
            </p:cNvSpPr>
            <p:nvPr/>
          </p:nvSpPr>
          <p:spPr bwMode="auto">
            <a:xfrm>
              <a:off x="3726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endParaRPr lang="en-US" altLang="en-US"/>
            </a:p>
          </p:txBody>
        </p:sp>
        <p:cxnSp>
          <p:nvCxnSpPr>
            <p:cNvPr id="16398" name="AutoShape 38"/>
            <p:cNvCxnSpPr>
              <a:cxnSpLocks noChangeShapeType="1"/>
              <a:stCxn id="16397" idx="0"/>
              <a:endCxn id="16394" idx="5"/>
            </p:cNvCxnSpPr>
            <p:nvPr/>
          </p:nvCxnSpPr>
          <p:spPr bwMode="auto">
            <a:xfrm flipH="1" flipV="1">
              <a:off x="3688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9" name="AutoShape 39"/>
            <p:cNvCxnSpPr>
              <a:cxnSpLocks noChangeShapeType="1"/>
              <a:stCxn id="16402" idx="0"/>
              <a:endCxn id="16401" idx="4"/>
            </p:cNvCxnSpPr>
            <p:nvPr/>
          </p:nvCxnSpPr>
          <p:spPr bwMode="auto">
            <a:xfrm flipV="1">
              <a:off x="4196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0" name="AutoShape 40"/>
            <p:cNvCxnSpPr>
              <a:cxnSpLocks noChangeShapeType="1"/>
              <a:stCxn id="16403" idx="0"/>
              <a:endCxn id="16401" idx="3"/>
            </p:cNvCxnSpPr>
            <p:nvPr/>
          </p:nvCxnSpPr>
          <p:spPr bwMode="auto">
            <a:xfrm flipV="1">
              <a:off x="4004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1" name="Oval 41"/>
            <p:cNvSpPr>
              <a:spLocks noChangeArrowheads="1"/>
            </p:cNvSpPr>
            <p:nvPr/>
          </p:nvSpPr>
          <p:spPr bwMode="auto">
            <a:xfrm>
              <a:off x="4091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402" name="Rectangle 42"/>
            <p:cNvSpPr>
              <a:spLocks noChangeAspect="1" noChangeArrowheads="1"/>
            </p:cNvSpPr>
            <p:nvPr/>
          </p:nvSpPr>
          <p:spPr bwMode="auto">
            <a:xfrm>
              <a:off x="4119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endParaRPr lang="en-US" altLang="en-US"/>
            </a:p>
          </p:txBody>
        </p:sp>
        <p:sp>
          <p:nvSpPr>
            <p:cNvPr id="16403" name="Rectangle 43"/>
            <p:cNvSpPr>
              <a:spLocks noChangeAspect="1" noChangeArrowheads="1"/>
            </p:cNvSpPr>
            <p:nvPr/>
          </p:nvSpPr>
          <p:spPr bwMode="auto">
            <a:xfrm>
              <a:off x="392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endParaRPr lang="en-US" altLang="en-US"/>
            </a:p>
          </p:txBody>
        </p:sp>
        <p:sp>
          <p:nvSpPr>
            <p:cNvPr id="16404" name="Rectangle 44"/>
            <p:cNvSpPr>
              <a:spLocks noChangeAspect="1" noChangeArrowheads="1"/>
            </p:cNvSpPr>
            <p:nvPr/>
          </p:nvSpPr>
          <p:spPr bwMode="auto">
            <a:xfrm>
              <a:off x="4311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endParaRPr lang="en-US" altLang="en-US"/>
            </a:p>
          </p:txBody>
        </p:sp>
        <p:cxnSp>
          <p:nvCxnSpPr>
            <p:cNvPr id="16405" name="AutoShape 45"/>
            <p:cNvCxnSpPr>
              <a:cxnSpLocks noChangeShapeType="1"/>
              <a:stCxn id="16404" idx="0"/>
              <a:endCxn id="16401" idx="5"/>
            </p:cNvCxnSpPr>
            <p:nvPr/>
          </p:nvCxnSpPr>
          <p:spPr bwMode="auto">
            <a:xfrm flipH="1" flipV="1">
              <a:off x="4273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AutoShape 46"/>
            <p:cNvCxnSpPr>
              <a:cxnSpLocks noChangeShapeType="1"/>
              <a:stCxn id="16409" idx="0"/>
              <a:endCxn id="16408" idx="4"/>
            </p:cNvCxnSpPr>
            <p:nvPr/>
          </p:nvCxnSpPr>
          <p:spPr bwMode="auto">
            <a:xfrm flipV="1">
              <a:off x="4772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AutoShape 47"/>
            <p:cNvCxnSpPr>
              <a:cxnSpLocks noChangeShapeType="1"/>
              <a:stCxn id="16410" idx="0"/>
              <a:endCxn id="16408" idx="3"/>
            </p:cNvCxnSpPr>
            <p:nvPr/>
          </p:nvCxnSpPr>
          <p:spPr bwMode="auto">
            <a:xfrm flipV="1">
              <a:off x="4580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8" name="Oval 48"/>
            <p:cNvSpPr>
              <a:spLocks noChangeArrowheads="1"/>
            </p:cNvSpPr>
            <p:nvPr/>
          </p:nvSpPr>
          <p:spPr bwMode="auto">
            <a:xfrm>
              <a:off x="4667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409" name="Rectangle 49"/>
            <p:cNvSpPr>
              <a:spLocks noChangeAspect="1" noChangeArrowheads="1"/>
            </p:cNvSpPr>
            <p:nvPr/>
          </p:nvSpPr>
          <p:spPr bwMode="auto">
            <a:xfrm>
              <a:off x="4695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endParaRPr lang="en-US" altLang="en-US"/>
            </a:p>
          </p:txBody>
        </p:sp>
        <p:sp>
          <p:nvSpPr>
            <p:cNvPr id="16410" name="Rectangle 50"/>
            <p:cNvSpPr>
              <a:spLocks noChangeAspect="1" noChangeArrowheads="1"/>
            </p:cNvSpPr>
            <p:nvPr/>
          </p:nvSpPr>
          <p:spPr bwMode="auto">
            <a:xfrm>
              <a:off x="4503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endParaRPr lang="en-US" altLang="en-US"/>
            </a:p>
          </p:txBody>
        </p:sp>
        <p:sp>
          <p:nvSpPr>
            <p:cNvPr id="16411" name="Rectangle 51"/>
            <p:cNvSpPr>
              <a:spLocks noChangeAspect="1" noChangeArrowheads="1"/>
            </p:cNvSpPr>
            <p:nvPr/>
          </p:nvSpPr>
          <p:spPr bwMode="auto">
            <a:xfrm>
              <a:off x="488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endParaRPr lang="en-US" altLang="en-US"/>
            </a:p>
          </p:txBody>
        </p:sp>
        <p:cxnSp>
          <p:nvCxnSpPr>
            <p:cNvPr id="16412" name="AutoShape 52"/>
            <p:cNvCxnSpPr>
              <a:cxnSpLocks noChangeShapeType="1"/>
              <a:stCxn id="16411" idx="0"/>
              <a:endCxn id="16408" idx="5"/>
            </p:cNvCxnSpPr>
            <p:nvPr/>
          </p:nvCxnSpPr>
          <p:spPr bwMode="auto">
            <a:xfrm flipH="1" flipV="1">
              <a:off x="4849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3" name="AutoShape 53"/>
            <p:cNvCxnSpPr>
              <a:cxnSpLocks noChangeShapeType="1"/>
              <a:stCxn id="16389" idx="5"/>
              <a:endCxn id="16408" idx="1"/>
            </p:cNvCxnSpPr>
            <p:nvPr/>
          </p:nvCxnSpPr>
          <p:spPr bwMode="auto">
            <a:xfrm>
              <a:off x="4280" y="1772"/>
              <a:ext cx="418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F3C17F-4F5F-5DD1-A12C-9DDC715E4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6906" y="6400800"/>
            <a:ext cx="5067300" cy="381000"/>
          </a:xfrm>
        </p:spPr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9A276-B58E-081B-A3E2-37D31A77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1106-B3C8-457C-BE66-FB62641EC59E}" type="slidenum">
              <a:rPr lang="zh-TW" altLang="en-US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272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 method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7400925" cy="4784725"/>
          </a:xfrm>
        </p:spPr>
        <p:txBody>
          <a:bodyPr/>
          <a:lstStyle/>
          <a:p>
            <a:r>
              <a:rPr lang="en-US" altLang="en-US" dirty="0"/>
              <a:t>Solving recurrences</a:t>
            </a:r>
          </a:p>
          <a:p>
            <a:pPr lvl="1"/>
            <a:r>
              <a:rPr lang="en-US" altLang="en-US" dirty="0"/>
              <a:t>expanding the recurrence into a tree</a:t>
            </a:r>
          </a:p>
          <a:p>
            <a:pPr lvl="1"/>
            <a:r>
              <a:rPr lang="en-US" altLang="en-US" dirty="0"/>
              <a:t>summing the cost at each level</a:t>
            </a:r>
          </a:p>
          <a:p>
            <a:pPr lvl="1"/>
            <a:r>
              <a:rPr lang="en-US" altLang="en-US" dirty="0"/>
              <a:t>Difference between depth and height of node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34BE02-6D4A-B580-B20F-56D516F48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8350" y="6400800"/>
            <a:ext cx="5067300" cy="381000"/>
          </a:xfrm>
        </p:spPr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8EDD3-1B47-926E-4E9B-D3E31F56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1106-B3C8-457C-BE66-FB62641EC59E}" type="slidenum">
              <a:rPr lang="zh-TW" altLang="en-US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495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dirty="0"/>
              <a:t>1-False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dirty="0"/>
              <a:t>2-False  f(n) = n; g(n) = n+1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dirty="0"/>
              <a:t>3-True  a&lt;b; b&lt;c  ; a&lt;C  </a:t>
            </a:r>
            <a:r>
              <a:rPr lang="en-US" altLang="en-US" b="1" dirty="0"/>
              <a:t>Transitive relation</a:t>
            </a:r>
            <a:endParaRPr lang="en-US" altLang="en-US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dirty="0"/>
              <a:t>4-True c&gt;(1/100)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dirty="0"/>
              <a:t>5-True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F1B00E-56B5-3F08-A37B-701404A12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27AC68-9438-1620-831F-A8955075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622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Content Placeholder 4" descr="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066800"/>
            <a:ext cx="8763000" cy="5515756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FEB3CC-2B2D-AEE6-73C2-DA1503874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400800"/>
            <a:ext cx="5067300" cy="381000"/>
          </a:xfrm>
        </p:spPr>
        <p:txBody>
          <a:bodyPr/>
          <a:lstStyle/>
          <a:p>
            <a:r>
              <a:rPr lang="en-US" altLang="zh-TW" dirty="0"/>
              <a:t>Department of Computer Science | FAST-NU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4961A-2B36-BF44-B881-1D421C91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61106-B3C8-457C-BE66-FB62641EC59E}" type="slidenum">
              <a:rPr lang="zh-TW" altLang="en-US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938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542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2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 </a:t>
            </a:r>
            <a:r>
              <a:rPr lang="en-US" altLang="en-US" i="1">
                <a:solidFill>
                  <a:srgbClr val="009999"/>
                </a:solidFill>
              </a:rPr>
              <a:t>+ </a:t>
            </a:r>
            <a:r>
              <a:rPr lang="en-US" altLang="en-US" i="1">
                <a:solidFill>
                  <a:srgbClr val="009999"/>
                </a:solidFill>
                <a:sym typeface="Symbol" panose="05050102010706020507" pitchFamily="18" charset="2"/>
              </a:rPr>
              <a:t>c </a:t>
            </a:r>
            <a:r>
              <a:rPr lang="en-US" altLang="en-US" i="1">
                <a:solidFill>
                  <a:srgbClr val="009999"/>
                </a:solidFill>
              </a:rPr>
              <a:t>n, </a:t>
            </a:r>
            <a:r>
              <a:rPr lang="en-US" altLang="en-US"/>
              <a:t>where </a:t>
            </a:r>
            <a:r>
              <a:rPr lang="en-US" altLang="en-US" i="1">
                <a:solidFill>
                  <a:srgbClr val="009999"/>
                </a:solidFill>
              </a:rPr>
              <a:t>c </a:t>
            </a:r>
            <a:r>
              <a:rPr lang="en-US" altLang="en-US">
                <a:solidFill>
                  <a:srgbClr val="009999"/>
                </a:solidFill>
              </a:rPr>
              <a:t>&gt; 0</a:t>
            </a:r>
            <a:r>
              <a:rPr lang="en-US" altLang="en-US"/>
              <a:t> is constant.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130675" y="2209800"/>
            <a:ext cx="882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9461" name="TextBox 1"/>
          <p:cNvSpPr txBox="1">
            <a:spLocks noChangeArrowheads="1"/>
          </p:cNvSpPr>
          <p:nvPr/>
        </p:nvSpPr>
        <p:spPr bwMode="auto">
          <a:xfrm>
            <a:off x="755650" y="3716338"/>
            <a:ext cx="748823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Here  Tree nodes represent costs incurred at various levels of the recursion. 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896D17-E5FB-4D40-14C2-24441FA9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36BC66-18D7-1F76-BD71-A163EFC5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D79-CA13-421C-A7C5-683957AB32AC}" type="slidenum">
              <a:rPr lang="zh-TW" altLang="en-US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49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2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 + </a:t>
            </a:r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/>
              <a:t>, where </a:t>
            </a:r>
            <a:r>
              <a:rPr lang="en-US" altLang="en-US" i="1">
                <a:solidFill>
                  <a:srgbClr val="009999"/>
                </a:solidFill>
              </a:rPr>
              <a:t>c </a:t>
            </a:r>
            <a:r>
              <a:rPr lang="en-US" altLang="en-US">
                <a:solidFill>
                  <a:srgbClr val="009999"/>
                </a:solidFill>
              </a:rPr>
              <a:t>&gt; 0</a:t>
            </a:r>
            <a:r>
              <a:rPr lang="en-US" altLang="en-US"/>
              <a:t> is constant.</a:t>
            </a:r>
          </a:p>
        </p:txBody>
      </p:sp>
      <p:grpSp>
        <p:nvGrpSpPr>
          <p:cNvPr id="20484" name="Group 10"/>
          <p:cNvGrpSpPr>
            <a:grpSpLocks/>
          </p:cNvGrpSpPr>
          <p:nvPr/>
        </p:nvGrpSpPr>
        <p:grpSpPr bwMode="auto">
          <a:xfrm>
            <a:off x="2362200" y="2133600"/>
            <a:ext cx="4419600" cy="1357313"/>
            <a:chOff x="1488" y="1488"/>
            <a:chExt cx="2784" cy="855"/>
          </a:xfrm>
        </p:grpSpPr>
        <p:sp>
          <p:nvSpPr>
            <p:cNvPr id="20485" name="Line 8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Line 9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87" name="Group 7"/>
            <p:cNvGrpSpPr>
              <a:grpSpLocks/>
            </p:cNvGrpSpPr>
            <p:nvPr/>
          </p:nvGrpSpPr>
          <p:grpSpPr bwMode="auto">
            <a:xfrm>
              <a:off x="1488" y="1968"/>
              <a:ext cx="2784" cy="375"/>
              <a:chOff x="1488" y="1968"/>
              <a:chExt cx="2784" cy="375"/>
            </a:xfrm>
          </p:grpSpPr>
          <p:sp>
            <p:nvSpPr>
              <p:cNvPr id="20489" name="Rectangle 5"/>
              <p:cNvSpPr>
                <a:spLocks noChangeArrowheads="1"/>
              </p:cNvSpPr>
              <p:nvPr/>
            </p:nvSpPr>
            <p:spPr bwMode="auto">
              <a:xfrm>
                <a:off x="1488" y="1978"/>
                <a:ext cx="755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/>
                <a:r>
                  <a:rPr lang="en-US" altLang="en-US" i="1">
                    <a:solidFill>
                      <a:srgbClr val="009999"/>
                    </a:solidFill>
                  </a:rPr>
                  <a:t>T</a:t>
                </a:r>
                <a:r>
                  <a:rPr lang="en-US" altLang="en-US">
                    <a:solidFill>
                      <a:srgbClr val="009999"/>
                    </a:solidFill>
                  </a:rPr>
                  <a:t>(</a:t>
                </a:r>
                <a:r>
                  <a:rPr lang="en-US" altLang="en-US" i="1">
                    <a:solidFill>
                      <a:srgbClr val="009999"/>
                    </a:solidFill>
                  </a:rPr>
                  <a:t>n</a:t>
                </a:r>
                <a:r>
                  <a:rPr lang="en-US" altLang="en-US">
                    <a:solidFill>
                      <a:srgbClr val="009999"/>
                    </a:solidFill>
                  </a:rPr>
                  <a:t>/2)</a:t>
                </a:r>
              </a:p>
            </p:txBody>
          </p:sp>
          <p:sp>
            <p:nvSpPr>
              <p:cNvPr id="20490" name="Rectangle 6"/>
              <p:cNvSpPr>
                <a:spLocks noChangeArrowheads="1"/>
              </p:cNvSpPr>
              <p:nvPr/>
            </p:nvSpPr>
            <p:spPr bwMode="auto">
              <a:xfrm>
                <a:off x="3517" y="1968"/>
                <a:ext cx="755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/>
                <a:r>
                  <a:rPr lang="en-US" altLang="en-US" i="1">
                    <a:solidFill>
                      <a:srgbClr val="009999"/>
                    </a:solidFill>
                  </a:rPr>
                  <a:t>T</a:t>
                </a:r>
                <a:r>
                  <a:rPr lang="en-US" altLang="en-US">
                    <a:solidFill>
                      <a:srgbClr val="009999"/>
                    </a:solidFill>
                  </a:rPr>
                  <a:t>(</a:t>
                </a:r>
                <a:r>
                  <a:rPr lang="en-US" altLang="en-US" i="1">
                    <a:solidFill>
                      <a:srgbClr val="009999"/>
                    </a:solidFill>
                  </a:rPr>
                  <a:t>n</a:t>
                </a:r>
                <a:r>
                  <a:rPr lang="en-US" altLang="en-US">
                    <a:solidFill>
                      <a:srgbClr val="009999"/>
                    </a:solidFill>
                  </a:rPr>
                  <a:t>/2)</a:t>
                </a:r>
              </a:p>
            </p:txBody>
          </p:sp>
        </p:grpSp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2700" y="1488"/>
              <a:ext cx="35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r>
                <a:rPr lang="en-US" altLang="en-US" i="1">
                  <a:solidFill>
                    <a:srgbClr val="009999"/>
                  </a:solidFill>
                </a:rPr>
                <a:t>cn</a:t>
              </a:r>
              <a:endParaRPr lang="en-US" altLang="en-US">
                <a:solidFill>
                  <a:srgbClr val="009999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9AC862-6937-C491-5BF8-36A2B7AB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45BC4-A1CF-F79F-C434-D948ABA4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D79-CA13-421C-A7C5-683957AB32AC}" type="slidenum">
              <a:rPr lang="zh-TW" altLang="en-US" smtClean="0"/>
              <a:pPr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055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2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 + </a:t>
            </a:r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/>
              <a:t>, where </a:t>
            </a:r>
            <a:r>
              <a:rPr lang="en-US" altLang="en-US" i="1">
                <a:solidFill>
                  <a:srgbClr val="009999"/>
                </a:solidFill>
              </a:rPr>
              <a:t>c </a:t>
            </a:r>
            <a:r>
              <a:rPr lang="en-US" altLang="en-US">
                <a:solidFill>
                  <a:srgbClr val="009999"/>
                </a:solidFill>
              </a:rPr>
              <a:t>&gt; 0</a:t>
            </a:r>
            <a:r>
              <a:rPr lang="en-US" altLang="en-US"/>
              <a:t> is constant.</a:t>
            </a:r>
          </a:p>
        </p:txBody>
      </p:sp>
      <p:grpSp>
        <p:nvGrpSpPr>
          <p:cNvPr id="21508" name="Group 22"/>
          <p:cNvGrpSpPr>
            <a:grpSpLocks/>
          </p:cNvGrpSpPr>
          <p:nvPr/>
        </p:nvGrpSpPr>
        <p:grpSpPr bwMode="auto">
          <a:xfrm>
            <a:off x="1524000" y="2133600"/>
            <a:ext cx="6049963" cy="2179638"/>
            <a:chOff x="960" y="1488"/>
            <a:chExt cx="3811" cy="1373"/>
          </a:xfrm>
        </p:grpSpPr>
        <p:sp>
          <p:nvSpPr>
            <p:cNvPr id="21509" name="Line 4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Rectangle 9"/>
            <p:cNvSpPr>
              <a:spLocks noChangeArrowheads="1"/>
            </p:cNvSpPr>
            <p:nvPr/>
          </p:nvSpPr>
          <p:spPr bwMode="auto">
            <a:xfrm>
              <a:off x="2700" y="1488"/>
              <a:ext cx="35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r>
                <a:rPr lang="en-US" altLang="en-US" i="1">
                  <a:solidFill>
                    <a:srgbClr val="009999"/>
                  </a:solidFill>
                </a:rPr>
                <a:t>cn</a:t>
              </a: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21512" name="Line 18"/>
            <p:cNvSpPr>
              <a:spLocks noChangeShapeType="1"/>
            </p:cNvSpPr>
            <p:nvPr/>
          </p:nvSpPr>
          <p:spPr bwMode="auto">
            <a:xfrm flipH="1">
              <a:off x="1392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Line 19"/>
            <p:cNvSpPr>
              <a:spLocks noChangeShapeType="1"/>
            </p:cNvSpPr>
            <p:nvPr/>
          </p:nvSpPr>
          <p:spPr bwMode="auto">
            <a:xfrm flipH="1">
              <a:off x="3360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20"/>
            <p:cNvSpPr>
              <a:spLocks noChangeShapeType="1"/>
            </p:cNvSpPr>
            <p:nvPr/>
          </p:nvSpPr>
          <p:spPr bwMode="auto">
            <a:xfrm>
              <a:off x="3888" y="2160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21"/>
            <p:cNvSpPr>
              <a:spLocks noChangeShapeType="1"/>
            </p:cNvSpPr>
            <p:nvPr/>
          </p:nvSpPr>
          <p:spPr bwMode="auto">
            <a:xfrm>
              <a:off x="1920" y="2160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r>
                <a:rPr lang="en-US" altLang="en-US" i="1">
                  <a:solidFill>
                    <a:srgbClr val="009999"/>
                  </a:solidFill>
                </a:rPr>
                <a:t>T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</a:t>
              </a:r>
              <a:r>
                <a:rPr lang="en-US" altLang="en-US">
                  <a:solidFill>
                    <a:srgbClr val="009999"/>
                  </a:solidFill>
                </a:rPr>
                <a:t>/4)</a:t>
              </a:r>
            </a:p>
          </p:txBody>
        </p:sp>
        <p:sp>
          <p:nvSpPr>
            <p:cNvPr id="21517" name="Rectangle 11"/>
            <p:cNvSpPr>
              <a:spLocks noChangeArrowheads="1"/>
            </p:cNvSpPr>
            <p:nvPr/>
          </p:nvSpPr>
          <p:spPr bwMode="auto">
            <a:xfrm>
              <a:off x="2000" y="2496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r>
                <a:rPr lang="en-US" altLang="en-US" i="1">
                  <a:solidFill>
                    <a:srgbClr val="009999"/>
                  </a:solidFill>
                </a:rPr>
                <a:t>T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</a:t>
              </a:r>
              <a:r>
                <a:rPr lang="en-US" altLang="en-US">
                  <a:solidFill>
                    <a:srgbClr val="009999"/>
                  </a:solidFill>
                </a:rPr>
                <a:t>/4)</a:t>
              </a:r>
            </a:p>
          </p:txBody>
        </p:sp>
        <p:sp>
          <p:nvSpPr>
            <p:cNvPr id="21518" name="Rectangle 16"/>
            <p:cNvSpPr>
              <a:spLocks noChangeArrowheads="1"/>
            </p:cNvSpPr>
            <p:nvPr/>
          </p:nvSpPr>
          <p:spPr bwMode="auto">
            <a:xfrm>
              <a:off x="2976" y="2495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r>
                <a:rPr lang="en-US" altLang="en-US" i="1">
                  <a:solidFill>
                    <a:srgbClr val="009999"/>
                  </a:solidFill>
                </a:rPr>
                <a:t>T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</a:t>
              </a:r>
              <a:r>
                <a:rPr lang="en-US" altLang="en-US">
                  <a:solidFill>
                    <a:srgbClr val="009999"/>
                  </a:solidFill>
                </a:rPr>
                <a:t>/4)</a:t>
              </a:r>
            </a:p>
          </p:txBody>
        </p:sp>
        <p:sp>
          <p:nvSpPr>
            <p:cNvPr id="21519" name="Rectangle 17"/>
            <p:cNvSpPr>
              <a:spLocks noChangeArrowheads="1"/>
            </p:cNvSpPr>
            <p:nvPr/>
          </p:nvSpPr>
          <p:spPr bwMode="auto">
            <a:xfrm>
              <a:off x="4016" y="2495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r>
                <a:rPr lang="en-US" altLang="en-US" i="1">
                  <a:solidFill>
                    <a:srgbClr val="009999"/>
                  </a:solidFill>
                </a:rPr>
                <a:t>T</a:t>
              </a:r>
              <a:r>
                <a:rPr lang="en-US" altLang="en-US">
                  <a:solidFill>
                    <a:srgbClr val="009999"/>
                  </a:solidFill>
                </a:rPr>
                <a:t>(</a:t>
              </a:r>
              <a:r>
                <a:rPr lang="en-US" altLang="en-US" i="1">
                  <a:solidFill>
                    <a:srgbClr val="009999"/>
                  </a:solidFill>
                </a:rPr>
                <a:t>n</a:t>
              </a:r>
              <a:r>
                <a:rPr lang="en-US" altLang="en-US">
                  <a:solidFill>
                    <a:srgbClr val="009999"/>
                  </a:solidFill>
                </a:rPr>
                <a:t>/4)</a:t>
              </a:r>
            </a:p>
          </p:txBody>
        </p:sp>
        <p:sp>
          <p:nvSpPr>
            <p:cNvPr id="21520" name="Rectangle 7"/>
            <p:cNvSpPr>
              <a:spLocks noChangeArrowheads="1"/>
            </p:cNvSpPr>
            <p:nvPr/>
          </p:nvSpPr>
          <p:spPr bwMode="auto">
            <a:xfrm>
              <a:off x="1587" y="1978"/>
              <a:ext cx="557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r>
                <a:rPr lang="en-US" altLang="en-US" i="1">
                  <a:solidFill>
                    <a:srgbClr val="009999"/>
                  </a:solidFill>
                </a:rPr>
                <a:t>cn</a:t>
              </a:r>
              <a:r>
                <a:rPr lang="en-US" altLang="en-US">
                  <a:solidFill>
                    <a:srgbClr val="009999"/>
                  </a:solidFill>
                </a:rPr>
                <a:t>/2</a:t>
              </a:r>
            </a:p>
          </p:txBody>
        </p:sp>
        <p:sp>
          <p:nvSpPr>
            <p:cNvPr id="21521" name="Rectangle 8"/>
            <p:cNvSpPr>
              <a:spLocks noChangeArrowheads="1"/>
            </p:cNvSpPr>
            <p:nvPr/>
          </p:nvSpPr>
          <p:spPr bwMode="auto">
            <a:xfrm>
              <a:off x="3616" y="1968"/>
              <a:ext cx="557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/>
              <a:r>
                <a:rPr lang="en-US" altLang="en-US" i="1">
                  <a:solidFill>
                    <a:srgbClr val="009999"/>
                  </a:solidFill>
                </a:rPr>
                <a:t>cn</a:t>
              </a:r>
              <a:r>
                <a:rPr lang="en-US" altLang="en-US">
                  <a:solidFill>
                    <a:srgbClr val="009999"/>
                  </a:solidFill>
                </a:rPr>
                <a:t>/2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29CB98-4F56-5E14-9EDD-647F7378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2612F2-D4D9-2F89-3439-FE21C575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D79-CA13-421C-A7C5-683957AB32AC}" type="slidenum">
              <a:rPr lang="zh-TW" altLang="en-US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661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2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 + </a:t>
            </a:r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/>
              <a:t>, where </a:t>
            </a:r>
            <a:r>
              <a:rPr lang="en-US" altLang="en-US" i="1">
                <a:solidFill>
                  <a:srgbClr val="009999"/>
                </a:solidFill>
              </a:rPr>
              <a:t>c </a:t>
            </a:r>
            <a:r>
              <a:rPr lang="en-US" altLang="en-US">
                <a:solidFill>
                  <a:srgbClr val="009999"/>
                </a:solidFill>
              </a:rPr>
              <a:t>&gt; 0</a:t>
            </a:r>
            <a:r>
              <a:rPr lang="en-US" altLang="en-US"/>
              <a:t> is constant.</a:t>
            </a:r>
          </a:p>
        </p:txBody>
      </p:sp>
      <p:sp>
        <p:nvSpPr>
          <p:cNvPr id="22532" name="Line 19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2542" name="Rectangle 13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2544" name="Rectangle 15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22545" name="Rectangle 16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22546" name="Rectangle 17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>
                <a:solidFill>
                  <a:srgbClr val="009999"/>
                </a:solidFill>
                <a:latin typeface="Symbol" panose="05050102010706020507" pitchFamily="18" charset="2"/>
              </a:rPr>
              <a:t>O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/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5476A7-22E3-5A9B-519A-54B1F86F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F13AC-ACE4-48F7-5E96-646D97DB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D79-CA13-421C-A7C5-683957AB32AC}" type="slidenum">
              <a:rPr lang="zh-TW" altLang="en-US" smtClean="0"/>
              <a:pPr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070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42912" y="152400"/>
            <a:ext cx="8167687" cy="1093733"/>
          </a:xfrm>
        </p:spPr>
        <p:txBody>
          <a:bodyPr/>
          <a:lstStyle/>
          <a:p>
            <a:r>
              <a:rPr lang="en-US" altLang="en-US" dirty="0"/>
              <a:t>Determining depth/height of tree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3557" name="Picture 7" descr="Untitled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714500"/>
            <a:ext cx="46863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2199FE-FF17-3A8E-6D4B-9FC0EF5B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E66C4-86A2-E594-B04B-7E6722C3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D79-CA13-421C-A7C5-683957AB32AC}" type="slidenum">
              <a:rPr lang="zh-TW" altLang="en-US" smtClean="0"/>
              <a:pPr/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102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perfect binary tree with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/>
              <a:t> leaf nodes</a:t>
            </a:r>
          </a:p>
          <a:p>
            <a:r>
              <a:rPr lang="en-US" dirty="0"/>
              <a:t>A perfect binary tree of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r>
              <a:rPr lang="en-US" dirty="0"/>
              <a:t>nodes</a:t>
            </a:r>
          </a:p>
          <a:p>
            <a:pPr lvl="1"/>
            <a:r>
              <a:rPr lang="en-US" dirty="0"/>
              <a:t>Number of leaf nodes: </a:t>
            </a:r>
            <a:r>
              <a:rPr lang="en-US" dirty="0">
                <a:latin typeface="Consolas" panose="020B0609020204030204" pitchFamily="49" charset="0"/>
              </a:rPr>
              <a:t>L = 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</a:p>
          <a:p>
            <a:pPr lvl="1"/>
            <a:r>
              <a:rPr lang="en-US" dirty="0"/>
              <a:t>Number of internal nodes: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 – 1</a:t>
            </a:r>
          </a:p>
          <a:p>
            <a:pPr lvl="1"/>
            <a:r>
              <a:rPr lang="en-US" dirty="0"/>
              <a:t>Total number of nodes: </a:t>
            </a:r>
            <a:r>
              <a:rPr lang="en-US" dirty="0">
                <a:latin typeface="Consolas" panose="020B0609020204030204" pitchFamily="49" charset="0"/>
              </a:rPr>
              <a:t>2L-1 = 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17576" y="4149725"/>
            <a:ext cx="7159625" cy="2011362"/>
            <a:chOff x="1017576" y="4149725"/>
            <a:chExt cx="7159625" cy="2011362"/>
          </a:xfrm>
        </p:grpSpPr>
        <p:pic>
          <p:nvPicPr>
            <p:cNvPr id="10" name="Picture 9" descr="a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576" y="4149725"/>
              <a:ext cx="7159625" cy="201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017576" y="4924573"/>
              <a:ext cx="35458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CA" altLang="en-US" sz="2400" i="1">
                  <a:latin typeface="Consolas" panose="020B0609020204030204" pitchFamily="49" charset="0"/>
                  <a:cs typeface="Times New Roman" pitchFamily="18" charset="0"/>
                </a:rPr>
                <a:t>h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0E7AA-D62D-4B98-B486-5471A7263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9835E-EA25-53BE-D8D4-B4F2E017C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9949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perfect binary tree with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/>
              <a:t> leaf nodes</a:t>
            </a:r>
          </a:p>
          <a:p>
            <a:r>
              <a:rPr lang="en-US" sz="2800" dirty="0"/>
              <a:t>A perfect binary tree with </a:t>
            </a:r>
            <a:r>
              <a:rPr lang="en-US" sz="2800" dirty="0">
                <a:latin typeface="Consolas" panose="020B0609020204030204" pitchFamily="49" charset="0"/>
              </a:rPr>
              <a:t>n</a:t>
            </a:r>
            <a:r>
              <a:rPr lang="en-US" sz="2800" dirty="0"/>
              <a:t> nodes has </a:t>
            </a:r>
            <a:r>
              <a:rPr lang="en-US" sz="2800" b="1" dirty="0"/>
              <a:t>height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</a:rPr>
              <a:t>log</a:t>
            </a:r>
            <a:r>
              <a:rPr lang="en-US" sz="2800" baseline="-25000" dirty="0">
                <a:latin typeface="Consolas" panose="020B0609020204030204" pitchFamily="49" charset="0"/>
              </a:rPr>
              <a:t>2</a:t>
            </a:r>
            <a:r>
              <a:rPr lang="en-US" sz="2800" dirty="0">
                <a:latin typeface="Consolas" panose="020B0609020204030204" pitchFamily="49" charset="0"/>
              </a:rPr>
              <a:t>(n + 1) – 1</a:t>
            </a:r>
          </a:p>
          <a:p>
            <a:pPr lvl="1"/>
            <a:r>
              <a:rPr lang="en-US" dirty="0"/>
              <a:t>Number of leaf nodes: </a:t>
            </a:r>
            <a:r>
              <a:rPr lang="en-US" dirty="0">
                <a:latin typeface="Consolas" panose="020B0609020204030204" pitchFamily="49" charset="0"/>
              </a:rPr>
              <a:t>L = 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</a:p>
          <a:p>
            <a:pPr lvl="1"/>
            <a:r>
              <a:rPr lang="en-US" dirty="0"/>
              <a:t>Number of internal nodes: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 – 1</a:t>
            </a:r>
          </a:p>
          <a:p>
            <a:pPr lvl="1"/>
            <a:r>
              <a:rPr lang="en-US" dirty="0"/>
              <a:t>Total number of nodes: </a:t>
            </a:r>
            <a:r>
              <a:rPr lang="en-US" dirty="0">
                <a:latin typeface="Consolas" panose="020B0609020204030204" pitchFamily="49" charset="0"/>
              </a:rPr>
              <a:t>2L-1 = 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0E7AA-D62D-4B98-B486-5471A7263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D17FBACE-B0AB-4924-B2F8-EDC3097F35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164407"/>
              </p:ext>
            </p:extLst>
          </p:nvPr>
        </p:nvGraphicFramePr>
        <p:xfrm>
          <a:off x="2836838" y="4364993"/>
          <a:ext cx="3546524" cy="201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676160" imgH="939600" progId="Equation.3">
                  <p:embed/>
                </p:oleObj>
              </mc:Choice>
              <mc:Fallback>
                <p:oleObj name="Equation" r:id="rId3" imgW="1676160" imgH="939600" progId="Equation.3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38" y="4364993"/>
                        <a:ext cx="3546524" cy="201675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F2C76-4834-51E4-6E81-61FDB44BA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911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2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 + </a:t>
            </a:r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/>
              <a:t>, where </a:t>
            </a:r>
            <a:r>
              <a:rPr lang="en-US" altLang="en-US" i="1">
                <a:solidFill>
                  <a:srgbClr val="009999"/>
                </a:solidFill>
              </a:rPr>
              <a:t>c </a:t>
            </a:r>
            <a:r>
              <a:rPr lang="en-US" altLang="en-US">
                <a:solidFill>
                  <a:srgbClr val="009999"/>
                </a:solidFill>
              </a:rPr>
              <a:t>&gt; 0</a:t>
            </a:r>
            <a:r>
              <a:rPr lang="en-US" altLang="en-US"/>
              <a:t> is constant.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>
                <a:solidFill>
                  <a:srgbClr val="009999"/>
                </a:solidFill>
                <a:latin typeface="Symbol" panose="05050102010706020507" pitchFamily="18" charset="2"/>
              </a:rPr>
              <a:t>O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/>
              <a:t>…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439738" y="3581400"/>
            <a:ext cx="1076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h</a:t>
            </a:r>
            <a:r>
              <a:rPr lang="en-US" altLang="en-US">
                <a:solidFill>
                  <a:srgbClr val="009999"/>
                </a:solidFill>
              </a:rPr>
              <a:t> = log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4E8EFD-CCF7-5274-076E-0148BBB9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074504-971F-F989-41CB-AC045DE9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D79-CA13-421C-A7C5-683957AB32AC}" type="slidenum">
              <a:rPr lang="zh-TW" altLang="en-US" smtClean="0"/>
              <a:pPr/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090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1026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5604" name="Text Box 1029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2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 + </a:t>
            </a:r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/>
              <a:t>, where </a:t>
            </a:r>
            <a:r>
              <a:rPr lang="en-US" altLang="en-US" i="1">
                <a:solidFill>
                  <a:srgbClr val="009999"/>
                </a:solidFill>
              </a:rPr>
              <a:t>c </a:t>
            </a:r>
            <a:r>
              <a:rPr lang="en-US" altLang="en-US">
                <a:solidFill>
                  <a:srgbClr val="009999"/>
                </a:solidFill>
              </a:rPr>
              <a:t>&gt; 0</a:t>
            </a:r>
            <a:r>
              <a:rPr lang="en-US" altLang="en-US"/>
              <a:t> is constant.</a:t>
            </a:r>
          </a:p>
        </p:txBody>
      </p:sp>
      <p:sp>
        <p:nvSpPr>
          <p:cNvPr id="25605" name="Line 1032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1033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1034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Rectangle 1035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5609" name="Line 1036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037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038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039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Rectangle 1040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5614" name="Rectangle 1041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5615" name="Rectangle 1042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5616" name="Rectangle 1043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5617" name="Rectangle 1044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25618" name="Rectangle 1045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25619" name="Rectangle 1046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>
                <a:solidFill>
                  <a:srgbClr val="009999"/>
                </a:solidFill>
                <a:latin typeface="Symbol" panose="05050102010706020507" pitchFamily="18" charset="2"/>
              </a:rPr>
              <a:t>O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25620" name="Text Box 1047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/>
              <a:t>…</a:t>
            </a:r>
          </a:p>
        </p:txBody>
      </p:sp>
      <p:sp>
        <p:nvSpPr>
          <p:cNvPr id="25621" name="Text Box 1048"/>
          <p:cNvSpPr txBox="1">
            <a:spLocks noChangeArrowheads="1"/>
          </p:cNvSpPr>
          <p:nvPr/>
        </p:nvSpPr>
        <p:spPr bwMode="auto">
          <a:xfrm>
            <a:off x="439738" y="3581400"/>
            <a:ext cx="1076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h</a:t>
            </a:r>
            <a:r>
              <a:rPr lang="en-US" altLang="en-US">
                <a:solidFill>
                  <a:srgbClr val="009999"/>
                </a:solidFill>
              </a:rPr>
              <a:t> = log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25622" name="Line 1049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Rectangle 1050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BF1F3E-874C-A078-EC43-00A58198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494B6C-A91F-79E5-A8A0-0FE89D45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D79-CA13-421C-A7C5-683957AB32AC}" type="slidenum">
              <a:rPr lang="zh-TW" altLang="en-US" smtClean="0"/>
              <a:pPr/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648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938" y="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Important Summations that should be Committed to Memory.</a:t>
            </a:r>
          </a:p>
        </p:txBody>
      </p:sp>
      <p:pic>
        <p:nvPicPr>
          <p:cNvPr id="11268" name="Picture 5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5857875"/>
            <a:ext cx="7858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5286375"/>
            <a:ext cx="5429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5286375"/>
            <a:ext cx="7937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Content Placeholder 8" descr="Untitled8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38" y="1428750"/>
            <a:ext cx="7858125" cy="504825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EDDA4A-AE57-0177-CCEE-DC0C6D6F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26485-BACC-5EAF-A989-060EAD98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795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2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 + </a:t>
            </a:r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/>
              <a:t>, where </a:t>
            </a:r>
            <a:r>
              <a:rPr lang="en-US" altLang="en-US" i="1">
                <a:solidFill>
                  <a:srgbClr val="009999"/>
                </a:solidFill>
              </a:rPr>
              <a:t>c </a:t>
            </a:r>
            <a:r>
              <a:rPr lang="en-US" altLang="en-US">
                <a:solidFill>
                  <a:srgbClr val="009999"/>
                </a:solidFill>
              </a:rPr>
              <a:t>&gt; 0</a:t>
            </a:r>
            <a:r>
              <a:rPr lang="en-US" altLang="en-US"/>
              <a:t> is constant.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>
                <a:solidFill>
                  <a:srgbClr val="009999"/>
                </a:solidFill>
                <a:latin typeface="Symbol" panose="05050102010706020507" pitchFamily="18" charset="2"/>
              </a:rPr>
              <a:t>O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/>
              <a:t>…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39738" y="3581400"/>
            <a:ext cx="1076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h</a:t>
            </a:r>
            <a:r>
              <a:rPr lang="en-US" altLang="en-US">
                <a:solidFill>
                  <a:srgbClr val="009999"/>
                </a:solidFill>
              </a:rPr>
              <a:t> = log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CC730C-DB4C-F9E7-5878-6BA32E22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33548-8B1E-80AF-86DA-F0504BC7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D79-CA13-421C-A7C5-683957AB32AC}" type="slidenum">
              <a:rPr lang="zh-TW" altLang="en-US" smtClean="0"/>
              <a:pPr/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07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2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 + </a:t>
            </a:r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/>
              <a:t>, where </a:t>
            </a:r>
            <a:r>
              <a:rPr lang="en-US" altLang="en-US" i="1">
                <a:solidFill>
                  <a:srgbClr val="009999"/>
                </a:solidFill>
              </a:rPr>
              <a:t>c </a:t>
            </a:r>
            <a:r>
              <a:rPr lang="en-US" altLang="en-US">
                <a:solidFill>
                  <a:srgbClr val="009999"/>
                </a:solidFill>
              </a:rPr>
              <a:t>&gt; 0</a:t>
            </a:r>
            <a:r>
              <a:rPr lang="en-US" altLang="en-US"/>
              <a:t> is constant.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>
                <a:solidFill>
                  <a:srgbClr val="009999"/>
                </a:solidFill>
                <a:latin typeface="Symbol" panose="05050102010706020507" pitchFamily="18" charset="2"/>
              </a:rPr>
              <a:t>O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/>
              <a:t>…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439738" y="3581400"/>
            <a:ext cx="1076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h</a:t>
            </a:r>
            <a:r>
              <a:rPr lang="en-US" altLang="en-US">
                <a:solidFill>
                  <a:srgbClr val="009999"/>
                </a:solidFill>
              </a:rPr>
              <a:t> = log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103B66-475C-BB45-0B44-AB315652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080FAA-6BEB-A599-C7F7-EFB8D815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D79-CA13-421C-A7C5-683957AB32AC}" type="slidenum">
              <a:rPr lang="zh-TW" altLang="en-US" smtClean="0"/>
              <a:pPr/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935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30"/>
          <p:cNvSpPr>
            <a:spLocks noChangeShapeType="1"/>
          </p:cNvSpPr>
          <p:nvPr/>
        </p:nvSpPr>
        <p:spPr bwMode="auto">
          <a:xfrm>
            <a:off x="1905000" y="5486400"/>
            <a:ext cx="6400800" cy="9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" name="Rectangle 35"/>
          <p:cNvSpPr>
            <a:spLocks noChangeArrowheads="1"/>
          </p:cNvSpPr>
          <p:nvPr/>
        </p:nvSpPr>
        <p:spPr bwMode="auto">
          <a:xfrm>
            <a:off x="3276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en-US"/>
          </a:p>
        </p:txBody>
      </p:sp>
      <p:sp>
        <p:nvSpPr>
          <p:cNvPr id="28676" name="Line 34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AutoShape 2"/>
          <p:cNvSpPr>
            <a:spLocks noChangeArrowheads="1"/>
          </p:cNvSpPr>
          <p:nvPr/>
        </p:nvSpPr>
        <p:spPr bwMode="auto">
          <a:xfrm>
            <a:off x="3429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rtl="1">
              <a:defRPr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2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 + </a:t>
            </a:r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/>
              <a:t>, where </a:t>
            </a:r>
            <a:r>
              <a:rPr lang="en-US" altLang="en-US" i="1">
                <a:solidFill>
                  <a:srgbClr val="009999"/>
                </a:solidFill>
              </a:rPr>
              <a:t>c </a:t>
            </a:r>
            <a:r>
              <a:rPr lang="en-US" altLang="en-US">
                <a:solidFill>
                  <a:srgbClr val="009999"/>
                </a:solidFill>
              </a:rPr>
              <a:t>&gt; 0</a:t>
            </a:r>
            <a:r>
              <a:rPr lang="en-US" altLang="en-US"/>
              <a:t> is constant.</a:t>
            </a:r>
          </a:p>
        </p:txBody>
      </p:sp>
      <p:sp>
        <p:nvSpPr>
          <p:cNvPr id="28680" name="Line 5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6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7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8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9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Rectangle 10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686" name="Line 11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2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3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4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Rectangle 15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8691" name="Rectangle 16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8692" name="Rectangle 17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8693" name="Rectangle 18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8694" name="Rectangle 19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28695" name="Rectangle 20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28696" name="Rectangle 21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>
                <a:solidFill>
                  <a:srgbClr val="009999"/>
                </a:solidFill>
                <a:latin typeface="Symbol" panose="05050102010706020507" pitchFamily="18" charset="2"/>
              </a:rPr>
              <a:t>O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28697" name="Text Box 22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/>
              <a:t>…</a:t>
            </a:r>
          </a:p>
        </p:txBody>
      </p:sp>
      <p:sp>
        <p:nvSpPr>
          <p:cNvPr id="28698" name="Text Box 24"/>
          <p:cNvSpPr txBox="1">
            <a:spLocks noChangeArrowheads="1"/>
          </p:cNvSpPr>
          <p:nvPr/>
        </p:nvSpPr>
        <p:spPr bwMode="auto">
          <a:xfrm>
            <a:off x="439738" y="3581400"/>
            <a:ext cx="1076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h</a:t>
            </a:r>
            <a:r>
              <a:rPr lang="en-US" altLang="en-US">
                <a:solidFill>
                  <a:srgbClr val="009999"/>
                </a:solidFill>
              </a:rPr>
              <a:t> = log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28699" name="Line 25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0" name="Rectangle 26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701" name="Rectangle 27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702" name="Rectangle 28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703" name="Text Box 29"/>
          <p:cNvSpPr txBox="1">
            <a:spLocks noChangeArrowheads="1"/>
          </p:cNvSpPr>
          <p:nvPr/>
        </p:nvSpPr>
        <p:spPr bwMode="auto">
          <a:xfrm>
            <a:off x="3551238" y="5181600"/>
            <a:ext cx="2039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/>
              <a:t>#leaves </a:t>
            </a:r>
            <a:r>
              <a:rPr lang="en-US" altLang="en-US">
                <a:solidFill>
                  <a:srgbClr val="009999"/>
                </a:solidFill>
              </a:rPr>
              <a:t>=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28704" name="Rectangle 31"/>
          <p:cNvSpPr>
            <a:spLocks noChangeArrowheads="1"/>
          </p:cNvSpPr>
          <p:nvPr/>
        </p:nvSpPr>
        <p:spPr bwMode="auto">
          <a:xfrm>
            <a:off x="8132763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>
                <a:solidFill>
                  <a:srgbClr val="009999"/>
                </a:solidFill>
                <a:latin typeface="Symbol" panose="05050102010706020507" pitchFamily="18" charset="2"/>
              </a:rPr>
              <a:t>O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28705" name="Text Box 37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55A627-1F88-42F3-5AF0-F7DA53D9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51F844-E922-A428-7C4D-16B5C219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D79-CA13-421C-A7C5-683957AB32AC}" type="slidenum">
              <a:rPr lang="zh-TW" altLang="en-US" smtClean="0"/>
              <a:pPr/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91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34"/>
          <p:cNvSpPr>
            <a:spLocks noChangeShapeType="1"/>
          </p:cNvSpPr>
          <p:nvPr/>
        </p:nvSpPr>
        <p:spPr bwMode="auto">
          <a:xfrm>
            <a:off x="1905000" y="5486400"/>
            <a:ext cx="6400800" cy="9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" name="Rectangle 35"/>
          <p:cNvSpPr>
            <a:spLocks noChangeArrowheads="1"/>
          </p:cNvSpPr>
          <p:nvPr/>
        </p:nvSpPr>
        <p:spPr bwMode="auto">
          <a:xfrm>
            <a:off x="3276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en-US"/>
          </a:p>
        </p:txBody>
      </p:sp>
      <p:sp>
        <p:nvSpPr>
          <p:cNvPr id="29700" name="Line 2"/>
          <p:cNvSpPr>
            <a:spLocks noChangeShapeType="1"/>
          </p:cNvSpPr>
          <p:nvPr/>
        </p:nvSpPr>
        <p:spPr bwMode="auto">
          <a:xfrm>
            <a:off x="795338" y="2357438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AutoShape 3"/>
          <p:cNvSpPr>
            <a:spLocks noChangeArrowheads="1"/>
          </p:cNvSpPr>
          <p:nvPr/>
        </p:nvSpPr>
        <p:spPr bwMode="auto">
          <a:xfrm>
            <a:off x="3429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rtl="1">
              <a:defRPr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297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9703" name="Text Box 5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/>
            <a:r>
              <a:rPr lang="en-US" altLang="en-US"/>
              <a:t>Solve 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= 2</a:t>
            </a:r>
            <a:r>
              <a:rPr lang="en-US" altLang="en-US" i="1">
                <a:solidFill>
                  <a:srgbClr val="009999"/>
                </a:solidFill>
              </a:rPr>
              <a:t>T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 + </a:t>
            </a:r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/>
              <a:t>, where </a:t>
            </a:r>
            <a:r>
              <a:rPr lang="en-US" altLang="en-US" i="1">
                <a:solidFill>
                  <a:srgbClr val="009999"/>
                </a:solidFill>
              </a:rPr>
              <a:t>c </a:t>
            </a:r>
            <a:r>
              <a:rPr lang="en-US" altLang="en-US">
                <a:solidFill>
                  <a:srgbClr val="009999"/>
                </a:solidFill>
              </a:rPr>
              <a:t>&gt; 0</a:t>
            </a:r>
            <a:r>
              <a:rPr lang="en-US" altLang="en-US"/>
              <a:t> is constant.</a:t>
            </a:r>
          </a:p>
        </p:txBody>
      </p:sp>
      <p:sp>
        <p:nvSpPr>
          <p:cNvPr id="29704" name="Line 6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7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8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9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0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Rectangle 11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9710" name="Line 12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3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4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5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Rectangle 16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9715" name="Rectangle 17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9716" name="Rectangle 18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9717" name="Rectangle 19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/4</a:t>
            </a:r>
          </a:p>
        </p:txBody>
      </p:sp>
      <p:sp>
        <p:nvSpPr>
          <p:cNvPr id="29718" name="Rectangle 20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29719" name="Rectangle 21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r>
              <a:rPr lang="en-US" altLang="en-US">
                <a:solidFill>
                  <a:srgbClr val="009999"/>
                </a:solidFill>
              </a:rPr>
              <a:t>/2</a:t>
            </a:r>
          </a:p>
        </p:txBody>
      </p:sp>
      <p:sp>
        <p:nvSpPr>
          <p:cNvPr id="29720" name="Rectangle 22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>
                <a:solidFill>
                  <a:srgbClr val="009999"/>
                </a:solidFill>
                <a:latin typeface="Symbol" panose="05050102010706020507" pitchFamily="18" charset="2"/>
              </a:rPr>
              <a:t>O</a:t>
            </a:r>
            <a:r>
              <a:rPr lang="en-US" alt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29721" name="Text Box 23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/>
              <a:t>…</a:t>
            </a:r>
          </a:p>
        </p:txBody>
      </p:sp>
      <p:sp>
        <p:nvSpPr>
          <p:cNvPr id="29722" name="Text Box 24"/>
          <p:cNvSpPr txBox="1">
            <a:spLocks noChangeArrowheads="1"/>
          </p:cNvSpPr>
          <p:nvPr/>
        </p:nvSpPr>
        <p:spPr bwMode="auto">
          <a:xfrm>
            <a:off x="439738" y="3581400"/>
            <a:ext cx="1076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h</a:t>
            </a:r>
            <a:r>
              <a:rPr lang="en-US" altLang="en-US">
                <a:solidFill>
                  <a:srgbClr val="009999"/>
                </a:solidFill>
              </a:rPr>
              <a:t> = log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29723" name="Line 25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Rectangle 26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9725" name="Rectangle 27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9726" name="Rectangle 28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i="1">
                <a:solidFill>
                  <a:srgbClr val="009999"/>
                </a:solidFill>
              </a:rPr>
              <a:t>cn</a:t>
            </a: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9727" name="Text Box 29"/>
          <p:cNvSpPr txBox="1">
            <a:spLocks noChangeArrowheads="1"/>
          </p:cNvSpPr>
          <p:nvPr/>
        </p:nvSpPr>
        <p:spPr bwMode="auto">
          <a:xfrm>
            <a:off x="3551238" y="5181600"/>
            <a:ext cx="2039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/>
              <a:t>#leaves </a:t>
            </a:r>
            <a:r>
              <a:rPr lang="en-US" altLang="en-US">
                <a:solidFill>
                  <a:srgbClr val="009999"/>
                </a:solidFill>
              </a:rPr>
              <a:t>=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29728" name="Rectangle 31"/>
          <p:cNvSpPr>
            <a:spLocks noChangeArrowheads="1"/>
          </p:cNvSpPr>
          <p:nvPr/>
        </p:nvSpPr>
        <p:spPr bwMode="auto">
          <a:xfrm>
            <a:off x="8215313" y="5286375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>
                <a:solidFill>
                  <a:srgbClr val="009999"/>
                </a:solidFill>
                <a:latin typeface="Symbol" panose="05050102010706020507" pitchFamily="18" charset="2"/>
              </a:rPr>
              <a:t>O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29729" name="Line 32"/>
          <p:cNvSpPr>
            <a:spLocks noChangeShapeType="1"/>
          </p:cNvSpPr>
          <p:nvPr/>
        </p:nvSpPr>
        <p:spPr bwMode="auto">
          <a:xfrm>
            <a:off x="7391400" y="57912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0" name="Text Box 33"/>
          <p:cNvSpPr txBox="1">
            <a:spLocks noChangeArrowheads="1"/>
          </p:cNvSpPr>
          <p:nvPr/>
        </p:nvSpPr>
        <p:spPr bwMode="auto">
          <a:xfrm>
            <a:off x="7064375" y="5821363"/>
            <a:ext cx="1927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/>
              <a:t>Total</a:t>
            </a:r>
            <a:r>
              <a:rPr lang="en-US" altLang="en-US">
                <a:solidFill>
                  <a:srgbClr val="009999"/>
                </a:solidFill>
                <a:latin typeface="Symbol" panose="05050102010706020507" pitchFamily="18" charset="2"/>
              </a:rPr>
              <a:t> = O</a:t>
            </a:r>
            <a:r>
              <a:rPr lang="en-US" altLang="en-US">
                <a:solidFill>
                  <a:srgbClr val="009999"/>
                </a:solidFill>
              </a:rPr>
              <a:t>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 log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29731" name="Text Box 36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4EC833-8D39-3A45-FF6C-64EFCDA7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CD9623-0C65-6399-A1EB-8323E0A3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D79-CA13-421C-A7C5-683957AB32AC}" type="slidenum">
              <a:rPr lang="zh-TW" altLang="en-US" smtClean="0"/>
              <a:pPr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073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42938" y="1190625"/>
          <a:ext cx="8020050" cy="566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3" imgW="8020016" imgH="5667355" progId="AcroExch.Document.11">
                  <p:embed/>
                </p:oleObj>
              </mc:Choice>
              <mc:Fallback>
                <p:oleObj name="Acrobat Document" r:id="rId3" imgW="8020016" imgH="5667355" progId="AcroExch.Document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190625"/>
                        <a:ext cx="8020050" cy="566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516563"/>
            <a:ext cx="1619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6D7D02-0BB7-9DB7-675F-04078B608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5EFAB-299B-8066-EBD5-99F64C72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650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Let's consider another example,</a:t>
            </a:r>
          </a:p>
          <a:p>
            <a:r>
              <a:rPr lang="en-US" altLang="en-US" i="1"/>
              <a:t>T(n) = T(n/3) + T(2n/3) + n</a:t>
            </a:r>
            <a:r>
              <a:rPr lang="en-US" altLang="en-US"/>
              <a:t>.</a:t>
            </a:r>
          </a:p>
          <a:p>
            <a:r>
              <a:rPr lang="en-US" altLang="en-US"/>
              <a:t>Expanding out the first few levels, the recurrence tree is:</a:t>
            </a:r>
          </a:p>
          <a:p>
            <a:endParaRPr lang="en-US" altLang="en-US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36838"/>
            <a:ext cx="8640762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3"/>
          <p:cNvSpPr txBox="1">
            <a:spLocks noChangeArrowheads="1"/>
          </p:cNvSpPr>
          <p:nvPr/>
        </p:nvSpPr>
        <p:spPr bwMode="auto">
          <a:xfrm>
            <a:off x="971550" y="6308725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the closed form of this recurrence </a:t>
            </a:r>
            <a:r>
              <a:rPr lang="en-US" altLang="en-US" b="1"/>
              <a:t>is </a:t>
            </a:r>
            <a:r>
              <a:rPr lang="en-US" altLang="en-US" b="1" i="1"/>
              <a:t>O(n log n)</a:t>
            </a:r>
            <a:r>
              <a:rPr lang="en-US" altLang="en-US" b="1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D75FB2-EA5A-C7C9-510F-AB5B500AE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0DFB37-3BD5-FC7D-0DE3-29AA9831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000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Determining Height of tree</a:t>
            </a:r>
          </a:p>
        </p:txBody>
      </p:sp>
      <p:pic>
        <p:nvPicPr>
          <p:cNvPr id="348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5550" y="1928813"/>
            <a:ext cx="6010275" cy="3429000"/>
          </a:xfr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483F35-C2E6-5E74-4A6E-CAD1D0664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02D23-326C-6602-42FA-306D8A21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091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Home Task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78486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</a:rPr>
              <a:t>Solve </a:t>
            </a:r>
          </a:p>
          <a:p>
            <a:r>
              <a:rPr lang="en-US" altLang="en-US" sz="2800" i="1" dirty="0">
                <a:solidFill>
                  <a:srgbClr val="009999"/>
                </a:solidFill>
              </a:rPr>
              <a:t>T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dirty="0">
                <a:solidFill>
                  <a:srgbClr val="009999"/>
                </a:solidFill>
              </a:rPr>
              <a:t>) = </a:t>
            </a:r>
            <a:r>
              <a:rPr lang="en-US" altLang="en-US" sz="2800" i="1" dirty="0">
                <a:solidFill>
                  <a:srgbClr val="009999"/>
                </a:solidFill>
              </a:rPr>
              <a:t>T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>
                <a:solidFill>
                  <a:srgbClr val="009999"/>
                </a:solidFill>
              </a:rPr>
              <a:t>n/</a:t>
            </a:r>
            <a:r>
              <a:rPr lang="en-US" altLang="en-US" sz="2800" dirty="0">
                <a:solidFill>
                  <a:srgbClr val="009999"/>
                </a:solidFill>
              </a:rPr>
              <a:t>2)</a:t>
            </a:r>
            <a:r>
              <a:rPr lang="en-US" altLang="en-US" sz="2800" i="1" dirty="0">
                <a:solidFill>
                  <a:srgbClr val="009999"/>
                </a:solidFill>
              </a:rPr>
              <a:t> + 1</a:t>
            </a:r>
            <a:endParaRPr lang="en-US" altLang="en-US" sz="2800" dirty="0">
              <a:solidFill>
                <a:srgbClr val="000000"/>
              </a:solidFill>
            </a:endParaRPr>
          </a:p>
          <a:p>
            <a:r>
              <a:rPr lang="en-US" altLang="en-US" sz="2800" i="1" dirty="0">
                <a:solidFill>
                  <a:srgbClr val="009999"/>
                </a:solidFill>
              </a:rPr>
              <a:t>T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dirty="0">
                <a:solidFill>
                  <a:srgbClr val="009999"/>
                </a:solidFill>
              </a:rPr>
              <a:t>) = </a:t>
            </a:r>
            <a:r>
              <a:rPr lang="en-US" altLang="en-US" sz="2800" i="1" dirty="0">
                <a:solidFill>
                  <a:srgbClr val="009999"/>
                </a:solidFill>
              </a:rPr>
              <a:t>2T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>
                <a:solidFill>
                  <a:srgbClr val="009999"/>
                </a:solidFill>
              </a:rPr>
              <a:t>n/</a:t>
            </a:r>
            <a:r>
              <a:rPr lang="en-US" altLang="en-US" sz="2800" dirty="0">
                <a:solidFill>
                  <a:srgbClr val="009999"/>
                </a:solidFill>
              </a:rPr>
              <a:t>2)</a:t>
            </a:r>
            <a:r>
              <a:rPr lang="en-US" altLang="en-US" sz="2800" i="1" dirty="0">
                <a:solidFill>
                  <a:srgbClr val="009999"/>
                </a:solidFill>
              </a:rPr>
              <a:t> + n</a:t>
            </a:r>
            <a:r>
              <a:rPr lang="en-US" altLang="en-US" sz="2800" baseline="30000" dirty="0">
                <a:solidFill>
                  <a:srgbClr val="009999"/>
                </a:solidFill>
              </a:rPr>
              <a:t>2</a:t>
            </a:r>
          </a:p>
          <a:p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3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/4) +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1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  <a:p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5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lang="en-US" altLang="en-US" dirty="0">
                <a:solidFill>
                  <a:srgbClr val="009999"/>
                </a:solidFill>
              </a:rPr>
              <a:t>-6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+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endParaRPr kumimoji="0" lang="en-US" altLang="en-US" sz="2800" b="0" i="1" u="none" strike="noStrike" kern="1200" cap="none" spc="0" normalizeH="0" baseline="3000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US" altLang="en-US" sz="2800" dirty="0">
              <a:solidFill>
                <a:srgbClr val="000000"/>
              </a:solidFill>
            </a:endParaRPr>
          </a:p>
          <a:p>
            <a:endParaRPr lang="en-US" altLang="en-US" sz="2800" dirty="0">
              <a:solidFill>
                <a:srgbClr val="000000"/>
              </a:solidFill>
            </a:endParaRPr>
          </a:p>
          <a:p>
            <a:endParaRPr lang="en-US" altLang="en-US" sz="2800" dirty="0">
              <a:solidFill>
                <a:srgbClr val="000000"/>
              </a:solidFill>
            </a:endParaRPr>
          </a:p>
          <a:p>
            <a:endParaRPr lang="en-US" altLang="en-US" sz="2800" dirty="0">
              <a:solidFill>
                <a:srgbClr val="000000"/>
              </a:solidFill>
            </a:endParaRPr>
          </a:p>
          <a:p>
            <a:endParaRPr lang="en-US" altLang="en-US" sz="2800" dirty="0">
              <a:solidFill>
                <a:srgbClr val="000000"/>
              </a:solidFill>
            </a:endParaRPr>
          </a:p>
          <a:p>
            <a:endParaRPr lang="en-US" altLang="en-US" sz="280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00063" y="35004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30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A917EB-1D61-F6FE-A8E5-0AC8F697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ADDBCC-B832-5FED-A1FF-91485959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D79-CA13-421C-A7C5-683957AB32AC}" type="slidenum">
              <a:rPr lang="zh-TW" altLang="en-US" smtClean="0"/>
              <a:pPr/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70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294D-200A-3424-6686-4CE012B5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E4ADB1-3A0F-3480-81FD-763A90A3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Recursion Tree Method to Solve Recurrences (codesdope.com)</a:t>
            </a:r>
            <a:endParaRPr lang="en-US" dirty="0"/>
          </a:p>
          <a:p>
            <a:r>
              <a:rPr lang="en-US" dirty="0">
                <a:hlinkClick r:id="rId3"/>
              </a:rPr>
              <a:t>Lecture 20: Recursion Trees and the Master Method (cornell.edu)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BCB28-0047-AFC9-8C2C-D1747B2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CD79-CA13-421C-A7C5-683957AB32AC}" type="slidenum">
              <a:rPr lang="zh-TW" altLang="en-US" smtClean="0"/>
              <a:pPr/>
              <a:t>48</a:t>
            </a:fld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D2C47-3888-7AA5-5067-967933812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4695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 dirty="0"/>
              <a:t>O(</a:t>
            </a:r>
            <a:r>
              <a:rPr lang="en-US" altLang="en-US" b="1" dirty="0" err="1"/>
              <a:t>Logn</a:t>
            </a:r>
            <a:r>
              <a:rPr lang="en-US" altLang="en-US" b="1" dirty="0"/>
              <a:t>)</a:t>
            </a:r>
            <a:r>
              <a:rPr lang="en-US" altLang="en-US" dirty="0"/>
              <a:t> Time Complexity of a loop is considered as O(</a:t>
            </a:r>
            <a:r>
              <a:rPr lang="en-US" altLang="en-US" dirty="0" err="1"/>
              <a:t>Logn</a:t>
            </a:r>
            <a:r>
              <a:rPr lang="en-US" altLang="en-US" dirty="0"/>
              <a:t>) if the loop control variables (LCV) is divided / multiplied by a constant amount.</a:t>
            </a:r>
          </a:p>
          <a:p>
            <a:r>
              <a:rPr lang="en-US" altLang="en-US" dirty="0"/>
              <a:t>Here c is some positive integer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for (int 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&lt;=n; </a:t>
            </a:r>
            <a:r>
              <a:rPr lang="en-US" altLang="en-US" dirty="0" err="1"/>
              <a:t>i</a:t>
            </a:r>
            <a:r>
              <a:rPr lang="en-US" altLang="en-US" dirty="0"/>
              <a:t> *= c)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{ // some O(1) expressions }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for (int </a:t>
            </a:r>
            <a:r>
              <a:rPr lang="en-US" altLang="en-US" dirty="0" err="1"/>
              <a:t>i</a:t>
            </a:r>
            <a:r>
              <a:rPr lang="en-US" altLang="en-US" dirty="0"/>
              <a:t> = n; </a:t>
            </a:r>
            <a:r>
              <a:rPr lang="en-US" altLang="en-US" dirty="0" err="1"/>
              <a:t>i</a:t>
            </a:r>
            <a:r>
              <a:rPr lang="en-US" altLang="en-US" dirty="0"/>
              <a:t> &gt; 0; </a:t>
            </a:r>
            <a:r>
              <a:rPr lang="en-US" altLang="en-US" dirty="0" err="1"/>
              <a:t>i</a:t>
            </a:r>
            <a:r>
              <a:rPr lang="en-US" altLang="en-US" dirty="0"/>
              <a:t> /= c)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{ // some O(1) expressions 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28F4F5-8D78-6185-EFFA-E3229F9C8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86C150-60EB-EA9B-40E5-6071B8C3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81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(Dependent nested loop)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For (i=1;i&lt;=n;i++)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{For(j=i; j&lt;=n;j++)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00B0F0"/>
                </a:solidFill>
              </a:rPr>
              <a:t>//sequence of statements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}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Arithmetic series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n+ (n-1) +(n-2)+……1= n(n+1)/2 =O(n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B05466-C610-85C5-D706-17A325461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761A45-3A61-230A-245D-5D457CA3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49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Design nested loop in which execution of  inner instructions sum to quadratic series.</a:t>
            </a:r>
          </a:p>
          <a:p>
            <a:endParaRPr lang="en-US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43063" y="2857500"/>
            <a:ext cx="41433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=1;i&lt;=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n;i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for (j=1;j&lt;=i</a:t>
            </a:r>
            <a:r>
              <a:rPr lang="en-US" alt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2;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{ //sequence of statements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1+4+9+…..n^2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2n</a:t>
            </a:r>
            <a:r>
              <a:rPr lang="en-US" alt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+3n</a:t>
            </a:r>
            <a:r>
              <a:rPr lang="en-US" alt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+n / 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O(n</a:t>
            </a:r>
            <a:r>
              <a:rPr lang="en-US" alt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E086F-A04A-4871-DAA8-22552AEB3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A1D98A-58E3-AB43-5807-F7E5BB1F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7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</a:t>
            </a:r>
            <a:r>
              <a:rPr lang="en-US" altLang="en-US">
                <a:sym typeface="Wingdings" panose="05000000000000000000" pitchFamily="2" charset="2"/>
              </a:rPr>
              <a:t>(Nested loop)</a:t>
            </a:r>
            <a:endParaRPr lang="en-US" altLang="en-US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for (int 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&lt;=n; </a:t>
            </a:r>
            <a:r>
              <a:rPr lang="en-US" altLang="en-US" dirty="0" err="1"/>
              <a:t>i</a:t>
            </a:r>
            <a:r>
              <a:rPr lang="en-US" altLang="en-US" dirty="0"/>
              <a:t> *= 2)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for (int j = 1; j &lt;= n; j *= 4)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{ // some O(1) expressions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}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1857375" y="4786313"/>
            <a:ext cx="3714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log base 2 n * log base 4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=O(log n)</a:t>
            </a:r>
            <a:r>
              <a:rPr lang="en-US" alt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15804A-9C65-F333-56F1-31CD9B727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E2669-2ADC-9685-BC5E-D0680642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535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dirty="0" err="1"/>
              <a:t>int</a:t>
            </a:r>
            <a:r>
              <a:rPr lang="en-US" altLang="en-US" dirty="0"/>
              <a:t> fun()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  </a:t>
            </a:r>
            <a:r>
              <a:rPr lang="en-US" altLang="en-US" dirty="0" err="1"/>
              <a:t>int</a:t>
            </a:r>
            <a:r>
              <a:rPr lang="en-US" altLang="en-US" dirty="0"/>
              <a:t> count = 0;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  for (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= n; </a:t>
            </a:r>
            <a:r>
              <a:rPr lang="en-US" altLang="en-US" dirty="0" err="1"/>
              <a:t>i</a:t>
            </a:r>
            <a:r>
              <a:rPr lang="en-US" altLang="en-US" dirty="0"/>
              <a:t> &gt; 0; </a:t>
            </a:r>
            <a:r>
              <a:rPr lang="en-US" altLang="en-US" dirty="0" err="1"/>
              <a:t>i</a:t>
            </a:r>
            <a:r>
              <a:rPr lang="en-US" altLang="en-US" dirty="0"/>
              <a:t> /= 2)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     for (</a:t>
            </a:r>
            <a:r>
              <a:rPr lang="en-US" altLang="en-US" dirty="0" err="1"/>
              <a:t>int</a:t>
            </a:r>
            <a:r>
              <a:rPr lang="en-US" altLang="en-US" dirty="0"/>
              <a:t> j = 0; j &lt; </a:t>
            </a:r>
            <a:r>
              <a:rPr lang="en-US" altLang="en-US" dirty="0" err="1"/>
              <a:t>i</a:t>
            </a:r>
            <a:r>
              <a:rPr lang="en-US" altLang="en-US" dirty="0"/>
              <a:t>; </a:t>
            </a:r>
            <a:r>
              <a:rPr lang="en-US" altLang="en-US" dirty="0" err="1"/>
              <a:t>j++</a:t>
            </a:r>
            <a:r>
              <a:rPr lang="en-US" altLang="en-US" dirty="0"/>
              <a:t>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        count += 1;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  return count;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}</a:t>
            </a:r>
          </a:p>
          <a:p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C9830B-CA24-BF87-1578-37AA2EEEA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A72FFD-5015-837E-CB1A-8A233512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0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2984</Words>
  <Application>Microsoft Office PowerPoint</Application>
  <PresentationFormat>On-screen Show (4:3)</PresentationFormat>
  <Paragraphs>523</Paragraphs>
  <Slides>48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Arial</vt:lpstr>
      <vt:lpstr>Calibri</vt:lpstr>
      <vt:lpstr>Consolas</vt:lpstr>
      <vt:lpstr>Courier New</vt:lpstr>
      <vt:lpstr>Monotype Corsiva</vt:lpstr>
      <vt:lpstr>Symbol</vt:lpstr>
      <vt:lpstr>Tahoma</vt:lpstr>
      <vt:lpstr>Times New Roman</vt:lpstr>
      <vt:lpstr>Wingdings</vt:lpstr>
      <vt:lpstr>Wingdings 2</vt:lpstr>
      <vt:lpstr>Blends</vt:lpstr>
      <vt:lpstr>Clip</vt:lpstr>
      <vt:lpstr>Equation</vt:lpstr>
      <vt:lpstr>Acrobat Document</vt:lpstr>
      <vt:lpstr>CS2009 – Design and analysis of Algorithm  </vt:lpstr>
      <vt:lpstr>Task</vt:lpstr>
      <vt:lpstr>Solution</vt:lpstr>
      <vt:lpstr>Important Summations that should be Committed to Memory.</vt:lpstr>
      <vt:lpstr>PowerPoint Presentation</vt:lpstr>
      <vt:lpstr>Example (Dependent nested loop)</vt:lpstr>
      <vt:lpstr>Task</vt:lpstr>
      <vt:lpstr>Example (Nested loop)</vt:lpstr>
      <vt:lpstr>Example</vt:lpstr>
      <vt:lpstr>PowerPoint Presentation</vt:lpstr>
      <vt:lpstr>Task:</vt:lpstr>
      <vt:lpstr>PowerPoint Presentation</vt:lpstr>
      <vt:lpstr>Previous Lecture Example</vt:lpstr>
      <vt:lpstr>PowerPoint Presentation</vt:lpstr>
      <vt:lpstr>Recurrence Relations</vt:lpstr>
      <vt:lpstr>What is a recurrence relation?</vt:lpstr>
      <vt:lpstr>Forming Recurrence Relations</vt:lpstr>
      <vt:lpstr>Forming Recurrence Relations</vt:lpstr>
      <vt:lpstr>Solving Recurrence Relations</vt:lpstr>
      <vt:lpstr>1</vt:lpstr>
      <vt:lpstr>Iteration Method</vt:lpstr>
      <vt:lpstr>Analysis Of Recursive Factorial method</vt:lpstr>
      <vt:lpstr>Analysis Of Recursive Binary Search</vt:lpstr>
      <vt:lpstr>Analysis Of Recursive Binary Search</vt:lpstr>
      <vt:lpstr>Task</vt:lpstr>
      <vt:lpstr>PowerPoint Presentation</vt:lpstr>
      <vt:lpstr>Home Task</vt:lpstr>
      <vt:lpstr>2</vt:lpstr>
      <vt:lpstr>Recursion tree method</vt:lpstr>
      <vt:lpstr>PowerPoint Presentation</vt:lpstr>
      <vt:lpstr>Recursion tree</vt:lpstr>
      <vt:lpstr>Recursion tree</vt:lpstr>
      <vt:lpstr>Recursion tree</vt:lpstr>
      <vt:lpstr>Recursion tree</vt:lpstr>
      <vt:lpstr>Determining depth/height of tree</vt:lpstr>
      <vt:lpstr>Binary Tree: Properties</vt:lpstr>
      <vt:lpstr>Binary Tree: Properties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PowerPoint Presentation</vt:lpstr>
      <vt:lpstr>PowerPoint Presentation</vt:lpstr>
      <vt:lpstr>Determining Height of tree</vt:lpstr>
      <vt:lpstr>Home Task</vt:lpstr>
      <vt:lpstr>Reading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2019-09-09T04:49:07Z</dcterms:created>
  <dcterms:modified xsi:type="dcterms:W3CDTF">2024-09-02T05:15:44Z</dcterms:modified>
</cp:coreProperties>
</file>