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4300" r:id="rId1"/>
  </p:sldMasterIdLst>
  <p:notesMasterIdLst>
    <p:notesMasterId r:id="rId33"/>
  </p:notesMasterIdLst>
  <p:sldIdLst>
    <p:sldId id="439" r:id="rId2"/>
    <p:sldId id="357" r:id="rId3"/>
    <p:sldId id="358" r:id="rId4"/>
    <p:sldId id="359" r:id="rId5"/>
    <p:sldId id="360" r:id="rId6"/>
    <p:sldId id="361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5" r:id="rId21"/>
    <p:sldId id="376" r:id="rId22"/>
    <p:sldId id="377" r:id="rId23"/>
    <p:sldId id="378" r:id="rId24"/>
    <p:sldId id="379" r:id="rId25"/>
    <p:sldId id="380" r:id="rId26"/>
    <p:sldId id="381" r:id="rId27"/>
    <p:sldId id="382" r:id="rId28"/>
    <p:sldId id="383" r:id="rId29"/>
    <p:sldId id="442" r:id="rId30"/>
    <p:sldId id="446" r:id="rId31"/>
    <p:sldId id="44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16">
          <p15:clr>
            <a:srgbClr val="A4A3A4"/>
          </p15:clr>
        </p15:guide>
        <p15:guide id="2" pos="2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27" autoAdjust="0"/>
    <p:restoredTop sz="94660"/>
  </p:normalViewPr>
  <p:slideViewPr>
    <p:cSldViewPr>
      <p:cViewPr varScale="1">
        <p:scale>
          <a:sx n="70" d="100"/>
          <a:sy n="70" d="100"/>
        </p:scale>
        <p:origin x="1470" y="72"/>
      </p:cViewPr>
      <p:guideLst>
        <p:guide orient="horz" pos="3016"/>
        <p:guide pos="23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42EED7EA-6FD9-4EFB-A47E-3269D7185C0F}" type="datetimeFigureOut">
              <a:rPr lang="en-US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69C32AA-29E0-4558-BC14-174AC8456D6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5271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239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3236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8793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626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2146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099691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69C32AA-29E0-4558-BC14-174AC8456D63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287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15174F-189E-40B0-BB93-397137413090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36CBAB-534E-4712-AA17-E31CD05A06B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4659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137FD50-74D2-4A8D-94FD-D9EC93C7A523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F227DE-CE32-44AE-A161-120C4BB761D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4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E90AD70-4081-4E14-AD79-C664B0298531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0449DC-529D-4A39-9DC2-A0151CFEA381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59089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0E53D32-1ACC-4654-94E6-E56A8ED1ACAB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1805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58BA85B-CEF2-4FBF-A0B1-CF6D10AEEEF6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60E16E-1C27-431A-97BB-B1E54A1F07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0734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472FA2-C53D-45EC-9451-237AADD338BE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2AE34-C994-41F1-8AB0-0E6D250AC2D8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78075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C680F50-8342-4C01-B9B7-D658DD60955A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B83B842-D885-4CB1-8239-20698607C13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9366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54527CD-3025-4635-811D-331AE64AB8E1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2C3635F-DFA8-44BA-8715-8BF71702F4B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5620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0BA8191-FB4B-4F7F-9246-3F65BAE67B18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1534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CA2E48-0F9E-47C0-BD81-E04DEB9CFBEF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EC79C3-D587-4339-93EE-E3DE2325D0D7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83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51EECAE-B25A-4E4D-AA9E-BBF75DDA24C8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791D5FA-E505-4634-888D-1299CD39E18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9902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6B6A447-00A6-4323-A71C-6CB906EB8FB9}" type="datetime1">
              <a:rPr lang="en-US" smtClean="0"/>
              <a:pPr>
                <a:defRPr/>
              </a:pPr>
              <a:t>21-Sep-19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Advanced Algorithms Analysis and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4099839-891C-4A6B-AE45-4A2E26D7BFE5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510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01" r:id="rId1"/>
    <p:sldLayoutId id="2147484302" r:id="rId2"/>
    <p:sldLayoutId id="2147484303" r:id="rId3"/>
    <p:sldLayoutId id="2147484304" r:id="rId4"/>
    <p:sldLayoutId id="2147484305" r:id="rId5"/>
    <p:sldLayoutId id="2147484306" r:id="rId6"/>
    <p:sldLayoutId id="2147484307" r:id="rId7"/>
    <p:sldLayoutId id="2147484308" r:id="rId8"/>
    <p:sldLayoutId id="2147484309" r:id="rId9"/>
    <p:sldLayoutId id="2147484310" r:id="rId10"/>
    <p:sldLayoutId id="214748431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5" name="Rectangle 4"/>
          <p:cNvSpPr/>
          <p:nvPr/>
        </p:nvSpPr>
        <p:spPr>
          <a:xfrm>
            <a:off x="2286000" y="2209800"/>
            <a:ext cx="3876382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altLang="en-US" sz="6600" b="1" dirty="0">
                <a:solidFill>
                  <a:srgbClr val="000000"/>
                </a:solidFill>
                <a:latin typeface="Times New Roman Bold" pitchFamily="18" charset="0"/>
                <a:cs typeface="Times New Roman Bold" pitchFamily="18" charset="0"/>
              </a:rPr>
              <a:t>Heap Sort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565305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If on the contrary </a:t>
            </a:r>
            <a:r>
              <a:rPr lang="en-CA" alt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the value of a node is decreased so that it</a:t>
            </a:r>
            <a:r>
              <a:rPr lang="en-CA" altLang="en-US" sz="2000" dirty="0">
                <a:solidFill>
                  <a:srgbClr val="00B0F0"/>
                </a:solidFill>
              </a:rPr>
              <a:t/>
            </a:r>
            <a:br>
              <a:rPr lang="en-CA" altLang="en-US" sz="2000" dirty="0">
                <a:solidFill>
                  <a:srgbClr val="00B0F0"/>
                </a:solidFill>
              </a:rPr>
            </a:br>
            <a:r>
              <a:rPr lang="en-CA" alt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	becomes less than the value of at least one of its children</a:t>
            </a: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, it</a:t>
            </a:r>
            <a:r>
              <a:rPr lang="en-CA" altLang="en-US" sz="2000" dirty="0">
                <a:solidFill>
                  <a:srgbClr val="000000"/>
                </a:solidFill>
              </a:rPr>
              <a:t/>
            </a:r>
            <a:br>
              <a:rPr lang="en-CA" altLang="en-US" sz="2000" dirty="0">
                <a:solidFill>
                  <a:srgbClr val="000000"/>
                </a:solidFill>
              </a:rPr>
            </a:b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suffices to exchange the modified value with the larger of the</a:t>
            </a:r>
            <a:r>
              <a:rPr lang="en-CA" altLang="en-US" sz="2000" dirty="0">
                <a:solidFill>
                  <a:srgbClr val="000000"/>
                </a:solidFill>
              </a:rPr>
              <a:t/>
            </a:r>
            <a:br>
              <a:rPr lang="en-CA" altLang="en-US" sz="2000" dirty="0">
                <a:solidFill>
                  <a:srgbClr val="000000"/>
                </a:solidFill>
              </a:rPr>
            </a:b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values in the children, and then to continue this process</a:t>
            </a:r>
            <a:r>
              <a:rPr lang="en-CA" altLang="en-US" sz="2000" dirty="0">
                <a:solidFill>
                  <a:srgbClr val="000000"/>
                </a:solidFill>
              </a:rPr>
              <a:t/>
            </a:r>
            <a:br>
              <a:rPr lang="en-CA" altLang="en-US" sz="2000" dirty="0">
                <a:solidFill>
                  <a:srgbClr val="000000"/>
                </a:solidFill>
              </a:rPr>
            </a:b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downwards in the tree if necessary until the heap property is</a:t>
            </a:r>
            <a:r>
              <a:rPr lang="en-CA" altLang="en-US" sz="2000" dirty="0">
                <a:solidFill>
                  <a:srgbClr val="000000"/>
                </a:solidFill>
              </a:rPr>
              <a:t/>
            </a:r>
            <a:br>
              <a:rPr lang="en-CA" altLang="en-US" sz="2000" dirty="0">
                <a:solidFill>
                  <a:srgbClr val="000000"/>
                </a:solidFill>
              </a:rPr>
            </a:b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restored.</a:t>
            </a:r>
          </a:p>
          <a:p>
            <a:pPr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The heap, after sifting 3 (originally 10)</a:t>
            </a:r>
            <a:r>
              <a:rPr lang="en-CA" altLang="en-US" sz="2000" dirty="0">
                <a:solidFill>
                  <a:srgbClr val="000000"/>
                </a:solidFill>
              </a:rPr>
              <a:t> </a:t>
            </a: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down to its place</a:t>
            </a:r>
          </a:p>
          <a:p>
            <a:pPr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The modified value has been </a:t>
            </a:r>
            <a:r>
              <a:rPr lang="en-CA" altLang="en-US" sz="2000" dirty="0">
                <a:solidFill>
                  <a:srgbClr val="00B0F0"/>
                </a:solidFill>
                <a:cs typeface="Times New Roman" panose="02020603050405020304" pitchFamily="18" charset="0"/>
              </a:rPr>
              <a:t>sifted down </a:t>
            </a:r>
          </a:p>
          <a:p>
            <a:pPr marL="0" indent="0">
              <a:buNone/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	to its new position.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pic>
        <p:nvPicPr>
          <p:cNvPr id="16388" name="Picture 4" descr="1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419600"/>
            <a:ext cx="2479301" cy="2080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434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TextBox 2"/>
          <p:cNvSpPr txBox="1">
            <a:spLocks noChangeArrowheads="1"/>
          </p:cNvSpPr>
          <p:nvPr/>
        </p:nvSpPr>
        <p:spPr bwMode="auto">
          <a:xfrm>
            <a:off x="1420346" y="649941"/>
            <a:ext cx="5787838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456"/>
              </a:lnSpc>
            </a:pPr>
            <a:r>
              <a:rPr lang="en-CA" altLang="en-US" sz="3971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Making Heaps</a:t>
            </a:r>
          </a:p>
          <a:p>
            <a:pPr eaLnBrk="1" hangingPunct="1">
              <a:lnSpc>
                <a:spcPts val="4456"/>
              </a:lnSpc>
            </a:pPr>
            <a:endParaRPr lang="en-CA" altLang="en-US" sz="3794">
              <a:solidFill>
                <a:srgbClr val="000000"/>
              </a:solidFill>
            </a:endParaRPr>
          </a:p>
        </p:txBody>
      </p:sp>
      <p:sp>
        <p:nvSpPr>
          <p:cNvPr id="17412" name="TextBox 3"/>
          <p:cNvSpPr txBox="1">
            <a:spLocks noChangeArrowheads="1"/>
          </p:cNvSpPr>
          <p:nvPr/>
        </p:nvSpPr>
        <p:spPr bwMode="auto">
          <a:xfrm>
            <a:off x="1086971" y="1378324"/>
            <a:ext cx="7949525" cy="137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There exists a clever algorithm for making a heap. Suppose, for example, that our starting point is the following array represented by the</a:t>
            </a:r>
            <a:r>
              <a:rPr lang="en-CA" altLang="en-US" sz="2400" dirty="0">
                <a:solidFill>
                  <a:srgbClr val="000000"/>
                </a:solidFill>
              </a:rPr>
              <a:t> 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tree in Figure.</a:t>
            </a:r>
          </a:p>
          <a:p>
            <a:pPr eaLnBrk="1" hangingPunct="1">
              <a:lnSpc>
                <a:spcPts val="2118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7423" name="TextBox 14"/>
          <p:cNvSpPr txBox="1">
            <a:spLocks noChangeArrowheads="1"/>
          </p:cNvSpPr>
          <p:nvPr/>
        </p:nvSpPr>
        <p:spPr bwMode="auto">
          <a:xfrm>
            <a:off x="1344706" y="3574677"/>
            <a:ext cx="244490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82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The starting situation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403648" y="2780928"/>
          <a:ext cx="6096000" cy="396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3501008"/>
            <a:ext cx="3816424" cy="286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538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5" name="TextBox 2"/>
          <p:cNvSpPr txBox="1">
            <a:spLocks noChangeArrowheads="1"/>
          </p:cNvSpPr>
          <p:nvPr/>
        </p:nvSpPr>
        <p:spPr bwMode="auto">
          <a:xfrm>
            <a:off x="3910853" y="649941"/>
            <a:ext cx="135934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456"/>
              </a:lnSpc>
            </a:pPr>
            <a:r>
              <a:rPr lang="en-CA" altLang="en-US" sz="3971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Heaps</a:t>
            </a:r>
          </a:p>
          <a:p>
            <a:pPr eaLnBrk="1" hangingPunct="1">
              <a:lnSpc>
                <a:spcPts val="4456"/>
              </a:lnSpc>
            </a:pPr>
            <a:endParaRPr lang="en-CA" altLang="en-US" sz="3794">
              <a:solidFill>
                <a:srgbClr val="000000"/>
              </a:solidFill>
            </a:endParaRPr>
          </a:p>
        </p:txBody>
      </p:sp>
      <p:sp>
        <p:nvSpPr>
          <p:cNvPr id="18436" name="TextBox 3"/>
          <p:cNvSpPr txBox="1">
            <a:spLocks noChangeArrowheads="1"/>
          </p:cNvSpPr>
          <p:nvPr/>
        </p:nvSpPr>
        <p:spPr bwMode="auto">
          <a:xfrm>
            <a:off x="1086971" y="1703294"/>
            <a:ext cx="7733501" cy="1333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41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lnSpc>
                <a:spcPts val="2559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We first make each of the subtrees whose roots are at level 1</a:t>
            </a:r>
            <a:r>
              <a:rPr lang="en-CA" altLang="en-US" sz="2206" dirty="0">
                <a:solidFill>
                  <a:srgbClr val="000000"/>
                </a:solidFill>
              </a:rPr>
              <a:t> </a:t>
            </a: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into a heap, this is done by sifting down these nodes, as illustrated in Figure.</a:t>
            </a:r>
          </a:p>
          <a:p>
            <a:pPr eaLnBrk="1" hangingPunct="1">
              <a:lnSpc>
                <a:spcPts val="2559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18437" name="TextBox 4"/>
          <p:cNvSpPr txBox="1">
            <a:spLocks noChangeArrowheads="1"/>
          </p:cNvSpPr>
          <p:nvPr/>
        </p:nvSpPr>
        <p:spPr bwMode="auto">
          <a:xfrm>
            <a:off x="2308412" y="3048000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82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>
              <a:solidFill>
                <a:srgbClr val="000000"/>
              </a:solidFill>
            </a:endParaRPr>
          </a:p>
        </p:txBody>
      </p:sp>
      <p:sp>
        <p:nvSpPr>
          <p:cNvPr id="18438" name="TextBox 5"/>
          <p:cNvSpPr txBox="1">
            <a:spLocks noChangeArrowheads="1"/>
          </p:cNvSpPr>
          <p:nvPr/>
        </p:nvSpPr>
        <p:spPr bwMode="auto">
          <a:xfrm>
            <a:off x="1905001" y="3854824"/>
            <a:ext cx="183864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11225" algn="l"/>
                <a:tab pos="19018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82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2          4            7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18439" name="TextBox 6"/>
          <p:cNvSpPr txBox="1">
            <a:spLocks noChangeArrowheads="1"/>
          </p:cNvSpPr>
          <p:nvPr/>
        </p:nvSpPr>
        <p:spPr bwMode="auto">
          <a:xfrm>
            <a:off x="3832412" y="2913530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82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18440" name="TextBox 7"/>
          <p:cNvSpPr txBox="1">
            <a:spLocks noChangeArrowheads="1"/>
          </p:cNvSpPr>
          <p:nvPr/>
        </p:nvSpPr>
        <p:spPr bwMode="auto">
          <a:xfrm>
            <a:off x="5065059" y="3126442"/>
            <a:ext cx="1439497" cy="4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446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77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5                  2</a:t>
            </a:r>
          </a:p>
          <a:p>
            <a:pPr eaLnBrk="1" hangingPunct="1">
              <a:lnSpc>
                <a:spcPts val="1699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18441" name="TextBox 8"/>
          <p:cNvSpPr txBox="1">
            <a:spLocks noChangeArrowheads="1"/>
          </p:cNvSpPr>
          <p:nvPr/>
        </p:nvSpPr>
        <p:spPr bwMode="auto">
          <a:xfrm>
            <a:off x="1961030" y="4538383"/>
            <a:ext cx="471084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The level 1 subtrees are made into heaps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7209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3910853" y="649941"/>
            <a:ext cx="135934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456"/>
              </a:lnSpc>
            </a:pPr>
            <a:r>
              <a:rPr lang="en-CA" altLang="en-US" sz="3971" b="1">
                <a:solidFill>
                  <a:srgbClr val="000000"/>
                </a:solidFill>
                <a:latin typeface="Times New Roman Bold" panose="02020803070505020304" pitchFamily="18" charset="0"/>
                <a:ea typeface="Times New Roman Bold" panose="02020803070505020304" pitchFamily="18" charset="0"/>
                <a:cs typeface="Times New Roman Bold" panose="02020803070505020304" pitchFamily="18" charset="0"/>
              </a:rPr>
              <a:t>Heaps</a:t>
            </a:r>
          </a:p>
          <a:p>
            <a:pPr eaLnBrk="1" hangingPunct="1">
              <a:lnSpc>
                <a:spcPts val="4456"/>
              </a:lnSpc>
            </a:pPr>
            <a:endParaRPr lang="en-CA" altLang="en-US" sz="3794">
              <a:solidFill>
                <a:srgbClr val="000000"/>
              </a:solidFill>
            </a:endParaRPr>
          </a:p>
        </p:txBody>
      </p:sp>
      <p:sp>
        <p:nvSpPr>
          <p:cNvPr id="19460" name="TextBox 3"/>
          <p:cNvSpPr txBox="1">
            <a:spLocks noChangeArrowheads="1"/>
          </p:cNvSpPr>
          <p:nvPr/>
        </p:nvSpPr>
        <p:spPr bwMode="auto">
          <a:xfrm>
            <a:off x="539552" y="1340768"/>
            <a:ext cx="7877517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This figure shows the process for the left subtree. The other subtree at level 2 is already a heap. This results in an essentially complete binary tree corresponding to the array.</a:t>
            </a:r>
          </a:p>
          <a:p>
            <a:pPr algn="just" eaLnBrk="1" hangingPunct="1"/>
            <a:endParaRPr lang="en-CA" altLang="en-US" sz="2400" dirty="0">
              <a:solidFill>
                <a:srgbClr val="000000"/>
              </a:solidFill>
            </a:endParaRPr>
          </a:p>
        </p:txBody>
      </p:sp>
      <p:sp>
        <p:nvSpPr>
          <p:cNvPr id="19461" name="TextBox 4"/>
          <p:cNvSpPr txBox="1">
            <a:spLocks noChangeArrowheads="1"/>
          </p:cNvSpPr>
          <p:nvPr/>
        </p:nvSpPr>
        <p:spPr bwMode="auto">
          <a:xfrm>
            <a:off x="1927412" y="2578755"/>
            <a:ext cx="117020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647"/>
              </a:lnSpc>
            </a:pPr>
            <a:endParaRPr lang="en-US" altLang="en-US" dirty="0"/>
          </a:p>
        </p:txBody>
      </p:sp>
      <p:sp>
        <p:nvSpPr>
          <p:cNvPr id="19462" name="TextBox 5"/>
          <p:cNvSpPr txBox="1">
            <a:spLocks noChangeArrowheads="1"/>
          </p:cNvSpPr>
          <p:nvPr/>
        </p:nvSpPr>
        <p:spPr bwMode="auto">
          <a:xfrm>
            <a:off x="2409265" y="257875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129"/>
              </a:lnSpc>
            </a:pPr>
            <a:endParaRPr lang="en-US" altLang="en-US" dirty="0"/>
          </a:p>
        </p:txBody>
      </p:sp>
      <p:sp>
        <p:nvSpPr>
          <p:cNvPr id="19463" name="TextBox 6"/>
          <p:cNvSpPr txBox="1">
            <a:spLocks noChangeArrowheads="1"/>
          </p:cNvSpPr>
          <p:nvPr/>
        </p:nvSpPr>
        <p:spPr bwMode="auto">
          <a:xfrm>
            <a:off x="2879912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 dirty="0"/>
          </a:p>
        </p:txBody>
      </p:sp>
      <p:sp>
        <p:nvSpPr>
          <p:cNvPr id="19464" name="TextBox 7"/>
          <p:cNvSpPr txBox="1">
            <a:spLocks noChangeArrowheads="1"/>
          </p:cNvSpPr>
          <p:nvPr/>
        </p:nvSpPr>
        <p:spPr bwMode="auto">
          <a:xfrm>
            <a:off x="3363166" y="2578755"/>
            <a:ext cx="117020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 dirty="0"/>
          </a:p>
        </p:txBody>
      </p:sp>
      <p:sp>
        <p:nvSpPr>
          <p:cNvPr id="19465" name="TextBox 8"/>
          <p:cNvSpPr txBox="1">
            <a:spLocks noChangeArrowheads="1"/>
          </p:cNvSpPr>
          <p:nvPr/>
        </p:nvSpPr>
        <p:spPr bwMode="auto">
          <a:xfrm>
            <a:off x="3832412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 dirty="0"/>
          </a:p>
        </p:txBody>
      </p:sp>
      <p:sp>
        <p:nvSpPr>
          <p:cNvPr id="19466" name="TextBox 9"/>
          <p:cNvSpPr txBox="1">
            <a:spLocks noChangeArrowheads="1"/>
          </p:cNvSpPr>
          <p:nvPr/>
        </p:nvSpPr>
        <p:spPr bwMode="auto">
          <a:xfrm>
            <a:off x="4303059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19467" name="TextBox 10"/>
          <p:cNvSpPr txBox="1">
            <a:spLocks noChangeArrowheads="1"/>
          </p:cNvSpPr>
          <p:nvPr/>
        </p:nvSpPr>
        <p:spPr bwMode="auto">
          <a:xfrm>
            <a:off x="4784912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19468" name="TextBox 11"/>
          <p:cNvSpPr txBox="1">
            <a:spLocks noChangeArrowheads="1"/>
          </p:cNvSpPr>
          <p:nvPr/>
        </p:nvSpPr>
        <p:spPr bwMode="auto">
          <a:xfrm>
            <a:off x="5255559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19469" name="TextBox 12"/>
          <p:cNvSpPr txBox="1">
            <a:spLocks noChangeArrowheads="1"/>
          </p:cNvSpPr>
          <p:nvPr/>
        </p:nvSpPr>
        <p:spPr bwMode="auto">
          <a:xfrm>
            <a:off x="5726206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19470" name="TextBox 13"/>
          <p:cNvSpPr txBox="1">
            <a:spLocks noChangeArrowheads="1"/>
          </p:cNvSpPr>
          <p:nvPr/>
        </p:nvSpPr>
        <p:spPr bwMode="auto">
          <a:xfrm>
            <a:off x="6140823" y="257875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19471" name="TextBox 14"/>
          <p:cNvSpPr txBox="1">
            <a:spLocks noChangeArrowheads="1"/>
          </p:cNvSpPr>
          <p:nvPr/>
        </p:nvSpPr>
        <p:spPr bwMode="auto">
          <a:xfrm>
            <a:off x="2039470" y="3160059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2" name="TextBox 15"/>
          <p:cNvSpPr txBox="1">
            <a:spLocks noChangeArrowheads="1"/>
          </p:cNvSpPr>
          <p:nvPr/>
        </p:nvSpPr>
        <p:spPr bwMode="auto">
          <a:xfrm>
            <a:off x="4437530" y="3171265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3" name="TextBox 16"/>
          <p:cNvSpPr txBox="1">
            <a:spLocks noChangeArrowheads="1"/>
          </p:cNvSpPr>
          <p:nvPr/>
        </p:nvSpPr>
        <p:spPr bwMode="auto">
          <a:xfrm>
            <a:off x="6947648" y="3171265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4" name="TextBox 17"/>
          <p:cNvSpPr txBox="1">
            <a:spLocks noChangeArrowheads="1"/>
          </p:cNvSpPr>
          <p:nvPr/>
        </p:nvSpPr>
        <p:spPr bwMode="auto">
          <a:xfrm>
            <a:off x="1367117" y="3898247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5" name="TextBox 18"/>
          <p:cNvSpPr txBox="1">
            <a:spLocks noChangeArrowheads="1"/>
          </p:cNvSpPr>
          <p:nvPr/>
        </p:nvSpPr>
        <p:spPr bwMode="auto">
          <a:xfrm>
            <a:off x="2779059" y="3898247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6" name="TextBox 19"/>
          <p:cNvSpPr txBox="1">
            <a:spLocks noChangeArrowheads="1"/>
          </p:cNvSpPr>
          <p:nvPr/>
        </p:nvSpPr>
        <p:spPr bwMode="auto">
          <a:xfrm>
            <a:off x="3856224" y="3898247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7" name="TextBox 20"/>
          <p:cNvSpPr txBox="1">
            <a:spLocks noChangeArrowheads="1"/>
          </p:cNvSpPr>
          <p:nvPr/>
        </p:nvSpPr>
        <p:spPr bwMode="auto">
          <a:xfrm>
            <a:off x="5335401" y="3898247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8" name="TextBox 21"/>
          <p:cNvSpPr txBox="1">
            <a:spLocks noChangeArrowheads="1"/>
          </p:cNvSpPr>
          <p:nvPr/>
        </p:nvSpPr>
        <p:spPr bwMode="auto">
          <a:xfrm>
            <a:off x="6342529" y="3898247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79" name="TextBox 22"/>
          <p:cNvSpPr txBox="1">
            <a:spLocks noChangeArrowheads="1"/>
          </p:cNvSpPr>
          <p:nvPr/>
        </p:nvSpPr>
        <p:spPr bwMode="auto">
          <a:xfrm>
            <a:off x="7821706" y="3898247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0" name="TextBox 23"/>
          <p:cNvSpPr txBox="1">
            <a:spLocks noChangeArrowheads="1"/>
          </p:cNvSpPr>
          <p:nvPr/>
        </p:nvSpPr>
        <p:spPr bwMode="auto">
          <a:xfrm>
            <a:off x="963706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1" name="TextBox 24"/>
          <p:cNvSpPr txBox="1">
            <a:spLocks noChangeArrowheads="1"/>
          </p:cNvSpPr>
          <p:nvPr/>
        </p:nvSpPr>
        <p:spPr bwMode="auto">
          <a:xfrm>
            <a:off x="1770529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2" name="TextBox 25"/>
          <p:cNvSpPr txBox="1">
            <a:spLocks noChangeArrowheads="1"/>
          </p:cNvSpPr>
          <p:nvPr/>
        </p:nvSpPr>
        <p:spPr bwMode="auto">
          <a:xfrm>
            <a:off x="2588559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3" name="TextBox 26"/>
          <p:cNvSpPr txBox="1">
            <a:spLocks noChangeArrowheads="1"/>
          </p:cNvSpPr>
          <p:nvPr/>
        </p:nvSpPr>
        <p:spPr bwMode="auto">
          <a:xfrm>
            <a:off x="3451412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4" name="TextBox 27"/>
          <p:cNvSpPr txBox="1">
            <a:spLocks noChangeArrowheads="1"/>
          </p:cNvSpPr>
          <p:nvPr/>
        </p:nvSpPr>
        <p:spPr bwMode="auto">
          <a:xfrm>
            <a:off x="4258235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5" name="TextBox 28"/>
          <p:cNvSpPr txBox="1">
            <a:spLocks noChangeArrowheads="1"/>
          </p:cNvSpPr>
          <p:nvPr/>
        </p:nvSpPr>
        <p:spPr bwMode="auto">
          <a:xfrm>
            <a:off x="5132294" y="4773706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6" name="TextBox 29"/>
          <p:cNvSpPr txBox="1">
            <a:spLocks noChangeArrowheads="1"/>
          </p:cNvSpPr>
          <p:nvPr/>
        </p:nvSpPr>
        <p:spPr bwMode="auto">
          <a:xfrm>
            <a:off x="5939117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7" name="TextBox 30"/>
          <p:cNvSpPr txBox="1">
            <a:spLocks noChangeArrowheads="1"/>
          </p:cNvSpPr>
          <p:nvPr/>
        </p:nvSpPr>
        <p:spPr bwMode="auto">
          <a:xfrm>
            <a:off x="6745941" y="470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8" name="TextBox 31"/>
          <p:cNvSpPr txBox="1">
            <a:spLocks noChangeArrowheads="1"/>
          </p:cNvSpPr>
          <p:nvPr/>
        </p:nvSpPr>
        <p:spPr bwMode="auto">
          <a:xfrm>
            <a:off x="7620000" y="4740089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19489" name="TextBox 32"/>
          <p:cNvSpPr txBox="1">
            <a:spLocks noChangeArrowheads="1"/>
          </p:cNvSpPr>
          <p:nvPr/>
        </p:nvSpPr>
        <p:spPr bwMode="auto">
          <a:xfrm>
            <a:off x="1154206" y="5412441"/>
            <a:ext cx="7378234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One level 2 subtree is made into a heap (the other already is a heap)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9094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3" name="TextBox 2"/>
          <p:cNvSpPr txBox="1">
            <a:spLocks noChangeArrowheads="1"/>
          </p:cNvSpPr>
          <p:nvPr/>
        </p:nvSpPr>
        <p:spPr bwMode="auto">
          <a:xfrm>
            <a:off x="467544" y="1098176"/>
            <a:ext cx="8352929" cy="1000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59"/>
              </a:lnSpc>
            </a:pP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It only remains to sift down its root to obtain the desired</a:t>
            </a:r>
            <a:r>
              <a:rPr lang="en-CA" altLang="en-US" sz="2206" dirty="0">
                <a:solidFill>
                  <a:srgbClr val="000000"/>
                </a:solidFill>
              </a:rPr>
              <a:t> </a:t>
            </a:r>
            <a:r>
              <a:rPr lang="en-CA" altLang="en-US" sz="2206" dirty="0">
                <a:solidFill>
                  <a:srgbClr val="000000"/>
                </a:solidFill>
                <a:cs typeface="Times New Roman" panose="02020603050405020304" pitchFamily="18" charset="0"/>
              </a:rPr>
              <a:t>heap. This process thus goes as follows:</a:t>
            </a:r>
          </a:p>
          <a:p>
            <a:pPr eaLnBrk="1" hangingPunct="1">
              <a:lnSpc>
                <a:spcPts val="2559"/>
              </a:lnSpc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2140324" y="2084295"/>
            <a:ext cx="23083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85" name="TextBox 4"/>
          <p:cNvSpPr txBox="1">
            <a:spLocks noChangeArrowheads="1"/>
          </p:cNvSpPr>
          <p:nvPr/>
        </p:nvSpPr>
        <p:spPr bwMode="auto">
          <a:xfrm>
            <a:off x="2633382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86" name="TextBox 5"/>
          <p:cNvSpPr txBox="1">
            <a:spLocks noChangeArrowheads="1"/>
          </p:cNvSpPr>
          <p:nvPr/>
        </p:nvSpPr>
        <p:spPr bwMode="auto">
          <a:xfrm>
            <a:off x="3070412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87" name="TextBox 6"/>
          <p:cNvSpPr txBox="1">
            <a:spLocks noChangeArrowheads="1"/>
          </p:cNvSpPr>
          <p:nvPr/>
        </p:nvSpPr>
        <p:spPr bwMode="auto">
          <a:xfrm>
            <a:off x="3518647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88" name="TextBox 7"/>
          <p:cNvSpPr txBox="1">
            <a:spLocks noChangeArrowheads="1"/>
          </p:cNvSpPr>
          <p:nvPr/>
        </p:nvSpPr>
        <p:spPr bwMode="auto">
          <a:xfrm>
            <a:off x="3955676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89" name="TextBox 8"/>
          <p:cNvSpPr txBox="1">
            <a:spLocks noChangeArrowheads="1"/>
          </p:cNvSpPr>
          <p:nvPr/>
        </p:nvSpPr>
        <p:spPr bwMode="auto">
          <a:xfrm>
            <a:off x="4392706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0" name="TextBox 9"/>
          <p:cNvSpPr txBox="1">
            <a:spLocks noChangeArrowheads="1"/>
          </p:cNvSpPr>
          <p:nvPr/>
        </p:nvSpPr>
        <p:spPr bwMode="auto">
          <a:xfrm>
            <a:off x="4842342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1" name="TextBox 10"/>
          <p:cNvSpPr txBox="1">
            <a:spLocks noChangeArrowheads="1"/>
          </p:cNvSpPr>
          <p:nvPr/>
        </p:nvSpPr>
        <p:spPr bwMode="auto">
          <a:xfrm>
            <a:off x="5277970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2" name="TextBox 11"/>
          <p:cNvSpPr txBox="1">
            <a:spLocks noChangeArrowheads="1"/>
          </p:cNvSpPr>
          <p:nvPr/>
        </p:nvSpPr>
        <p:spPr bwMode="auto">
          <a:xfrm>
            <a:off x="5726206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3" name="TextBox 12"/>
          <p:cNvSpPr txBox="1">
            <a:spLocks noChangeArrowheads="1"/>
          </p:cNvSpPr>
          <p:nvPr/>
        </p:nvSpPr>
        <p:spPr bwMode="auto">
          <a:xfrm>
            <a:off x="6163235" y="208429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4" name="TextBox 13"/>
          <p:cNvSpPr txBox="1">
            <a:spLocks noChangeArrowheads="1"/>
          </p:cNvSpPr>
          <p:nvPr/>
        </p:nvSpPr>
        <p:spPr bwMode="auto">
          <a:xfrm>
            <a:off x="2140324" y="2388255"/>
            <a:ext cx="23083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5" name="TextBox 14"/>
          <p:cNvSpPr txBox="1">
            <a:spLocks noChangeArrowheads="1"/>
          </p:cNvSpPr>
          <p:nvPr/>
        </p:nvSpPr>
        <p:spPr bwMode="auto">
          <a:xfrm>
            <a:off x="2633382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6" name="TextBox 15"/>
          <p:cNvSpPr txBox="1">
            <a:spLocks noChangeArrowheads="1"/>
          </p:cNvSpPr>
          <p:nvPr/>
        </p:nvSpPr>
        <p:spPr bwMode="auto">
          <a:xfrm>
            <a:off x="3070412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7" name="TextBox 16"/>
          <p:cNvSpPr txBox="1">
            <a:spLocks noChangeArrowheads="1"/>
          </p:cNvSpPr>
          <p:nvPr/>
        </p:nvSpPr>
        <p:spPr bwMode="auto">
          <a:xfrm>
            <a:off x="3518647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8" name="TextBox 17"/>
          <p:cNvSpPr txBox="1">
            <a:spLocks noChangeArrowheads="1"/>
          </p:cNvSpPr>
          <p:nvPr/>
        </p:nvSpPr>
        <p:spPr bwMode="auto">
          <a:xfrm>
            <a:off x="3955676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499" name="TextBox 18"/>
          <p:cNvSpPr txBox="1">
            <a:spLocks noChangeArrowheads="1"/>
          </p:cNvSpPr>
          <p:nvPr/>
        </p:nvSpPr>
        <p:spPr bwMode="auto">
          <a:xfrm>
            <a:off x="4392706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0" name="TextBox 19"/>
          <p:cNvSpPr txBox="1">
            <a:spLocks noChangeArrowheads="1"/>
          </p:cNvSpPr>
          <p:nvPr/>
        </p:nvSpPr>
        <p:spPr bwMode="auto">
          <a:xfrm>
            <a:off x="4842342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1" name="TextBox 20"/>
          <p:cNvSpPr txBox="1">
            <a:spLocks noChangeArrowheads="1"/>
          </p:cNvSpPr>
          <p:nvPr/>
        </p:nvSpPr>
        <p:spPr bwMode="auto">
          <a:xfrm>
            <a:off x="5277970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2" name="TextBox 21"/>
          <p:cNvSpPr txBox="1">
            <a:spLocks noChangeArrowheads="1"/>
          </p:cNvSpPr>
          <p:nvPr/>
        </p:nvSpPr>
        <p:spPr bwMode="auto">
          <a:xfrm>
            <a:off x="5726206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3" name="TextBox 22"/>
          <p:cNvSpPr txBox="1">
            <a:spLocks noChangeArrowheads="1"/>
          </p:cNvSpPr>
          <p:nvPr/>
        </p:nvSpPr>
        <p:spPr bwMode="auto">
          <a:xfrm>
            <a:off x="6163235" y="238825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4" name="TextBox 23"/>
          <p:cNvSpPr txBox="1">
            <a:spLocks noChangeArrowheads="1"/>
          </p:cNvSpPr>
          <p:nvPr/>
        </p:nvSpPr>
        <p:spPr bwMode="auto">
          <a:xfrm>
            <a:off x="2140324" y="2689412"/>
            <a:ext cx="230832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5" name="TextBox 24"/>
          <p:cNvSpPr txBox="1">
            <a:spLocks noChangeArrowheads="1"/>
          </p:cNvSpPr>
          <p:nvPr/>
        </p:nvSpPr>
        <p:spPr bwMode="auto">
          <a:xfrm>
            <a:off x="2633382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6" name="TextBox 25"/>
          <p:cNvSpPr txBox="1">
            <a:spLocks noChangeArrowheads="1"/>
          </p:cNvSpPr>
          <p:nvPr/>
        </p:nvSpPr>
        <p:spPr bwMode="auto">
          <a:xfrm>
            <a:off x="3070412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7" name="TextBox 26"/>
          <p:cNvSpPr txBox="1">
            <a:spLocks noChangeArrowheads="1"/>
          </p:cNvSpPr>
          <p:nvPr/>
        </p:nvSpPr>
        <p:spPr bwMode="auto">
          <a:xfrm>
            <a:off x="3518647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8" name="TextBox 27"/>
          <p:cNvSpPr txBox="1">
            <a:spLocks noChangeArrowheads="1"/>
          </p:cNvSpPr>
          <p:nvPr/>
        </p:nvSpPr>
        <p:spPr bwMode="auto">
          <a:xfrm>
            <a:off x="3955676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09" name="TextBox 28"/>
          <p:cNvSpPr txBox="1">
            <a:spLocks noChangeArrowheads="1"/>
          </p:cNvSpPr>
          <p:nvPr/>
        </p:nvSpPr>
        <p:spPr bwMode="auto">
          <a:xfrm>
            <a:off x="4392706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10" name="TextBox 29"/>
          <p:cNvSpPr txBox="1">
            <a:spLocks noChangeArrowheads="1"/>
          </p:cNvSpPr>
          <p:nvPr/>
        </p:nvSpPr>
        <p:spPr bwMode="auto">
          <a:xfrm>
            <a:off x="4842342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11" name="TextBox 30"/>
          <p:cNvSpPr txBox="1">
            <a:spLocks noChangeArrowheads="1"/>
          </p:cNvSpPr>
          <p:nvPr/>
        </p:nvSpPr>
        <p:spPr bwMode="auto">
          <a:xfrm>
            <a:off x="5277970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12" name="TextBox 31"/>
          <p:cNvSpPr txBox="1">
            <a:spLocks noChangeArrowheads="1"/>
          </p:cNvSpPr>
          <p:nvPr/>
        </p:nvSpPr>
        <p:spPr bwMode="auto">
          <a:xfrm>
            <a:off x="5726206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13" name="TextBox 32"/>
          <p:cNvSpPr txBox="1">
            <a:spLocks noChangeArrowheads="1"/>
          </p:cNvSpPr>
          <p:nvPr/>
        </p:nvSpPr>
        <p:spPr bwMode="auto">
          <a:xfrm>
            <a:off x="6163235" y="2689412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7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74"/>
              </a:lnSpc>
            </a:pPr>
            <a:endParaRPr lang="en-US" altLang="en-US"/>
          </a:p>
        </p:txBody>
      </p:sp>
      <p:sp>
        <p:nvSpPr>
          <p:cNvPr id="20514" name="TextBox 33"/>
          <p:cNvSpPr txBox="1">
            <a:spLocks noChangeArrowheads="1"/>
          </p:cNvSpPr>
          <p:nvPr/>
        </p:nvSpPr>
        <p:spPr bwMode="auto">
          <a:xfrm>
            <a:off x="4359088" y="3384177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15" name="TextBox 34"/>
          <p:cNvSpPr txBox="1">
            <a:spLocks noChangeArrowheads="1"/>
          </p:cNvSpPr>
          <p:nvPr/>
        </p:nvSpPr>
        <p:spPr bwMode="auto">
          <a:xfrm>
            <a:off x="3294529" y="401170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16" name="TextBox 35"/>
          <p:cNvSpPr txBox="1">
            <a:spLocks noChangeArrowheads="1"/>
          </p:cNvSpPr>
          <p:nvPr/>
        </p:nvSpPr>
        <p:spPr bwMode="auto">
          <a:xfrm>
            <a:off x="5367617" y="4067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17" name="TextBox 36"/>
          <p:cNvSpPr txBox="1">
            <a:spLocks noChangeArrowheads="1"/>
          </p:cNvSpPr>
          <p:nvPr/>
        </p:nvSpPr>
        <p:spPr bwMode="auto">
          <a:xfrm>
            <a:off x="2700617" y="4695265"/>
            <a:ext cx="11541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0518" name="TextBox 37"/>
          <p:cNvSpPr txBox="1">
            <a:spLocks noChangeArrowheads="1"/>
          </p:cNvSpPr>
          <p:nvPr/>
        </p:nvSpPr>
        <p:spPr bwMode="auto">
          <a:xfrm>
            <a:off x="3821206" y="4751294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19" name="TextBox 38"/>
          <p:cNvSpPr txBox="1">
            <a:spLocks noChangeArrowheads="1"/>
          </p:cNvSpPr>
          <p:nvPr/>
        </p:nvSpPr>
        <p:spPr bwMode="auto">
          <a:xfrm>
            <a:off x="4595813" y="4751294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20" name="TextBox 39"/>
          <p:cNvSpPr txBox="1">
            <a:spLocks noChangeArrowheads="1"/>
          </p:cNvSpPr>
          <p:nvPr/>
        </p:nvSpPr>
        <p:spPr bwMode="auto">
          <a:xfrm>
            <a:off x="5782235" y="4751294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21" name="TextBox 40"/>
          <p:cNvSpPr txBox="1">
            <a:spLocks noChangeArrowheads="1"/>
          </p:cNvSpPr>
          <p:nvPr/>
        </p:nvSpPr>
        <p:spPr bwMode="auto">
          <a:xfrm>
            <a:off x="2218765" y="5479677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22" name="TextBox 41"/>
          <p:cNvSpPr txBox="1">
            <a:spLocks noChangeArrowheads="1"/>
          </p:cNvSpPr>
          <p:nvPr/>
        </p:nvSpPr>
        <p:spPr bwMode="auto">
          <a:xfrm>
            <a:off x="3048000" y="5479677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0523" name="TextBox 42"/>
          <p:cNvSpPr txBox="1">
            <a:spLocks noChangeArrowheads="1"/>
          </p:cNvSpPr>
          <p:nvPr/>
        </p:nvSpPr>
        <p:spPr bwMode="auto">
          <a:xfrm>
            <a:off x="3709147" y="5479677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64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Build Heap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5" name="Picture 4" descr="Untitl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635" y="2286000"/>
            <a:ext cx="5866806" cy="2057400"/>
          </a:xfrm>
          <a:prstGeom prst="rect">
            <a:avLst/>
          </a:prstGeom>
        </p:spPr>
      </p:pic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0" y="608881"/>
            <a:ext cx="2292484" cy="15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452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Max </a:t>
            </a:r>
            <a:r>
              <a:rPr lang="en-US" dirty="0" err="1"/>
              <a:t>Heapify</a:t>
            </a:r>
            <a:endParaRPr lang="en-US" dirty="0"/>
          </a:p>
        </p:txBody>
      </p:sp>
      <p:pic>
        <p:nvPicPr>
          <p:cNvPr id="5" name="Content Placeholder 4" descr="Untitled 2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9200" y="1752600"/>
            <a:ext cx="5706418" cy="403860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sp>
        <p:nvSpPr>
          <p:cNvPr id="6" name="Rectangle 5"/>
          <p:cNvSpPr/>
          <p:nvPr/>
        </p:nvSpPr>
        <p:spPr>
          <a:xfrm>
            <a:off x="6248400" y="2057400"/>
            <a:ext cx="167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// l = 2i</a:t>
            </a:r>
          </a:p>
          <a:p>
            <a:r>
              <a:rPr lang="en-US" i="1" dirty="0"/>
              <a:t>// r = 2i+1</a:t>
            </a:r>
          </a:p>
        </p:txBody>
      </p:sp>
    </p:spTree>
    <p:extLst>
      <p:ext uri="{BB962C8B-B14F-4D97-AF65-F5344CB8AC3E}">
        <p14:creationId xmlns:p14="http://schemas.microsoft.com/office/powerpoint/2010/main" val="41623852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altLang="en-US" sz="2800" dirty="0">
                <a:solidFill>
                  <a:srgbClr val="000000"/>
                </a:solidFill>
                <a:cs typeface="Times New Roman" panose="02020603050405020304" pitchFamily="18" charset="0"/>
              </a:rPr>
              <a:t>A=(16, 4, 10, 14, 7, 9, 3, 2, 8, 1)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3926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7" name="TextBox 2"/>
          <p:cNvSpPr txBox="1">
            <a:spLocks noChangeArrowheads="1"/>
          </p:cNvSpPr>
          <p:nvPr/>
        </p:nvSpPr>
        <p:spPr bwMode="auto">
          <a:xfrm>
            <a:off x="430026" y="469247"/>
            <a:ext cx="8358187" cy="1487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912"/>
              </a:lnSpc>
            </a:pPr>
            <a:endParaRPr lang="en-CA" altLang="en-US" sz="247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2912"/>
              </a:lnSpc>
            </a:pPr>
            <a:r>
              <a:rPr lang="en-CA" altLang="en-US" sz="2471" dirty="0">
                <a:solidFill>
                  <a:srgbClr val="000000"/>
                </a:solidFill>
                <a:cs typeface="Times New Roman" panose="02020603050405020304" pitchFamily="18" charset="0"/>
              </a:rPr>
              <a:t>Construct the heap using the array A=(16, 4, 10, 14, 7, 9, 3, 2, 8, 1)</a:t>
            </a:r>
          </a:p>
          <a:p>
            <a:pPr eaLnBrk="1" hangingPunct="1">
              <a:lnSpc>
                <a:spcPts val="2912"/>
              </a:lnSpc>
            </a:pPr>
            <a:endParaRPr lang="en-CA" altLang="en-US" sz="2471" dirty="0">
              <a:solidFill>
                <a:srgbClr val="000000"/>
              </a:solidFill>
            </a:endParaRPr>
          </a:p>
        </p:txBody>
      </p:sp>
      <p:sp>
        <p:nvSpPr>
          <p:cNvPr id="21508" name="TextBox 3"/>
          <p:cNvSpPr txBox="1">
            <a:spLocks noChangeArrowheads="1"/>
          </p:cNvSpPr>
          <p:nvPr/>
        </p:nvSpPr>
        <p:spPr bwMode="auto">
          <a:xfrm>
            <a:off x="3048000" y="1600200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09" name="TextBox 4"/>
          <p:cNvSpPr txBox="1">
            <a:spLocks noChangeArrowheads="1"/>
          </p:cNvSpPr>
          <p:nvPr/>
        </p:nvSpPr>
        <p:spPr bwMode="auto">
          <a:xfrm>
            <a:off x="1981200" y="2133600"/>
            <a:ext cx="234679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4                                       10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0" name="TextBox 5"/>
          <p:cNvSpPr txBox="1">
            <a:spLocks noChangeArrowheads="1"/>
          </p:cNvSpPr>
          <p:nvPr/>
        </p:nvSpPr>
        <p:spPr bwMode="auto">
          <a:xfrm>
            <a:off x="1371600" y="2895600"/>
            <a:ext cx="3347070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66825" algn="l"/>
                <a:tab pos="2144713" algn="l"/>
                <a:tab pos="349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14                   7             9                     3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1" name="TextBox 6"/>
          <p:cNvSpPr txBox="1">
            <a:spLocks noChangeArrowheads="1"/>
          </p:cNvSpPr>
          <p:nvPr/>
        </p:nvSpPr>
        <p:spPr bwMode="auto">
          <a:xfrm>
            <a:off x="1043608" y="3573016"/>
            <a:ext cx="1628651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938213" algn="l"/>
                <a:tab pos="1674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2              8           1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2" name="TextBox 7"/>
          <p:cNvSpPr txBox="1">
            <a:spLocks noChangeArrowheads="1"/>
          </p:cNvSpPr>
          <p:nvPr/>
        </p:nvSpPr>
        <p:spPr bwMode="auto">
          <a:xfrm>
            <a:off x="4650441" y="5009030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1513" name="TextBox 8"/>
          <p:cNvSpPr txBox="1">
            <a:spLocks noChangeArrowheads="1"/>
          </p:cNvSpPr>
          <p:nvPr/>
        </p:nvSpPr>
        <p:spPr bwMode="auto">
          <a:xfrm>
            <a:off x="750795" y="5311589"/>
            <a:ext cx="3448957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24"/>
              </a:lnSpc>
            </a:pPr>
            <a:r>
              <a:rPr lang="en-CA" altLang="en-US" sz="2471" dirty="0">
                <a:solidFill>
                  <a:srgbClr val="000000"/>
                </a:solidFill>
                <a:cs typeface="Times New Roman" panose="02020603050405020304" pitchFamily="18" charset="0"/>
              </a:rPr>
              <a:t>Maintaining heap property</a:t>
            </a:r>
          </a:p>
          <a:p>
            <a:pPr eaLnBrk="1" hangingPunct="1">
              <a:lnSpc>
                <a:spcPts val="2835"/>
              </a:lnSpc>
            </a:pPr>
            <a:endParaRPr lang="en-CA" altLang="en-US" sz="2471" dirty="0">
              <a:solidFill>
                <a:srgbClr val="000000"/>
              </a:solidFill>
            </a:endParaRPr>
          </a:p>
        </p:txBody>
      </p:sp>
      <p:sp>
        <p:nvSpPr>
          <p:cNvPr id="21514" name="TextBox 9"/>
          <p:cNvSpPr txBox="1">
            <a:spLocks noChangeArrowheads="1"/>
          </p:cNvSpPr>
          <p:nvPr/>
        </p:nvSpPr>
        <p:spPr bwMode="auto">
          <a:xfrm>
            <a:off x="4168588" y="5759824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1515" name="TextBox 10"/>
          <p:cNvSpPr txBox="1">
            <a:spLocks noChangeArrowheads="1"/>
          </p:cNvSpPr>
          <p:nvPr/>
        </p:nvSpPr>
        <p:spPr bwMode="auto">
          <a:xfrm>
            <a:off x="4852147" y="2286001"/>
            <a:ext cx="3047822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24"/>
              </a:lnSpc>
            </a:pPr>
            <a:r>
              <a:rPr lang="en-CA" altLang="en-US" sz="2471">
                <a:solidFill>
                  <a:srgbClr val="000000"/>
                </a:solidFill>
                <a:cs typeface="Times New Roman" panose="02020603050405020304" pitchFamily="18" charset="0"/>
              </a:rPr>
              <a:t>The initial configuration</a:t>
            </a:r>
          </a:p>
          <a:p>
            <a:pPr eaLnBrk="1" hangingPunct="1">
              <a:lnSpc>
                <a:spcPts val="2835"/>
              </a:lnSpc>
            </a:pPr>
            <a:endParaRPr lang="en-CA" altLang="en-US" sz="2471">
              <a:solidFill>
                <a:srgbClr val="000000"/>
              </a:solidFill>
            </a:endParaRPr>
          </a:p>
        </p:txBody>
      </p:sp>
      <p:sp>
        <p:nvSpPr>
          <p:cNvPr id="21516" name="TextBox 11"/>
          <p:cNvSpPr txBox="1">
            <a:spLocks noChangeArrowheads="1"/>
          </p:cNvSpPr>
          <p:nvPr/>
        </p:nvSpPr>
        <p:spPr bwMode="auto">
          <a:xfrm>
            <a:off x="6172200" y="3657600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7" name="TextBox 12"/>
          <p:cNvSpPr txBox="1">
            <a:spLocks noChangeArrowheads="1"/>
          </p:cNvSpPr>
          <p:nvPr/>
        </p:nvSpPr>
        <p:spPr bwMode="auto">
          <a:xfrm>
            <a:off x="5105400" y="4343400"/>
            <a:ext cx="2359620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347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14                                    10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8" name="TextBox 13"/>
          <p:cNvSpPr txBox="1">
            <a:spLocks noChangeArrowheads="1"/>
          </p:cNvSpPr>
          <p:nvPr/>
        </p:nvSpPr>
        <p:spPr bwMode="auto">
          <a:xfrm>
            <a:off x="5638800" y="4953000"/>
            <a:ext cx="2192908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874713" algn="l"/>
                <a:tab pos="2220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7              9                      3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1519" name="TextBox 14"/>
          <p:cNvSpPr txBox="1">
            <a:spLocks noChangeArrowheads="1"/>
          </p:cNvSpPr>
          <p:nvPr/>
        </p:nvSpPr>
        <p:spPr bwMode="auto">
          <a:xfrm>
            <a:off x="4953000" y="5715000"/>
            <a:ext cx="857927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735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	1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1520" name="TextBox 19"/>
          <p:cNvSpPr txBox="1">
            <a:spLocks noChangeArrowheads="1"/>
          </p:cNvSpPr>
          <p:nvPr/>
        </p:nvSpPr>
        <p:spPr bwMode="auto">
          <a:xfrm>
            <a:off x="2131920" y="152681"/>
            <a:ext cx="3919257" cy="6447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9896" tIns="44948" rIns="89896" bIns="4494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3600" b="1" dirty="0"/>
              <a:t>Build Heap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187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1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1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15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1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/>
      <p:bldP spid="21513" grpId="0"/>
      <p:bldP spid="21514" grpId="0"/>
      <p:bldP spid="21516" grpId="0"/>
      <p:bldP spid="21517" grpId="0"/>
      <p:bldP spid="21518" grpId="0"/>
      <p:bldP spid="2151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Worst case analysis of heap sort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>
              <a:tabLst>
                <a:tab pos="301175" algn="l"/>
              </a:tabLst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0" indent="0" algn="just">
              <a:buNone/>
              <a:tabLst>
                <a:tab pos="301175" algn="l"/>
              </a:tabLst>
            </a:pPr>
            <a:r>
              <a:rPr lang="en-CA" altLang="en-US" sz="24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Build heap (A) 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</a:p>
          <a:p>
            <a:pPr algn="just">
              <a:tabLst>
                <a:tab pos="301175" algn="l"/>
              </a:tabLst>
            </a:pP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Time taken by max-</a:t>
            </a:r>
            <a:r>
              <a:rPr lang="en-CA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heapify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 for nodes at lowest height is 0</a:t>
            </a:r>
          </a:p>
          <a:p>
            <a:pPr algn="just">
              <a:tabLst>
                <a:tab pos="301175" algn="l"/>
              </a:tabLst>
            </a:pP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Time taken by max-</a:t>
            </a:r>
            <a:r>
              <a:rPr lang="en-CA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heapify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for one node at  height 1 is O(1)</a:t>
            </a:r>
          </a:p>
          <a:p>
            <a:pPr algn="just">
              <a:tabLst>
                <a:tab pos="301175" algn="l"/>
              </a:tabLst>
            </a:pP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How many nodes at height h of complete binary tree?  ( n / 2</a:t>
            </a:r>
            <a:r>
              <a:rPr lang="en-CA" altLang="en-US" sz="2400" baseline="30000" dirty="0">
                <a:solidFill>
                  <a:srgbClr val="000000"/>
                </a:solidFill>
                <a:cs typeface="Times New Roman" panose="02020603050405020304" pitchFamily="18" charset="0"/>
              </a:rPr>
              <a:t>h+1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)</a:t>
            </a:r>
          </a:p>
          <a:p>
            <a:pPr algn="just">
              <a:tabLst>
                <a:tab pos="301175" algn="l"/>
              </a:tabLst>
            </a:pP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Time taken by max-</a:t>
            </a:r>
            <a:r>
              <a:rPr lang="en-CA" altLang="en-US" sz="2400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heapify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for all node at h level is </a:t>
            </a:r>
          </a:p>
          <a:p>
            <a:pPr algn="just">
              <a:tabLst>
                <a:tab pos="301175" algn="l"/>
              </a:tabLst>
            </a:pPr>
            <a:endParaRPr lang="en-CA" altLang="en-US" sz="2400" dirty="0">
              <a:solidFill>
                <a:srgbClr val="000000"/>
              </a:solidFill>
            </a:endParaRPr>
          </a:p>
          <a:p>
            <a:pPr algn="just">
              <a:tabLst>
                <a:tab pos="301175" algn="l"/>
              </a:tabLst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buNone/>
              <a:tabLst>
                <a:tab pos="301175" algn="l"/>
              </a:tabLst>
            </a:pPr>
            <a:endParaRPr lang="en-CA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pic>
        <p:nvPicPr>
          <p:cNvPr id="29700" name="Picture 7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5257800"/>
            <a:ext cx="1819556" cy="693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640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Binary Tree</a:t>
            </a:r>
            <a:endParaRPr lang="en-US" altLang="en-US" dirty="0"/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1022537" y="1448360"/>
            <a:ext cx="7542960" cy="4572000"/>
          </a:xfrm>
        </p:spPr>
        <p:txBody>
          <a:bodyPr/>
          <a:lstStyle/>
          <a:p>
            <a:pPr algn="just"/>
            <a:endParaRPr lang="en-US" altLang="en-US" b="1" i="1" dirty="0"/>
          </a:p>
          <a:p>
            <a:pPr algn="just"/>
            <a:r>
              <a:rPr lang="en-US" altLang="en-US" b="1" i="1" dirty="0"/>
              <a:t>Binary tree : </a:t>
            </a:r>
            <a:r>
              <a:rPr lang="en-US" altLang="en-US" dirty="0"/>
              <a:t>A tree in which every node other than the leaves has two children.</a:t>
            </a:r>
          </a:p>
          <a:p>
            <a:pPr algn="just"/>
            <a:endParaRPr lang="en-US" altLang="en-US" dirty="0"/>
          </a:p>
          <a:p>
            <a:pPr algn="just"/>
            <a:r>
              <a:rPr lang="en-US" altLang="en-US" b="1" i="1" dirty="0"/>
              <a:t>Complete Binary tree: </a:t>
            </a:r>
            <a:r>
              <a:rPr lang="en-US" altLang="en-US" dirty="0"/>
              <a:t>A complete binary tree is a binary tree in which every level, except possibly the last, is completely filled.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81560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6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75" y="844644"/>
            <a:ext cx="1524000" cy="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3" name="Picture 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75" y="1853173"/>
            <a:ext cx="1591235" cy="756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1008" y="2735637"/>
            <a:ext cx="1323695" cy="7031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7975" y="3555066"/>
            <a:ext cx="1197628" cy="742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7" name="Picture 1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6019800"/>
            <a:ext cx="1323695" cy="533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34471" y="-5734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n-US" altLang="en-US" sz="2824"/>
          </a:p>
        </p:txBody>
      </p:sp>
      <p:sp>
        <p:nvSpPr>
          <p:cNvPr id="30729" name="Rectangle 9"/>
          <p:cNvSpPr>
            <a:spLocks noChangeArrowheads="1"/>
          </p:cNvSpPr>
          <p:nvPr/>
        </p:nvSpPr>
        <p:spPr bwMode="auto">
          <a:xfrm>
            <a:off x="134471" y="733855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0" name="Rectangle 10"/>
          <p:cNvSpPr>
            <a:spLocks noChangeArrowheads="1"/>
          </p:cNvSpPr>
          <p:nvPr/>
        </p:nvSpPr>
        <p:spPr bwMode="auto">
          <a:xfrm>
            <a:off x="134471" y="1296950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1" name="Rectangle 11"/>
          <p:cNvSpPr>
            <a:spLocks noChangeArrowheads="1"/>
          </p:cNvSpPr>
          <p:nvPr/>
        </p:nvSpPr>
        <p:spPr bwMode="auto">
          <a:xfrm>
            <a:off x="134471" y="1860046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2" name="Rectangle 12"/>
          <p:cNvSpPr>
            <a:spLocks noChangeArrowheads="1"/>
          </p:cNvSpPr>
          <p:nvPr/>
        </p:nvSpPr>
        <p:spPr bwMode="auto">
          <a:xfrm>
            <a:off x="134471" y="2423141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3" name="Rectangle 13"/>
          <p:cNvSpPr>
            <a:spLocks noChangeArrowheads="1"/>
          </p:cNvSpPr>
          <p:nvPr/>
        </p:nvSpPr>
        <p:spPr bwMode="auto">
          <a:xfrm>
            <a:off x="134471" y="2986237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4" name="Rectangle 14"/>
          <p:cNvSpPr>
            <a:spLocks noChangeArrowheads="1"/>
          </p:cNvSpPr>
          <p:nvPr/>
        </p:nvSpPr>
        <p:spPr bwMode="auto">
          <a:xfrm>
            <a:off x="134471" y="3507310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30735" name="Rectangle 15"/>
          <p:cNvSpPr>
            <a:spLocks noChangeArrowheads="1"/>
          </p:cNvSpPr>
          <p:nvPr/>
        </p:nvSpPr>
        <p:spPr bwMode="auto">
          <a:xfrm>
            <a:off x="134471" y="3877105"/>
            <a:ext cx="184731" cy="5269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endParaRPr lang="en-US" altLang="en-US" sz="2824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126" name="Rectangle 6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5127" name="Picture 7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743199" y="5181600"/>
            <a:ext cx="2154723" cy="609600"/>
          </a:xfrm>
          <a:prstGeom prst="rect">
            <a:avLst/>
          </a:prstGeom>
          <a:noFill/>
        </p:spPr>
      </p:pic>
      <p:sp>
        <p:nvSpPr>
          <p:cNvPr id="5129" name="Rectangle 9"/>
          <p:cNvSpPr>
            <a:spLocks noChangeArrowheads="1"/>
          </p:cNvSpPr>
          <p:nvPr/>
        </p:nvSpPr>
        <p:spPr bwMode="auto">
          <a:xfrm>
            <a:off x="0" y="14192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26" name="Picture 25" descr="Capture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553200" y="533400"/>
            <a:ext cx="2143574" cy="2057400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6324600" y="457200"/>
            <a:ext cx="2438400" cy="2308324"/>
          </a:xfrm>
          <a:prstGeom prst="rect">
            <a:avLst/>
          </a:prstGeom>
          <a:noFill/>
          <a:ln>
            <a:solidFill>
              <a:schemeClr val="accent1">
                <a:alpha val="6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819400" y="4419600"/>
            <a:ext cx="1133475" cy="695325"/>
          </a:xfrm>
          <a:prstGeom prst="rect">
            <a:avLst/>
          </a:prstGeom>
          <a:noFill/>
        </p:spPr>
      </p:pic>
      <p:sp>
        <p:nvSpPr>
          <p:cNvPr id="28" name="Rectangle 27"/>
          <p:cNvSpPr/>
          <p:nvPr/>
        </p:nvSpPr>
        <p:spPr>
          <a:xfrm>
            <a:off x="2438400" y="4572000"/>
            <a:ext cx="3193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04275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sort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>
              <a:lnSpc>
                <a:spcPts val="2438"/>
              </a:lnSpc>
              <a:buNone/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  <a:p>
            <a:pPr algn="just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21</a:t>
            </a:fld>
            <a:endParaRPr lang="en-US" altLang="en-US"/>
          </a:p>
        </p:txBody>
      </p:sp>
      <p:pic>
        <p:nvPicPr>
          <p:cNvPr id="22532" name="Picture 5" descr="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346" y="2357438"/>
            <a:ext cx="5899897" cy="2206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33998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 sort</a:t>
            </a:r>
          </a:p>
        </p:txBody>
      </p:sp>
      <p:sp>
        <p:nvSpPr>
          <p:cNvPr id="23555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Ascending order 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Build Max heap tree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US" altLang="en-US" sz="2000" dirty="0"/>
              <a:t>In a max heap, the keys of parent nodes are always greater than or equal to those of the children and the </a:t>
            </a:r>
            <a:r>
              <a:rPr lang="en-US" altLang="en-US" sz="2000" b="1" dirty="0"/>
              <a:t>highest key is in the root node.</a:t>
            </a:r>
          </a:p>
          <a:p>
            <a:pPr lvl="1" algn="just">
              <a:lnSpc>
                <a:spcPts val="2118"/>
              </a:lnSpc>
              <a:buNone/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2800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Descending order 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2000" dirty="0">
                <a:solidFill>
                  <a:srgbClr val="000000"/>
                </a:solidFill>
                <a:cs typeface="Times New Roman" panose="02020603050405020304" pitchFamily="18" charset="0"/>
              </a:rPr>
              <a:t>Build Min heap tree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US" altLang="en-US" sz="2000" dirty="0"/>
              <a:t>In a min heap, the keys of parent nodes are less than or equal to those of the children and the </a:t>
            </a:r>
            <a:r>
              <a:rPr lang="en-US" altLang="en-US" sz="2000" b="1" dirty="0"/>
              <a:t>lowest key is in the root node.</a:t>
            </a:r>
            <a:endParaRPr lang="en-CA" altLang="en-US" sz="2000" b="1" dirty="0">
              <a:solidFill>
                <a:srgbClr val="000000"/>
              </a:solidFill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  <a:tabLst>
                <a:tab pos="301175" algn="l"/>
              </a:tabLst>
            </a:pPr>
            <a:endParaRPr lang="en-CA" altLang="en-US" sz="20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8297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sort heap</a:t>
            </a:r>
          </a:p>
        </p:txBody>
      </p:sp>
      <p:pic>
        <p:nvPicPr>
          <p:cNvPr id="24579" name="Content Placeholder 3" descr="Untitledui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0015" y="1853173"/>
            <a:ext cx="7789489" cy="3277721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9890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TextBox 2"/>
          <p:cNvSpPr txBox="1">
            <a:spLocks noChangeArrowheads="1"/>
          </p:cNvSpPr>
          <p:nvPr/>
        </p:nvSpPr>
        <p:spPr bwMode="auto">
          <a:xfrm>
            <a:off x="616324" y="414618"/>
            <a:ext cx="646350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10, exchange T[1] &amp; T[10] and Max-heapify (T[1..9],1)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>
              <a:solidFill>
                <a:srgbClr val="000000"/>
              </a:solidFill>
            </a:endParaRPr>
          </a:p>
        </p:txBody>
      </p:sp>
      <p:sp>
        <p:nvSpPr>
          <p:cNvPr id="25604" name="TextBox 3"/>
          <p:cNvSpPr txBox="1">
            <a:spLocks noChangeArrowheads="1"/>
          </p:cNvSpPr>
          <p:nvPr/>
        </p:nvSpPr>
        <p:spPr bwMode="auto">
          <a:xfrm>
            <a:off x="1390931" y="896471"/>
            <a:ext cx="285335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5605" name="TextBox 4"/>
          <p:cNvSpPr txBox="1">
            <a:spLocks noChangeArrowheads="1"/>
          </p:cNvSpPr>
          <p:nvPr/>
        </p:nvSpPr>
        <p:spPr bwMode="auto">
          <a:xfrm>
            <a:off x="1871382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06" name="TextBox 5"/>
          <p:cNvSpPr txBox="1">
            <a:spLocks noChangeArrowheads="1"/>
          </p:cNvSpPr>
          <p:nvPr/>
        </p:nvSpPr>
        <p:spPr bwMode="auto">
          <a:xfrm>
            <a:off x="2342029" y="896471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07" name="TextBox 6"/>
          <p:cNvSpPr txBox="1">
            <a:spLocks noChangeArrowheads="1"/>
          </p:cNvSpPr>
          <p:nvPr/>
        </p:nvSpPr>
        <p:spPr bwMode="auto">
          <a:xfrm>
            <a:off x="2823882" y="896471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08" name="TextBox 7"/>
          <p:cNvSpPr txBox="1">
            <a:spLocks noChangeArrowheads="1"/>
          </p:cNvSpPr>
          <p:nvPr/>
        </p:nvSpPr>
        <p:spPr bwMode="auto">
          <a:xfrm>
            <a:off x="3294529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09" name="TextBox 8"/>
          <p:cNvSpPr txBox="1">
            <a:spLocks noChangeArrowheads="1"/>
          </p:cNvSpPr>
          <p:nvPr/>
        </p:nvSpPr>
        <p:spPr bwMode="auto">
          <a:xfrm>
            <a:off x="3765176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10" name="TextBox 9"/>
          <p:cNvSpPr txBox="1">
            <a:spLocks noChangeArrowheads="1"/>
          </p:cNvSpPr>
          <p:nvPr/>
        </p:nvSpPr>
        <p:spPr bwMode="auto">
          <a:xfrm>
            <a:off x="4247029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11" name="TextBox 10"/>
          <p:cNvSpPr txBox="1">
            <a:spLocks noChangeArrowheads="1"/>
          </p:cNvSpPr>
          <p:nvPr/>
        </p:nvSpPr>
        <p:spPr bwMode="auto">
          <a:xfrm>
            <a:off x="4719078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12" name="TextBox 11"/>
          <p:cNvSpPr txBox="1">
            <a:spLocks noChangeArrowheads="1"/>
          </p:cNvSpPr>
          <p:nvPr/>
        </p:nvSpPr>
        <p:spPr bwMode="auto">
          <a:xfrm>
            <a:off x="5188323" y="896471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13" name="TextBox 12"/>
          <p:cNvSpPr txBox="1">
            <a:spLocks noChangeArrowheads="1"/>
          </p:cNvSpPr>
          <p:nvPr/>
        </p:nvSpPr>
        <p:spPr bwMode="auto">
          <a:xfrm>
            <a:off x="5602941" y="896471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14" name="TextBox 13"/>
          <p:cNvSpPr txBox="1">
            <a:spLocks noChangeArrowheads="1"/>
          </p:cNvSpPr>
          <p:nvPr/>
        </p:nvSpPr>
        <p:spPr bwMode="auto">
          <a:xfrm>
            <a:off x="1456765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15" name="TextBox 14"/>
          <p:cNvSpPr txBox="1">
            <a:spLocks noChangeArrowheads="1"/>
          </p:cNvSpPr>
          <p:nvPr/>
        </p:nvSpPr>
        <p:spPr bwMode="auto">
          <a:xfrm>
            <a:off x="1927412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16" name="TextBox 15"/>
          <p:cNvSpPr txBox="1">
            <a:spLocks noChangeArrowheads="1"/>
          </p:cNvSpPr>
          <p:nvPr/>
        </p:nvSpPr>
        <p:spPr bwMode="auto">
          <a:xfrm>
            <a:off x="2398059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17" name="TextBox 16"/>
          <p:cNvSpPr txBox="1">
            <a:spLocks noChangeArrowheads="1"/>
          </p:cNvSpPr>
          <p:nvPr/>
        </p:nvSpPr>
        <p:spPr bwMode="auto">
          <a:xfrm>
            <a:off x="2870107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18" name="TextBox 17"/>
          <p:cNvSpPr txBox="1">
            <a:spLocks noChangeArrowheads="1"/>
          </p:cNvSpPr>
          <p:nvPr/>
        </p:nvSpPr>
        <p:spPr bwMode="auto">
          <a:xfrm>
            <a:off x="3339353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19" name="TextBox 18"/>
          <p:cNvSpPr txBox="1">
            <a:spLocks noChangeArrowheads="1"/>
          </p:cNvSpPr>
          <p:nvPr/>
        </p:nvSpPr>
        <p:spPr bwMode="auto">
          <a:xfrm>
            <a:off x="3798794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20" name="TextBox 19"/>
          <p:cNvSpPr txBox="1">
            <a:spLocks noChangeArrowheads="1"/>
          </p:cNvSpPr>
          <p:nvPr/>
        </p:nvSpPr>
        <p:spPr bwMode="auto">
          <a:xfrm>
            <a:off x="4269441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21" name="TextBox 20"/>
          <p:cNvSpPr txBox="1">
            <a:spLocks noChangeArrowheads="1"/>
          </p:cNvSpPr>
          <p:nvPr/>
        </p:nvSpPr>
        <p:spPr bwMode="auto">
          <a:xfrm>
            <a:off x="4740088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22" name="TextBox 21"/>
          <p:cNvSpPr txBox="1">
            <a:spLocks noChangeArrowheads="1"/>
          </p:cNvSpPr>
          <p:nvPr/>
        </p:nvSpPr>
        <p:spPr bwMode="auto">
          <a:xfrm>
            <a:off x="5212136" y="1199030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23" name="TextBox 22"/>
          <p:cNvSpPr txBox="1">
            <a:spLocks noChangeArrowheads="1"/>
          </p:cNvSpPr>
          <p:nvPr/>
        </p:nvSpPr>
        <p:spPr bwMode="auto">
          <a:xfrm>
            <a:off x="5602941" y="1199030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24" name="TextBox 23"/>
          <p:cNvSpPr txBox="1">
            <a:spLocks noChangeArrowheads="1"/>
          </p:cNvSpPr>
          <p:nvPr/>
        </p:nvSpPr>
        <p:spPr bwMode="auto">
          <a:xfrm>
            <a:off x="616324" y="1467971"/>
            <a:ext cx="6178166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306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9, exchange T[1] &amp; T[9] and Max-heapify (T[1..8],1)</a:t>
            </a:r>
          </a:p>
          <a:p>
            <a:pPr eaLnBrk="1" hangingPunct="1">
              <a:lnSpc>
                <a:spcPts val="2306"/>
              </a:lnSpc>
            </a:pPr>
            <a:endParaRPr lang="en-US" altLang="en-US"/>
          </a:p>
        </p:txBody>
      </p:sp>
      <p:sp>
        <p:nvSpPr>
          <p:cNvPr id="25625" name="TextBox 24"/>
          <p:cNvSpPr txBox="1">
            <a:spLocks noChangeArrowheads="1"/>
          </p:cNvSpPr>
          <p:nvPr/>
        </p:nvSpPr>
        <p:spPr bwMode="auto">
          <a:xfrm>
            <a:off x="1390931" y="1837765"/>
            <a:ext cx="285335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5626" name="TextBox 25"/>
          <p:cNvSpPr txBox="1">
            <a:spLocks noChangeArrowheads="1"/>
          </p:cNvSpPr>
          <p:nvPr/>
        </p:nvSpPr>
        <p:spPr bwMode="auto">
          <a:xfrm>
            <a:off x="1871382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27" name="TextBox 26"/>
          <p:cNvSpPr txBox="1">
            <a:spLocks noChangeArrowheads="1"/>
          </p:cNvSpPr>
          <p:nvPr/>
        </p:nvSpPr>
        <p:spPr bwMode="auto">
          <a:xfrm>
            <a:off x="2342029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28" name="TextBox 27"/>
          <p:cNvSpPr txBox="1">
            <a:spLocks noChangeArrowheads="1"/>
          </p:cNvSpPr>
          <p:nvPr/>
        </p:nvSpPr>
        <p:spPr bwMode="auto">
          <a:xfrm>
            <a:off x="2823882" y="1837765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29" name="TextBox 28"/>
          <p:cNvSpPr txBox="1">
            <a:spLocks noChangeArrowheads="1"/>
          </p:cNvSpPr>
          <p:nvPr/>
        </p:nvSpPr>
        <p:spPr bwMode="auto">
          <a:xfrm>
            <a:off x="3294529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0" name="TextBox 29"/>
          <p:cNvSpPr txBox="1">
            <a:spLocks noChangeArrowheads="1"/>
          </p:cNvSpPr>
          <p:nvPr/>
        </p:nvSpPr>
        <p:spPr bwMode="auto">
          <a:xfrm>
            <a:off x="3765176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1" name="TextBox 30"/>
          <p:cNvSpPr txBox="1">
            <a:spLocks noChangeArrowheads="1"/>
          </p:cNvSpPr>
          <p:nvPr/>
        </p:nvSpPr>
        <p:spPr bwMode="auto">
          <a:xfrm>
            <a:off x="4247029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2" name="TextBox 31"/>
          <p:cNvSpPr txBox="1">
            <a:spLocks noChangeArrowheads="1"/>
          </p:cNvSpPr>
          <p:nvPr/>
        </p:nvSpPr>
        <p:spPr bwMode="auto">
          <a:xfrm>
            <a:off x="4719078" y="183776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3" name="TextBox 32"/>
          <p:cNvSpPr txBox="1">
            <a:spLocks noChangeArrowheads="1"/>
          </p:cNvSpPr>
          <p:nvPr/>
        </p:nvSpPr>
        <p:spPr bwMode="auto">
          <a:xfrm>
            <a:off x="5188323" y="183776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4" name="TextBox 33"/>
          <p:cNvSpPr txBox="1">
            <a:spLocks noChangeArrowheads="1"/>
          </p:cNvSpPr>
          <p:nvPr/>
        </p:nvSpPr>
        <p:spPr bwMode="auto">
          <a:xfrm>
            <a:off x="5602941" y="183776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35" name="TextBox 34"/>
          <p:cNvSpPr txBox="1">
            <a:spLocks noChangeArrowheads="1"/>
          </p:cNvSpPr>
          <p:nvPr/>
        </p:nvSpPr>
        <p:spPr bwMode="auto">
          <a:xfrm>
            <a:off x="1390930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36" name="TextBox 35"/>
          <p:cNvSpPr txBox="1">
            <a:spLocks noChangeArrowheads="1"/>
          </p:cNvSpPr>
          <p:nvPr/>
        </p:nvSpPr>
        <p:spPr bwMode="auto">
          <a:xfrm>
            <a:off x="1860176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37" name="TextBox 36"/>
          <p:cNvSpPr txBox="1">
            <a:spLocks noChangeArrowheads="1"/>
          </p:cNvSpPr>
          <p:nvPr/>
        </p:nvSpPr>
        <p:spPr bwMode="auto">
          <a:xfrm>
            <a:off x="2330823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38" name="TextBox 37"/>
          <p:cNvSpPr txBox="1">
            <a:spLocks noChangeArrowheads="1"/>
          </p:cNvSpPr>
          <p:nvPr/>
        </p:nvSpPr>
        <p:spPr bwMode="auto">
          <a:xfrm>
            <a:off x="2801470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39" name="TextBox 38"/>
          <p:cNvSpPr txBox="1">
            <a:spLocks noChangeArrowheads="1"/>
          </p:cNvSpPr>
          <p:nvPr/>
        </p:nvSpPr>
        <p:spPr bwMode="auto">
          <a:xfrm>
            <a:off x="3272118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0" name="TextBox 39"/>
          <p:cNvSpPr txBox="1">
            <a:spLocks noChangeArrowheads="1"/>
          </p:cNvSpPr>
          <p:nvPr/>
        </p:nvSpPr>
        <p:spPr bwMode="auto">
          <a:xfrm>
            <a:off x="3732960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1" name="TextBox 40"/>
          <p:cNvSpPr txBox="1">
            <a:spLocks noChangeArrowheads="1"/>
          </p:cNvSpPr>
          <p:nvPr/>
        </p:nvSpPr>
        <p:spPr bwMode="auto">
          <a:xfrm>
            <a:off x="4202206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2" name="TextBox 41"/>
          <p:cNvSpPr txBox="1">
            <a:spLocks noChangeArrowheads="1"/>
          </p:cNvSpPr>
          <p:nvPr/>
        </p:nvSpPr>
        <p:spPr bwMode="auto">
          <a:xfrm>
            <a:off x="4672853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3" name="TextBox 42"/>
          <p:cNvSpPr txBox="1">
            <a:spLocks noChangeArrowheads="1"/>
          </p:cNvSpPr>
          <p:nvPr/>
        </p:nvSpPr>
        <p:spPr bwMode="auto">
          <a:xfrm>
            <a:off x="5143500" y="220755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4" name="TextBox 43"/>
          <p:cNvSpPr txBox="1">
            <a:spLocks noChangeArrowheads="1"/>
          </p:cNvSpPr>
          <p:nvPr/>
        </p:nvSpPr>
        <p:spPr bwMode="auto">
          <a:xfrm>
            <a:off x="5535706" y="2207559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45" name="TextBox 44"/>
          <p:cNvSpPr txBox="1">
            <a:spLocks noChangeArrowheads="1"/>
          </p:cNvSpPr>
          <p:nvPr/>
        </p:nvSpPr>
        <p:spPr bwMode="auto">
          <a:xfrm>
            <a:off x="616324" y="2532530"/>
            <a:ext cx="61781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8, exchange T[1] &amp; T[8] and Max-heapify (T[1..7],1)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46" name="TextBox 45"/>
          <p:cNvSpPr txBox="1">
            <a:spLocks noChangeArrowheads="1"/>
          </p:cNvSpPr>
          <p:nvPr/>
        </p:nvSpPr>
        <p:spPr bwMode="auto">
          <a:xfrm>
            <a:off x="1456764" y="2913530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5647" name="TextBox 46"/>
          <p:cNvSpPr txBox="1">
            <a:spLocks noChangeArrowheads="1"/>
          </p:cNvSpPr>
          <p:nvPr/>
        </p:nvSpPr>
        <p:spPr bwMode="auto">
          <a:xfrm>
            <a:off x="1938618" y="2913530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48" name="TextBox 47"/>
          <p:cNvSpPr txBox="1">
            <a:spLocks noChangeArrowheads="1"/>
          </p:cNvSpPr>
          <p:nvPr/>
        </p:nvSpPr>
        <p:spPr bwMode="auto">
          <a:xfrm>
            <a:off x="2409265" y="2913530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49" name="TextBox 48"/>
          <p:cNvSpPr txBox="1">
            <a:spLocks noChangeArrowheads="1"/>
          </p:cNvSpPr>
          <p:nvPr/>
        </p:nvSpPr>
        <p:spPr bwMode="auto">
          <a:xfrm>
            <a:off x="2891117" y="2913530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50" name="TextBox 49"/>
          <p:cNvSpPr txBox="1">
            <a:spLocks noChangeArrowheads="1"/>
          </p:cNvSpPr>
          <p:nvPr/>
        </p:nvSpPr>
        <p:spPr bwMode="auto">
          <a:xfrm>
            <a:off x="3363166" y="2913530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1" name="TextBox 50"/>
          <p:cNvSpPr txBox="1">
            <a:spLocks noChangeArrowheads="1"/>
          </p:cNvSpPr>
          <p:nvPr/>
        </p:nvSpPr>
        <p:spPr bwMode="auto">
          <a:xfrm>
            <a:off x="3832412" y="2913530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2" name="TextBox 51"/>
          <p:cNvSpPr txBox="1">
            <a:spLocks noChangeArrowheads="1"/>
          </p:cNvSpPr>
          <p:nvPr/>
        </p:nvSpPr>
        <p:spPr bwMode="auto">
          <a:xfrm>
            <a:off x="4314265" y="2913530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3" name="TextBox 52"/>
          <p:cNvSpPr txBox="1">
            <a:spLocks noChangeArrowheads="1"/>
          </p:cNvSpPr>
          <p:nvPr/>
        </p:nvSpPr>
        <p:spPr bwMode="auto">
          <a:xfrm>
            <a:off x="4784912" y="2913530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4" name="TextBox 53"/>
          <p:cNvSpPr txBox="1">
            <a:spLocks noChangeArrowheads="1"/>
          </p:cNvSpPr>
          <p:nvPr/>
        </p:nvSpPr>
        <p:spPr bwMode="auto">
          <a:xfrm>
            <a:off x="5255559" y="2913530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5" name="TextBox 54"/>
          <p:cNvSpPr txBox="1">
            <a:spLocks noChangeArrowheads="1"/>
          </p:cNvSpPr>
          <p:nvPr/>
        </p:nvSpPr>
        <p:spPr bwMode="auto">
          <a:xfrm>
            <a:off x="5670176" y="2913530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56" name="TextBox 55"/>
          <p:cNvSpPr txBox="1">
            <a:spLocks noChangeArrowheads="1"/>
          </p:cNvSpPr>
          <p:nvPr/>
        </p:nvSpPr>
        <p:spPr bwMode="auto">
          <a:xfrm>
            <a:off x="1456765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57" name="TextBox 56"/>
          <p:cNvSpPr txBox="1">
            <a:spLocks noChangeArrowheads="1"/>
          </p:cNvSpPr>
          <p:nvPr/>
        </p:nvSpPr>
        <p:spPr bwMode="auto">
          <a:xfrm>
            <a:off x="1927412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58" name="TextBox 57"/>
          <p:cNvSpPr txBox="1">
            <a:spLocks noChangeArrowheads="1"/>
          </p:cNvSpPr>
          <p:nvPr/>
        </p:nvSpPr>
        <p:spPr bwMode="auto">
          <a:xfrm>
            <a:off x="2398059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59" name="TextBox 58"/>
          <p:cNvSpPr txBox="1">
            <a:spLocks noChangeArrowheads="1"/>
          </p:cNvSpPr>
          <p:nvPr/>
        </p:nvSpPr>
        <p:spPr bwMode="auto">
          <a:xfrm>
            <a:off x="2870107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0" name="TextBox 59"/>
          <p:cNvSpPr txBox="1">
            <a:spLocks noChangeArrowheads="1"/>
          </p:cNvSpPr>
          <p:nvPr/>
        </p:nvSpPr>
        <p:spPr bwMode="auto">
          <a:xfrm>
            <a:off x="3339353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1" name="TextBox 60"/>
          <p:cNvSpPr txBox="1">
            <a:spLocks noChangeArrowheads="1"/>
          </p:cNvSpPr>
          <p:nvPr/>
        </p:nvSpPr>
        <p:spPr bwMode="auto">
          <a:xfrm>
            <a:off x="3798794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2" name="TextBox 61"/>
          <p:cNvSpPr txBox="1">
            <a:spLocks noChangeArrowheads="1"/>
          </p:cNvSpPr>
          <p:nvPr/>
        </p:nvSpPr>
        <p:spPr bwMode="auto">
          <a:xfrm>
            <a:off x="4269441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3" name="TextBox 62"/>
          <p:cNvSpPr txBox="1">
            <a:spLocks noChangeArrowheads="1"/>
          </p:cNvSpPr>
          <p:nvPr/>
        </p:nvSpPr>
        <p:spPr bwMode="auto">
          <a:xfrm>
            <a:off x="4740088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4" name="TextBox 63"/>
          <p:cNvSpPr txBox="1">
            <a:spLocks noChangeArrowheads="1"/>
          </p:cNvSpPr>
          <p:nvPr/>
        </p:nvSpPr>
        <p:spPr bwMode="auto">
          <a:xfrm>
            <a:off x="5212136" y="3216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5" name="TextBox 64"/>
          <p:cNvSpPr txBox="1">
            <a:spLocks noChangeArrowheads="1"/>
          </p:cNvSpPr>
          <p:nvPr/>
        </p:nvSpPr>
        <p:spPr bwMode="auto">
          <a:xfrm>
            <a:off x="5602941" y="3216089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66" name="TextBox 65"/>
          <p:cNvSpPr txBox="1">
            <a:spLocks noChangeArrowheads="1"/>
          </p:cNvSpPr>
          <p:nvPr/>
        </p:nvSpPr>
        <p:spPr bwMode="auto">
          <a:xfrm>
            <a:off x="616324" y="3597089"/>
            <a:ext cx="611404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7, exchange T[1] &amp; T[7] and Max-heapify(T[1..6],1)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67" name="TextBox 66"/>
          <p:cNvSpPr txBox="1">
            <a:spLocks noChangeArrowheads="1"/>
          </p:cNvSpPr>
          <p:nvPr/>
        </p:nvSpPr>
        <p:spPr bwMode="auto">
          <a:xfrm>
            <a:off x="1390930" y="3989295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5668" name="TextBox 67"/>
          <p:cNvSpPr txBox="1">
            <a:spLocks noChangeArrowheads="1"/>
          </p:cNvSpPr>
          <p:nvPr/>
        </p:nvSpPr>
        <p:spPr bwMode="auto">
          <a:xfrm>
            <a:off x="1871382" y="398929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69" name="TextBox 68"/>
          <p:cNvSpPr txBox="1">
            <a:spLocks noChangeArrowheads="1"/>
          </p:cNvSpPr>
          <p:nvPr/>
        </p:nvSpPr>
        <p:spPr bwMode="auto">
          <a:xfrm>
            <a:off x="2342029" y="398929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0" name="TextBox 69"/>
          <p:cNvSpPr txBox="1">
            <a:spLocks noChangeArrowheads="1"/>
          </p:cNvSpPr>
          <p:nvPr/>
        </p:nvSpPr>
        <p:spPr bwMode="auto">
          <a:xfrm>
            <a:off x="2823882" y="3989295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71" name="TextBox 70"/>
          <p:cNvSpPr txBox="1">
            <a:spLocks noChangeArrowheads="1"/>
          </p:cNvSpPr>
          <p:nvPr/>
        </p:nvSpPr>
        <p:spPr bwMode="auto">
          <a:xfrm>
            <a:off x="3294529" y="398929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2" name="TextBox 71"/>
          <p:cNvSpPr txBox="1">
            <a:spLocks noChangeArrowheads="1"/>
          </p:cNvSpPr>
          <p:nvPr/>
        </p:nvSpPr>
        <p:spPr bwMode="auto">
          <a:xfrm>
            <a:off x="3765176" y="398929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3" name="TextBox 72"/>
          <p:cNvSpPr txBox="1">
            <a:spLocks noChangeArrowheads="1"/>
          </p:cNvSpPr>
          <p:nvPr/>
        </p:nvSpPr>
        <p:spPr bwMode="auto">
          <a:xfrm>
            <a:off x="4247029" y="3989295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4" name="TextBox 73"/>
          <p:cNvSpPr txBox="1">
            <a:spLocks noChangeArrowheads="1"/>
          </p:cNvSpPr>
          <p:nvPr/>
        </p:nvSpPr>
        <p:spPr bwMode="auto">
          <a:xfrm>
            <a:off x="4719078" y="398929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5" name="TextBox 74"/>
          <p:cNvSpPr txBox="1">
            <a:spLocks noChangeArrowheads="1"/>
          </p:cNvSpPr>
          <p:nvPr/>
        </p:nvSpPr>
        <p:spPr bwMode="auto">
          <a:xfrm>
            <a:off x="5188323" y="398929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6" name="TextBox 75"/>
          <p:cNvSpPr txBox="1">
            <a:spLocks noChangeArrowheads="1"/>
          </p:cNvSpPr>
          <p:nvPr/>
        </p:nvSpPr>
        <p:spPr bwMode="auto">
          <a:xfrm>
            <a:off x="5602941" y="3989295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77" name="TextBox 76"/>
          <p:cNvSpPr txBox="1">
            <a:spLocks noChangeArrowheads="1"/>
          </p:cNvSpPr>
          <p:nvPr/>
        </p:nvSpPr>
        <p:spPr bwMode="auto">
          <a:xfrm>
            <a:off x="1390930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78" name="TextBox 77"/>
          <p:cNvSpPr txBox="1">
            <a:spLocks noChangeArrowheads="1"/>
          </p:cNvSpPr>
          <p:nvPr/>
        </p:nvSpPr>
        <p:spPr bwMode="auto">
          <a:xfrm>
            <a:off x="1860176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79" name="TextBox 78"/>
          <p:cNvSpPr txBox="1">
            <a:spLocks noChangeArrowheads="1"/>
          </p:cNvSpPr>
          <p:nvPr/>
        </p:nvSpPr>
        <p:spPr bwMode="auto">
          <a:xfrm>
            <a:off x="2330823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0" name="TextBox 79"/>
          <p:cNvSpPr txBox="1">
            <a:spLocks noChangeArrowheads="1"/>
          </p:cNvSpPr>
          <p:nvPr/>
        </p:nvSpPr>
        <p:spPr bwMode="auto">
          <a:xfrm>
            <a:off x="2801470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1" name="TextBox 80"/>
          <p:cNvSpPr txBox="1">
            <a:spLocks noChangeArrowheads="1"/>
          </p:cNvSpPr>
          <p:nvPr/>
        </p:nvSpPr>
        <p:spPr bwMode="auto">
          <a:xfrm>
            <a:off x="3272118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2" name="TextBox 81"/>
          <p:cNvSpPr txBox="1">
            <a:spLocks noChangeArrowheads="1"/>
          </p:cNvSpPr>
          <p:nvPr/>
        </p:nvSpPr>
        <p:spPr bwMode="auto">
          <a:xfrm>
            <a:off x="3732960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3" name="TextBox 82"/>
          <p:cNvSpPr txBox="1">
            <a:spLocks noChangeArrowheads="1"/>
          </p:cNvSpPr>
          <p:nvPr/>
        </p:nvSpPr>
        <p:spPr bwMode="auto">
          <a:xfrm>
            <a:off x="4202206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4" name="TextBox 83"/>
          <p:cNvSpPr txBox="1">
            <a:spLocks noChangeArrowheads="1"/>
          </p:cNvSpPr>
          <p:nvPr/>
        </p:nvSpPr>
        <p:spPr bwMode="auto">
          <a:xfrm>
            <a:off x="4672853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5" name="TextBox 84"/>
          <p:cNvSpPr txBox="1">
            <a:spLocks noChangeArrowheads="1"/>
          </p:cNvSpPr>
          <p:nvPr/>
        </p:nvSpPr>
        <p:spPr bwMode="auto">
          <a:xfrm>
            <a:off x="5143500" y="4359089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6" name="TextBox 85"/>
          <p:cNvSpPr txBox="1">
            <a:spLocks noChangeArrowheads="1"/>
          </p:cNvSpPr>
          <p:nvPr/>
        </p:nvSpPr>
        <p:spPr bwMode="auto">
          <a:xfrm>
            <a:off x="5535706" y="4359089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87" name="TextBox 86"/>
          <p:cNvSpPr txBox="1">
            <a:spLocks noChangeArrowheads="1"/>
          </p:cNvSpPr>
          <p:nvPr/>
        </p:nvSpPr>
        <p:spPr bwMode="auto">
          <a:xfrm>
            <a:off x="616324" y="4660247"/>
            <a:ext cx="61781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6, exchange T[1] &amp; T[6] and Max-heapify (T[1..5],1)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88" name="TextBox 87"/>
          <p:cNvSpPr txBox="1">
            <a:spLocks noChangeArrowheads="1"/>
          </p:cNvSpPr>
          <p:nvPr/>
        </p:nvSpPr>
        <p:spPr bwMode="auto">
          <a:xfrm>
            <a:off x="1255059" y="5065059"/>
            <a:ext cx="142668" cy="641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3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537"/>
              </a:lnSpc>
            </a:pPr>
            <a:endParaRPr lang="en-US" altLang="en-US"/>
          </a:p>
        </p:txBody>
      </p:sp>
      <p:sp>
        <p:nvSpPr>
          <p:cNvPr id="25689" name="TextBox 88"/>
          <p:cNvSpPr txBox="1">
            <a:spLocks noChangeArrowheads="1"/>
          </p:cNvSpPr>
          <p:nvPr/>
        </p:nvSpPr>
        <p:spPr bwMode="auto">
          <a:xfrm>
            <a:off x="1736912" y="5065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0" name="TextBox 89"/>
          <p:cNvSpPr txBox="1">
            <a:spLocks noChangeArrowheads="1"/>
          </p:cNvSpPr>
          <p:nvPr/>
        </p:nvSpPr>
        <p:spPr bwMode="auto">
          <a:xfrm>
            <a:off x="2207559" y="5065059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91" name="TextBox 90"/>
          <p:cNvSpPr txBox="1">
            <a:spLocks noChangeArrowheads="1"/>
          </p:cNvSpPr>
          <p:nvPr/>
        </p:nvSpPr>
        <p:spPr bwMode="auto">
          <a:xfrm>
            <a:off x="2689412" y="5065059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92" name="TextBox 91"/>
          <p:cNvSpPr txBox="1">
            <a:spLocks noChangeArrowheads="1"/>
          </p:cNvSpPr>
          <p:nvPr/>
        </p:nvSpPr>
        <p:spPr bwMode="auto">
          <a:xfrm>
            <a:off x="3160059" y="5065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3" name="TextBox 92"/>
          <p:cNvSpPr txBox="1">
            <a:spLocks noChangeArrowheads="1"/>
          </p:cNvSpPr>
          <p:nvPr/>
        </p:nvSpPr>
        <p:spPr bwMode="auto">
          <a:xfrm>
            <a:off x="3630706" y="5065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4" name="TextBox 93"/>
          <p:cNvSpPr txBox="1">
            <a:spLocks noChangeArrowheads="1"/>
          </p:cNvSpPr>
          <p:nvPr/>
        </p:nvSpPr>
        <p:spPr bwMode="auto">
          <a:xfrm>
            <a:off x="4112559" y="5065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5" name="TextBox 94"/>
          <p:cNvSpPr txBox="1">
            <a:spLocks noChangeArrowheads="1"/>
          </p:cNvSpPr>
          <p:nvPr/>
        </p:nvSpPr>
        <p:spPr bwMode="auto">
          <a:xfrm>
            <a:off x="4583206" y="5065059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5696" name="TextBox 95"/>
          <p:cNvSpPr txBox="1">
            <a:spLocks noChangeArrowheads="1"/>
          </p:cNvSpPr>
          <p:nvPr/>
        </p:nvSpPr>
        <p:spPr bwMode="auto">
          <a:xfrm>
            <a:off x="5053853" y="506505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7" name="TextBox 96"/>
          <p:cNvSpPr txBox="1">
            <a:spLocks noChangeArrowheads="1"/>
          </p:cNvSpPr>
          <p:nvPr/>
        </p:nvSpPr>
        <p:spPr bwMode="auto">
          <a:xfrm>
            <a:off x="5468470" y="506505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5698" name="TextBox 97"/>
          <p:cNvSpPr txBox="1">
            <a:spLocks noChangeArrowheads="1"/>
          </p:cNvSpPr>
          <p:nvPr/>
        </p:nvSpPr>
        <p:spPr bwMode="auto">
          <a:xfrm>
            <a:off x="1456765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699" name="TextBox 98"/>
          <p:cNvSpPr txBox="1">
            <a:spLocks noChangeArrowheads="1"/>
          </p:cNvSpPr>
          <p:nvPr/>
        </p:nvSpPr>
        <p:spPr bwMode="auto">
          <a:xfrm>
            <a:off x="1927412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0" name="TextBox 99"/>
          <p:cNvSpPr txBox="1">
            <a:spLocks noChangeArrowheads="1"/>
          </p:cNvSpPr>
          <p:nvPr/>
        </p:nvSpPr>
        <p:spPr bwMode="auto">
          <a:xfrm>
            <a:off x="2398059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1" name="TextBox 100"/>
          <p:cNvSpPr txBox="1">
            <a:spLocks noChangeArrowheads="1"/>
          </p:cNvSpPr>
          <p:nvPr/>
        </p:nvSpPr>
        <p:spPr bwMode="auto">
          <a:xfrm>
            <a:off x="2870107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2" name="TextBox 101"/>
          <p:cNvSpPr txBox="1">
            <a:spLocks noChangeArrowheads="1"/>
          </p:cNvSpPr>
          <p:nvPr/>
        </p:nvSpPr>
        <p:spPr bwMode="auto">
          <a:xfrm>
            <a:off x="3339353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3" name="TextBox 102"/>
          <p:cNvSpPr txBox="1">
            <a:spLocks noChangeArrowheads="1"/>
          </p:cNvSpPr>
          <p:nvPr/>
        </p:nvSpPr>
        <p:spPr bwMode="auto">
          <a:xfrm>
            <a:off x="3798794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4" name="TextBox 103"/>
          <p:cNvSpPr txBox="1">
            <a:spLocks noChangeArrowheads="1"/>
          </p:cNvSpPr>
          <p:nvPr/>
        </p:nvSpPr>
        <p:spPr bwMode="auto">
          <a:xfrm>
            <a:off x="4269441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5" name="TextBox 104"/>
          <p:cNvSpPr txBox="1">
            <a:spLocks noChangeArrowheads="1"/>
          </p:cNvSpPr>
          <p:nvPr/>
        </p:nvSpPr>
        <p:spPr bwMode="auto">
          <a:xfrm>
            <a:off x="4740088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6" name="TextBox 105"/>
          <p:cNvSpPr txBox="1">
            <a:spLocks noChangeArrowheads="1"/>
          </p:cNvSpPr>
          <p:nvPr/>
        </p:nvSpPr>
        <p:spPr bwMode="auto">
          <a:xfrm>
            <a:off x="5212136" y="5367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5707" name="TextBox 106"/>
          <p:cNvSpPr txBox="1">
            <a:spLocks noChangeArrowheads="1"/>
          </p:cNvSpPr>
          <p:nvPr/>
        </p:nvSpPr>
        <p:spPr bwMode="auto">
          <a:xfrm>
            <a:off x="5602941" y="5367618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56235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TextBox 2"/>
          <p:cNvSpPr txBox="1">
            <a:spLocks noChangeArrowheads="1"/>
          </p:cNvSpPr>
          <p:nvPr/>
        </p:nvSpPr>
        <p:spPr bwMode="auto">
          <a:xfrm>
            <a:off x="818029" y="1176618"/>
            <a:ext cx="61781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5, exchange T[1] &amp; T[5] and Max-heapify (T[1..4],1)</a:t>
            </a:r>
          </a:p>
          <a:p>
            <a:pPr eaLnBrk="1" hangingPunct="1">
              <a:lnSpc>
                <a:spcPts val="2438"/>
              </a:lnSpc>
            </a:pPr>
            <a:endParaRPr lang="en-CA" altLang="en-US" sz="2206">
              <a:solidFill>
                <a:srgbClr val="000000"/>
              </a:solidFill>
            </a:endParaRPr>
          </a:p>
        </p:txBody>
      </p:sp>
      <p:sp>
        <p:nvSpPr>
          <p:cNvPr id="26628" name="TextBox 3"/>
          <p:cNvSpPr txBox="1">
            <a:spLocks noChangeArrowheads="1"/>
          </p:cNvSpPr>
          <p:nvPr/>
        </p:nvSpPr>
        <p:spPr bwMode="auto">
          <a:xfrm>
            <a:off x="1390930" y="1626255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581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581"/>
              </a:lnSpc>
            </a:pPr>
            <a:endParaRPr lang="en-US" altLang="en-US"/>
          </a:p>
        </p:txBody>
      </p:sp>
      <p:sp>
        <p:nvSpPr>
          <p:cNvPr id="26629" name="TextBox 4"/>
          <p:cNvSpPr txBox="1">
            <a:spLocks noChangeArrowheads="1"/>
          </p:cNvSpPr>
          <p:nvPr/>
        </p:nvSpPr>
        <p:spPr bwMode="auto">
          <a:xfrm>
            <a:off x="1871382" y="1636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0" name="TextBox 5"/>
          <p:cNvSpPr txBox="1">
            <a:spLocks noChangeArrowheads="1"/>
          </p:cNvSpPr>
          <p:nvPr/>
        </p:nvSpPr>
        <p:spPr bwMode="auto">
          <a:xfrm>
            <a:off x="2342029" y="1636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1" name="TextBox 6"/>
          <p:cNvSpPr txBox="1">
            <a:spLocks noChangeArrowheads="1"/>
          </p:cNvSpPr>
          <p:nvPr/>
        </p:nvSpPr>
        <p:spPr bwMode="auto">
          <a:xfrm>
            <a:off x="2823882" y="1626255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32" name="TextBox 7"/>
          <p:cNvSpPr txBox="1">
            <a:spLocks noChangeArrowheads="1"/>
          </p:cNvSpPr>
          <p:nvPr/>
        </p:nvSpPr>
        <p:spPr bwMode="auto">
          <a:xfrm>
            <a:off x="3294529" y="1636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3" name="TextBox 8"/>
          <p:cNvSpPr txBox="1">
            <a:spLocks noChangeArrowheads="1"/>
          </p:cNvSpPr>
          <p:nvPr/>
        </p:nvSpPr>
        <p:spPr bwMode="auto">
          <a:xfrm>
            <a:off x="3765176" y="1636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4" name="TextBox 9"/>
          <p:cNvSpPr txBox="1">
            <a:spLocks noChangeArrowheads="1"/>
          </p:cNvSpPr>
          <p:nvPr/>
        </p:nvSpPr>
        <p:spPr bwMode="auto">
          <a:xfrm>
            <a:off x="4247029" y="163605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5" name="TextBox 10"/>
          <p:cNvSpPr txBox="1">
            <a:spLocks noChangeArrowheads="1"/>
          </p:cNvSpPr>
          <p:nvPr/>
        </p:nvSpPr>
        <p:spPr bwMode="auto">
          <a:xfrm>
            <a:off x="4719078" y="1626255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36" name="TextBox 11"/>
          <p:cNvSpPr txBox="1">
            <a:spLocks noChangeArrowheads="1"/>
          </p:cNvSpPr>
          <p:nvPr/>
        </p:nvSpPr>
        <p:spPr bwMode="auto">
          <a:xfrm>
            <a:off x="5188323" y="163605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7" name="TextBox 12"/>
          <p:cNvSpPr txBox="1">
            <a:spLocks noChangeArrowheads="1"/>
          </p:cNvSpPr>
          <p:nvPr/>
        </p:nvSpPr>
        <p:spPr bwMode="auto">
          <a:xfrm>
            <a:off x="5602941" y="163605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38" name="TextBox 13"/>
          <p:cNvSpPr txBox="1">
            <a:spLocks noChangeArrowheads="1"/>
          </p:cNvSpPr>
          <p:nvPr/>
        </p:nvSpPr>
        <p:spPr bwMode="auto">
          <a:xfrm>
            <a:off x="1390930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39" name="TextBox 14"/>
          <p:cNvSpPr txBox="1">
            <a:spLocks noChangeArrowheads="1"/>
          </p:cNvSpPr>
          <p:nvPr/>
        </p:nvSpPr>
        <p:spPr bwMode="auto">
          <a:xfrm>
            <a:off x="1860176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0" name="TextBox 15"/>
          <p:cNvSpPr txBox="1">
            <a:spLocks noChangeArrowheads="1"/>
          </p:cNvSpPr>
          <p:nvPr/>
        </p:nvSpPr>
        <p:spPr bwMode="auto">
          <a:xfrm>
            <a:off x="2330823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1" name="TextBox 16"/>
          <p:cNvSpPr txBox="1">
            <a:spLocks noChangeArrowheads="1"/>
          </p:cNvSpPr>
          <p:nvPr/>
        </p:nvSpPr>
        <p:spPr bwMode="auto">
          <a:xfrm>
            <a:off x="2801470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2" name="TextBox 17"/>
          <p:cNvSpPr txBox="1">
            <a:spLocks noChangeArrowheads="1"/>
          </p:cNvSpPr>
          <p:nvPr/>
        </p:nvSpPr>
        <p:spPr bwMode="auto">
          <a:xfrm>
            <a:off x="3272118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3" name="TextBox 18"/>
          <p:cNvSpPr txBox="1">
            <a:spLocks noChangeArrowheads="1"/>
          </p:cNvSpPr>
          <p:nvPr/>
        </p:nvSpPr>
        <p:spPr bwMode="auto">
          <a:xfrm>
            <a:off x="3732960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4" name="TextBox 19"/>
          <p:cNvSpPr txBox="1">
            <a:spLocks noChangeArrowheads="1"/>
          </p:cNvSpPr>
          <p:nvPr/>
        </p:nvSpPr>
        <p:spPr bwMode="auto">
          <a:xfrm>
            <a:off x="4202206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5" name="TextBox 20"/>
          <p:cNvSpPr txBox="1">
            <a:spLocks noChangeArrowheads="1"/>
          </p:cNvSpPr>
          <p:nvPr/>
        </p:nvSpPr>
        <p:spPr bwMode="auto">
          <a:xfrm>
            <a:off x="4672853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6" name="TextBox 21"/>
          <p:cNvSpPr txBox="1">
            <a:spLocks noChangeArrowheads="1"/>
          </p:cNvSpPr>
          <p:nvPr/>
        </p:nvSpPr>
        <p:spPr bwMode="auto">
          <a:xfrm>
            <a:off x="5143500" y="1938618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7" name="TextBox 22"/>
          <p:cNvSpPr txBox="1">
            <a:spLocks noChangeArrowheads="1"/>
          </p:cNvSpPr>
          <p:nvPr/>
        </p:nvSpPr>
        <p:spPr bwMode="auto">
          <a:xfrm>
            <a:off x="5535706" y="1938618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48" name="TextBox 23"/>
          <p:cNvSpPr txBox="1">
            <a:spLocks noChangeArrowheads="1"/>
          </p:cNvSpPr>
          <p:nvPr/>
        </p:nvSpPr>
        <p:spPr bwMode="auto">
          <a:xfrm>
            <a:off x="818029" y="2229971"/>
            <a:ext cx="61781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4, exchange T[1] &amp; T[4] and Max-heapify (T[1..3],1)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49" name="TextBox 24"/>
          <p:cNvSpPr txBox="1">
            <a:spLocks noChangeArrowheads="1"/>
          </p:cNvSpPr>
          <p:nvPr/>
        </p:nvSpPr>
        <p:spPr bwMode="auto">
          <a:xfrm>
            <a:off x="1390930" y="2644589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6650" name="TextBox 25"/>
          <p:cNvSpPr txBox="1">
            <a:spLocks noChangeArrowheads="1"/>
          </p:cNvSpPr>
          <p:nvPr/>
        </p:nvSpPr>
        <p:spPr bwMode="auto">
          <a:xfrm>
            <a:off x="1871382" y="264458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1" name="TextBox 26"/>
          <p:cNvSpPr txBox="1">
            <a:spLocks noChangeArrowheads="1"/>
          </p:cNvSpPr>
          <p:nvPr/>
        </p:nvSpPr>
        <p:spPr bwMode="auto">
          <a:xfrm>
            <a:off x="2342029" y="264458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2" name="TextBox 27"/>
          <p:cNvSpPr txBox="1">
            <a:spLocks noChangeArrowheads="1"/>
          </p:cNvSpPr>
          <p:nvPr/>
        </p:nvSpPr>
        <p:spPr bwMode="auto">
          <a:xfrm>
            <a:off x="2823882" y="2644589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53" name="TextBox 28"/>
          <p:cNvSpPr txBox="1">
            <a:spLocks noChangeArrowheads="1"/>
          </p:cNvSpPr>
          <p:nvPr/>
        </p:nvSpPr>
        <p:spPr bwMode="auto">
          <a:xfrm>
            <a:off x="3294529" y="264458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4" name="TextBox 29"/>
          <p:cNvSpPr txBox="1">
            <a:spLocks noChangeArrowheads="1"/>
          </p:cNvSpPr>
          <p:nvPr/>
        </p:nvSpPr>
        <p:spPr bwMode="auto">
          <a:xfrm>
            <a:off x="3765176" y="264458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5" name="TextBox 30"/>
          <p:cNvSpPr txBox="1">
            <a:spLocks noChangeArrowheads="1"/>
          </p:cNvSpPr>
          <p:nvPr/>
        </p:nvSpPr>
        <p:spPr bwMode="auto">
          <a:xfrm>
            <a:off x="4247029" y="2644589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6" name="TextBox 31"/>
          <p:cNvSpPr txBox="1">
            <a:spLocks noChangeArrowheads="1"/>
          </p:cNvSpPr>
          <p:nvPr/>
        </p:nvSpPr>
        <p:spPr bwMode="auto">
          <a:xfrm>
            <a:off x="4719078" y="2644589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57" name="TextBox 32"/>
          <p:cNvSpPr txBox="1">
            <a:spLocks noChangeArrowheads="1"/>
          </p:cNvSpPr>
          <p:nvPr/>
        </p:nvSpPr>
        <p:spPr bwMode="auto">
          <a:xfrm>
            <a:off x="5188323" y="264458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8" name="TextBox 33"/>
          <p:cNvSpPr txBox="1">
            <a:spLocks noChangeArrowheads="1"/>
          </p:cNvSpPr>
          <p:nvPr/>
        </p:nvSpPr>
        <p:spPr bwMode="auto">
          <a:xfrm>
            <a:off x="5602941" y="2644589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59" name="TextBox 34"/>
          <p:cNvSpPr txBox="1">
            <a:spLocks noChangeArrowheads="1"/>
          </p:cNvSpPr>
          <p:nvPr/>
        </p:nvSpPr>
        <p:spPr bwMode="auto">
          <a:xfrm>
            <a:off x="1390930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0" name="TextBox 35"/>
          <p:cNvSpPr txBox="1">
            <a:spLocks noChangeArrowheads="1"/>
          </p:cNvSpPr>
          <p:nvPr/>
        </p:nvSpPr>
        <p:spPr bwMode="auto">
          <a:xfrm>
            <a:off x="1860176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1" name="TextBox 36"/>
          <p:cNvSpPr txBox="1">
            <a:spLocks noChangeArrowheads="1"/>
          </p:cNvSpPr>
          <p:nvPr/>
        </p:nvSpPr>
        <p:spPr bwMode="auto">
          <a:xfrm>
            <a:off x="2330823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2" name="TextBox 37"/>
          <p:cNvSpPr txBox="1">
            <a:spLocks noChangeArrowheads="1"/>
          </p:cNvSpPr>
          <p:nvPr/>
        </p:nvSpPr>
        <p:spPr bwMode="auto">
          <a:xfrm>
            <a:off x="2801470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3" name="TextBox 38"/>
          <p:cNvSpPr txBox="1">
            <a:spLocks noChangeArrowheads="1"/>
          </p:cNvSpPr>
          <p:nvPr/>
        </p:nvSpPr>
        <p:spPr bwMode="auto">
          <a:xfrm>
            <a:off x="3272118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4" name="TextBox 39"/>
          <p:cNvSpPr txBox="1">
            <a:spLocks noChangeArrowheads="1"/>
          </p:cNvSpPr>
          <p:nvPr/>
        </p:nvSpPr>
        <p:spPr bwMode="auto">
          <a:xfrm>
            <a:off x="3732960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5" name="TextBox 40"/>
          <p:cNvSpPr txBox="1">
            <a:spLocks noChangeArrowheads="1"/>
          </p:cNvSpPr>
          <p:nvPr/>
        </p:nvSpPr>
        <p:spPr bwMode="auto">
          <a:xfrm>
            <a:off x="4202206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6" name="TextBox 41"/>
          <p:cNvSpPr txBox="1">
            <a:spLocks noChangeArrowheads="1"/>
          </p:cNvSpPr>
          <p:nvPr/>
        </p:nvSpPr>
        <p:spPr bwMode="auto">
          <a:xfrm>
            <a:off x="4672853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7" name="TextBox 42"/>
          <p:cNvSpPr txBox="1">
            <a:spLocks noChangeArrowheads="1"/>
          </p:cNvSpPr>
          <p:nvPr/>
        </p:nvSpPr>
        <p:spPr bwMode="auto">
          <a:xfrm>
            <a:off x="5143500" y="2945747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8" name="TextBox 43"/>
          <p:cNvSpPr txBox="1">
            <a:spLocks noChangeArrowheads="1"/>
          </p:cNvSpPr>
          <p:nvPr/>
        </p:nvSpPr>
        <p:spPr bwMode="auto">
          <a:xfrm>
            <a:off x="5535706" y="2945747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69" name="TextBox 44"/>
          <p:cNvSpPr txBox="1">
            <a:spLocks noChangeArrowheads="1"/>
          </p:cNvSpPr>
          <p:nvPr/>
        </p:nvSpPr>
        <p:spPr bwMode="auto">
          <a:xfrm>
            <a:off x="818029" y="3283324"/>
            <a:ext cx="6178166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3, exchange T[1] &amp; T[3] and Max-heapify (T[1..2],1)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70" name="TextBox 45"/>
          <p:cNvSpPr txBox="1">
            <a:spLocks noChangeArrowheads="1"/>
          </p:cNvSpPr>
          <p:nvPr/>
        </p:nvSpPr>
        <p:spPr bwMode="auto">
          <a:xfrm>
            <a:off x="1390930" y="3854824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6671" name="TextBox 46"/>
          <p:cNvSpPr txBox="1">
            <a:spLocks noChangeArrowheads="1"/>
          </p:cNvSpPr>
          <p:nvPr/>
        </p:nvSpPr>
        <p:spPr bwMode="auto">
          <a:xfrm>
            <a:off x="1871382" y="3854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2" name="TextBox 47"/>
          <p:cNvSpPr txBox="1">
            <a:spLocks noChangeArrowheads="1"/>
          </p:cNvSpPr>
          <p:nvPr/>
        </p:nvSpPr>
        <p:spPr bwMode="auto">
          <a:xfrm>
            <a:off x="2342029" y="3854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3" name="TextBox 48"/>
          <p:cNvSpPr txBox="1">
            <a:spLocks noChangeArrowheads="1"/>
          </p:cNvSpPr>
          <p:nvPr/>
        </p:nvSpPr>
        <p:spPr bwMode="auto">
          <a:xfrm>
            <a:off x="2823882" y="3854824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74" name="TextBox 49"/>
          <p:cNvSpPr txBox="1">
            <a:spLocks noChangeArrowheads="1"/>
          </p:cNvSpPr>
          <p:nvPr/>
        </p:nvSpPr>
        <p:spPr bwMode="auto">
          <a:xfrm>
            <a:off x="3294529" y="3854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5" name="TextBox 50"/>
          <p:cNvSpPr txBox="1">
            <a:spLocks noChangeArrowheads="1"/>
          </p:cNvSpPr>
          <p:nvPr/>
        </p:nvSpPr>
        <p:spPr bwMode="auto">
          <a:xfrm>
            <a:off x="3765176" y="3854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6" name="TextBox 51"/>
          <p:cNvSpPr txBox="1">
            <a:spLocks noChangeArrowheads="1"/>
          </p:cNvSpPr>
          <p:nvPr/>
        </p:nvSpPr>
        <p:spPr bwMode="auto">
          <a:xfrm>
            <a:off x="4247029" y="3854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7" name="TextBox 52"/>
          <p:cNvSpPr txBox="1">
            <a:spLocks noChangeArrowheads="1"/>
          </p:cNvSpPr>
          <p:nvPr/>
        </p:nvSpPr>
        <p:spPr bwMode="auto">
          <a:xfrm>
            <a:off x="4719078" y="3854824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78" name="TextBox 53"/>
          <p:cNvSpPr txBox="1">
            <a:spLocks noChangeArrowheads="1"/>
          </p:cNvSpPr>
          <p:nvPr/>
        </p:nvSpPr>
        <p:spPr bwMode="auto">
          <a:xfrm>
            <a:off x="5188323" y="3854824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79" name="TextBox 54"/>
          <p:cNvSpPr txBox="1">
            <a:spLocks noChangeArrowheads="1"/>
          </p:cNvSpPr>
          <p:nvPr/>
        </p:nvSpPr>
        <p:spPr bwMode="auto">
          <a:xfrm>
            <a:off x="5602941" y="3854824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80" name="TextBox 55"/>
          <p:cNvSpPr txBox="1">
            <a:spLocks noChangeArrowheads="1"/>
          </p:cNvSpPr>
          <p:nvPr/>
        </p:nvSpPr>
        <p:spPr bwMode="auto">
          <a:xfrm>
            <a:off x="1390930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1" name="TextBox 56"/>
          <p:cNvSpPr txBox="1">
            <a:spLocks noChangeArrowheads="1"/>
          </p:cNvSpPr>
          <p:nvPr/>
        </p:nvSpPr>
        <p:spPr bwMode="auto">
          <a:xfrm>
            <a:off x="1860176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2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2" name="TextBox 57"/>
          <p:cNvSpPr txBox="1">
            <a:spLocks noChangeArrowheads="1"/>
          </p:cNvSpPr>
          <p:nvPr/>
        </p:nvSpPr>
        <p:spPr bwMode="auto">
          <a:xfrm>
            <a:off x="2330823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3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3" name="TextBox 58"/>
          <p:cNvSpPr txBox="1">
            <a:spLocks noChangeArrowheads="1"/>
          </p:cNvSpPr>
          <p:nvPr/>
        </p:nvSpPr>
        <p:spPr bwMode="auto">
          <a:xfrm>
            <a:off x="2801470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4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4" name="TextBox 59"/>
          <p:cNvSpPr txBox="1">
            <a:spLocks noChangeArrowheads="1"/>
          </p:cNvSpPr>
          <p:nvPr/>
        </p:nvSpPr>
        <p:spPr bwMode="auto">
          <a:xfrm>
            <a:off x="3272118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5" name="TextBox 60"/>
          <p:cNvSpPr txBox="1">
            <a:spLocks noChangeArrowheads="1"/>
          </p:cNvSpPr>
          <p:nvPr/>
        </p:nvSpPr>
        <p:spPr bwMode="auto">
          <a:xfrm>
            <a:off x="3732960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6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6" name="TextBox 61"/>
          <p:cNvSpPr txBox="1">
            <a:spLocks noChangeArrowheads="1"/>
          </p:cNvSpPr>
          <p:nvPr/>
        </p:nvSpPr>
        <p:spPr bwMode="auto">
          <a:xfrm>
            <a:off x="4202206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7" name="TextBox 62"/>
          <p:cNvSpPr txBox="1">
            <a:spLocks noChangeArrowheads="1"/>
          </p:cNvSpPr>
          <p:nvPr/>
        </p:nvSpPr>
        <p:spPr bwMode="auto">
          <a:xfrm>
            <a:off x="4672853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8" name="TextBox 63"/>
          <p:cNvSpPr txBox="1">
            <a:spLocks noChangeArrowheads="1"/>
          </p:cNvSpPr>
          <p:nvPr/>
        </p:nvSpPr>
        <p:spPr bwMode="auto">
          <a:xfrm>
            <a:off x="5143500" y="4157383"/>
            <a:ext cx="13144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9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89" name="TextBox 64"/>
          <p:cNvSpPr txBox="1">
            <a:spLocks noChangeArrowheads="1"/>
          </p:cNvSpPr>
          <p:nvPr/>
        </p:nvSpPr>
        <p:spPr bwMode="auto">
          <a:xfrm>
            <a:off x="5535706" y="4157383"/>
            <a:ext cx="262892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10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26690" name="TextBox 65"/>
          <p:cNvSpPr txBox="1">
            <a:spLocks noChangeArrowheads="1"/>
          </p:cNvSpPr>
          <p:nvPr/>
        </p:nvSpPr>
        <p:spPr bwMode="auto">
          <a:xfrm>
            <a:off x="799820" y="4496361"/>
            <a:ext cx="6178166" cy="487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909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i = 2, exchange T[1] &amp; T[2] and Max-heapify (T[1..1],1)</a:t>
            </a:r>
          </a:p>
          <a:p>
            <a:pPr eaLnBrk="1" hangingPunct="1">
              <a:lnSpc>
                <a:spcPts val="1909"/>
              </a:lnSpc>
            </a:pPr>
            <a:endParaRPr lang="en-US" altLang="en-US"/>
          </a:p>
        </p:txBody>
      </p:sp>
      <p:sp>
        <p:nvSpPr>
          <p:cNvPr id="26691" name="TextBox 66"/>
          <p:cNvSpPr txBox="1">
            <a:spLocks noChangeArrowheads="1"/>
          </p:cNvSpPr>
          <p:nvPr/>
        </p:nvSpPr>
        <p:spPr bwMode="auto">
          <a:xfrm>
            <a:off x="1390930" y="4997824"/>
            <a:ext cx="142668" cy="6668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64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647"/>
              </a:lnSpc>
            </a:pPr>
            <a:endParaRPr lang="en-US" altLang="en-US"/>
          </a:p>
        </p:txBody>
      </p:sp>
      <p:sp>
        <p:nvSpPr>
          <p:cNvPr id="26692" name="TextBox 67"/>
          <p:cNvSpPr txBox="1">
            <a:spLocks noChangeArrowheads="1"/>
          </p:cNvSpPr>
          <p:nvPr/>
        </p:nvSpPr>
        <p:spPr bwMode="auto">
          <a:xfrm>
            <a:off x="1871382" y="4997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93" name="TextBox 68"/>
          <p:cNvSpPr txBox="1">
            <a:spLocks noChangeArrowheads="1"/>
          </p:cNvSpPr>
          <p:nvPr/>
        </p:nvSpPr>
        <p:spPr bwMode="auto">
          <a:xfrm>
            <a:off x="2342029" y="4997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3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94" name="TextBox 69"/>
          <p:cNvSpPr txBox="1">
            <a:spLocks noChangeArrowheads="1"/>
          </p:cNvSpPr>
          <p:nvPr/>
        </p:nvSpPr>
        <p:spPr bwMode="auto">
          <a:xfrm>
            <a:off x="2823882" y="4997824"/>
            <a:ext cx="14266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95" name="TextBox 70"/>
          <p:cNvSpPr txBox="1">
            <a:spLocks noChangeArrowheads="1"/>
          </p:cNvSpPr>
          <p:nvPr/>
        </p:nvSpPr>
        <p:spPr bwMode="auto">
          <a:xfrm>
            <a:off x="3294529" y="4997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96" name="TextBox 71"/>
          <p:cNvSpPr txBox="1">
            <a:spLocks noChangeArrowheads="1"/>
          </p:cNvSpPr>
          <p:nvPr/>
        </p:nvSpPr>
        <p:spPr bwMode="auto">
          <a:xfrm>
            <a:off x="3765176" y="4997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97" name="TextBox 72"/>
          <p:cNvSpPr txBox="1">
            <a:spLocks noChangeArrowheads="1"/>
          </p:cNvSpPr>
          <p:nvPr/>
        </p:nvSpPr>
        <p:spPr bwMode="auto">
          <a:xfrm>
            <a:off x="4247029" y="4997824"/>
            <a:ext cx="120226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698" name="TextBox 73"/>
          <p:cNvSpPr txBox="1">
            <a:spLocks noChangeArrowheads="1"/>
          </p:cNvSpPr>
          <p:nvPr/>
        </p:nvSpPr>
        <p:spPr bwMode="auto">
          <a:xfrm>
            <a:off x="4719078" y="4997824"/>
            <a:ext cx="285335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438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438"/>
              </a:lnSpc>
            </a:pPr>
            <a:endParaRPr lang="en-US" altLang="en-US"/>
          </a:p>
        </p:txBody>
      </p:sp>
      <p:sp>
        <p:nvSpPr>
          <p:cNvPr id="26699" name="TextBox 74"/>
          <p:cNvSpPr txBox="1">
            <a:spLocks noChangeArrowheads="1"/>
          </p:cNvSpPr>
          <p:nvPr/>
        </p:nvSpPr>
        <p:spPr bwMode="auto">
          <a:xfrm>
            <a:off x="5188323" y="4997824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14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700" name="TextBox 75"/>
          <p:cNvSpPr txBox="1">
            <a:spLocks noChangeArrowheads="1"/>
          </p:cNvSpPr>
          <p:nvPr/>
        </p:nvSpPr>
        <p:spPr bwMode="auto">
          <a:xfrm>
            <a:off x="5602941" y="4997824"/>
            <a:ext cx="240450" cy="5386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29"/>
              </a:lnSpc>
            </a:pPr>
            <a:r>
              <a:rPr lang="en-CA" altLang="en-US" sz="1853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129"/>
              </a:lnSpc>
            </a:pPr>
            <a:endParaRPr lang="en-US" altLang="en-US"/>
          </a:p>
        </p:txBody>
      </p:sp>
      <p:sp>
        <p:nvSpPr>
          <p:cNvPr id="26701" name="TextBox 76"/>
          <p:cNvSpPr txBox="1">
            <a:spLocks noChangeArrowheads="1"/>
          </p:cNvSpPr>
          <p:nvPr/>
        </p:nvSpPr>
        <p:spPr bwMode="auto">
          <a:xfrm>
            <a:off x="1390931" y="5311589"/>
            <a:ext cx="1733167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31813" algn="l"/>
                <a:tab pos="1065213" algn="l"/>
                <a:tab pos="1585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17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1	2	3	4</a:t>
            </a:r>
          </a:p>
          <a:p>
            <a:pPr eaLnBrk="1" hangingPunct="1">
              <a:lnSpc>
                <a:spcPts val="2173"/>
              </a:lnSpc>
            </a:pPr>
            <a:endParaRPr lang="en-CA" altLang="en-US" sz="1853">
              <a:solidFill>
                <a:srgbClr val="000000"/>
              </a:solidFill>
            </a:endParaRPr>
          </a:p>
        </p:txBody>
      </p:sp>
      <p:sp>
        <p:nvSpPr>
          <p:cNvPr id="26702" name="TextBox 77"/>
          <p:cNvSpPr txBox="1">
            <a:spLocks noChangeArrowheads="1"/>
          </p:cNvSpPr>
          <p:nvPr/>
        </p:nvSpPr>
        <p:spPr bwMode="auto">
          <a:xfrm>
            <a:off x="3272118" y="5311589"/>
            <a:ext cx="2852063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519113" algn="l"/>
                <a:tab pos="1050925" algn="l"/>
                <a:tab pos="1585913" algn="l"/>
                <a:tab pos="2117725" algn="l"/>
                <a:tab pos="25638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17"/>
              </a:lnSpc>
            </a:pPr>
            <a:r>
              <a:rPr lang="en-CA" altLang="en-US" sz="1853">
                <a:solidFill>
                  <a:srgbClr val="000000"/>
                </a:solidFill>
                <a:latin typeface="Arial" panose="020B0604020202020204" pitchFamily="34" charset="0"/>
              </a:rPr>
              <a:t>5	6	7	8	9	10</a:t>
            </a:r>
          </a:p>
          <a:p>
            <a:pPr eaLnBrk="1" hangingPunct="1">
              <a:lnSpc>
                <a:spcPts val="2173"/>
              </a:lnSpc>
            </a:pPr>
            <a:endParaRPr lang="en-CA" altLang="en-US" sz="1853">
              <a:solidFill>
                <a:srgbClr val="000000"/>
              </a:solidFill>
            </a:endParaRPr>
          </a:p>
        </p:txBody>
      </p:sp>
      <p:sp>
        <p:nvSpPr>
          <p:cNvPr id="26703" name="TextBox 78"/>
          <p:cNvSpPr txBox="1">
            <a:spLocks noChangeArrowheads="1"/>
          </p:cNvSpPr>
          <p:nvPr/>
        </p:nvSpPr>
        <p:spPr bwMode="auto">
          <a:xfrm>
            <a:off x="6465794" y="5502089"/>
            <a:ext cx="1620636" cy="436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677"/>
              </a:lnSpc>
            </a:pPr>
            <a:r>
              <a:rPr lang="en-CA" altLang="en-US" sz="2206">
                <a:solidFill>
                  <a:srgbClr val="000000"/>
                </a:solidFill>
                <a:cs typeface="Times New Roman" panose="02020603050405020304" pitchFamily="18" charset="0"/>
              </a:rPr>
              <a:t>End of Sorting</a:t>
            </a:r>
          </a:p>
          <a:p>
            <a:pPr eaLnBrk="1" hangingPunct="1">
              <a:lnSpc>
                <a:spcPts val="1699"/>
              </a:lnSpc>
            </a:pPr>
            <a:endParaRPr lang="en-CA" altLang="en-US" sz="2206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49615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1" name="TextBox 2"/>
          <p:cNvSpPr txBox="1">
            <a:spLocks noChangeArrowheads="1"/>
          </p:cNvSpPr>
          <p:nvPr/>
        </p:nvSpPr>
        <p:spPr bwMode="auto">
          <a:xfrm>
            <a:off x="2162736" y="986117"/>
            <a:ext cx="2012218" cy="9489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51"/>
              </a:lnSpc>
            </a:pPr>
            <a:r>
              <a:rPr lang="en-CA" altLang="en-US" sz="3177">
                <a:solidFill>
                  <a:srgbClr val="000000"/>
                </a:solidFill>
                <a:cs typeface="Times New Roman" panose="02020603050405020304" pitchFamily="18" charset="0"/>
              </a:rPr>
              <a:t>Sorted heap</a:t>
            </a:r>
          </a:p>
          <a:p>
            <a:pPr eaLnBrk="1" hangingPunct="1">
              <a:lnSpc>
                <a:spcPts val="3651"/>
              </a:lnSpc>
            </a:pPr>
            <a:endParaRPr lang="en-CA" altLang="en-US" sz="3177">
              <a:solidFill>
                <a:srgbClr val="000000"/>
              </a:solidFill>
            </a:endParaRPr>
          </a:p>
        </p:txBody>
      </p:sp>
      <p:sp>
        <p:nvSpPr>
          <p:cNvPr id="27652" name="TextBox 3"/>
          <p:cNvSpPr txBox="1">
            <a:spLocks noChangeArrowheads="1"/>
          </p:cNvSpPr>
          <p:nvPr/>
        </p:nvSpPr>
        <p:spPr bwMode="auto">
          <a:xfrm>
            <a:off x="4807323" y="1626254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7653" name="TextBox 4"/>
          <p:cNvSpPr txBox="1">
            <a:spLocks noChangeArrowheads="1"/>
          </p:cNvSpPr>
          <p:nvPr/>
        </p:nvSpPr>
        <p:spPr bwMode="auto">
          <a:xfrm>
            <a:off x="2667000" y="3541059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7654" name="TextBox 5"/>
          <p:cNvSpPr txBox="1">
            <a:spLocks noChangeArrowheads="1"/>
          </p:cNvSpPr>
          <p:nvPr/>
        </p:nvSpPr>
        <p:spPr bwMode="auto">
          <a:xfrm>
            <a:off x="2061882" y="4684059"/>
            <a:ext cx="1333698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2049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10                 14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7655" name="TextBox 6"/>
          <p:cNvSpPr txBox="1">
            <a:spLocks noChangeArrowheads="1"/>
          </p:cNvSpPr>
          <p:nvPr/>
        </p:nvSpPr>
        <p:spPr bwMode="auto">
          <a:xfrm>
            <a:off x="3429000" y="2543736"/>
            <a:ext cx="2931893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30210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2                                                  3</a:t>
            </a:r>
          </a:p>
          <a:p>
            <a:pPr eaLnBrk="1" hangingPunct="1">
              <a:lnSpc>
                <a:spcPts val="2030"/>
              </a:lnSpc>
            </a:pPr>
            <a:endParaRPr lang="en-CA" altLang="en-US" dirty="0">
              <a:solidFill>
                <a:srgbClr val="000000"/>
              </a:solidFill>
            </a:endParaRPr>
          </a:p>
        </p:txBody>
      </p:sp>
      <p:sp>
        <p:nvSpPr>
          <p:cNvPr id="27656" name="TextBox 7"/>
          <p:cNvSpPr txBox="1">
            <a:spLocks noChangeArrowheads="1"/>
          </p:cNvSpPr>
          <p:nvPr/>
        </p:nvSpPr>
        <p:spPr bwMode="auto">
          <a:xfrm>
            <a:off x="4112559" y="3619500"/>
            <a:ext cx="2743059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116013" algn="l"/>
                <a:tab pos="2843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7	8                           9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7657" name="TextBox 8"/>
          <p:cNvSpPr txBox="1">
            <a:spLocks noChangeArrowheads="1"/>
          </p:cNvSpPr>
          <p:nvPr/>
        </p:nvSpPr>
        <p:spPr bwMode="auto">
          <a:xfrm>
            <a:off x="3966883" y="4684059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16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7713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Class Task: 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>
          <a:xfrm>
            <a:off x="726983" y="1411942"/>
            <a:ext cx="7544360" cy="4916581"/>
          </a:xfrm>
        </p:spPr>
        <p:txBody>
          <a:bodyPr/>
          <a:lstStyle/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  <a:tabLst>
                <a:tab pos="301175" algn="l"/>
              </a:tabLst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546412" y="2492897"/>
          <a:ext cx="5916710" cy="3856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9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9167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 marL="80682" marR="80682" marT="40410" marB="40410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 marL="80682" marR="80682" marT="40410" marB="4041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700" name="TextBox 14"/>
          <p:cNvSpPr txBox="1">
            <a:spLocks noChangeArrowheads="1"/>
          </p:cNvSpPr>
          <p:nvPr/>
        </p:nvSpPr>
        <p:spPr bwMode="auto">
          <a:xfrm>
            <a:off x="1344706" y="3574676"/>
            <a:ext cx="4235824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342900" indent="-342900" eaLnBrk="1" hangingPunct="1">
              <a:lnSpc>
                <a:spcPts val="2382"/>
              </a:lnSpc>
              <a:buFont typeface="Arial" panose="020B0604020202020204" pitchFamily="34" charset="0"/>
              <a:buChar char="•"/>
            </a:pPr>
            <a:r>
              <a:rPr lang="en-CA" altLang="en-US" sz="2206" b="1" dirty="0">
                <a:solidFill>
                  <a:srgbClr val="000000"/>
                </a:solidFill>
                <a:cs typeface="Times New Roman" panose="02020603050405020304" pitchFamily="18" charset="0"/>
              </a:rPr>
              <a:t>Maintain minimum heap tree</a:t>
            </a:r>
          </a:p>
          <a:p>
            <a:pPr marL="342900" indent="-342900" eaLnBrk="1" hangingPunct="1">
              <a:lnSpc>
                <a:spcPts val="2382"/>
              </a:lnSpc>
              <a:buFont typeface="Arial" panose="020B0604020202020204" pitchFamily="34" charset="0"/>
              <a:buChar char="•"/>
            </a:pPr>
            <a:r>
              <a:rPr lang="en-CA" altLang="en-US" sz="2206" b="1" dirty="0">
                <a:solidFill>
                  <a:srgbClr val="000000"/>
                </a:solidFill>
                <a:cs typeface="Times New Roman" panose="02020603050405020304" pitchFamily="18" charset="0"/>
              </a:rPr>
              <a:t>Sort heap in descending order</a:t>
            </a:r>
            <a:endParaRPr lang="en-CA" altLang="en-US" sz="2206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marL="342900" indent="-342900" eaLnBrk="1" hangingPunct="1">
              <a:lnSpc>
                <a:spcPts val="2438"/>
              </a:lnSpc>
              <a:buFont typeface="Arial" panose="020B0604020202020204" pitchFamily="34" charset="0"/>
              <a:buChar char="•"/>
            </a:pPr>
            <a:endParaRPr lang="en-CA" altLang="en-US" sz="2206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26967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Analysis of heap sort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1765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Max-</a:t>
            </a:r>
            <a:r>
              <a:rPr lang="en-CA" altLang="en-US" sz="1765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heapify</a:t>
            </a:r>
            <a:r>
              <a:rPr lang="en-CA" altLang="en-US" sz="1765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 (</a:t>
            </a:r>
            <a:r>
              <a:rPr lang="en-CA" altLang="en-US" sz="1765" b="1" i="1" dirty="0" err="1">
                <a:solidFill>
                  <a:srgbClr val="000000"/>
                </a:solidFill>
                <a:cs typeface="Times New Roman" panose="02020603050405020304" pitchFamily="18" charset="0"/>
              </a:rPr>
              <a:t>A,i</a:t>
            </a:r>
            <a:r>
              <a:rPr lang="en-CA" altLang="en-US" sz="1765" b="1" i="1" dirty="0">
                <a:solidFill>
                  <a:srgbClr val="000000"/>
                </a:solidFill>
                <a:cs typeface="Times New Roman" panose="02020603050405020304" pitchFamily="18" charset="0"/>
              </a:rPr>
              <a:t>) </a:t>
            </a: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: </a:t>
            </a:r>
          </a:p>
          <a:p>
            <a:pPr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    n-1 calls to Max-</a:t>
            </a:r>
            <a:r>
              <a:rPr lang="en-CA" altLang="en-US" sz="1765" dirty="0" err="1">
                <a:solidFill>
                  <a:srgbClr val="000000"/>
                </a:solidFill>
                <a:cs typeface="Times New Roman" panose="02020603050405020304" pitchFamily="18" charset="0"/>
              </a:rPr>
              <a:t>heapify</a:t>
            </a: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  = O(n log n) </a:t>
            </a:r>
          </a:p>
          <a:p>
            <a:pPr lvl="1" algn="just">
              <a:lnSpc>
                <a:spcPts val="2118"/>
              </a:lnSpc>
              <a:buNone/>
              <a:tabLst>
                <a:tab pos="301175" algn="l"/>
              </a:tabLst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(every time root value is shifted down to the leaf)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buNone/>
              <a:tabLst>
                <a:tab pos="301175" algn="l"/>
              </a:tabLst>
            </a:pPr>
            <a:r>
              <a:rPr lang="pt-BR" altLang="en-US" sz="1765" b="1" i="1" dirty="0"/>
              <a:t>O(n) + O(n log(n)) = O(n log(n))</a:t>
            </a:r>
            <a:endParaRPr lang="en-CA" altLang="en-US" sz="1765" b="1" i="1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US" altLang="en-US" sz="1765" dirty="0"/>
              <a:t>all you care about is the dominant term.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r>
              <a:rPr lang="en-US" altLang="en-US" sz="1765" dirty="0"/>
              <a:t> n log(n) dominates n so that's the only term that you care about.</a:t>
            </a:r>
          </a:p>
          <a:p>
            <a:pPr lvl="1" algn="just">
              <a:lnSpc>
                <a:spcPts val="2118"/>
              </a:lnSpc>
              <a:tabLst>
                <a:tab pos="301175" algn="l"/>
              </a:tabLst>
            </a:pPr>
            <a:endParaRPr lang="en-US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lvl="1" algn="just">
              <a:lnSpc>
                <a:spcPts val="2118"/>
              </a:lnSpc>
              <a:buNone/>
              <a:tabLst>
                <a:tab pos="301175" algn="l"/>
              </a:tabLst>
            </a:pPr>
            <a:endParaRPr 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buNone/>
              <a:tabLst>
                <a:tab pos="301175" algn="l"/>
              </a:tabLst>
            </a:pPr>
            <a:endParaRPr lang="en-US" sz="20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buNone/>
              <a:tabLst>
                <a:tab pos="301175" algn="l"/>
              </a:tabLst>
            </a:pPr>
            <a:r>
              <a:rPr lang="en-US" sz="2000" dirty="0"/>
              <a:t>Both worst and average case : O(</a:t>
            </a:r>
            <a:r>
              <a:rPr lang="en-US" sz="2000" dirty="0" err="1"/>
              <a:t>nlogn</a:t>
            </a:r>
            <a:r>
              <a:rPr lang="en-US" sz="2000" dirty="0"/>
              <a:t>)</a:t>
            </a:r>
            <a:endParaRPr lang="en-CA" altLang="en-US" sz="19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  <a:buFont typeface="Courier New" panose="02070309020205020404" pitchFamily="49" charset="0"/>
              <a:buChar char="o"/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</a:endParaRPr>
          </a:p>
          <a:p>
            <a:pPr algn="just">
              <a:lnSpc>
                <a:spcPts val="2030"/>
              </a:lnSpc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  <a:tabLst>
                <a:tab pos="301175" algn="l"/>
              </a:tabLst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35763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sort (Analysis) extra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sz="2800" dirty="0"/>
              <a:t> log 1 + log 2 + log 3 + · · · + log n</a:t>
            </a:r>
          </a:p>
          <a:p>
            <a:pPr>
              <a:buNone/>
            </a:pPr>
            <a:r>
              <a:rPr lang="pt-BR" sz="2800" dirty="0"/>
              <a:t> &lt;=log n + log n + log n + · · · + log n</a:t>
            </a:r>
          </a:p>
          <a:p>
            <a:pPr>
              <a:buNone/>
            </a:pPr>
            <a:r>
              <a:rPr lang="en-US" sz="2800" dirty="0"/>
              <a:t>&lt;=n log n</a:t>
            </a:r>
          </a:p>
          <a:p>
            <a:pPr>
              <a:buNone/>
            </a:pPr>
            <a:r>
              <a:rPr lang="en-US" sz="2800" dirty="0"/>
              <a:t>O(n log n)</a:t>
            </a:r>
          </a:p>
          <a:p>
            <a:pPr>
              <a:buNone/>
            </a:pP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47880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2537" y="1448361"/>
            <a:ext cx="7542960" cy="4723839"/>
          </a:xfrm>
        </p:spPr>
        <p:txBody>
          <a:bodyPr/>
          <a:lstStyle/>
          <a:p>
            <a:pPr algn="just">
              <a:defRPr/>
            </a:pPr>
            <a:endParaRPr lang="en-US" sz="1800" b="1" i="1" dirty="0"/>
          </a:p>
          <a:p>
            <a:pPr algn="just">
              <a:defRPr/>
            </a:pPr>
            <a:r>
              <a:rPr lang="en-US" sz="1800" b="1" i="1" dirty="0"/>
              <a:t>Height of node:</a:t>
            </a:r>
            <a:r>
              <a:rPr lang="en-US" sz="1800" dirty="0"/>
              <a:t> The </a:t>
            </a:r>
            <a:r>
              <a:rPr lang="en-US" sz="1800" b="1" dirty="0"/>
              <a:t>height</a:t>
            </a:r>
            <a:r>
              <a:rPr lang="en-US" sz="1800" dirty="0"/>
              <a:t> of a </a:t>
            </a:r>
            <a:r>
              <a:rPr lang="en-US" sz="1800" b="1" dirty="0"/>
              <a:t>node</a:t>
            </a:r>
            <a:r>
              <a:rPr lang="en-US" sz="1800" dirty="0"/>
              <a:t> is the number of edges on the longest path from the </a:t>
            </a:r>
            <a:r>
              <a:rPr lang="en-US" sz="1800" b="1" dirty="0"/>
              <a:t>node </a:t>
            </a:r>
            <a:r>
              <a:rPr lang="en-US" sz="1800" dirty="0"/>
              <a:t>to a leaf.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endParaRPr lang="en-US" sz="1800" b="1" i="1" dirty="0"/>
          </a:p>
          <a:p>
            <a:pPr algn="just">
              <a:defRPr/>
            </a:pPr>
            <a:r>
              <a:rPr lang="en-US" sz="1800" b="1" i="1" dirty="0"/>
              <a:t>Height of tree: </a:t>
            </a:r>
            <a:r>
              <a:rPr lang="en-US" sz="1800" dirty="0"/>
              <a:t>It is equal to the height of root node</a:t>
            </a:r>
          </a:p>
          <a:p>
            <a:pPr algn="just">
              <a:buFont typeface="Wingdings 2" panose="05020102010507070707" pitchFamily="18" charset="2"/>
              <a:buNone/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b="1" i="1" dirty="0"/>
              <a:t>Depth of node:</a:t>
            </a:r>
            <a:r>
              <a:rPr lang="en-US" sz="1800" dirty="0"/>
              <a:t> The depth of a </a:t>
            </a:r>
            <a:r>
              <a:rPr lang="en-US" sz="1800" b="1" dirty="0"/>
              <a:t>node</a:t>
            </a:r>
            <a:r>
              <a:rPr lang="en-US" sz="1800" dirty="0"/>
              <a:t> is the number of edges in the path from root to that node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r>
              <a:rPr lang="en-US" sz="1800" dirty="0"/>
              <a:t>The height of a </a:t>
            </a:r>
            <a:r>
              <a:rPr lang="en-US" sz="1800" i="1" dirty="0"/>
              <a:t>tree</a:t>
            </a:r>
            <a:r>
              <a:rPr lang="en-US" sz="1800" dirty="0"/>
              <a:t> is equal to the max depth of a </a:t>
            </a:r>
            <a:r>
              <a:rPr lang="en-US" sz="1800" i="1" dirty="0"/>
              <a:t>tree</a:t>
            </a:r>
            <a:r>
              <a:rPr lang="en-US" sz="1800" dirty="0"/>
              <a:t>.</a:t>
            </a:r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dirty="0"/>
          </a:p>
          <a:p>
            <a:pPr algn="just">
              <a:defRPr/>
            </a:pPr>
            <a:endParaRPr lang="en-US" sz="1800" b="1" i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  <a:p>
            <a:pPr>
              <a:defRPr/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98926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array in descending order using heap sort algorithm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grpSp>
        <p:nvGrpSpPr>
          <p:cNvPr id="16" name="Group 4"/>
          <p:cNvGrpSpPr>
            <a:grpSpLocks/>
          </p:cNvGrpSpPr>
          <p:nvPr/>
        </p:nvGrpSpPr>
        <p:grpSpPr bwMode="auto">
          <a:xfrm>
            <a:off x="1143000" y="2743200"/>
            <a:ext cx="5121275" cy="469900"/>
            <a:chOff x="444" y="668"/>
            <a:chExt cx="3226" cy="296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44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24</a:t>
              </a:r>
            </a:p>
          </p:txBody>
        </p:sp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77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21</a:t>
              </a: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109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23</a:t>
              </a:r>
            </a:p>
          </p:txBody>
        </p:sp>
        <p:sp>
          <p:nvSpPr>
            <p:cNvPr id="20" name="Text Box 8"/>
            <p:cNvSpPr txBox="1">
              <a:spLocks noChangeArrowheads="1"/>
            </p:cNvSpPr>
            <p:nvPr/>
          </p:nvSpPr>
          <p:spPr bwMode="auto">
            <a:xfrm>
              <a:off x="142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22</a:t>
              </a:r>
            </a:p>
          </p:txBody>
        </p:sp>
        <p:sp>
          <p:nvSpPr>
            <p:cNvPr id="21" name="Text Box 9"/>
            <p:cNvSpPr txBox="1">
              <a:spLocks noChangeArrowheads="1"/>
            </p:cNvSpPr>
            <p:nvPr/>
          </p:nvSpPr>
          <p:spPr bwMode="auto">
            <a:xfrm>
              <a:off x="1749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36</a:t>
              </a:r>
            </a:p>
          </p:txBody>
        </p:sp>
        <p:sp>
          <p:nvSpPr>
            <p:cNvPr id="22" name="Text Box 10"/>
            <p:cNvSpPr txBox="1">
              <a:spLocks noChangeArrowheads="1"/>
            </p:cNvSpPr>
            <p:nvPr/>
          </p:nvSpPr>
          <p:spPr bwMode="auto">
            <a:xfrm>
              <a:off x="2076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29</a:t>
              </a:r>
            </a:p>
          </p:txBody>
        </p:sp>
        <p:sp>
          <p:nvSpPr>
            <p:cNvPr id="23" name="Text Box 11"/>
            <p:cNvSpPr txBox="1">
              <a:spLocks noChangeArrowheads="1"/>
            </p:cNvSpPr>
            <p:nvPr/>
          </p:nvSpPr>
          <p:spPr bwMode="auto">
            <a:xfrm>
              <a:off x="2383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30</a:t>
              </a:r>
            </a:p>
          </p:txBody>
        </p:sp>
        <p:sp>
          <p:nvSpPr>
            <p:cNvPr id="24" name="Text Box 12"/>
            <p:cNvSpPr txBox="1">
              <a:spLocks noChangeArrowheads="1"/>
            </p:cNvSpPr>
            <p:nvPr/>
          </p:nvSpPr>
          <p:spPr bwMode="auto">
            <a:xfrm>
              <a:off x="2710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34</a:t>
              </a:r>
            </a:p>
          </p:txBody>
        </p:sp>
        <p:sp>
          <p:nvSpPr>
            <p:cNvPr id="25" name="Text Box 13"/>
            <p:cNvSpPr txBox="1">
              <a:spLocks noChangeArrowheads="1"/>
            </p:cNvSpPr>
            <p:nvPr/>
          </p:nvSpPr>
          <p:spPr bwMode="auto">
            <a:xfrm>
              <a:off x="3027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28</a:t>
              </a:r>
            </a:p>
          </p:txBody>
        </p:sp>
        <p:sp>
          <p:nvSpPr>
            <p:cNvPr id="26" name="Text Box 14"/>
            <p:cNvSpPr txBox="1">
              <a:spLocks noChangeArrowheads="1"/>
            </p:cNvSpPr>
            <p:nvPr/>
          </p:nvSpPr>
          <p:spPr bwMode="auto">
            <a:xfrm>
              <a:off x="3354" y="668"/>
              <a:ext cx="316" cy="296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/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338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 the array in descending order using heap sort algorithm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grpSp>
        <p:nvGrpSpPr>
          <p:cNvPr id="6" name="Group 4"/>
          <p:cNvGrpSpPr>
            <a:grpSpLocks/>
          </p:cNvGrpSpPr>
          <p:nvPr/>
        </p:nvGrpSpPr>
        <p:grpSpPr bwMode="auto">
          <a:xfrm>
            <a:off x="1981200" y="3048000"/>
            <a:ext cx="5029200" cy="609600"/>
            <a:chOff x="444" y="668"/>
            <a:chExt cx="2342" cy="233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444" y="668"/>
              <a:ext cx="31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dirty="0"/>
                <a:t>5   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70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3  </a:t>
              </a: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1068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1  </a:t>
              </a:r>
            </a:p>
          </p:txBody>
        </p:sp>
        <p:sp>
          <p:nvSpPr>
            <p:cNvPr id="10" name="Text Box 8"/>
            <p:cNvSpPr txBox="1">
              <a:spLocks noChangeArrowheads="1"/>
            </p:cNvSpPr>
            <p:nvPr/>
          </p:nvSpPr>
          <p:spPr bwMode="auto">
            <a:xfrm>
              <a:off x="1356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9  </a:t>
              </a:r>
            </a:p>
          </p:txBody>
        </p:sp>
        <p:sp>
          <p:nvSpPr>
            <p:cNvPr id="11" name="Text Box 9"/>
            <p:cNvSpPr txBox="1">
              <a:spLocks noChangeArrowheads="1"/>
            </p:cNvSpPr>
            <p:nvPr/>
          </p:nvSpPr>
          <p:spPr bwMode="auto">
            <a:xfrm>
              <a:off x="1644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8  </a:t>
              </a: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1932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2  </a:t>
              </a: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2220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4  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2508" y="668"/>
              <a:ext cx="278" cy="233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>
              <a:spAutoFit/>
            </a:bodyPr>
            <a:lstStyle/>
            <a:p>
              <a:r>
                <a:rPr lang="en-US" dirty="0"/>
                <a:t>7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6344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Binary Heap 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914400" y="1447800"/>
            <a:ext cx="7542960" cy="4572000"/>
          </a:xfrm>
        </p:spPr>
        <p:txBody>
          <a:bodyPr/>
          <a:lstStyle/>
          <a:p>
            <a:pPr algn="just" eaLnBrk="1" hangingPunct="1"/>
            <a:endParaRPr lang="en-CA" altLang="en-US" sz="2400" dirty="0"/>
          </a:p>
          <a:p>
            <a:pPr algn="just" eaLnBrk="1" hangingPunct="1"/>
            <a:r>
              <a:rPr lang="en-CA" altLang="en-US" sz="2400" dirty="0"/>
              <a:t>A heap is a complete binary tree which satisfy heap ordering property (max heap or min heap)</a:t>
            </a:r>
            <a:endParaRPr lang="en-US" altLang="en-US" sz="2400" dirty="0"/>
          </a:p>
          <a:p>
            <a:pPr algn="just" eaLnBrk="1" hangingPunct="1"/>
            <a:endParaRPr lang="en-CA" altLang="en-US" sz="2400" dirty="0"/>
          </a:p>
          <a:p>
            <a:pPr algn="just" eaLnBrk="1" hangingPunct="1"/>
            <a:r>
              <a:rPr lang="en-CA" altLang="en-US" sz="2400" dirty="0"/>
              <a:t>Can  be implemented efficiently in an array.</a:t>
            </a:r>
          </a:p>
          <a:p>
            <a:pPr algn="just" eaLnBrk="1" hangingPunct="1"/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defRPr/>
            </a:pP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CA" altLang="en-US" sz="2400" dirty="0"/>
              <a:t>It can be used for heap sort and  the efficient representation of certain dynamic priority lists, such the list of tasks to be scheduled by an operating system.</a:t>
            </a:r>
          </a:p>
          <a:p>
            <a:pPr algn="just">
              <a:defRPr/>
            </a:pPr>
            <a:endParaRPr lang="en-CA" altLang="en-US" sz="2400" dirty="0"/>
          </a:p>
          <a:p>
            <a:pPr algn="just">
              <a:defRPr/>
            </a:pPr>
            <a:endParaRPr lang="en-CA" altLang="en-US" sz="2400" b="1" i="1" dirty="0"/>
          </a:p>
          <a:p>
            <a:pPr algn="just">
              <a:defRPr/>
            </a:pPr>
            <a:endParaRPr lang="en-CA" altLang="en-US" sz="2400" b="1" i="1" dirty="0"/>
          </a:p>
          <a:p>
            <a:pPr algn="just" eaLnBrk="1" hangingPunct="1"/>
            <a:endParaRPr lang="en-US" altLang="en-US" sz="2400" b="1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453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1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260648"/>
            <a:ext cx="8875059" cy="626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TextBox 2"/>
          <p:cNvSpPr txBox="1">
            <a:spLocks noChangeArrowheads="1"/>
          </p:cNvSpPr>
          <p:nvPr/>
        </p:nvSpPr>
        <p:spPr bwMode="auto">
          <a:xfrm>
            <a:off x="1322295" y="907676"/>
            <a:ext cx="5499454" cy="1051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4059"/>
              </a:lnSpc>
            </a:pPr>
            <a:r>
              <a:rPr lang="en-CA" altLang="en-US" sz="3530" dirty="0">
                <a:solidFill>
                  <a:srgbClr val="000000"/>
                </a:solidFill>
                <a:cs typeface="Times New Roman" panose="02020603050405020304" pitchFamily="18" charset="0"/>
              </a:rPr>
              <a:t>Heap : A complete binary tree</a:t>
            </a:r>
          </a:p>
          <a:p>
            <a:pPr eaLnBrk="1" hangingPunct="1">
              <a:lnSpc>
                <a:spcPts val="4059"/>
              </a:lnSpc>
            </a:pPr>
            <a:endParaRPr lang="en-CA" altLang="en-US" sz="3530" dirty="0">
              <a:solidFill>
                <a:srgbClr val="000000"/>
              </a:solidFill>
            </a:endParaRPr>
          </a:p>
        </p:txBody>
      </p:sp>
      <p:sp>
        <p:nvSpPr>
          <p:cNvPr id="12292" name="TextBox 3"/>
          <p:cNvSpPr txBox="1">
            <a:spLocks noChangeArrowheads="1"/>
          </p:cNvSpPr>
          <p:nvPr/>
        </p:nvSpPr>
        <p:spPr bwMode="auto">
          <a:xfrm>
            <a:off x="5244353" y="2123951"/>
            <a:ext cx="36388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T[1]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2293" name="TextBox 4"/>
          <p:cNvSpPr txBox="1">
            <a:spLocks noChangeArrowheads="1"/>
          </p:cNvSpPr>
          <p:nvPr/>
        </p:nvSpPr>
        <p:spPr bwMode="auto">
          <a:xfrm>
            <a:off x="6858000" y="2945747"/>
            <a:ext cx="36388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T[3]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2294" name="TextBox 5"/>
          <p:cNvSpPr txBox="1">
            <a:spLocks noChangeArrowheads="1"/>
          </p:cNvSpPr>
          <p:nvPr/>
        </p:nvSpPr>
        <p:spPr bwMode="auto">
          <a:xfrm>
            <a:off x="2823883" y="3429000"/>
            <a:ext cx="36388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T[2]</a:t>
            </a:r>
          </a:p>
          <a:p>
            <a:pPr eaLnBrk="1" hangingPunct="1">
              <a:lnSpc>
                <a:spcPts val="2030"/>
              </a:lnSpc>
            </a:pPr>
            <a:endParaRPr lang="en-US" altLang="en-US" dirty="0"/>
          </a:p>
        </p:txBody>
      </p:sp>
      <p:sp>
        <p:nvSpPr>
          <p:cNvPr id="12295" name="TextBox 6"/>
          <p:cNvSpPr txBox="1">
            <a:spLocks noChangeArrowheads="1"/>
          </p:cNvSpPr>
          <p:nvPr/>
        </p:nvSpPr>
        <p:spPr bwMode="auto">
          <a:xfrm>
            <a:off x="1680883" y="4140175"/>
            <a:ext cx="36388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T[4]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2296" name="TextBox 7"/>
          <p:cNvSpPr txBox="1">
            <a:spLocks noChangeArrowheads="1"/>
          </p:cNvSpPr>
          <p:nvPr/>
        </p:nvSpPr>
        <p:spPr bwMode="auto">
          <a:xfrm>
            <a:off x="1043608" y="5076279"/>
            <a:ext cx="1599797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13573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T[8]                 T[9]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2297" name="TextBox 8"/>
          <p:cNvSpPr txBox="1">
            <a:spLocks noChangeArrowheads="1"/>
          </p:cNvSpPr>
          <p:nvPr/>
        </p:nvSpPr>
        <p:spPr bwMode="auto">
          <a:xfrm>
            <a:off x="4102754" y="4005064"/>
            <a:ext cx="36388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T[5]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2298" name="TextBox 9"/>
          <p:cNvSpPr txBox="1">
            <a:spLocks noChangeArrowheads="1"/>
          </p:cNvSpPr>
          <p:nvPr/>
        </p:nvSpPr>
        <p:spPr bwMode="auto">
          <a:xfrm>
            <a:off x="3507441" y="5004271"/>
            <a:ext cx="479298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T[10]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12299" name="TextBox 10"/>
          <p:cNvSpPr txBox="1">
            <a:spLocks noChangeArrowheads="1"/>
          </p:cNvSpPr>
          <p:nvPr/>
        </p:nvSpPr>
        <p:spPr bwMode="auto">
          <a:xfrm>
            <a:off x="5868144" y="4049463"/>
            <a:ext cx="2664296" cy="3590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tabLst>
                <a:tab pos="2208213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1412"/>
              </a:lnSpc>
            </a:pPr>
            <a:r>
              <a:rPr lang="en-CA" altLang="en-US" sz="1765" dirty="0">
                <a:solidFill>
                  <a:srgbClr val="000000"/>
                </a:solidFill>
                <a:cs typeface="Times New Roman" panose="02020603050405020304" pitchFamily="18" charset="0"/>
              </a:rPr>
              <a:t>T[6]                                T[7]</a:t>
            </a:r>
          </a:p>
          <a:p>
            <a:pPr eaLnBrk="1" hangingPunct="1">
              <a:lnSpc>
                <a:spcPts val="1412"/>
              </a:lnSpc>
            </a:pPr>
            <a:endParaRPr lang="en-CA" altLang="en-US" sz="1765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4283968" y="4653136"/>
            <a:ext cx="47880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A complete binary   tree containing 10 nodes.</a:t>
            </a:r>
          </a:p>
          <a:p>
            <a:pPr algn="just"/>
            <a:endParaRPr lang="en-CA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Five </a:t>
            </a:r>
            <a:r>
              <a:rPr lang="en-CA" altLang="en-US" dirty="0">
                <a:solidFill>
                  <a:srgbClr val="00B0F0"/>
                </a:solidFill>
                <a:cs typeface="Times New Roman" panose="02020603050405020304" pitchFamily="18" charset="0"/>
              </a:rPr>
              <a:t>internal nodes </a:t>
            </a: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occupy level3 (the root), level 2, and the left side of level 1.</a:t>
            </a:r>
          </a:p>
          <a:p>
            <a:pPr algn="just"/>
            <a:endParaRPr lang="en-CA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Five leaves fill the right side of level 1 and then continue at the left of level 0.</a:t>
            </a:r>
          </a:p>
        </p:txBody>
      </p:sp>
    </p:spTree>
    <p:extLst>
      <p:ext uri="{BB962C8B-B14F-4D97-AF65-F5344CB8AC3E}">
        <p14:creationId xmlns:p14="http://schemas.microsoft.com/office/powerpoint/2010/main" val="55049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TextBox 2"/>
          <p:cNvSpPr txBox="1">
            <a:spLocks noChangeArrowheads="1"/>
          </p:cNvSpPr>
          <p:nvPr/>
        </p:nvSpPr>
        <p:spPr bwMode="auto">
          <a:xfrm>
            <a:off x="3697942" y="750795"/>
            <a:ext cx="1699183" cy="141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5482"/>
              </a:lnSpc>
            </a:pPr>
            <a:r>
              <a:rPr lang="en-CA" altLang="en-US" sz="4677">
                <a:solidFill>
                  <a:srgbClr val="000000"/>
                </a:solidFill>
                <a:cs typeface="Times New Roman" panose="02020603050405020304" pitchFamily="18" charset="0"/>
              </a:rPr>
              <a:t>A heap</a:t>
            </a:r>
          </a:p>
          <a:p>
            <a:pPr eaLnBrk="1" hangingPunct="1">
              <a:lnSpc>
                <a:spcPts val="5482"/>
              </a:lnSpc>
            </a:pPr>
            <a:endParaRPr lang="en-CA" altLang="en-US" sz="4677">
              <a:solidFill>
                <a:srgbClr val="000000"/>
              </a:solidFill>
            </a:endParaRPr>
          </a:p>
        </p:txBody>
      </p:sp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4459941" y="1949824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13317" name="TextBox 4"/>
          <p:cNvSpPr txBox="1">
            <a:spLocks noChangeArrowheads="1"/>
          </p:cNvSpPr>
          <p:nvPr/>
        </p:nvSpPr>
        <p:spPr bwMode="auto">
          <a:xfrm>
            <a:off x="3249706" y="2812677"/>
            <a:ext cx="11541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13318" name="TextBox 5"/>
          <p:cNvSpPr txBox="1">
            <a:spLocks noChangeArrowheads="1"/>
          </p:cNvSpPr>
          <p:nvPr/>
        </p:nvSpPr>
        <p:spPr bwMode="auto">
          <a:xfrm>
            <a:off x="5602941" y="2879912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19" name="TextBox 6"/>
          <p:cNvSpPr txBox="1">
            <a:spLocks noChangeArrowheads="1"/>
          </p:cNvSpPr>
          <p:nvPr/>
        </p:nvSpPr>
        <p:spPr bwMode="auto">
          <a:xfrm>
            <a:off x="2577353" y="3753971"/>
            <a:ext cx="115416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8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284"/>
              </a:lnSpc>
            </a:pPr>
            <a:endParaRPr lang="en-US" altLang="en-US"/>
          </a:p>
        </p:txBody>
      </p:sp>
      <p:sp>
        <p:nvSpPr>
          <p:cNvPr id="13320" name="TextBox 7"/>
          <p:cNvSpPr txBox="1">
            <a:spLocks noChangeArrowheads="1"/>
          </p:cNvSpPr>
          <p:nvPr/>
        </p:nvSpPr>
        <p:spPr bwMode="auto">
          <a:xfrm>
            <a:off x="3856225" y="382120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1" name="TextBox 8"/>
          <p:cNvSpPr txBox="1">
            <a:spLocks noChangeArrowheads="1"/>
          </p:cNvSpPr>
          <p:nvPr/>
        </p:nvSpPr>
        <p:spPr bwMode="auto">
          <a:xfrm>
            <a:off x="4728882" y="382120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2" name="TextBox 9"/>
          <p:cNvSpPr txBox="1">
            <a:spLocks noChangeArrowheads="1"/>
          </p:cNvSpPr>
          <p:nvPr/>
        </p:nvSpPr>
        <p:spPr bwMode="auto">
          <a:xfrm>
            <a:off x="6074989" y="382120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3" name="TextBox 10"/>
          <p:cNvSpPr txBox="1">
            <a:spLocks noChangeArrowheads="1"/>
          </p:cNvSpPr>
          <p:nvPr/>
        </p:nvSpPr>
        <p:spPr bwMode="auto">
          <a:xfrm>
            <a:off x="2039470" y="4829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4" name="TextBox 11"/>
          <p:cNvSpPr txBox="1">
            <a:spLocks noChangeArrowheads="1"/>
          </p:cNvSpPr>
          <p:nvPr/>
        </p:nvSpPr>
        <p:spPr bwMode="auto">
          <a:xfrm>
            <a:off x="2980765" y="4829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5" name="TextBox 12"/>
          <p:cNvSpPr txBox="1">
            <a:spLocks noChangeArrowheads="1"/>
          </p:cNvSpPr>
          <p:nvPr/>
        </p:nvSpPr>
        <p:spPr bwMode="auto">
          <a:xfrm>
            <a:off x="3720353" y="4829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3326" name="TextBox 13"/>
          <p:cNvSpPr txBox="1">
            <a:spLocks noChangeArrowheads="1"/>
          </p:cNvSpPr>
          <p:nvPr/>
        </p:nvSpPr>
        <p:spPr bwMode="auto">
          <a:xfrm>
            <a:off x="1423147" y="5602942"/>
            <a:ext cx="6463885" cy="718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835"/>
              </a:lnSpc>
            </a:pPr>
            <a:r>
              <a:rPr lang="en-CA" altLang="en-US" sz="2471">
                <a:solidFill>
                  <a:srgbClr val="000000"/>
                </a:solidFill>
                <a:cs typeface="Times New Roman" panose="02020603050405020304" pitchFamily="18" charset="0"/>
              </a:rPr>
              <a:t>Figure shows an example of a heap with 10 nodes.</a:t>
            </a:r>
          </a:p>
          <a:p>
            <a:pPr eaLnBrk="1" hangingPunct="1">
              <a:lnSpc>
                <a:spcPts val="2835"/>
              </a:lnSpc>
            </a:pPr>
            <a:endParaRPr lang="en-CA" altLang="en-US" sz="2471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2123728" y="1340768"/>
            <a:ext cx="48965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Now we have marked each node with its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36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Heap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916081" y="1474975"/>
            <a:ext cx="7544360" cy="4916581"/>
          </a:xfrm>
        </p:spPr>
        <p:txBody>
          <a:bodyPr/>
          <a:lstStyle/>
          <a:p>
            <a:pPr algn="just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This same heap can be represented by the following array.</a:t>
            </a:r>
          </a:p>
          <a:p>
            <a:pPr algn="just">
              <a:buNone/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The crucial characteristic of this data structure is that the </a:t>
            </a:r>
            <a:r>
              <a:rPr lang="en-CA" alt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heap  property can be restored efficiently 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if the value of a node is modified.</a:t>
            </a: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If the </a:t>
            </a:r>
            <a:r>
              <a:rPr lang="en-CA" altLang="en-US" sz="2400" dirty="0">
                <a:solidFill>
                  <a:srgbClr val="00B0F0"/>
                </a:solidFill>
                <a:cs typeface="Times New Roman" panose="02020603050405020304" pitchFamily="18" charset="0"/>
              </a:rPr>
              <a:t>value of a node increases to the extent that it becomes greater than the value of its parent</a:t>
            </a:r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, it should be sufficient to exchange these two values, and then to continue the same process upwards in the tree if  necessary until the heap property is restored.</a:t>
            </a:r>
          </a:p>
          <a:p>
            <a:pPr algn="just">
              <a:lnSpc>
                <a:spcPts val="2118"/>
              </a:lnSpc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118"/>
              </a:lnSpc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</a:pPr>
            <a:endParaRPr lang="en-CA" altLang="en-US" sz="2400" dirty="0">
              <a:solidFill>
                <a:srgbClr val="000000"/>
              </a:solidFill>
            </a:endParaRPr>
          </a:p>
          <a:p>
            <a:pPr algn="just">
              <a:lnSpc>
                <a:spcPts val="2030"/>
              </a:lnSpc>
            </a:pPr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>
              <a:lnSpc>
                <a:spcPts val="2030"/>
              </a:lnSpc>
              <a:buNone/>
            </a:pPr>
            <a:endParaRPr lang="en-CA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14340" name="Picture 3" descr="12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7644" y="2258713"/>
            <a:ext cx="4611221" cy="378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50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endParaRPr lang="en-CA" altLang="en-US" sz="2400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The modified value is moved up to its new position in the heap</a:t>
            </a:r>
          </a:p>
          <a:p>
            <a:pPr algn="just"/>
            <a:r>
              <a:rPr lang="en-CA" altLang="en-US" sz="2400" dirty="0">
                <a:solidFill>
                  <a:srgbClr val="000000"/>
                </a:solidFill>
                <a:cs typeface="Times New Roman" panose="02020603050405020304" pitchFamily="18" charset="0"/>
              </a:rPr>
              <a:t>This operation is often called sifting 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544B3-C08B-48E5-A8AE-A1591D0BF105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9612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1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471" y="0"/>
            <a:ext cx="8875059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3" name="TextBox 2"/>
          <p:cNvSpPr txBox="1">
            <a:spLocks noChangeArrowheads="1"/>
          </p:cNvSpPr>
          <p:nvPr/>
        </p:nvSpPr>
        <p:spPr bwMode="auto">
          <a:xfrm>
            <a:off x="1168213" y="340380"/>
            <a:ext cx="6019597" cy="189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3651"/>
              </a:lnSpc>
            </a:pPr>
            <a:r>
              <a:rPr lang="en-CA" altLang="en-US" sz="3177" dirty="0">
                <a:solidFill>
                  <a:srgbClr val="000000"/>
                </a:solidFill>
                <a:cs typeface="Times New Roman" panose="02020603050405020304" pitchFamily="18" charset="0"/>
              </a:rPr>
              <a:t>Replace 1 with 8:</a:t>
            </a:r>
          </a:p>
          <a:p>
            <a:pPr eaLnBrk="1" hangingPunct="1">
              <a:lnSpc>
                <a:spcPts val="3651"/>
              </a:lnSpc>
            </a:pPr>
            <a:r>
              <a:rPr lang="en-CA" altLang="en-US" sz="3177" dirty="0">
                <a:solidFill>
                  <a:srgbClr val="000000"/>
                </a:solidFill>
                <a:cs typeface="Times New Roman" panose="02020603050405020304" pitchFamily="18" charset="0"/>
              </a:rPr>
              <a:t>The heap, after moving 8 to its place</a:t>
            </a:r>
          </a:p>
          <a:p>
            <a:pPr eaLnBrk="1" hangingPunct="1">
              <a:lnSpc>
                <a:spcPts val="3651"/>
              </a:lnSpc>
            </a:pPr>
            <a:endParaRPr lang="en-CA" altLang="en-US" sz="3177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pPr eaLnBrk="1" hangingPunct="1">
              <a:lnSpc>
                <a:spcPts val="3651"/>
              </a:lnSpc>
            </a:pPr>
            <a:endParaRPr lang="en-CA" altLang="en-US" sz="3177" dirty="0">
              <a:solidFill>
                <a:srgbClr val="000000"/>
              </a:solidFill>
            </a:endParaRPr>
          </a:p>
        </p:txBody>
      </p:sp>
      <p:sp>
        <p:nvSpPr>
          <p:cNvPr id="15364" name="TextBox 3"/>
          <p:cNvSpPr txBox="1">
            <a:spLocks noChangeArrowheads="1"/>
          </p:cNvSpPr>
          <p:nvPr/>
        </p:nvSpPr>
        <p:spPr bwMode="auto">
          <a:xfrm>
            <a:off x="4459941" y="1816754"/>
            <a:ext cx="230832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10</a:t>
            </a:r>
          </a:p>
          <a:p>
            <a:pPr eaLnBrk="1" hangingPunct="1">
              <a:lnSpc>
                <a:spcPts val="2030"/>
              </a:lnSpc>
            </a:pPr>
            <a:endParaRPr lang="en-CA" altLang="en-US" sz="1765">
              <a:solidFill>
                <a:srgbClr val="000000"/>
              </a:solidFill>
            </a:endParaRPr>
          </a:p>
        </p:txBody>
      </p:sp>
      <p:sp>
        <p:nvSpPr>
          <p:cNvPr id="15365" name="TextBox 4"/>
          <p:cNvSpPr txBox="1">
            <a:spLocks noChangeArrowheads="1"/>
          </p:cNvSpPr>
          <p:nvPr/>
        </p:nvSpPr>
        <p:spPr bwMode="auto">
          <a:xfrm>
            <a:off x="3249706" y="2678206"/>
            <a:ext cx="115416" cy="5642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173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8</a:t>
            </a:r>
          </a:p>
          <a:p>
            <a:pPr eaLnBrk="1" hangingPunct="1">
              <a:lnSpc>
                <a:spcPts val="2173"/>
              </a:lnSpc>
            </a:pPr>
            <a:endParaRPr lang="en-US" altLang="en-US"/>
          </a:p>
        </p:txBody>
      </p:sp>
      <p:sp>
        <p:nvSpPr>
          <p:cNvPr id="15366" name="TextBox 5"/>
          <p:cNvSpPr txBox="1">
            <a:spLocks noChangeArrowheads="1"/>
          </p:cNvSpPr>
          <p:nvPr/>
        </p:nvSpPr>
        <p:spPr bwMode="auto">
          <a:xfrm>
            <a:off x="5602941" y="2745441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9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67" name="TextBox 6"/>
          <p:cNvSpPr txBox="1">
            <a:spLocks noChangeArrowheads="1"/>
          </p:cNvSpPr>
          <p:nvPr/>
        </p:nvSpPr>
        <p:spPr bwMode="auto">
          <a:xfrm>
            <a:off x="2577353" y="3619501"/>
            <a:ext cx="115416" cy="589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284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284"/>
              </a:lnSpc>
            </a:pPr>
            <a:endParaRPr lang="en-US" altLang="en-US"/>
          </a:p>
        </p:txBody>
      </p:sp>
      <p:sp>
        <p:nvSpPr>
          <p:cNvPr id="15368" name="TextBox 7"/>
          <p:cNvSpPr txBox="1">
            <a:spLocks noChangeArrowheads="1"/>
          </p:cNvSpPr>
          <p:nvPr/>
        </p:nvSpPr>
        <p:spPr bwMode="auto">
          <a:xfrm>
            <a:off x="3856225" y="3686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7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69" name="TextBox 8"/>
          <p:cNvSpPr txBox="1">
            <a:spLocks noChangeArrowheads="1"/>
          </p:cNvSpPr>
          <p:nvPr/>
        </p:nvSpPr>
        <p:spPr bwMode="auto">
          <a:xfrm>
            <a:off x="4728882" y="3686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5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70" name="TextBox 9"/>
          <p:cNvSpPr txBox="1">
            <a:spLocks noChangeArrowheads="1"/>
          </p:cNvSpPr>
          <p:nvPr/>
        </p:nvSpPr>
        <p:spPr bwMode="auto">
          <a:xfrm>
            <a:off x="6074989" y="3686736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71" name="TextBox 10"/>
          <p:cNvSpPr txBox="1">
            <a:spLocks noChangeArrowheads="1"/>
          </p:cNvSpPr>
          <p:nvPr/>
        </p:nvSpPr>
        <p:spPr bwMode="auto">
          <a:xfrm>
            <a:off x="2039470" y="4695265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2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72" name="TextBox 11"/>
          <p:cNvSpPr txBox="1">
            <a:spLocks noChangeArrowheads="1"/>
          </p:cNvSpPr>
          <p:nvPr/>
        </p:nvSpPr>
        <p:spPr bwMode="auto">
          <a:xfrm>
            <a:off x="2980765" y="4695265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4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15373" name="TextBox 12"/>
          <p:cNvSpPr txBox="1">
            <a:spLocks noChangeArrowheads="1"/>
          </p:cNvSpPr>
          <p:nvPr/>
        </p:nvSpPr>
        <p:spPr bwMode="auto">
          <a:xfrm>
            <a:off x="3720353" y="4695265"/>
            <a:ext cx="115416" cy="512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9112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ts val="2030"/>
              </a:lnSpc>
            </a:pPr>
            <a:r>
              <a:rPr lang="en-CA" altLang="en-US" sz="1765">
                <a:solidFill>
                  <a:srgbClr val="000000"/>
                </a:solidFill>
                <a:cs typeface="Times New Roman" panose="02020603050405020304" pitchFamily="18" charset="0"/>
              </a:rPr>
              <a:t>6</a:t>
            </a:r>
          </a:p>
          <a:p>
            <a:pPr eaLnBrk="1" hangingPunct="1">
              <a:lnSpc>
                <a:spcPts val="2030"/>
              </a:lnSpc>
            </a:pPr>
            <a:endParaRPr lang="en-US" alt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F89394-7432-4142-AC3A-ABB8D2DA4FC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3" name="Rectangle 2"/>
          <p:cNvSpPr/>
          <p:nvPr/>
        </p:nvSpPr>
        <p:spPr>
          <a:xfrm>
            <a:off x="1115616" y="5085184"/>
            <a:ext cx="78488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If the value “1” in Figure is modified so that it becomes “8”, we can</a:t>
            </a:r>
            <a:r>
              <a:rPr lang="en-CA" altLang="en-US" dirty="0">
                <a:solidFill>
                  <a:srgbClr val="000000"/>
                </a:solidFill>
              </a:rPr>
              <a:t/>
            </a:r>
            <a:br>
              <a:rPr lang="en-CA" altLang="en-US" dirty="0">
                <a:solidFill>
                  <a:srgbClr val="000000"/>
                </a:solidFill>
              </a:rPr>
            </a:b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restore the heap property by exchanging the 8 with its parent “4” and</a:t>
            </a:r>
            <a:r>
              <a:rPr lang="en-CA" altLang="en-US" dirty="0">
                <a:solidFill>
                  <a:srgbClr val="000000"/>
                </a:solidFill>
              </a:rPr>
              <a:t> </a:t>
            </a:r>
            <a:r>
              <a:rPr lang="en-CA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then exchanging it again with its new parent “7”.</a:t>
            </a:r>
          </a:p>
        </p:txBody>
      </p:sp>
    </p:spTree>
    <p:extLst>
      <p:ext uri="{BB962C8B-B14F-4D97-AF65-F5344CB8AC3E}">
        <p14:creationId xmlns:p14="http://schemas.microsoft.com/office/powerpoint/2010/main" val="2328444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1364</Words>
  <Application>Microsoft Office PowerPoint</Application>
  <PresentationFormat>On-screen Show (4:3)</PresentationFormat>
  <Paragraphs>528</Paragraphs>
  <Slides>31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9" baseType="lpstr">
      <vt:lpstr>Arial</vt:lpstr>
      <vt:lpstr>Calibri</vt:lpstr>
      <vt:lpstr>Calibri Light</vt:lpstr>
      <vt:lpstr>Courier New</vt:lpstr>
      <vt:lpstr>Times New Roman</vt:lpstr>
      <vt:lpstr>Times New Roman Bold</vt:lpstr>
      <vt:lpstr>Wingdings 2</vt:lpstr>
      <vt:lpstr>Office Theme</vt:lpstr>
      <vt:lpstr>PowerPoint Presentation</vt:lpstr>
      <vt:lpstr>Binary Tree</vt:lpstr>
      <vt:lpstr>PowerPoint Presentation</vt:lpstr>
      <vt:lpstr>Binary Heap </vt:lpstr>
      <vt:lpstr>PowerPoint Presentation</vt:lpstr>
      <vt:lpstr>PowerPoint Presentation</vt:lpstr>
      <vt:lpstr>Heap</vt:lpstr>
      <vt:lpstr>Heap</vt:lpstr>
      <vt:lpstr>PowerPoint Presentation</vt:lpstr>
      <vt:lpstr>Heap</vt:lpstr>
      <vt:lpstr>PowerPoint Presentation</vt:lpstr>
      <vt:lpstr>PowerPoint Presentation</vt:lpstr>
      <vt:lpstr>PowerPoint Presentation</vt:lpstr>
      <vt:lpstr>PowerPoint Presentation</vt:lpstr>
      <vt:lpstr>Build Heap</vt:lpstr>
      <vt:lpstr>Max Heapify</vt:lpstr>
      <vt:lpstr>Task</vt:lpstr>
      <vt:lpstr>PowerPoint Presentation</vt:lpstr>
      <vt:lpstr>Worst case analysis of heap sort</vt:lpstr>
      <vt:lpstr>PowerPoint Presentation</vt:lpstr>
      <vt:lpstr>Heap sort</vt:lpstr>
      <vt:lpstr>Heap sort</vt:lpstr>
      <vt:lpstr>How to sort heap</vt:lpstr>
      <vt:lpstr>PowerPoint Presentation</vt:lpstr>
      <vt:lpstr>PowerPoint Presentation</vt:lpstr>
      <vt:lpstr>PowerPoint Presentation</vt:lpstr>
      <vt:lpstr>Class Task: </vt:lpstr>
      <vt:lpstr>Analysis of heap sort</vt:lpstr>
      <vt:lpstr>Heap sort (Analysis) extra</vt:lpstr>
      <vt:lpstr>Task1</vt:lpstr>
      <vt:lpstr>Task2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2019-09-15T17:57:32Z</dcterms:created>
  <dcterms:modified xsi:type="dcterms:W3CDTF">2019-09-21T18:04:41Z</dcterms:modified>
</cp:coreProperties>
</file>