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300" r:id="rId1"/>
  </p:sldMasterIdLst>
  <p:notesMasterIdLst>
    <p:notesMasterId r:id="rId50"/>
  </p:notesMasterIdLst>
  <p:sldIdLst>
    <p:sldId id="436" r:id="rId2"/>
    <p:sldId id="276" r:id="rId3"/>
    <p:sldId id="438" r:id="rId4"/>
    <p:sldId id="313" r:id="rId5"/>
    <p:sldId id="314" r:id="rId6"/>
    <p:sldId id="339" r:id="rId7"/>
    <p:sldId id="448" r:id="rId8"/>
    <p:sldId id="338" r:id="rId9"/>
    <p:sldId id="315" r:id="rId10"/>
    <p:sldId id="444" r:id="rId11"/>
    <p:sldId id="449" r:id="rId12"/>
    <p:sldId id="450" r:id="rId13"/>
    <p:sldId id="451" r:id="rId14"/>
    <p:sldId id="452" r:id="rId15"/>
    <p:sldId id="457" r:id="rId16"/>
    <p:sldId id="458" r:id="rId17"/>
    <p:sldId id="445" r:id="rId18"/>
    <p:sldId id="437" r:id="rId19"/>
    <p:sldId id="345" r:id="rId20"/>
    <p:sldId id="453" r:id="rId21"/>
    <p:sldId id="459" r:id="rId22"/>
    <p:sldId id="317" r:id="rId23"/>
    <p:sldId id="318" r:id="rId24"/>
    <p:sldId id="319" r:id="rId25"/>
    <p:sldId id="320" r:id="rId26"/>
    <p:sldId id="321" r:id="rId27"/>
    <p:sldId id="322" r:id="rId28"/>
    <p:sldId id="323" r:id="rId29"/>
    <p:sldId id="324" r:id="rId30"/>
    <p:sldId id="325" r:id="rId31"/>
    <p:sldId id="326" r:id="rId32"/>
    <p:sldId id="327" r:id="rId33"/>
    <p:sldId id="328" r:id="rId34"/>
    <p:sldId id="329" r:id="rId35"/>
    <p:sldId id="330" r:id="rId36"/>
    <p:sldId id="331" r:id="rId37"/>
    <p:sldId id="332" r:id="rId38"/>
    <p:sldId id="333" r:id="rId39"/>
    <p:sldId id="334" r:id="rId40"/>
    <p:sldId id="335" r:id="rId41"/>
    <p:sldId id="336" r:id="rId42"/>
    <p:sldId id="337" r:id="rId43"/>
    <p:sldId id="342" r:id="rId44"/>
    <p:sldId id="343" r:id="rId45"/>
    <p:sldId id="454" r:id="rId46"/>
    <p:sldId id="455" r:id="rId47"/>
    <p:sldId id="456" r:id="rId48"/>
    <p:sldId id="44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2308" autoAdjust="0"/>
  </p:normalViewPr>
  <p:slideViewPr>
    <p:cSldViewPr>
      <p:cViewPr varScale="1">
        <p:scale>
          <a:sx n="58" d="100"/>
          <a:sy n="58" d="100"/>
        </p:scale>
        <p:origin x="1604" y="52"/>
      </p:cViewPr>
      <p:guideLst>
        <p:guide orient="horz" pos="3016"/>
        <p:guide pos="2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2EED7EA-6FD9-4EFB-A47E-3269D7185C0F}" type="datetimeFigureOut">
              <a:rPr lang="en-US"/>
              <a:pPr>
                <a:defRPr/>
              </a:pPr>
              <a:t>2/28/2024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69C32AA-29E0-4558-BC14-174AC8456D63}" type="slidenum">
              <a:rPr lang="en-US" altLang="en-US"/>
              <a:pPr>
                <a:defRPr/>
              </a:pPr>
              <a:t>‹#›</a:t>
            </a:fld>
            <a:endParaRPr lang="en-US" altLang="en-US"/>
          </a:p>
        </p:txBody>
      </p:sp>
    </p:spTree>
    <p:extLst>
      <p:ext uri="{BB962C8B-B14F-4D97-AF65-F5344CB8AC3E}">
        <p14:creationId xmlns:p14="http://schemas.microsoft.com/office/powerpoint/2010/main" val="3729527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10</a:t>
            </a:fld>
            <a:endParaRPr lang="en-US" altLang="en-US"/>
          </a:p>
        </p:txBody>
      </p:sp>
    </p:spTree>
    <p:extLst>
      <p:ext uri="{BB962C8B-B14F-4D97-AF65-F5344CB8AC3E}">
        <p14:creationId xmlns:p14="http://schemas.microsoft.com/office/powerpoint/2010/main" val="1456748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9C32AA-29E0-4558-BC14-174AC8456D63}" type="slidenum">
              <a:rPr lang="en-US" altLang="en-US" smtClean="0"/>
              <a:pPr>
                <a:defRPr/>
              </a:pPr>
              <a:t>17</a:t>
            </a:fld>
            <a:endParaRPr lang="en-US" altLang="en-US"/>
          </a:p>
        </p:txBody>
      </p:sp>
    </p:spTree>
    <p:extLst>
      <p:ext uri="{BB962C8B-B14F-4D97-AF65-F5344CB8AC3E}">
        <p14:creationId xmlns:p14="http://schemas.microsoft.com/office/powerpoint/2010/main" val="426612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23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48</a:t>
            </a:fld>
            <a:endParaRPr lang="en-US" altLang="en-US"/>
          </a:p>
        </p:txBody>
      </p:sp>
    </p:spTree>
    <p:extLst>
      <p:ext uri="{BB962C8B-B14F-4D97-AF65-F5344CB8AC3E}">
        <p14:creationId xmlns:p14="http://schemas.microsoft.com/office/powerpoint/2010/main" val="404154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E115174F-189E-40B0-BB93-397137413090}" type="datetime1">
              <a:rPr lang="en-US" smtClean="0"/>
              <a:pPr>
                <a:defRPr/>
              </a:pPr>
              <a:t>2/28/2024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A936CBAB-534E-4712-AA17-E31CD05A06BD}" type="slidenum">
              <a:rPr lang="en-US" altLang="en-US" smtClean="0"/>
              <a:pPr>
                <a:defRPr/>
              </a:pPr>
              <a:t>‹#›</a:t>
            </a:fld>
            <a:endParaRPr lang="en-US" altLang="en-US"/>
          </a:p>
        </p:txBody>
      </p:sp>
    </p:spTree>
    <p:extLst>
      <p:ext uri="{BB962C8B-B14F-4D97-AF65-F5344CB8AC3E}">
        <p14:creationId xmlns:p14="http://schemas.microsoft.com/office/powerpoint/2010/main" val="2334659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137FD50-74D2-4A8D-94FD-D9EC93C7A523}" type="datetime1">
              <a:rPr lang="en-US" smtClean="0"/>
              <a:pPr>
                <a:defRPr/>
              </a:pPr>
              <a:t>2/28/2024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FCF227DE-CE32-44AE-A161-120C4BB761DC}" type="slidenum">
              <a:rPr lang="en-US" altLang="en-US" smtClean="0"/>
              <a:pPr>
                <a:defRPr/>
              </a:pPr>
              <a:t>‹#›</a:t>
            </a:fld>
            <a:endParaRPr lang="en-US" altLang="en-US"/>
          </a:p>
        </p:txBody>
      </p:sp>
    </p:spTree>
    <p:extLst>
      <p:ext uri="{BB962C8B-B14F-4D97-AF65-F5344CB8AC3E}">
        <p14:creationId xmlns:p14="http://schemas.microsoft.com/office/powerpoint/2010/main" val="2344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E90AD70-4081-4E14-AD79-C664B0298531}" type="datetime1">
              <a:rPr lang="en-US" smtClean="0"/>
              <a:pPr>
                <a:defRPr/>
              </a:pPr>
              <a:t>2/28/2024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550449DC-529D-4A39-9DC2-A0151CFEA381}" type="slidenum">
              <a:rPr lang="en-US" altLang="en-US" smtClean="0"/>
              <a:pPr>
                <a:defRPr/>
              </a:pPr>
              <a:t>‹#›</a:t>
            </a:fld>
            <a:endParaRPr lang="en-US" altLang="en-US"/>
          </a:p>
        </p:txBody>
      </p:sp>
    </p:spTree>
    <p:extLst>
      <p:ext uri="{BB962C8B-B14F-4D97-AF65-F5344CB8AC3E}">
        <p14:creationId xmlns:p14="http://schemas.microsoft.com/office/powerpoint/2010/main" val="3959089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0E53D32-1ACC-4654-94E6-E56A8ED1ACAB}" type="datetime1">
              <a:rPr lang="en-US" smtClean="0"/>
              <a:pPr>
                <a:defRPr/>
              </a:pPr>
              <a:t>2/28/2024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9EC544B3-C08B-48E5-A8AE-A1591D0BF105}" type="slidenum">
              <a:rPr lang="en-US" altLang="en-US" smtClean="0"/>
              <a:pPr>
                <a:defRPr/>
              </a:pPr>
              <a:t>‹#›</a:t>
            </a:fld>
            <a:endParaRPr lang="en-US" altLang="en-US"/>
          </a:p>
        </p:txBody>
      </p:sp>
    </p:spTree>
    <p:extLst>
      <p:ext uri="{BB962C8B-B14F-4D97-AF65-F5344CB8AC3E}">
        <p14:creationId xmlns:p14="http://schemas.microsoft.com/office/powerpoint/2010/main" val="318180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58BA85B-CEF2-4FBF-A0B1-CF6D10AEEEF6}" type="datetime1">
              <a:rPr lang="en-US" smtClean="0"/>
              <a:pPr>
                <a:defRPr/>
              </a:pPr>
              <a:t>2/28/2024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8060E16E-1C27-431A-97BB-B1E54A1F07CD}" type="slidenum">
              <a:rPr lang="en-US" altLang="en-US" smtClean="0"/>
              <a:pPr>
                <a:defRPr/>
              </a:pPr>
              <a:t>‹#›</a:t>
            </a:fld>
            <a:endParaRPr lang="en-US" altLang="en-US"/>
          </a:p>
        </p:txBody>
      </p:sp>
    </p:spTree>
    <p:extLst>
      <p:ext uri="{BB962C8B-B14F-4D97-AF65-F5344CB8AC3E}">
        <p14:creationId xmlns:p14="http://schemas.microsoft.com/office/powerpoint/2010/main" val="3920734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0472FA2-C53D-45EC-9451-237AADD338BE}" type="datetime1">
              <a:rPr lang="en-US" smtClean="0"/>
              <a:pPr>
                <a:defRPr/>
              </a:pPr>
              <a:t>2/28/2024</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0272AE34-C994-41F1-8AB0-0E6D250AC2D8}" type="slidenum">
              <a:rPr lang="en-US" altLang="en-US" smtClean="0"/>
              <a:pPr>
                <a:defRPr/>
              </a:pPr>
              <a:t>‹#›</a:t>
            </a:fld>
            <a:endParaRPr lang="en-US" altLang="en-US" dirty="0"/>
          </a:p>
        </p:txBody>
      </p:sp>
    </p:spTree>
    <p:extLst>
      <p:ext uri="{BB962C8B-B14F-4D97-AF65-F5344CB8AC3E}">
        <p14:creationId xmlns:p14="http://schemas.microsoft.com/office/powerpoint/2010/main" val="3878075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5C680F50-8342-4C01-B9B7-D658DD60955A}" type="datetime1">
              <a:rPr lang="en-US" smtClean="0"/>
              <a:pPr>
                <a:defRPr/>
              </a:pPr>
              <a:t>2/28/2024</a:t>
            </a:fld>
            <a:endParaRPr lang="en-US"/>
          </a:p>
        </p:txBody>
      </p:sp>
      <p:sp>
        <p:nvSpPr>
          <p:cNvPr id="8" name="Footer Placeholder 7"/>
          <p:cNvSpPr>
            <a:spLocks noGrp="1"/>
          </p:cNvSpPr>
          <p:nvPr>
            <p:ph type="ftr" sz="quarter" idx="11"/>
          </p:nvPr>
        </p:nvSpPr>
        <p:spPr/>
        <p:txBody>
          <a:bodyPr/>
          <a:lstStyle/>
          <a:p>
            <a:pPr>
              <a:defRPr/>
            </a:pPr>
            <a:r>
              <a:rPr lang="en-US"/>
              <a:t>Advanced Algorithms Analysis and Design</a:t>
            </a:r>
          </a:p>
        </p:txBody>
      </p:sp>
      <p:sp>
        <p:nvSpPr>
          <p:cNvPr id="9" name="Slide Number Placeholder 8"/>
          <p:cNvSpPr>
            <a:spLocks noGrp="1"/>
          </p:cNvSpPr>
          <p:nvPr>
            <p:ph type="sldNum" sz="quarter" idx="12"/>
          </p:nvPr>
        </p:nvSpPr>
        <p:spPr/>
        <p:txBody>
          <a:bodyPr/>
          <a:lstStyle/>
          <a:p>
            <a:pPr>
              <a:defRPr/>
            </a:pPr>
            <a:fld id="{5B83B842-D885-4CB1-8239-20698607C136}" type="slidenum">
              <a:rPr lang="en-US" altLang="en-US" smtClean="0"/>
              <a:pPr>
                <a:defRPr/>
              </a:pPr>
              <a:t>‹#›</a:t>
            </a:fld>
            <a:endParaRPr lang="en-US" altLang="en-US"/>
          </a:p>
        </p:txBody>
      </p:sp>
    </p:spTree>
    <p:extLst>
      <p:ext uri="{BB962C8B-B14F-4D97-AF65-F5344CB8AC3E}">
        <p14:creationId xmlns:p14="http://schemas.microsoft.com/office/powerpoint/2010/main" val="96936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4527CD-3025-4635-811D-331AE64AB8E1}" type="datetime1">
              <a:rPr lang="en-US" smtClean="0"/>
              <a:pPr>
                <a:defRPr/>
              </a:pPr>
              <a:t>2/28/2024</a:t>
            </a:fld>
            <a:endParaRPr lang="en-US"/>
          </a:p>
        </p:txBody>
      </p:sp>
      <p:sp>
        <p:nvSpPr>
          <p:cNvPr id="4" name="Footer Placeholder 3"/>
          <p:cNvSpPr>
            <a:spLocks noGrp="1"/>
          </p:cNvSpPr>
          <p:nvPr>
            <p:ph type="ftr" sz="quarter" idx="11"/>
          </p:nvPr>
        </p:nvSpPr>
        <p:spPr/>
        <p:txBody>
          <a:bodyPr/>
          <a:lstStyle/>
          <a:p>
            <a:pPr>
              <a:defRPr/>
            </a:pPr>
            <a:r>
              <a:rPr lang="en-US"/>
              <a:t>Advanced Algorithms Analysis and Design</a:t>
            </a:r>
          </a:p>
        </p:txBody>
      </p:sp>
      <p:sp>
        <p:nvSpPr>
          <p:cNvPr id="5" name="Slide Number Placeholder 4"/>
          <p:cNvSpPr>
            <a:spLocks noGrp="1"/>
          </p:cNvSpPr>
          <p:nvPr>
            <p:ph type="sldNum" sz="quarter" idx="12"/>
          </p:nvPr>
        </p:nvSpPr>
        <p:spPr/>
        <p:txBody>
          <a:bodyPr/>
          <a:lstStyle/>
          <a:p>
            <a:pPr>
              <a:defRPr/>
            </a:pPr>
            <a:fld id="{82C3635F-DFA8-44BA-8715-8BF71702F4BC}" type="slidenum">
              <a:rPr lang="en-US" altLang="en-US" smtClean="0"/>
              <a:pPr>
                <a:defRPr/>
              </a:pPr>
              <a:t>‹#›</a:t>
            </a:fld>
            <a:endParaRPr lang="en-US" altLang="en-US"/>
          </a:p>
        </p:txBody>
      </p:sp>
    </p:spTree>
    <p:extLst>
      <p:ext uri="{BB962C8B-B14F-4D97-AF65-F5344CB8AC3E}">
        <p14:creationId xmlns:p14="http://schemas.microsoft.com/office/powerpoint/2010/main" val="2355620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0BA8191-FB4B-4F7F-9246-3F65BAE67B18}" type="datetime1">
              <a:rPr lang="en-US" smtClean="0"/>
              <a:pPr>
                <a:defRPr/>
              </a:pPr>
              <a:t>2/28/2024</a:t>
            </a:fld>
            <a:endParaRPr lang="en-US"/>
          </a:p>
        </p:txBody>
      </p:sp>
      <p:sp>
        <p:nvSpPr>
          <p:cNvPr id="3" name="Footer Placeholder 2"/>
          <p:cNvSpPr>
            <a:spLocks noGrp="1"/>
          </p:cNvSpPr>
          <p:nvPr>
            <p:ph type="ftr" sz="quarter" idx="11"/>
          </p:nvPr>
        </p:nvSpPr>
        <p:spPr/>
        <p:txBody>
          <a:bodyPr/>
          <a:lstStyle/>
          <a:p>
            <a:pPr>
              <a:defRPr/>
            </a:pPr>
            <a:r>
              <a:rPr lang="en-US"/>
              <a:t>Advanced Algorithms Analysis and Design</a:t>
            </a:r>
          </a:p>
        </p:txBody>
      </p:sp>
      <p:sp>
        <p:nvSpPr>
          <p:cNvPr id="4" name="Slide Number Placeholder 3"/>
          <p:cNvSpPr>
            <a:spLocks noGrp="1"/>
          </p:cNvSpPr>
          <p:nvPr>
            <p:ph type="sldNum" sz="quarter" idx="12"/>
          </p:nvPr>
        </p:nvSpPr>
        <p:spPr/>
        <p:txBody>
          <a:bodyPr/>
          <a:lstStyle/>
          <a:p>
            <a:pPr>
              <a:defRPr/>
            </a:pPr>
            <a:fld id="{00F89394-7432-4142-AC3A-ABB8D2DA4FCD}" type="slidenum">
              <a:rPr lang="en-US" altLang="en-US" smtClean="0"/>
              <a:pPr>
                <a:defRPr/>
              </a:pPr>
              <a:t>‹#›</a:t>
            </a:fld>
            <a:endParaRPr lang="en-US" altLang="en-US"/>
          </a:p>
        </p:txBody>
      </p:sp>
    </p:spTree>
    <p:extLst>
      <p:ext uri="{BB962C8B-B14F-4D97-AF65-F5344CB8AC3E}">
        <p14:creationId xmlns:p14="http://schemas.microsoft.com/office/powerpoint/2010/main" val="126153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9CA2E48-0F9E-47C0-BD81-E04DEB9CFBEF}" type="datetime1">
              <a:rPr lang="en-US" smtClean="0"/>
              <a:pPr>
                <a:defRPr/>
              </a:pPr>
              <a:t>2/28/2024</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5FEC79C3-D587-4339-93EE-E3DE2325D0D7}" type="slidenum">
              <a:rPr lang="en-US" altLang="en-US" smtClean="0"/>
              <a:pPr>
                <a:defRPr/>
              </a:pPr>
              <a:t>‹#›</a:t>
            </a:fld>
            <a:endParaRPr lang="en-US" altLang="en-US"/>
          </a:p>
        </p:txBody>
      </p:sp>
    </p:spTree>
    <p:extLst>
      <p:ext uri="{BB962C8B-B14F-4D97-AF65-F5344CB8AC3E}">
        <p14:creationId xmlns:p14="http://schemas.microsoft.com/office/powerpoint/2010/main" val="36088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51EECAE-B25A-4E4D-AA9E-BBF75DDA24C8}" type="datetime1">
              <a:rPr lang="en-US" smtClean="0"/>
              <a:pPr>
                <a:defRPr/>
              </a:pPr>
              <a:t>2/28/2024</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1791D5FA-E505-4634-888D-1299CD39E185}" type="slidenum">
              <a:rPr lang="en-US" altLang="en-US" smtClean="0"/>
              <a:pPr>
                <a:defRPr/>
              </a:pPr>
              <a:t>‹#›</a:t>
            </a:fld>
            <a:endParaRPr lang="en-US" altLang="en-US"/>
          </a:p>
        </p:txBody>
      </p:sp>
    </p:spTree>
    <p:extLst>
      <p:ext uri="{BB962C8B-B14F-4D97-AF65-F5344CB8AC3E}">
        <p14:creationId xmlns:p14="http://schemas.microsoft.com/office/powerpoint/2010/main" val="187990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6B6A447-00A6-4323-A71C-6CB906EB8FB9}" type="datetime1">
              <a:rPr lang="en-US" smtClean="0"/>
              <a:pPr>
                <a:defRPr/>
              </a:pPr>
              <a:t>2/28/2024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Advanced Algorithms Analysis and Design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4099839-891C-4A6B-AE45-4A2E26D7BFE5}" type="slidenum">
              <a:rPr lang="en-US" altLang="en-US" smtClean="0"/>
              <a:pPr>
                <a:defRPr/>
              </a:pPr>
              <a:t>‹#›</a:t>
            </a:fld>
            <a:endParaRPr lang="en-US" altLang="en-US"/>
          </a:p>
        </p:txBody>
      </p:sp>
    </p:spTree>
    <p:extLst>
      <p:ext uri="{BB962C8B-B14F-4D97-AF65-F5344CB8AC3E}">
        <p14:creationId xmlns:p14="http://schemas.microsoft.com/office/powerpoint/2010/main" val="2426510874"/>
      </p:ext>
    </p:extLst>
  </p:cSld>
  <p:clrMap bg1="lt1" tx1="dk1" bg2="lt2" tx2="dk2" accent1="accent1" accent2="accent2" accent3="accent3" accent4="accent4" accent5="accent5" accent6="accent6" hlink="hlink" folHlink="folHlink"/>
  <p:sldLayoutIdLst>
    <p:sldLayoutId id="2147484301" r:id="rId1"/>
    <p:sldLayoutId id="2147484302" r:id="rId2"/>
    <p:sldLayoutId id="2147484303" r:id="rId3"/>
    <p:sldLayoutId id="2147484304" r:id="rId4"/>
    <p:sldLayoutId id="2147484305" r:id="rId5"/>
    <p:sldLayoutId id="2147484306" r:id="rId6"/>
    <p:sldLayoutId id="2147484307" r:id="rId7"/>
    <p:sldLayoutId id="2147484308" r:id="rId8"/>
    <p:sldLayoutId id="2147484309" r:id="rId9"/>
    <p:sldLayoutId id="2147484310" r:id="rId10"/>
    <p:sldLayoutId id="214748431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counting-sort/" TargetMode="External"/><Relationship Id="rId2" Type="http://schemas.openxmlformats.org/officeDocument/2006/relationships/hyperlink" Target="https://www.geeksforgeeks.org/lower-bound-on-comparison-based-sorting-algorithm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growingwiththeweb.com/2012/11/algorithm-insertion-sor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www.growingwiththeweb.com/2012/12/algorithm-quicksort.html" TargetMode="External"/><Relationship Id="rId4" Type="http://schemas.openxmlformats.org/officeDocument/2006/relationships/hyperlink" Target="http://www.growingwiththeweb.com/2012/11/algorithm-merge-sort.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00"/>
            <a:ext cx="5162550" cy="1325563"/>
          </a:xfrm>
        </p:spPr>
        <p:txBody>
          <a:bodyPr/>
          <a:lstStyle/>
          <a:p>
            <a:r>
              <a:rPr lang="en-US" dirty="0"/>
              <a:t>Sorting techniques Continue</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a:t>
            </a:fld>
            <a:endParaRPr lang="en-US" altLang="en-US"/>
          </a:p>
        </p:txBody>
      </p:sp>
    </p:spTree>
    <p:extLst>
      <p:ext uri="{BB962C8B-B14F-4D97-AF65-F5344CB8AC3E}">
        <p14:creationId xmlns:p14="http://schemas.microsoft.com/office/powerpoint/2010/main" val="2039933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sz="quarter" idx="1"/>
          </p:nvPr>
        </p:nvSpPr>
        <p:spPr/>
        <p:txBody>
          <a:bodyPr/>
          <a:lstStyle/>
          <a:p>
            <a:r>
              <a:rPr lang="en-US" sz="1800" dirty="0"/>
              <a:t>How long does radix sort take?</a:t>
            </a:r>
          </a:p>
          <a:p>
            <a:r>
              <a:rPr lang="en-US" sz="1800" dirty="0"/>
              <a:t> There are now three parameters </a:t>
            </a:r>
          </a:p>
          <a:p>
            <a:pPr lvl="1"/>
            <a:r>
              <a:rPr lang="en-US" sz="1800" i="1" dirty="0"/>
              <a:t>n</a:t>
            </a:r>
            <a:r>
              <a:rPr lang="en-US" sz="1800" dirty="0"/>
              <a:t>: the size of the array,</a:t>
            </a:r>
          </a:p>
          <a:p>
            <a:pPr lvl="1"/>
            <a:r>
              <a:rPr lang="en-US" sz="1800" dirty="0"/>
              <a:t> </a:t>
            </a:r>
            <a:r>
              <a:rPr lang="en-US" sz="1800" i="1" dirty="0"/>
              <a:t>k</a:t>
            </a:r>
            <a:r>
              <a:rPr lang="en-US" sz="1800" dirty="0"/>
              <a:t>: the base (in case of decimal number its 10), </a:t>
            </a:r>
          </a:p>
          <a:p>
            <a:pPr lvl="1"/>
            <a:r>
              <a:rPr lang="en-US" sz="1800" dirty="0"/>
              <a:t>now </a:t>
            </a:r>
            <a:r>
              <a:rPr lang="en-US" sz="1800" i="1" dirty="0"/>
              <a:t>d</a:t>
            </a:r>
            <a:r>
              <a:rPr lang="en-US" sz="1800" dirty="0"/>
              <a:t>, the number of digits. </a:t>
            </a:r>
          </a:p>
          <a:p>
            <a:r>
              <a:rPr lang="en-US" sz="1800" dirty="0"/>
              <a:t>Since counting sort takes  O(</a:t>
            </a:r>
            <a:r>
              <a:rPr lang="en-US" sz="1800" i="1" dirty="0"/>
              <a:t>k</a:t>
            </a:r>
            <a:r>
              <a:rPr lang="en-US" sz="1800" dirty="0"/>
              <a:t> + </a:t>
            </a:r>
            <a:r>
              <a:rPr lang="en-US" sz="1800" i="1" dirty="0"/>
              <a:t>n</a:t>
            </a:r>
            <a:r>
              <a:rPr lang="en-US" sz="1800" dirty="0"/>
              <a:t>), which is  O(</a:t>
            </a:r>
            <a:r>
              <a:rPr lang="en-US" sz="1800" i="1" dirty="0"/>
              <a:t>n</a:t>
            </a:r>
            <a:r>
              <a:rPr lang="en-US" sz="1800" dirty="0"/>
              <a:t>) for small </a:t>
            </a:r>
            <a:r>
              <a:rPr lang="en-US" sz="1800" i="1" dirty="0"/>
              <a:t>k</a:t>
            </a:r>
            <a:r>
              <a:rPr lang="en-US" sz="1800" dirty="0"/>
              <a:t>, and we do </a:t>
            </a:r>
            <a:r>
              <a:rPr lang="en-US" sz="1800" i="1" dirty="0"/>
              <a:t>d </a:t>
            </a:r>
            <a:r>
              <a:rPr lang="en-US" sz="1800" dirty="0"/>
              <a:t>counting sorts, radix sort takes  O(</a:t>
            </a:r>
            <a:r>
              <a:rPr lang="en-US" sz="1800" i="1" dirty="0"/>
              <a:t>n d</a:t>
            </a:r>
            <a:r>
              <a:rPr lang="en-US" sz="1800" dirty="0"/>
              <a:t>) =O(n)</a:t>
            </a:r>
          </a:p>
          <a:p>
            <a:pPr>
              <a:buNone/>
            </a:pPr>
            <a:endParaRPr lang="en-CA" altLang="en-US" sz="1800" dirty="0">
              <a:solidFill>
                <a:srgbClr val="000000"/>
              </a:solidFill>
              <a:latin typeface="Times New Roman" pitchFamily="18" charset="0"/>
              <a:cs typeface="Times New Roman" pitchFamily="18" charset="0"/>
            </a:endParaRPr>
          </a:p>
          <a:p>
            <a:endParaRPr lang="en-US" sz="1800" dirty="0"/>
          </a:p>
          <a:p>
            <a:endParaRPr lang="en-US" sz="1800"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10</a:t>
            </a:fld>
            <a:endParaRPr lang="en-US" altLang="en-US"/>
          </a:p>
        </p:txBody>
      </p:sp>
    </p:spTree>
    <p:extLst>
      <p:ext uri="{BB962C8B-B14F-4D97-AF65-F5344CB8AC3E}">
        <p14:creationId xmlns:p14="http://schemas.microsoft.com/office/powerpoint/2010/main" val="3562247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11</a:t>
            </a:fld>
            <a:endParaRPr lang="en-US" altLang="en-US"/>
          </a:p>
        </p:txBody>
      </p:sp>
      <p:pic>
        <p:nvPicPr>
          <p:cNvPr id="6" name="Picture 5"/>
          <p:cNvPicPr>
            <a:picLocks noChangeAspect="1"/>
          </p:cNvPicPr>
          <p:nvPr/>
        </p:nvPicPr>
        <p:blipFill>
          <a:blip r:embed="rId2"/>
          <a:stretch>
            <a:fillRect/>
          </a:stretch>
        </p:blipFill>
        <p:spPr>
          <a:xfrm>
            <a:off x="990600" y="1219200"/>
            <a:ext cx="6781800" cy="3552825"/>
          </a:xfrm>
          <a:prstGeom prst="rect">
            <a:avLst/>
          </a:prstGeom>
        </p:spPr>
      </p:pic>
    </p:spTree>
    <p:extLst>
      <p:ext uri="{BB962C8B-B14F-4D97-AF65-F5344CB8AC3E}">
        <p14:creationId xmlns:p14="http://schemas.microsoft.com/office/powerpoint/2010/main" val="305053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12</a:t>
            </a:fld>
            <a:endParaRPr lang="en-US" altLang="en-US"/>
          </a:p>
        </p:txBody>
      </p:sp>
      <p:pic>
        <p:nvPicPr>
          <p:cNvPr id="5" name="Picture 4"/>
          <p:cNvPicPr>
            <a:picLocks noChangeAspect="1"/>
          </p:cNvPicPr>
          <p:nvPr/>
        </p:nvPicPr>
        <p:blipFill>
          <a:blip r:embed="rId2"/>
          <a:stretch>
            <a:fillRect/>
          </a:stretch>
        </p:blipFill>
        <p:spPr>
          <a:xfrm>
            <a:off x="1066800" y="914400"/>
            <a:ext cx="6858000" cy="4371975"/>
          </a:xfrm>
          <a:prstGeom prst="rect">
            <a:avLst/>
          </a:prstGeom>
        </p:spPr>
      </p:pic>
    </p:spTree>
    <p:extLst>
      <p:ext uri="{BB962C8B-B14F-4D97-AF65-F5344CB8AC3E}">
        <p14:creationId xmlns:p14="http://schemas.microsoft.com/office/powerpoint/2010/main" val="260702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13</a:t>
            </a:fld>
            <a:endParaRPr lang="en-US" altLang="en-US"/>
          </a:p>
        </p:txBody>
      </p:sp>
      <p:pic>
        <p:nvPicPr>
          <p:cNvPr id="5" name="Picture 4"/>
          <p:cNvPicPr>
            <a:picLocks noChangeAspect="1"/>
          </p:cNvPicPr>
          <p:nvPr/>
        </p:nvPicPr>
        <p:blipFill>
          <a:blip r:embed="rId2"/>
          <a:stretch>
            <a:fillRect/>
          </a:stretch>
        </p:blipFill>
        <p:spPr>
          <a:xfrm>
            <a:off x="838200" y="1219200"/>
            <a:ext cx="7162801" cy="4391025"/>
          </a:xfrm>
          <a:prstGeom prst="rect">
            <a:avLst/>
          </a:prstGeom>
        </p:spPr>
      </p:pic>
    </p:spTree>
    <p:extLst>
      <p:ext uri="{BB962C8B-B14F-4D97-AF65-F5344CB8AC3E}">
        <p14:creationId xmlns:p14="http://schemas.microsoft.com/office/powerpoint/2010/main" val="239492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14</a:t>
            </a:fld>
            <a:endParaRPr lang="en-US" altLang="en-US"/>
          </a:p>
        </p:txBody>
      </p:sp>
      <p:pic>
        <p:nvPicPr>
          <p:cNvPr id="5" name="Picture 4"/>
          <p:cNvPicPr>
            <a:picLocks noChangeAspect="1"/>
          </p:cNvPicPr>
          <p:nvPr/>
        </p:nvPicPr>
        <p:blipFill>
          <a:blip r:embed="rId2"/>
          <a:stretch>
            <a:fillRect/>
          </a:stretch>
        </p:blipFill>
        <p:spPr>
          <a:xfrm>
            <a:off x="838200" y="876300"/>
            <a:ext cx="7677150" cy="5105400"/>
          </a:xfrm>
          <a:prstGeom prst="rect">
            <a:avLst/>
          </a:prstGeom>
        </p:spPr>
      </p:pic>
    </p:spTree>
    <p:extLst>
      <p:ext uri="{BB962C8B-B14F-4D97-AF65-F5344CB8AC3E}">
        <p14:creationId xmlns:p14="http://schemas.microsoft.com/office/powerpoint/2010/main" val="3354816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EB2C-4AE1-6EAB-06FA-5DDBB49F4692}"/>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8276A4C7-EA88-401D-18C0-000D9D6F9B7C}"/>
              </a:ext>
            </a:extLst>
          </p:cNvPr>
          <p:cNvSpPr>
            <a:spLocks noGrp="1"/>
          </p:cNvSpPr>
          <p:nvPr>
            <p:ph idx="1"/>
          </p:nvPr>
        </p:nvSpPr>
        <p:spPr/>
        <p:txBody>
          <a:bodyPr/>
          <a:lstStyle/>
          <a:p>
            <a:r>
              <a:rPr lang="en-US" dirty="0"/>
              <a:t>COW,DOG,SEA,RUG,ROW,MOB,BOX,TAB,BAR,EAR,TAR,DIG,BIG, TEA,NOW,FOX</a:t>
            </a:r>
          </a:p>
        </p:txBody>
      </p:sp>
      <p:sp>
        <p:nvSpPr>
          <p:cNvPr id="4" name="Slide Number Placeholder 3">
            <a:extLst>
              <a:ext uri="{FF2B5EF4-FFF2-40B4-BE49-F238E27FC236}">
                <a16:creationId xmlns:a16="http://schemas.microsoft.com/office/drawing/2014/main" id="{99CE22B4-B2AE-4689-3F25-61E1AA2E5706}"/>
              </a:ext>
            </a:extLst>
          </p:cNvPr>
          <p:cNvSpPr>
            <a:spLocks noGrp="1"/>
          </p:cNvSpPr>
          <p:nvPr>
            <p:ph type="sldNum" sz="quarter" idx="12"/>
          </p:nvPr>
        </p:nvSpPr>
        <p:spPr/>
        <p:txBody>
          <a:bodyPr/>
          <a:lstStyle/>
          <a:p>
            <a:pPr>
              <a:defRPr/>
            </a:pPr>
            <a:fld id="{9EC544B3-C08B-48E5-A8AE-A1591D0BF105}" type="slidenum">
              <a:rPr lang="en-US" altLang="en-US" smtClean="0"/>
              <a:pPr>
                <a:defRPr/>
              </a:pPr>
              <a:t>15</a:t>
            </a:fld>
            <a:endParaRPr lang="en-US" altLang="en-US"/>
          </a:p>
        </p:txBody>
      </p:sp>
    </p:spTree>
    <p:extLst>
      <p:ext uri="{BB962C8B-B14F-4D97-AF65-F5344CB8AC3E}">
        <p14:creationId xmlns:p14="http://schemas.microsoft.com/office/powerpoint/2010/main" val="1993050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45B9C-58D1-4694-FDED-0BF51984FFBC}"/>
              </a:ext>
            </a:extLst>
          </p:cNvPr>
          <p:cNvSpPr>
            <a:spLocks noGrp="1"/>
          </p:cNvSpPr>
          <p:nvPr>
            <p:ph type="title"/>
          </p:nvPr>
        </p:nvSpPr>
        <p:spPr/>
        <p:txBody>
          <a:bodyPr/>
          <a:lstStyle/>
          <a:p>
            <a:r>
              <a:rPr lang="en-US" dirty="0"/>
              <a:t>Solution</a:t>
            </a:r>
          </a:p>
        </p:txBody>
      </p:sp>
      <p:graphicFrame>
        <p:nvGraphicFramePr>
          <p:cNvPr id="5" name="Content Placeholder 4">
            <a:extLst>
              <a:ext uri="{FF2B5EF4-FFF2-40B4-BE49-F238E27FC236}">
                <a16:creationId xmlns:a16="http://schemas.microsoft.com/office/drawing/2014/main" id="{AC50CA39-511A-71E8-94F4-A8BD93FB1125}"/>
              </a:ext>
            </a:extLst>
          </p:cNvPr>
          <p:cNvGraphicFramePr>
            <a:graphicFrameLocks noGrp="1"/>
          </p:cNvGraphicFramePr>
          <p:nvPr>
            <p:ph idx="1"/>
            <p:extLst>
              <p:ext uri="{D42A27DB-BD31-4B8C-83A1-F6EECF244321}">
                <p14:modId xmlns:p14="http://schemas.microsoft.com/office/powerpoint/2010/main" val="2806902462"/>
              </p:ext>
            </p:extLst>
          </p:nvPr>
        </p:nvGraphicFramePr>
        <p:xfrm>
          <a:off x="1905000" y="1290629"/>
          <a:ext cx="4876800" cy="5262571"/>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022388659"/>
                    </a:ext>
                  </a:extLst>
                </a:gridCol>
                <a:gridCol w="1219200">
                  <a:extLst>
                    <a:ext uri="{9D8B030D-6E8A-4147-A177-3AD203B41FA5}">
                      <a16:colId xmlns:a16="http://schemas.microsoft.com/office/drawing/2014/main" val="780446531"/>
                    </a:ext>
                  </a:extLst>
                </a:gridCol>
                <a:gridCol w="1219200">
                  <a:extLst>
                    <a:ext uri="{9D8B030D-6E8A-4147-A177-3AD203B41FA5}">
                      <a16:colId xmlns:a16="http://schemas.microsoft.com/office/drawing/2014/main" val="2122950630"/>
                    </a:ext>
                  </a:extLst>
                </a:gridCol>
                <a:gridCol w="1219200">
                  <a:extLst>
                    <a:ext uri="{9D8B030D-6E8A-4147-A177-3AD203B41FA5}">
                      <a16:colId xmlns:a16="http://schemas.microsoft.com/office/drawing/2014/main" val="1225870458"/>
                    </a:ext>
                  </a:extLst>
                </a:gridCol>
              </a:tblGrid>
              <a:tr h="309563">
                <a:tc>
                  <a:txBody>
                    <a:bodyPr/>
                    <a:lstStyle/>
                    <a:p>
                      <a:pPr algn="ctr"/>
                      <a:r>
                        <a:rPr lang="en-US" dirty="0"/>
                        <a:t>Keys</a:t>
                      </a:r>
                    </a:p>
                  </a:txBody>
                  <a:tcPr/>
                </a:tc>
                <a:tc>
                  <a:txBody>
                    <a:bodyPr/>
                    <a:lstStyle/>
                    <a:p>
                      <a:pPr algn="ctr"/>
                      <a:r>
                        <a:rPr lang="en-US" dirty="0"/>
                        <a:t>Pass 1</a:t>
                      </a:r>
                    </a:p>
                  </a:txBody>
                  <a:tcPr/>
                </a:tc>
                <a:tc>
                  <a:txBody>
                    <a:bodyPr/>
                    <a:lstStyle/>
                    <a:p>
                      <a:pPr algn="ctr"/>
                      <a:r>
                        <a:rPr lang="en-US" dirty="0"/>
                        <a:t>Pass 2</a:t>
                      </a:r>
                    </a:p>
                  </a:txBody>
                  <a:tcPr/>
                </a:tc>
                <a:tc>
                  <a:txBody>
                    <a:bodyPr/>
                    <a:lstStyle/>
                    <a:p>
                      <a:pPr algn="ctr"/>
                      <a:r>
                        <a:rPr lang="en-US" dirty="0"/>
                        <a:t>Pass 3</a:t>
                      </a:r>
                    </a:p>
                  </a:txBody>
                  <a:tcPr/>
                </a:tc>
                <a:extLst>
                  <a:ext uri="{0D108BD9-81ED-4DB2-BD59-A6C34878D82A}">
                    <a16:rowId xmlns:a16="http://schemas.microsoft.com/office/drawing/2014/main" val="949316702"/>
                  </a:ext>
                </a:extLst>
              </a:tr>
              <a:tr h="309563">
                <a:tc>
                  <a:txBody>
                    <a:bodyPr/>
                    <a:lstStyle/>
                    <a:p>
                      <a:pPr algn="ctr"/>
                      <a:r>
                        <a:rPr lang="en-US" dirty="0"/>
                        <a:t>COW</a:t>
                      </a:r>
                    </a:p>
                  </a:txBody>
                  <a:tcPr/>
                </a:tc>
                <a:tc>
                  <a:txBody>
                    <a:bodyPr/>
                    <a:lstStyle/>
                    <a:p>
                      <a:pPr algn="ctr"/>
                      <a:r>
                        <a:rPr lang="en-US" dirty="0"/>
                        <a:t>SEA</a:t>
                      </a:r>
                    </a:p>
                  </a:txBody>
                  <a:tcPr/>
                </a:tc>
                <a:tc>
                  <a:txBody>
                    <a:bodyPr/>
                    <a:lstStyle/>
                    <a:p>
                      <a:pPr algn="ctr"/>
                      <a:r>
                        <a:rPr lang="en-US" dirty="0"/>
                        <a:t>TAB</a:t>
                      </a:r>
                    </a:p>
                  </a:txBody>
                  <a:tcPr/>
                </a:tc>
                <a:tc>
                  <a:txBody>
                    <a:bodyPr/>
                    <a:lstStyle/>
                    <a:p>
                      <a:pPr algn="ctr"/>
                      <a:r>
                        <a:rPr lang="en-US" dirty="0"/>
                        <a:t>BAR</a:t>
                      </a:r>
                    </a:p>
                  </a:txBody>
                  <a:tcPr/>
                </a:tc>
                <a:extLst>
                  <a:ext uri="{0D108BD9-81ED-4DB2-BD59-A6C34878D82A}">
                    <a16:rowId xmlns:a16="http://schemas.microsoft.com/office/drawing/2014/main" val="540910950"/>
                  </a:ext>
                </a:extLst>
              </a:tr>
              <a:tr h="309563">
                <a:tc>
                  <a:txBody>
                    <a:bodyPr/>
                    <a:lstStyle/>
                    <a:p>
                      <a:pPr algn="ctr"/>
                      <a:r>
                        <a:rPr lang="en-US" dirty="0"/>
                        <a:t>DOG</a:t>
                      </a:r>
                    </a:p>
                  </a:txBody>
                  <a:tcPr/>
                </a:tc>
                <a:tc>
                  <a:txBody>
                    <a:bodyPr/>
                    <a:lstStyle/>
                    <a:p>
                      <a:pPr algn="ctr"/>
                      <a:r>
                        <a:rPr lang="en-US" dirty="0"/>
                        <a:t>TEA</a:t>
                      </a:r>
                    </a:p>
                  </a:txBody>
                  <a:tcPr/>
                </a:tc>
                <a:tc>
                  <a:txBody>
                    <a:bodyPr/>
                    <a:lstStyle/>
                    <a:p>
                      <a:pPr algn="ctr"/>
                      <a:r>
                        <a:rPr lang="en-US" dirty="0"/>
                        <a:t>BAR</a:t>
                      </a:r>
                    </a:p>
                  </a:txBody>
                  <a:tcPr/>
                </a:tc>
                <a:tc>
                  <a:txBody>
                    <a:bodyPr/>
                    <a:lstStyle/>
                    <a:p>
                      <a:pPr algn="ctr"/>
                      <a:r>
                        <a:rPr lang="en-US" dirty="0"/>
                        <a:t>BIG</a:t>
                      </a:r>
                    </a:p>
                  </a:txBody>
                  <a:tcPr/>
                </a:tc>
                <a:extLst>
                  <a:ext uri="{0D108BD9-81ED-4DB2-BD59-A6C34878D82A}">
                    <a16:rowId xmlns:a16="http://schemas.microsoft.com/office/drawing/2014/main" val="42617009"/>
                  </a:ext>
                </a:extLst>
              </a:tr>
              <a:tr h="309563">
                <a:tc>
                  <a:txBody>
                    <a:bodyPr/>
                    <a:lstStyle/>
                    <a:p>
                      <a:pPr algn="ctr"/>
                      <a:r>
                        <a:rPr lang="en-US" dirty="0"/>
                        <a:t>SEA</a:t>
                      </a:r>
                    </a:p>
                  </a:txBody>
                  <a:tcPr/>
                </a:tc>
                <a:tc>
                  <a:txBody>
                    <a:bodyPr/>
                    <a:lstStyle/>
                    <a:p>
                      <a:pPr algn="ctr"/>
                      <a:r>
                        <a:rPr lang="en-US" dirty="0"/>
                        <a:t>MOB</a:t>
                      </a:r>
                    </a:p>
                  </a:txBody>
                  <a:tcPr/>
                </a:tc>
                <a:tc>
                  <a:txBody>
                    <a:bodyPr/>
                    <a:lstStyle/>
                    <a:p>
                      <a:pPr algn="ctr"/>
                      <a:r>
                        <a:rPr lang="en-US" dirty="0"/>
                        <a:t>EAR</a:t>
                      </a:r>
                    </a:p>
                  </a:txBody>
                  <a:tcPr/>
                </a:tc>
                <a:tc>
                  <a:txBody>
                    <a:bodyPr/>
                    <a:lstStyle/>
                    <a:p>
                      <a:pPr algn="ctr"/>
                      <a:r>
                        <a:rPr lang="en-US" dirty="0"/>
                        <a:t>BOX</a:t>
                      </a:r>
                    </a:p>
                  </a:txBody>
                  <a:tcPr/>
                </a:tc>
                <a:extLst>
                  <a:ext uri="{0D108BD9-81ED-4DB2-BD59-A6C34878D82A}">
                    <a16:rowId xmlns:a16="http://schemas.microsoft.com/office/drawing/2014/main" val="4277197084"/>
                  </a:ext>
                </a:extLst>
              </a:tr>
              <a:tr h="309563">
                <a:tc>
                  <a:txBody>
                    <a:bodyPr/>
                    <a:lstStyle/>
                    <a:p>
                      <a:pPr algn="ctr"/>
                      <a:r>
                        <a:rPr lang="en-US" dirty="0"/>
                        <a:t>RUG</a:t>
                      </a:r>
                    </a:p>
                  </a:txBody>
                  <a:tcPr/>
                </a:tc>
                <a:tc>
                  <a:txBody>
                    <a:bodyPr/>
                    <a:lstStyle/>
                    <a:p>
                      <a:pPr algn="ctr"/>
                      <a:r>
                        <a:rPr lang="en-US" dirty="0"/>
                        <a:t>TAB</a:t>
                      </a:r>
                    </a:p>
                  </a:txBody>
                  <a:tcPr/>
                </a:tc>
                <a:tc>
                  <a:txBody>
                    <a:bodyPr/>
                    <a:lstStyle/>
                    <a:p>
                      <a:pPr algn="ctr"/>
                      <a:r>
                        <a:rPr lang="en-US" dirty="0"/>
                        <a:t>TAR</a:t>
                      </a:r>
                    </a:p>
                  </a:txBody>
                  <a:tcPr/>
                </a:tc>
                <a:tc>
                  <a:txBody>
                    <a:bodyPr/>
                    <a:lstStyle/>
                    <a:p>
                      <a:pPr algn="ctr"/>
                      <a:r>
                        <a:rPr lang="en-US" dirty="0"/>
                        <a:t>COW</a:t>
                      </a:r>
                    </a:p>
                  </a:txBody>
                  <a:tcPr/>
                </a:tc>
                <a:extLst>
                  <a:ext uri="{0D108BD9-81ED-4DB2-BD59-A6C34878D82A}">
                    <a16:rowId xmlns:a16="http://schemas.microsoft.com/office/drawing/2014/main" val="2382208326"/>
                  </a:ext>
                </a:extLst>
              </a:tr>
              <a:tr h="309563">
                <a:tc>
                  <a:txBody>
                    <a:bodyPr/>
                    <a:lstStyle/>
                    <a:p>
                      <a:pPr algn="ctr"/>
                      <a:r>
                        <a:rPr lang="en-US" dirty="0"/>
                        <a:t>ROW</a:t>
                      </a:r>
                    </a:p>
                  </a:txBody>
                  <a:tcPr/>
                </a:tc>
                <a:tc>
                  <a:txBody>
                    <a:bodyPr/>
                    <a:lstStyle/>
                    <a:p>
                      <a:pPr algn="ctr"/>
                      <a:r>
                        <a:rPr lang="en-US" dirty="0"/>
                        <a:t>DOG</a:t>
                      </a:r>
                    </a:p>
                  </a:txBody>
                  <a:tcPr/>
                </a:tc>
                <a:tc>
                  <a:txBody>
                    <a:bodyPr/>
                    <a:lstStyle/>
                    <a:p>
                      <a:pPr algn="ctr"/>
                      <a:r>
                        <a:rPr lang="en-US" dirty="0"/>
                        <a:t>SEA</a:t>
                      </a:r>
                    </a:p>
                  </a:txBody>
                  <a:tcPr/>
                </a:tc>
                <a:tc>
                  <a:txBody>
                    <a:bodyPr/>
                    <a:lstStyle/>
                    <a:p>
                      <a:pPr algn="ctr"/>
                      <a:r>
                        <a:rPr lang="en-US" dirty="0"/>
                        <a:t>DIG</a:t>
                      </a:r>
                    </a:p>
                  </a:txBody>
                  <a:tcPr/>
                </a:tc>
                <a:extLst>
                  <a:ext uri="{0D108BD9-81ED-4DB2-BD59-A6C34878D82A}">
                    <a16:rowId xmlns:a16="http://schemas.microsoft.com/office/drawing/2014/main" val="3204617499"/>
                  </a:ext>
                </a:extLst>
              </a:tr>
              <a:tr h="309563">
                <a:tc>
                  <a:txBody>
                    <a:bodyPr/>
                    <a:lstStyle/>
                    <a:p>
                      <a:pPr algn="ctr"/>
                      <a:r>
                        <a:rPr lang="en-US" dirty="0"/>
                        <a:t>MOB</a:t>
                      </a:r>
                    </a:p>
                  </a:txBody>
                  <a:tcPr/>
                </a:tc>
                <a:tc>
                  <a:txBody>
                    <a:bodyPr/>
                    <a:lstStyle/>
                    <a:p>
                      <a:pPr algn="ctr"/>
                      <a:r>
                        <a:rPr lang="en-US" dirty="0"/>
                        <a:t>RUG</a:t>
                      </a:r>
                    </a:p>
                  </a:txBody>
                  <a:tcPr/>
                </a:tc>
                <a:tc>
                  <a:txBody>
                    <a:bodyPr/>
                    <a:lstStyle/>
                    <a:p>
                      <a:pPr algn="ctr"/>
                      <a:r>
                        <a:rPr lang="en-US" dirty="0"/>
                        <a:t>TEA</a:t>
                      </a:r>
                    </a:p>
                  </a:txBody>
                  <a:tcPr/>
                </a:tc>
                <a:tc>
                  <a:txBody>
                    <a:bodyPr/>
                    <a:lstStyle/>
                    <a:p>
                      <a:pPr algn="ctr"/>
                      <a:r>
                        <a:rPr lang="en-US" dirty="0"/>
                        <a:t>DOG</a:t>
                      </a:r>
                    </a:p>
                  </a:txBody>
                  <a:tcPr/>
                </a:tc>
                <a:extLst>
                  <a:ext uri="{0D108BD9-81ED-4DB2-BD59-A6C34878D82A}">
                    <a16:rowId xmlns:a16="http://schemas.microsoft.com/office/drawing/2014/main" val="2682125901"/>
                  </a:ext>
                </a:extLst>
              </a:tr>
              <a:tr h="309563">
                <a:tc>
                  <a:txBody>
                    <a:bodyPr/>
                    <a:lstStyle/>
                    <a:p>
                      <a:pPr algn="ctr"/>
                      <a:r>
                        <a:rPr lang="en-US" dirty="0"/>
                        <a:t>BOX</a:t>
                      </a:r>
                    </a:p>
                  </a:txBody>
                  <a:tcPr/>
                </a:tc>
                <a:tc>
                  <a:txBody>
                    <a:bodyPr/>
                    <a:lstStyle/>
                    <a:p>
                      <a:pPr algn="ctr"/>
                      <a:r>
                        <a:rPr lang="en-US" dirty="0"/>
                        <a:t>DIG</a:t>
                      </a:r>
                    </a:p>
                  </a:txBody>
                  <a:tcPr/>
                </a:tc>
                <a:tc>
                  <a:txBody>
                    <a:bodyPr/>
                    <a:lstStyle/>
                    <a:p>
                      <a:pPr algn="ctr"/>
                      <a:r>
                        <a:rPr lang="en-US" dirty="0"/>
                        <a:t>DIG</a:t>
                      </a:r>
                    </a:p>
                  </a:txBody>
                  <a:tcPr/>
                </a:tc>
                <a:tc>
                  <a:txBody>
                    <a:bodyPr/>
                    <a:lstStyle/>
                    <a:p>
                      <a:pPr algn="ctr"/>
                      <a:r>
                        <a:rPr lang="en-US" dirty="0"/>
                        <a:t>EAR</a:t>
                      </a:r>
                    </a:p>
                  </a:txBody>
                  <a:tcPr/>
                </a:tc>
                <a:extLst>
                  <a:ext uri="{0D108BD9-81ED-4DB2-BD59-A6C34878D82A}">
                    <a16:rowId xmlns:a16="http://schemas.microsoft.com/office/drawing/2014/main" val="834487597"/>
                  </a:ext>
                </a:extLst>
              </a:tr>
              <a:tr h="309563">
                <a:tc>
                  <a:txBody>
                    <a:bodyPr/>
                    <a:lstStyle/>
                    <a:p>
                      <a:pPr algn="ctr"/>
                      <a:r>
                        <a:rPr lang="en-US" dirty="0"/>
                        <a:t>TAB</a:t>
                      </a:r>
                    </a:p>
                  </a:txBody>
                  <a:tcPr/>
                </a:tc>
                <a:tc>
                  <a:txBody>
                    <a:bodyPr/>
                    <a:lstStyle/>
                    <a:p>
                      <a:pPr algn="ctr"/>
                      <a:r>
                        <a:rPr lang="en-US" dirty="0"/>
                        <a:t>BIG</a:t>
                      </a:r>
                    </a:p>
                  </a:txBody>
                  <a:tcPr/>
                </a:tc>
                <a:tc>
                  <a:txBody>
                    <a:bodyPr/>
                    <a:lstStyle/>
                    <a:p>
                      <a:pPr algn="ctr"/>
                      <a:r>
                        <a:rPr lang="en-US" dirty="0"/>
                        <a:t>BIG</a:t>
                      </a:r>
                    </a:p>
                  </a:txBody>
                  <a:tcPr/>
                </a:tc>
                <a:tc>
                  <a:txBody>
                    <a:bodyPr/>
                    <a:lstStyle/>
                    <a:p>
                      <a:pPr algn="ctr"/>
                      <a:r>
                        <a:rPr lang="en-US" dirty="0"/>
                        <a:t>FOX</a:t>
                      </a:r>
                    </a:p>
                  </a:txBody>
                  <a:tcPr/>
                </a:tc>
                <a:extLst>
                  <a:ext uri="{0D108BD9-81ED-4DB2-BD59-A6C34878D82A}">
                    <a16:rowId xmlns:a16="http://schemas.microsoft.com/office/drawing/2014/main" val="1650144995"/>
                  </a:ext>
                </a:extLst>
              </a:tr>
              <a:tr h="309563">
                <a:tc>
                  <a:txBody>
                    <a:bodyPr/>
                    <a:lstStyle/>
                    <a:p>
                      <a:pPr algn="ctr"/>
                      <a:r>
                        <a:rPr lang="en-US" dirty="0"/>
                        <a:t>BAR</a:t>
                      </a:r>
                    </a:p>
                  </a:txBody>
                  <a:tcPr/>
                </a:tc>
                <a:tc>
                  <a:txBody>
                    <a:bodyPr/>
                    <a:lstStyle/>
                    <a:p>
                      <a:pPr algn="ctr"/>
                      <a:r>
                        <a:rPr lang="en-US" dirty="0"/>
                        <a:t>BAR</a:t>
                      </a:r>
                    </a:p>
                  </a:txBody>
                  <a:tcPr/>
                </a:tc>
                <a:tc>
                  <a:txBody>
                    <a:bodyPr/>
                    <a:lstStyle/>
                    <a:p>
                      <a:pPr algn="ctr"/>
                      <a:r>
                        <a:rPr lang="en-US" dirty="0"/>
                        <a:t>MOB</a:t>
                      </a:r>
                    </a:p>
                  </a:txBody>
                  <a:tcPr/>
                </a:tc>
                <a:tc>
                  <a:txBody>
                    <a:bodyPr/>
                    <a:lstStyle/>
                    <a:p>
                      <a:pPr algn="ctr"/>
                      <a:r>
                        <a:rPr lang="en-US" dirty="0"/>
                        <a:t>MOB</a:t>
                      </a:r>
                    </a:p>
                  </a:txBody>
                  <a:tcPr/>
                </a:tc>
                <a:extLst>
                  <a:ext uri="{0D108BD9-81ED-4DB2-BD59-A6C34878D82A}">
                    <a16:rowId xmlns:a16="http://schemas.microsoft.com/office/drawing/2014/main" val="1084727726"/>
                  </a:ext>
                </a:extLst>
              </a:tr>
              <a:tr h="309563">
                <a:tc>
                  <a:txBody>
                    <a:bodyPr/>
                    <a:lstStyle/>
                    <a:p>
                      <a:pPr algn="ctr"/>
                      <a:r>
                        <a:rPr lang="en-US" dirty="0"/>
                        <a:t>EAR</a:t>
                      </a:r>
                    </a:p>
                  </a:txBody>
                  <a:tcPr/>
                </a:tc>
                <a:tc>
                  <a:txBody>
                    <a:bodyPr/>
                    <a:lstStyle/>
                    <a:p>
                      <a:pPr algn="ctr"/>
                      <a:r>
                        <a:rPr lang="en-US" dirty="0"/>
                        <a:t>EAR</a:t>
                      </a:r>
                    </a:p>
                  </a:txBody>
                  <a:tcPr/>
                </a:tc>
                <a:tc>
                  <a:txBody>
                    <a:bodyPr/>
                    <a:lstStyle/>
                    <a:p>
                      <a:pPr algn="ctr"/>
                      <a:r>
                        <a:rPr lang="en-US" dirty="0"/>
                        <a:t>DOG</a:t>
                      </a:r>
                    </a:p>
                  </a:txBody>
                  <a:tcPr/>
                </a:tc>
                <a:tc>
                  <a:txBody>
                    <a:bodyPr/>
                    <a:lstStyle/>
                    <a:p>
                      <a:pPr algn="ctr"/>
                      <a:r>
                        <a:rPr lang="en-US" dirty="0"/>
                        <a:t>NOW</a:t>
                      </a:r>
                    </a:p>
                  </a:txBody>
                  <a:tcPr/>
                </a:tc>
                <a:extLst>
                  <a:ext uri="{0D108BD9-81ED-4DB2-BD59-A6C34878D82A}">
                    <a16:rowId xmlns:a16="http://schemas.microsoft.com/office/drawing/2014/main" val="1840347377"/>
                  </a:ext>
                </a:extLst>
              </a:tr>
              <a:tr h="309563">
                <a:tc>
                  <a:txBody>
                    <a:bodyPr/>
                    <a:lstStyle/>
                    <a:p>
                      <a:pPr algn="ctr"/>
                      <a:r>
                        <a:rPr lang="en-US" dirty="0"/>
                        <a:t>TAR</a:t>
                      </a:r>
                    </a:p>
                  </a:txBody>
                  <a:tcPr/>
                </a:tc>
                <a:tc>
                  <a:txBody>
                    <a:bodyPr/>
                    <a:lstStyle/>
                    <a:p>
                      <a:pPr algn="ctr"/>
                      <a:r>
                        <a:rPr lang="en-US" dirty="0"/>
                        <a:t>TAR</a:t>
                      </a:r>
                    </a:p>
                  </a:txBody>
                  <a:tcPr/>
                </a:tc>
                <a:tc>
                  <a:txBody>
                    <a:bodyPr/>
                    <a:lstStyle/>
                    <a:p>
                      <a:pPr algn="ctr"/>
                      <a:r>
                        <a:rPr lang="en-US" dirty="0"/>
                        <a:t>COW</a:t>
                      </a:r>
                    </a:p>
                  </a:txBody>
                  <a:tcPr/>
                </a:tc>
                <a:tc>
                  <a:txBody>
                    <a:bodyPr/>
                    <a:lstStyle/>
                    <a:p>
                      <a:pPr algn="ctr"/>
                      <a:r>
                        <a:rPr lang="en-US" dirty="0"/>
                        <a:t>ROW</a:t>
                      </a:r>
                    </a:p>
                  </a:txBody>
                  <a:tcPr/>
                </a:tc>
                <a:extLst>
                  <a:ext uri="{0D108BD9-81ED-4DB2-BD59-A6C34878D82A}">
                    <a16:rowId xmlns:a16="http://schemas.microsoft.com/office/drawing/2014/main" val="682540090"/>
                  </a:ext>
                </a:extLst>
              </a:tr>
              <a:tr h="309563">
                <a:tc>
                  <a:txBody>
                    <a:bodyPr/>
                    <a:lstStyle/>
                    <a:p>
                      <a:pPr algn="ctr"/>
                      <a:r>
                        <a:rPr lang="en-US" dirty="0"/>
                        <a:t>DIG</a:t>
                      </a:r>
                    </a:p>
                  </a:txBody>
                  <a:tcPr/>
                </a:tc>
                <a:tc>
                  <a:txBody>
                    <a:bodyPr/>
                    <a:lstStyle/>
                    <a:p>
                      <a:pPr algn="ctr"/>
                      <a:r>
                        <a:rPr lang="en-US" dirty="0"/>
                        <a:t>COW</a:t>
                      </a:r>
                    </a:p>
                  </a:txBody>
                  <a:tcPr/>
                </a:tc>
                <a:tc>
                  <a:txBody>
                    <a:bodyPr/>
                    <a:lstStyle/>
                    <a:p>
                      <a:pPr algn="ctr"/>
                      <a:r>
                        <a:rPr lang="en-US" dirty="0"/>
                        <a:t>ROW</a:t>
                      </a:r>
                    </a:p>
                  </a:txBody>
                  <a:tcPr/>
                </a:tc>
                <a:tc>
                  <a:txBody>
                    <a:bodyPr/>
                    <a:lstStyle/>
                    <a:p>
                      <a:pPr algn="ctr"/>
                      <a:r>
                        <a:rPr lang="en-US" dirty="0"/>
                        <a:t>RUG</a:t>
                      </a:r>
                    </a:p>
                  </a:txBody>
                  <a:tcPr/>
                </a:tc>
                <a:extLst>
                  <a:ext uri="{0D108BD9-81ED-4DB2-BD59-A6C34878D82A}">
                    <a16:rowId xmlns:a16="http://schemas.microsoft.com/office/drawing/2014/main" val="671206423"/>
                  </a:ext>
                </a:extLst>
              </a:tr>
              <a:tr h="309563">
                <a:tc>
                  <a:txBody>
                    <a:bodyPr/>
                    <a:lstStyle/>
                    <a:p>
                      <a:pPr algn="ctr"/>
                      <a:r>
                        <a:rPr lang="en-US" dirty="0"/>
                        <a:t>BIG</a:t>
                      </a:r>
                    </a:p>
                  </a:txBody>
                  <a:tcPr/>
                </a:tc>
                <a:tc>
                  <a:txBody>
                    <a:bodyPr/>
                    <a:lstStyle/>
                    <a:p>
                      <a:pPr algn="ctr"/>
                      <a:r>
                        <a:rPr lang="en-US" dirty="0"/>
                        <a:t>ROW</a:t>
                      </a:r>
                    </a:p>
                  </a:txBody>
                  <a:tcPr/>
                </a:tc>
                <a:tc>
                  <a:txBody>
                    <a:bodyPr/>
                    <a:lstStyle/>
                    <a:p>
                      <a:pPr algn="ctr"/>
                      <a:r>
                        <a:rPr lang="en-US" dirty="0"/>
                        <a:t>NOW</a:t>
                      </a:r>
                    </a:p>
                  </a:txBody>
                  <a:tcPr/>
                </a:tc>
                <a:tc>
                  <a:txBody>
                    <a:bodyPr/>
                    <a:lstStyle/>
                    <a:p>
                      <a:pPr algn="ctr"/>
                      <a:r>
                        <a:rPr lang="en-US" dirty="0"/>
                        <a:t>SEA</a:t>
                      </a:r>
                    </a:p>
                  </a:txBody>
                  <a:tcPr/>
                </a:tc>
                <a:extLst>
                  <a:ext uri="{0D108BD9-81ED-4DB2-BD59-A6C34878D82A}">
                    <a16:rowId xmlns:a16="http://schemas.microsoft.com/office/drawing/2014/main" val="4259812832"/>
                  </a:ext>
                </a:extLst>
              </a:tr>
              <a:tr h="309563">
                <a:tc>
                  <a:txBody>
                    <a:bodyPr/>
                    <a:lstStyle/>
                    <a:p>
                      <a:pPr algn="ctr"/>
                      <a:r>
                        <a:rPr lang="en-US" dirty="0"/>
                        <a:t>TEA</a:t>
                      </a:r>
                    </a:p>
                  </a:txBody>
                  <a:tcPr/>
                </a:tc>
                <a:tc>
                  <a:txBody>
                    <a:bodyPr/>
                    <a:lstStyle/>
                    <a:p>
                      <a:pPr algn="ctr"/>
                      <a:r>
                        <a:rPr lang="en-US" dirty="0"/>
                        <a:t>NOW</a:t>
                      </a:r>
                    </a:p>
                  </a:txBody>
                  <a:tcPr/>
                </a:tc>
                <a:tc>
                  <a:txBody>
                    <a:bodyPr/>
                    <a:lstStyle/>
                    <a:p>
                      <a:pPr algn="ctr"/>
                      <a:r>
                        <a:rPr lang="en-US" dirty="0"/>
                        <a:t>BOX</a:t>
                      </a:r>
                    </a:p>
                  </a:txBody>
                  <a:tcPr/>
                </a:tc>
                <a:tc>
                  <a:txBody>
                    <a:bodyPr/>
                    <a:lstStyle/>
                    <a:p>
                      <a:pPr algn="ctr"/>
                      <a:r>
                        <a:rPr lang="en-US" dirty="0"/>
                        <a:t>TAB</a:t>
                      </a:r>
                    </a:p>
                  </a:txBody>
                  <a:tcPr/>
                </a:tc>
                <a:extLst>
                  <a:ext uri="{0D108BD9-81ED-4DB2-BD59-A6C34878D82A}">
                    <a16:rowId xmlns:a16="http://schemas.microsoft.com/office/drawing/2014/main" val="3776973624"/>
                  </a:ext>
                </a:extLst>
              </a:tr>
              <a:tr h="309563">
                <a:tc>
                  <a:txBody>
                    <a:bodyPr/>
                    <a:lstStyle/>
                    <a:p>
                      <a:pPr algn="ctr"/>
                      <a:r>
                        <a:rPr lang="en-US" dirty="0"/>
                        <a:t>NOW</a:t>
                      </a:r>
                    </a:p>
                  </a:txBody>
                  <a:tcPr/>
                </a:tc>
                <a:tc>
                  <a:txBody>
                    <a:bodyPr/>
                    <a:lstStyle/>
                    <a:p>
                      <a:pPr algn="ctr"/>
                      <a:r>
                        <a:rPr lang="en-US" dirty="0"/>
                        <a:t>BOX</a:t>
                      </a:r>
                    </a:p>
                  </a:txBody>
                  <a:tcPr/>
                </a:tc>
                <a:tc>
                  <a:txBody>
                    <a:bodyPr/>
                    <a:lstStyle/>
                    <a:p>
                      <a:pPr algn="ctr"/>
                      <a:r>
                        <a:rPr lang="en-US" dirty="0"/>
                        <a:t>FOX</a:t>
                      </a:r>
                    </a:p>
                  </a:txBody>
                  <a:tcPr/>
                </a:tc>
                <a:tc>
                  <a:txBody>
                    <a:bodyPr/>
                    <a:lstStyle/>
                    <a:p>
                      <a:pPr algn="ctr"/>
                      <a:r>
                        <a:rPr lang="en-US" dirty="0"/>
                        <a:t>TAR</a:t>
                      </a:r>
                    </a:p>
                  </a:txBody>
                  <a:tcPr/>
                </a:tc>
                <a:extLst>
                  <a:ext uri="{0D108BD9-81ED-4DB2-BD59-A6C34878D82A}">
                    <a16:rowId xmlns:a16="http://schemas.microsoft.com/office/drawing/2014/main" val="2594879940"/>
                  </a:ext>
                </a:extLst>
              </a:tr>
              <a:tr h="309563">
                <a:tc>
                  <a:txBody>
                    <a:bodyPr/>
                    <a:lstStyle/>
                    <a:p>
                      <a:pPr algn="ctr"/>
                      <a:r>
                        <a:rPr lang="en-US" dirty="0"/>
                        <a:t>FOX</a:t>
                      </a:r>
                    </a:p>
                  </a:txBody>
                  <a:tcPr/>
                </a:tc>
                <a:tc>
                  <a:txBody>
                    <a:bodyPr/>
                    <a:lstStyle/>
                    <a:p>
                      <a:pPr algn="ctr"/>
                      <a:r>
                        <a:rPr lang="en-US" dirty="0"/>
                        <a:t>FOX</a:t>
                      </a:r>
                    </a:p>
                  </a:txBody>
                  <a:tcPr/>
                </a:tc>
                <a:tc>
                  <a:txBody>
                    <a:bodyPr/>
                    <a:lstStyle/>
                    <a:p>
                      <a:pPr algn="ctr"/>
                      <a:r>
                        <a:rPr lang="en-US" dirty="0"/>
                        <a:t>RUG</a:t>
                      </a:r>
                    </a:p>
                  </a:txBody>
                  <a:tcPr/>
                </a:tc>
                <a:tc>
                  <a:txBody>
                    <a:bodyPr/>
                    <a:lstStyle/>
                    <a:p>
                      <a:pPr algn="ctr"/>
                      <a:r>
                        <a:rPr lang="en-US" dirty="0"/>
                        <a:t>TEA</a:t>
                      </a:r>
                    </a:p>
                  </a:txBody>
                  <a:tcPr/>
                </a:tc>
                <a:extLst>
                  <a:ext uri="{0D108BD9-81ED-4DB2-BD59-A6C34878D82A}">
                    <a16:rowId xmlns:a16="http://schemas.microsoft.com/office/drawing/2014/main" val="1187849884"/>
                  </a:ext>
                </a:extLst>
              </a:tr>
            </a:tbl>
          </a:graphicData>
        </a:graphic>
      </p:graphicFrame>
      <p:sp>
        <p:nvSpPr>
          <p:cNvPr id="4" name="Slide Number Placeholder 3">
            <a:extLst>
              <a:ext uri="{FF2B5EF4-FFF2-40B4-BE49-F238E27FC236}">
                <a16:creationId xmlns:a16="http://schemas.microsoft.com/office/drawing/2014/main" id="{DCF26870-3AE0-A46E-588E-C48EC10E69C1}"/>
              </a:ext>
            </a:extLst>
          </p:cNvPr>
          <p:cNvSpPr>
            <a:spLocks noGrp="1"/>
          </p:cNvSpPr>
          <p:nvPr>
            <p:ph type="sldNum" sz="quarter" idx="12"/>
          </p:nvPr>
        </p:nvSpPr>
        <p:spPr/>
        <p:txBody>
          <a:bodyPr/>
          <a:lstStyle/>
          <a:p>
            <a:pPr>
              <a:defRPr/>
            </a:pPr>
            <a:fld id="{9EC544B3-C08B-48E5-A8AE-A1591D0BF105}" type="slidenum">
              <a:rPr lang="en-US" altLang="en-US" smtClean="0"/>
              <a:pPr>
                <a:defRPr/>
              </a:pPr>
              <a:t>16</a:t>
            </a:fld>
            <a:endParaRPr lang="en-US" altLang="en-US"/>
          </a:p>
        </p:txBody>
      </p:sp>
    </p:spTree>
    <p:extLst>
      <p:ext uri="{BB962C8B-B14F-4D97-AF65-F5344CB8AC3E}">
        <p14:creationId xmlns:p14="http://schemas.microsoft.com/office/powerpoint/2010/main" val="372061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a:t>
            </a:r>
          </a:p>
        </p:txBody>
      </p:sp>
      <p:sp>
        <p:nvSpPr>
          <p:cNvPr id="3" name="Content Placeholder 2"/>
          <p:cNvSpPr>
            <a:spLocks noGrp="1"/>
          </p:cNvSpPr>
          <p:nvPr>
            <p:ph sz="quarter" idx="1"/>
          </p:nvPr>
        </p:nvSpPr>
        <p:spPr/>
        <p:txBody>
          <a:bodyPr/>
          <a:lstStyle/>
          <a:p>
            <a:pPr>
              <a:buNone/>
            </a:pPr>
            <a:r>
              <a:rPr lang="en-US" dirty="0"/>
              <a:t>DOC, SLEEPY, COW, HAPPY, JOY, CARD, SNOW, COLD </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17</a:t>
            </a:fld>
            <a:endParaRPr lang="en-US" altLang="en-US"/>
          </a:p>
        </p:txBody>
      </p:sp>
    </p:spTree>
    <p:extLst>
      <p:ext uri="{BB962C8B-B14F-4D97-AF65-F5344CB8AC3E}">
        <p14:creationId xmlns:p14="http://schemas.microsoft.com/office/powerpoint/2010/main" val="75532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18</a:t>
            </a:fld>
            <a:endParaRPr lang="en-US" altLang="en-US"/>
          </a:p>
        </p:txBody>
      </p:sp>
      <p:sp>
        <p:nvSpPr>
          <p:cNvPr id="5" name="Rectangle 4"/>
          <p:cNvSpPr/>
          <p:nvPr/>
        </p:nvSpPr>
        <p:spPr>
          <a:xfrm>
            <a:off x="2286000" y="2209800"/>
            <a:ext cx="4487126" cy="1107996"/>
          </a:xfrm>
          <a:prstGeom prst="rect">
            <a:avLst/>
          </a:prstGeom>
        </p:spPr>
        <p:txBody>
          <a:bodyPr wrap="none">
            <a:spAutoFit/>
          </a:bodyPr>
          <a:lstStyle/>
          <a:p>
            <a:r>
              <a:rPr lang="en-CA" altLang="en-US" sz="6600" b="1" dirty="0">
                <a:solidFill>
                  <a:srgbClr val="000000"/>
                </a:solidFill>
                <a:latin typeface="Times New Roman Bold" pitchFamily="18" charset="0"/>
                <a:cs typeface="Times New Roman Bold" pitchFamily="18" charset="0"/>
              </a:rPr>
              <a:t>Bucket Sort</a:t>
            </a:r>
            <a:endParaRPr lang="en-US" sz="6600" dirty="0"/>
          </a:p>
        </p:txBody>
      </p:sp>
    </p:spTree>
    <p:extLst>
      <p:ext uri="{BB962C8B-B14F-4D97-AF65-F5344CB8AC3E}">
        <p14:creationId xmlns:p14="http://schemas.microsoft.com/office/powerpoint/2010/main" val="38697917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ts val="3713"/>
              </a:lnSpc>
            </a:pPr>
            <a:r>
              <a:rPr lang="en-CA" altLang="en-US" b="1" dirty="0">
                <a:solidFill>
                  <a:srgbClr val="000000"/>
                </a:solidFill>
                <a:latin typeface="Times New Roman Bold" pitchFamily="18" charset="0"/>
                <a:cs typeface="Times New Roman Bold" pitchFamily="18" charset="0"/>
              </a:rPr>
              <a:t>Bucket Sort</a:t>
            </a:r>
          </a:p>
        </p:txBody>
      </p:sp>
      <p:sp>
        <p:nvSpPr>
          <p:cNvPr id="3" name="Content Placeholder 2"/>
          <p:cNvSpPr>
            <a:spLocks noGrp="1"/>
          </p:cNvSpPr>
          <p:nvPr>
            <p:ph idx="1"/>
          </p:nvPr>
        </p:nvSpPr>
        <p:spPr/>
        <p:txBody>
          <a:bodyPr>
            <a:normAutofit/>
          </a:bodyPr>
          <a:lstStyle/>
          <a:p>
            <a:pPr algn="just"/>
            <a:r>
              <a:rPr lang="en-CA" altLang="en-US" sz="2400" dirty="0">
                <a:solidFill>
                  <a:srgbClr val="000000"/>
                </a:solidFill>
                <a:cs typeface="Times New Roman" pitchFamily="18" charset="0"/>
              </a:rPr>
              <a:t>Bucket sort is another algorithm that </a:t>
            </a:r>
            <a:r>
              <a:rPr lang="en-CA" altLang="en-US" sz="2400" b="1" dirty="0">
                <a:solidFill>
                  <a:srgbClr val="000000"/>
                </a:solidFill>
                <a:cs typeface="Times New Roman" pitchFamily="18" charset="0"/>
              </a:rPr>
              <a:t>expects</a:t>
            </a:r>
            <a:r>
              <a:rPr lang="en-CA" altLang="en-US" sz="2400" dirty="0">
                <a:solidFill>
                  <a:srgbClr val="000000"/>
                </a:solidFill>
                <a:cs typeface="Times New Roman" pitchFamily="18" charset="0"/>
              </a:rPr>
              <a:t> something about the input just like count sort.</a:t>
            </a:r>
          </a:p>
          <a:p>
            <a:pPr algn="just"/>
            <a:r>
              <a:rPr lang="en-US" sz="2400" dirty="0"/>
              <a:t>Bucket sort assumes that the input is generated by a </a:t>
            </a:r>
            <a:r>
              <a:rPr lang="en-US" sz="2400" b="1" dirty="0"/>
              <a:t>random</a:t>
            </a:r>
            <a:r>
              <a:rPr lang="en-US" sz="2400" dirty="0"/>
              <a:t> </a:t>
            </a:r>
            <a:r>
              <a:rPr lang="en-US" sz="2400" b="1" dirty="0"/>
              <a:t>process</a:t>
            </a:r>
            <a:r>
              <a:rPr lang="en-US" sz="2400" dirty="0"/>
              <a:t> that distributes elements </a:t>
            </a:r>
            <a:r>
              <a:rPr lang="en-US" sz="2400" b="1" dirty="0"/>
              <a:t>uniformly</a:t>
            </a:r>
            <a:r>
              <a:rPr lang="en-US" sz="2400" dirty="0"/>
              <a:t> and </a:t>
            </a:r>
            <a:r>
              <a:rPr lang="en-US" sz="2400" b="1" dirty="0"/>
              <a:t>independently</a:t>
            </a:r>
            <a:r>
              <a:rPr lang="en-US" sz="2400" dirty="0"/>
              <a:t> over the </a:t>
            </a:r>
            <a:r>
              <a:rPr lang="en-US" sz="2400" b="1" dirty="0"/>
              <a:t>interval [0, 1).</a:t>
            </a:r>
            <a:r>
              <a:rPr lang="en-US" sz="2400" dirty="0"/>
              <a:t> </a:t>
            </a:r>
            <a:endParaRPr lang="en-CA" altLang="en-US" sz="2400" dirty="0">
              <a:solidFill>
                <a:srgbClr val="000000"/>
              </a:solidFill>
              <a:cs typeface="Times New Roman" pitchFamily="18" charset="0"/>
            </a:endParaRPr>
          </a:p>
          <a:p>
            <a:pPr algn="just"/>
            <a:r>
              <a:rPr lang="en-CA" altLang="en-US" sz="2400" dirty="0">
                <a:solidFill>
                  <a:srgbClr val="000000"/>
                </a:solidFill>
                <a:cs typeface="Times New Roman" pitchFamily="18" charset="0"/>
              </a:rPr>
              <a:t>Bucket sorts work well for data sets where the possible key values are </a:t>
            </a:r>
            <a:r>
              <a:rPr lang="en-CA" altLang="en-US" sz="2400" b="1" dirty="0">
                <a:solidFill>
                  <a:srgbClr val="000000"/>
                </a:solidFill>
                <a:cs typeface="Times New Roman" pitchFamily="18" charset="0"/>
              </a:rPr>
              <a:t>known</a:t>
            </a:r>
            <a:r>
              <a:rPr lang="en-CA" altLang="en-US" sz="2400" dirty="0">
                <a:solidFill>
                  <a:srgbClr val="000000"/>
                </a:solidFill>
                <a:cs typeface="Times New Roman" pitchFamily="18" charset="0"/>
              </a:rPr>
              <a:t> and </a:t>
            </a:r>
            <a:r>
              <a:rPr lang="en-CA" altLang="en-US" sz="2400" b="1" dirty="0">
                <a:solidFill>
                  <a:srgbClr val="000000"/>
                </a:solidFill>
                <a:cs typeface="Times New Roman" pitchFamily="18" charset="0"/>
              </a:rPr>
              <a:t>relatively</a:t>
            </a:r>
            <a:r>
              <a:rPr lang="en-CA" altLang="en-US" sz="2400" dirty="0">
                <a:solidFill>
                  <a:srgbClr val="000000"/>
                </a:solidFill>
                <a:cs typeface="Times New Roman" pitchFamily="18" charset="0"/>
              </a:rPr>
              <a:t> </a:t>
            </a:r>
            <a:r>
              <a:rPr lang="en-CA" altLang="en-US" sz="2400" b="1" dirty="0">
                <a:solidFill>
                  <a:srgbClr val="000000"/>
                </a:solidFill>
                <a:cs typeface="Times New Roman" pitchFamily="18" charset="0"/>
              </a:rPr>
              <a:t>small</a:t>
            </a:r>
            <a:r>
              <a:rPr lang="en-CA" altLang="en-US" sz="2400" dirty="0">
                <a:solidFill>
                  <a:srgbClr val="000000"/>
                </a:solidFill>
                <a:cs typeface="Times New Roman" pitchFamily="18" charset="0"/>
              </a:rPr>
              <a:t> and there are on average just a </a:t>
            </a:r>
            <a:r>
              <a:rPr lang="en-CA" altLang="en-US" sz="2400" b="1" dirty="0">
                <a:solidFill>
                  <a:srgbClr val="000000"/>
                </a:solidFill>
                <a:cs typeface="Times New Roman" pitchFamily="18" charset="0"/>
              </a:rPr>
              <a:t>few elements per bucket</a:t>
            </a:r>
            <a:r>
              <a:rPr lang="en-CA" altLang="en-US" sz="2400" dirty="0">
                <a:solidFill>
                  <a:srgbClr val="000000"/>
                </a:solidFill>
                <a:cs typeface="Times New Roman" pitchFamily="18" charset="0"/>
              </a:rPr>
              <a:t>. </a:t>
            </a:r>
          </a:p>
          <a:p>
            <a:pPr algn="just"/>
            <a:r>
              <a:rPr lang="en-CA" altLang="en-US" sz="2400" dirty="0">
                <a:solidFill>
                  <a:srgbClr val="000000"/>
                </a:solidFill>
                <a:cs typeface="Times New Roman" pitchFamily="18" charset="0"/>
              </a:rPr>
              <a:t>It is mostly used to sort </a:t>
            </a:r>
            <a:r>
              <a:rPr lang="en-CA" altLang="en-US" sz="2400" b="1" dirty="0">
                <a:solidFill>
                  <a:srgbClr val="000000"/>
                </a:solidFill>
                <a:cs typeface="Times New Roman" pitchFamily="18" charset="0"/>
              </a:rPr>
              <a:t>continuous</a:t>
            </a:r>
            <a:r>
              <a:rPr lang="en-CA" altLang="en-US" sz="2400" dirty="0">
                <a:solidFill>
                  <a:srgbClr val="000000"/>
                </a:solidFill>
                <a:cs typeface="Times New Roman" pitchFamily="18" charset="0"/>
              </a:rPr>
              <a:t> numbers distributed uniformly. </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1022537" y="1448360"/>
            <a:ext cx="7542960" cy="4572000"/>
          </a:xfrm>
        </p:spPr>
        <p:txBody>
          <a:bodyPr/>
          <a:lstStyle/>
          <a:p>
            <a:pPr eaLnBrk="1" hangingPunct="1">
              <a:buFont typeface="Wingdings 2" panose="05020102010507070707" pitchFamily="18" charset="2"/>
              <a:buNone/>
            </a:pPr>
            <a:endParaRPr lang="en-US" altLang="en-US" dirty="0"/>
          </a:p>
          <a:p>
            <a:pPr eaLnBrk="1" hangingPunct="1"/>
            <a:r>
              <a:rPr lang="en-US" altLang="en-US" dirty="0"/>
              <a:t>Radix sort</a:t>
            </a:r>
          </a:p>
          <a:p>
            <a:pPr eaLnBrk="1" hangingPunct="1"/>
            <a:r>
              <a:rPr lang="en-US" altLang="en-US" dirty="0"/>
              <a:t>Bucket Sort</a:t>
            </a:r>
          </a:p>
          <a:p>
            <a:pPr eaLnBrk="1" hangingPunct="1">
              <a:buFont typeface="Wingdings 2" panose="05020102010507070707" pitchFamily="18" charset="2"/>
              <a:buNone/>
            </a:pPr>
            <a:endParaRPr lang="en-US" altLang="en-US" dirty="0"/>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a:t>
            </a:fld>
            <a:endParaRPr lang="en-US" altLang="en-US"/>
          </a:p>
        </p:txBody>
      </p:sp>
    </p:spTree>
    <p:extLst>
      <p:ext uri="{BB962C8B-B14F-4D97-AF65-F5344CB8AC3E}">
        <p14:creationId xmlns:p14="http://schemas.microsoft.com/office/powerpoint/2010/main" val="161962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Bucket sort</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20</a:t>
            </a:fld>
            <a:endParaRPr lang="en-US" altLang="en-US"/>
          </a:p>
        </p:txBody>
      </p:sp>
      <p:sp>
        <p:nvSpPr>
          <p:cNvPr id="3" name="Content Placeholder 2"/>
          <p:cNvSpPr>
            <a:spLocks noGrp="1"/>
          </p:cNvSpPr>
          <p:nvPr>
            <p:ph idx="1"/>
          </p:nvPr>
        </p:nvSpPr>
        <p:spPr/>
        <p:txBody>
          <a:bodyPr>
            <a:normAutofit/>
          </a:bodyPr>
          <a:lstStyle/>
          <a:p>
            <a:r>
              <a:rPr lang="en-US" sz="2400" dirty="0"/>
              <a:t>Bucket sort is a sorting technique in which array is partitioned into the </a:t>
            </a:r>
            <a:r>
              <a:rPr lang="en-US" sz="2400" b="1" dirty="0"/>
              <a:t>buckets</a:t>
            </a:r>
            <a:r>
              <a:rPr lang="en-US" sz="2400" dirty="0"/>
              <a:t>. </a:t>
            </a:r>
          </a:p>
          <a:p>
            <a:r>
              <a:rPr lang="en-US" sz="2400" dirty="0"/>
              <a:t>By this, each bucket will be sorted individually, by using some another stable sorting algorithm such as insertion sort. </a:t>
            </a:r>
          </a:p>
          <a:p>
            <a:r>
              <a:rPr lang="en-US" sz="2400" dirty="0"/>
              <a:t>This sorting technique assumes that the input is drawn from a uniform distribution by which it has an average case of O(n). </a:t>
            </a:r>
          </a:p>
          <a:p>
            <a:r>
              <a:rPr lang="en-US" sz="2400" dirty="0"/>
              <a:t>Since the inputs are uniformly and independently distributed over [0,1), we do not expect many numbers to fall into each bucket. </a:t>
            </a:r>
          </a:p>
        </p:txBody>
      </p:sp>
    </p:spTree>
    <p:extLst>
      <p:ext uri="{BB962C8B-B14F-4D97-AF65-F5344CB8AC3E}">
        <p14:creationId xmlns:p14="http://schemas.microsoft.com/office/powerpoint/2010/main" val="3894516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9F86E-EC0E-B269-DBB8-E6154CA60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52F9B-2089-E0AF-EA14-6B1B1B61CCC2}"/>
              </a:ext>
            </a:extLst>
          </p:cNvPr>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Bucket sort</a:t>
            </a:r>
          </a:p>
        </p:txBody>
      </p:sp>
      <p:sp>
        <p:nvSpPr>
          <p:cNvPr id="4" name="Slide Number Placeholder 3">
            <a:extLst>
              <a:ext uri="{FF2B5EF4-FFF2-40B4-BE49-F238E27FC236}">
                <a16:creationId xmlns:a16="http://schemas.microsoft.com/office/drawing/2014/main" id="{E069A1EE-6811-87B4-7269-45CDE90DC380}"/>
              </a:ext>
            </a:extLst>
          </p:cNvPr>
          <p:cNvSpPr>
            <a:spLocks noGrp="1"/>
          </p:cNvSpPr>
          <p:nvPr>
            <p:ph type="sldNum" sz="quarter" idx="12"/>
          </p:nvPr>
        </p:nvSpPr>
        <p:spPr/>
        <p:txBody>
          <a:bodyPr/>
          <a:lstStyle/>
          <a:p>
            <a:pPr>
              <a:defRPr/>
            </a:pPr>
            <a:fld id="{9EC544B3-C08B-48E5-A8AE-A1591D0BF105}" type="slidenum">
              <a:rPr lang="en-US" altLang="en-US" smtClean="0"/>
              <a:pPr>
                <a:defRPr/>
              </a:pPr>
              <a:t>21</a:t>
            </a:fld>
            <a:endParaRPr lang="en-US" alt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8C7C0FA-F20E-3372-FE63-CCE65C8F5D9D}"/>
                  </a:ext>
                </a:extLst>
              </p:cNvPr>
              <p:cNvSpPr>
                <a:spLocks noGrp="1"/>
              </p:cNvSpPr>
              <p:nvPr>
                <p:ph idx="1"/>
              </p:nvPr>
            </p:nvSpPr>
            <p:spPr/>
            <p:txBody>
              <a:bodyPr>
                <a:normAutofit/>
              </a:bodyPr>
              <a:lstStyle/>
              <a:p>
                <a:r>
                  <a:rPr lang="en-US" sz="2400" dirty="0"/>
                  <a:t>Bucket sort assumes that the input is an n-element array A and that each element A[</a:t>
                </a:r>
                <a:r>
                  <a:rPr lang="en-US" sz="2400" dirty="0" err="1"/>
                  <a:t>i</a:t>
                </a:r>
                <a:r>
                  <a:rPr lang="en-US" sz="2400" dirty="0"/>
                  <a:t>] in the array satisfies </a:t>
                </a:r>
                <a14:m>
                  <m:oMath xmlns:m="http://schemas.openxmlformats.org/officeDocument/2006/math">
                    <m:r>
                      <a:rPr lang="en-US" sz="1800" b="1" i="1" dirty="0" smtClean="0">
                        <a:latin typeface="Cambria Math" panose="02040503050406030204" pitchFamily="18" charset="0"/>
                      </a:rPr>
                      <m:t>𝟎</m:t>
                    </m:r>
                    <m:r>
                      <a:rPr lang="en-US" sz="1800" b="1" i="1" dirty="0" smtClean="0">
                        <a:latin typeface="Cambria Math" panose="02040503050406030204" pitchFamily="18" charset="0"/>
                      </a:rPr>
                      <m:t> ≤ </m:t>
                    </m:r>
                    <m:r>
                      <a:rPr lang="en-US" sz="1800" b="1" i="1" dirty="0" smtClean="0">
                        <a:latin typeface="Cambria Math" panose="02040503050406030204" pitchFamily="18" charset="0"/>
                      </a:rPr>
                      <m:t>𝑨</m:t>
                    </m:r>
                    <m:r>
                      <a:rPr lang="en-US" sz="1800" b="1" i="1" dirty="0" smtClean="0">
                        <a:latin typeface="Cambria Math" panose="02040503050406030204" pitchFamily="18" charset="0"/>
                      </a:rPr>
                      <m:t>[</m:t>
                    </m:r>
                    <m:r>
                      <a:rPr lang="en-US" sz="1800" b="1" i="1" dirty="0" err="1" smtClean="0">
                        <a:latin typeface="Cambria Math" panose="02040503050406030204" pitchFamily="18" charset="0"/>
                      </a:rPr>
                      <m:t>𝒊</m:t>
                    </m:r>
                    <m:r>
                      <a:rPr lang="en-US" sz="1800" b="1" i="1" dirty="0" smtClean="0">
                        <a:latin typeface="Cambria Math" panose="02040503050406030204" pitchFamily="18" charset="0"/>
                      </a:rPr>
                      <m:t>] &lt; </m:t>
                    </m:r>
                    <m:r>
                      <a:rPr lang="en-US" sz="1800" b="1" i="1" dirty="0" smtClean="0">
                        <a:latin typeface="Cambria Math" panose="02040503050406030204" pitchFamily="18" charset="0"/>
                      </a:rPr>
                      <m:t>𝟏</m:t>
                    </m:r>
                  </m:oMath>
                </a14:m>
                <a:r>
                  <a:rPr lang="en-US" sz="2400" dirty="0"/>
                  <a:t>. </a:t>
                </a:r>
              </a:p>
              <a:p>
                <a:r>
                  <a:rPr lang="en-US" sz="2400" dirty="0"/>
                  <a:t>The code requires an auxiliary array B[0, … n-1] of linked lists (buckets) and assumes that there is a mechanism for maintaining such lists. </a:t>
                </a:r>
              </a:p>
            </p:txBody>
          </p:sp>
        </mc:Choice>
        <mc:Fallback>
          <p:sp>
            <p:nvSpPr>
              <p:cNvPr id="3" name="Content Placeholder 2">
                <a:extLst>
                  <a:ext uri="{FF2B5EF4-FFF2-40B4-BE49-F238E27FC236}">
                    <a16:creationId xmlns:a16="http://schemas.microsoft.com/office/drawing/2014/main" id="{08C7C0FA-F20E-3372-FE63-CCE65C8F5D9D}"/>
                  </a:ext>
                </a:extLst>
              </p:cNvPr>
              <p:cNvSpPr>
                <a:spLocks noGrp="1" noRot="1" noChangeAspect="1" noMove="1" noResize="1" noEditPoints="1" noAdjustHandles="1" noChangeArrowheads="1" noChangeShapeType="1" noTextEdit="1"/>
              </p:cNvSpPr>
              <p:nvPr>
                <p:ph idx="1"/>
              </p:nvPr>
            </p:nvSpPr>
            <p:spPr>
              <a:blipFill>
                <a:blip r:embed="rId2"/>
                <a:stretch>
                  <a:fillRect l="-1005" t="-1961" r="-1391"/>
                </a:stretch>
              </a:blipFill>
            </p:spPr>
            <p:txBody>
              <a:bodyPr/>
              <a:lstStyle/>
              <a:p>
                <a:r>
                  <a:rPr lang="en-US">
                    <a:noFill/>
                  </a:rPr>
                  <a:t> </a:t>
                </a:r>
              </a:p>
            </p:txBody>
          </p:sp>
        </mc:Fallback>
      </mc:AlternateContent>
    </p:spTree>
    <p:extLst>
      <p:ext uri="{BB962C8B-B14F-4D97-AF65-F5344CB8AC3E}">
        <p14:creationId xmlns:p14="http://schemas.microsoft.com/office/powerpoint/2010/main" val="746996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TextBox 2"/>
          <p:cNvSpPr txBox="1">
            <a:spLocks noChangeArrowheads="1"/>
          </p:cNvSpPr>
          <p:nvPr/>
        </p:nvSpPr>
        <p:spPr bwMode="auto">
          <a:xfrm>
            <a:off x="1050637" y="2034171"/>
            <a:ext cx="1930016" cy="641201"/>
          </a:xfrm>
          <a:prstGeom prst="rect">
            <a:avLst/>
          </a:prstGeom>
          <a:noFill/>
          <a:ln w="9525">
            <a:noFill/>
            <a:miter lim="800000"/>
            <a:headEnd/>
            <a:tailEnd/>
          </a:ln>
        </p:spPr>
        <p:txBody>
          <a:bodyPr wrap="none" lIns="0" tIns="0" rIns="0" bIns="0">
            <a:spAutoFit/>
          </a:bodyPr>
          <a:lstStyle/>
          <a:p>
            <a:pPr>
              <a:lnSpc>
                <a:spcPts val="2524"/>
              </a:lnSpc>
            </a:pPr>
            <a:r>
              <a:rPr lang="en-CA" altLang="en-US" sz="2900" dirty="0">
                <a:solidFill>
                  <a:srgbClr val="000000"/>
                </a:solidFill>
                <a:latin typeface="Times New Roman" pitchFamily="18" charset="0"/>
                <a:cs typeface="Times New Roman" pitchFamily="18" charset="0"/>
              </a:rPr>
              <a:t>  </a:t>
            </a:r>
            <a:r>
              <a:rPr lang="en-CA" altLang="en-US" sz="2100" dirty="0">
                <a:solidFill>
                  <a:srgbClr val="000000"/>
                </a:solidFill>
                <a:latin typeface="Times New Roman" pitchFamily="18" charset="0"/>
                <a:cs typeface="Times New Roman" pitchFamily="18" charset="0"/>
              </a:rPr>
              <a:t>Bucket-Sort (A)</a:t>
            </a:r>
          </a:p>
          <a:p>
            <a:pPr>
              <a:lnSpc>
                <a:spcPts val="2524"/>
              </a:lnSpc>
            </a:pPr>
            <a:endParaRPr lang="en-CA" altLang="en-US" sz="2200" dirty="0">
              <a:solidFill>
                <a:srgbClr val="000000"/>
              </a:solidFill>
              <a:latin typeface="Times New Roman" pitchFamily="18" charset="0"/>
            </a:endParaRPr>
          </a:p>
        </p:txBody>
      </p:sp>
      <p:sp>
        <p:nvSpPr>
          <p:cNvPr id="79876" name="TextBox 3"/>
          <p:cNvSpPr txBox="1">
            <a:spLocks noChangeArrowheads="1"/>
          </p:cNvSpPr>
          <p:nvPr/>
        </p:nvSpPr>
        <p:spPr bwMode="auto">
          <a:xfrm>
            <a:off x="1050637" y="2448789"/>
            <a:ext cx="4588163" cy="2564805"/>
          </a:xfrm>
          <a:prstGeom prst="rect">
            <a:avLst/>
          </a:prstGeom>
          <a:noFill/>
          <a:ln w="9525">
            <a:noFill/>
            <a:miter lim="800000"/>
            <a:headEnd/>
            <a:tailEnd/>
          </a:ln>
        </p:spPr>
        <p:txBody>
          <a:bodyPr wrap="square" lIns="0" tIns="0" rIns="0" bIns="0">
            <a:spAutoFit/>
          </a:bodyPr>
          <a:lstStyle/>
          <a:p>
            <a:pPr marL="457200" indent="-457200">
              <a:lnSpc>
                <a:spcPts val="2480"/>
              </a:lnSpc>
              <a:buAutoNum type="arabicPlain"/>
            </a:pPr>
            <a:r>
              <a:rPr lang="en-CA" altLang="en-US" sz="2100" dirty="0">
                <a:solidFill>
                  <a:srgbClr val="000000"/>
                </a:solidFill>
                <a:latin typeface="Times New Roman" pitchFamily="18" charset="0"/>
                <a:cs typeface="Times New Roman" pitchFamily="18" charset="0"/>
              </a:rPr>
              <a:t>n  =  length [A]</a:t>
            </a:r>
          </a:p>
          <a:p>
            <a:pPr marL="457200" indent="-457200">
              <a:lnSpc>
                <a:spcPts val="2480"/>
              </a:lnSpc>
              <a:buAutoNum type="arabicPlain"/>
            </a:pPr>
            <a:endParaRPr lang="en-CA" altLang="en-US" sz="2100" dirty="0">
              <a:solidFill>
                <a:srgbClr val="000000"/>
              </a:solidFill>
              <a:latin typeface="Times New Roman" pitchFamily="18" charset="0"/>
              <a:cs typeface="Times New Roman" pitchFamily="18" charset="0"/>
            </a:endParaRPr>
          </a:p>
          <a:p>
            <a:pPr marL="457200" indent="-457200">
              <a:lnSpc>
                <a:spcPts val="2480"/>
              </a:lnSpc>
              <a:buAutoNum type="arabicPlain"/>
            </a:pPr>
            <a:endParaRPr lang="en-CA" altLang="en-US" sz="2100" dirty="0">
              <a:solidFill>
                <a:srgbClr val="000000"/>
              </a:solidFill>
              <a:latin typeface="Times New Roman" pitchFamily="18" charset="0"/>
              <a:cs typeface="Times New Roman" pitchFamily="18" charset="0"/>
            </a:endParaRPr>
          </a:p>
          <a:p>
            <a:pPr marL="457200" indent="-457200">
              <a:lnSpc>
                <a:spcPts val="2480"/>
              </a:lnSpc>
              <a:buAutoNum type="arabicPlain"/>
            </a:pPr>
            <a:endParaRPr lang="en-CA" altLang="en-US" sz="2100" dirty="0">
              <a:solidFill>
                <a:srgbClr val="000000"/>
              </a:solidFill>
              <a:latin typeface="Times New Roman" pitchFamily="18" charset="0"/>
              <a:cs typeface="Times New Roman" pitchFamily="18" charset="0"/>
            </a:endParaRPr>
          </a:p>
          <a:p>
            <a:pPr marL="457200" indent="-457200">
              <a:lnSpc>
                <a:spcPts val="2480"/>
              </a:lnSpc>
              <a:buAutoNum type="arabicPlain"/>
            </a:pPr>
            <a:endParaRPr lang="en-CA" altLang="en-US" sz="2100" dirty="0">
              <a:solidFill>
                <a:srgbClr val="000000"/>
              </a:solidFill>
              <a:latin typeface="Times New Roman" pitchFamily="18" charset="0"/>
              <a:cs typeface="Times New Roman" pitchFamily="18" charset="0"/>
            </a:endParaRPr>
          </a:p>
          <a:p>
            <a:pPr marL="457200" indent="-457200">
              <a:lnSpc>
                <a:spcPts val="2480"/>
              </a:lnSpc>
              <a:buAutoNum type="arabicPlain"/>
            </a:pPr>
            <a:endParaRPr lang="en-CA" altLang="en-US" sz="2100" dirty="0">
              <a:solidFill>
                <a:srgbClr val="000000"/>
              </a:solidFill>
              <a:latin typeface="Times New Roman" pitchFamily="18" charset="0"/>
              <a:cs typeface="Times New Roman" pitchFamily="18" charset="0"/>
            </a:endParaRPr>
          </a:p>
          <a:p>
            <a:pPr>
              <a:lnSpc>
                <a:spcPts val="2480"/>
              </a:lnSpc>
            </a:pPr>
            <a:endParaRPr lang="en-CA" altLang="en-US" sz="2100" dirty="0">
              <a:solidFill>
                <a:srgbClr val="000000"/>
              </a:solidFill>
              <a:latin typeface="Times New Roman" pitchFamily="18" charset="0"/>
              <a:cs typeface="Times New Roman" pitchFamily="18" charset="0"/>
            </a:endParaRPr>
          </a:p>
          <a:p>
            <a:pPr>
              <a:lnSpc>
                <a:spcPts val="2480"/>
              </a:lnSpc>
            </a:pPr>
            <a:endParaRPr lang="en-CA" altLang="en-US" sz="2100" dirty="0">
              <a:solidFill>
                <a:srgbClr val="000000"/>
              </a:solidFill>
              <a:latin typeface="Times New Roman" pitchFamily="18" charset="0"/>
            </a:endParaRPr>
          </a:p>
        </p:txBody>
      </p:sp>
      <p:sp>
        <p:nvSpPr>
          <p:cNvPr id="79877" name="TextBox 4"/>
          <p:cNvSpPr txBox="1">
            <a:spLocks noChangeArrowheads="1"/>
          </p:cNvSpPr>
          <p:nvPr/>
        </p:nvSpPr>
        <p:spPr bwMode="auto">
          <a:xfrm>
            <a:off x="1050637" y="2818583"/>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2</a:t>
            </a:r>
          </a:p>
          <a:p>
            <a:pPr>
              <a:lnSpc>
                <a:spcPts val="2480"/>
              </a:lnSpc>
            </a:pPr>
            <a:endParaRPr lang="en-US" altLang="en-US" sz="2200" dirty="0">
              <a:latin typeface="Times New Roman" pitchFamily="18" charset="0"/>
            </a:endParaRPr>
          </a:p>
        </p:txBody>
      </p:sp>
      <p:sp>
        <p:nvSpPr>
          <p:cNvPr id="79878" name="TextBox 5"/>
          <p:cNvSpPr txBox="1">
            <a:spLocks noChangeArrowheads="1"/>
          </p:cNvSpPr>
          <p:nvPr/>
        </p:nvSpPr>
        <p:spPr bwMode="auto">
          <a:xfrm>
            <a:off x="1743364" y="2818583"/>
            <a:ext cx="1357744"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for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 1 to n</a:t>
            </a:r>
          </a:p>
          <a:p>
            <a:pPr>
              <a:lnSpc>
                <a:spcPts val="2480"/>
              </a:lnSpc>
            </a:pPr>
            <a:endParaRPr lang="en-US" altLang="en-US" sz="2200" dirty="0">
              <a:latin typeface="Times New Roman" pitchFamily="18" charset="0"/>
            </a:endParaRPr>
          </a:p>
        </p:txBody>
      </p:sp>
      <p:sp>
        <p:nvSpPr>
          <p:cNvPr id="79879" name="TextBox 6"/>
          <p:cNvSpPr txBox="1">
            <a:spLocks noChangeArrowheads="1"/>
          </p:cNvSpPr>
          <p:nvPr/>
        </p:nvSpPr>
        <p:spPr bwMode="auto">
          <a:xfrm>
            <a:off x="1050637" y="3199583"/>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3</a:t>
            </a:r>
          </a:p>
          <a:p>
            <a:pPr>
              <a:lnSpc>
                <a:spcPts val="2480"/>
              </a:lnSpc>
            </a:pPr>
            <a:endParaRPr lang="en-US" altLang="en-US" sz="2200" dirty="0">
              <a:latin typeface="Times New Roman" pitchFamily="18" charset="0"/>
            </a:endParaRPr>
          </a:p>
        </p:txBody>
      </p:sp>
      <p:sp>
        <p:nvSpPr>
          <p:cNvPr id="79880" name="TextBox 7"/>
          <p:cNvSpPr txBox="1">
            <a:spLocks noChangeArrowheads="1"/>
          </p:cNvSpPr>
          <p:nvPr/>
        </p:nvSpPr>
        <p:spPr bwMode="auto">
          <a:xfrm>
            <a:off x="1951182" y="3199583"/>
            <a:ext cx="3758850" cy="641201"/>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do insert A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into list B [n * A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a:t>
            </a:r>
          </a:p>
          <a:p>
            <a:pPr>
              <a:lnSpc>
                <a:spcPts val="2480"/>
              </a:lnSpc>
            </a:pPr>
            <a:endParaRPr lang="en-US" altLang="en-US" sz="2200" dirty="0">
              <a:latin typeface="Times New Roman" pitchFamily="18" charset="0"/>
            </a:endParaRPr>
          </a:p>
        </p:txBody>
      </p:sp>
      <p:sp>
        <p:nvSpPr>
          <p:cNvPr id="79881" name="TextBox 8"/>
          <p:cNvSpPr txBox="1">
            <a:spLocks noChangeArrowheads="1"/>
          </p:cNvSpPr>
          <p:nvPr/>
        </p:nvSpPr>
        <p:spPr bwMode="auto">
          <a:xfrm>
            <a:off x="1050637" y="3591789"/>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4</a:t>
            </a:r>
          </a:p>
          <a:p>
            <a:pPr>
              <a:lnSpc>
                <a:spcPts val="2480"/>
              </a:lnSpc>
            </a:pPr>
            <a:endParaRPr lang="en-US" altLang="en-US" sz="2200" dirty="0">
              <a:latin typeface="Times New Roman" pitchFamily="18" charset="0"/>
            </a:endParaRPr>
          </a:p>
        </p:txBody>
      </p:sp>
      <p:sp>
        <p:nvSpPr>
          <p:cNvPr id="79882" name="TextBox 9"/>
          <p:cNvSpPr txBox="1">
            <a:spLocks noChangeArrowheads="1"/>
          </p:cNvSpPr>
          <p:nvPr/>
        </p:nvSpPr>
        <p:spPr bwMode="auto">
          <a:xfrm>
            <a:off x="1604818" y="3591789"/>
            <a:ext cx="1716817"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for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 0 to n - 1</a:t>
            </a:r>
          </a:p>
          <a:p>
            <a:pPr>
              <a:lnSpc>
                <a:spcPts val="2480"/>
              </a:lnSpc>
            </a:pPr>
            <a:endParaRPr lang="en-US" altLang="en-US" sz="2200" dirty="0">
              <a:latin typeface="Times New Roman" pitchFamily="18" charset="0"/>
            </a:endParaRPr>
          </a:p>
        </p:txBody>
      </p:sp>
      <p:sp>
        <p:nvSpPr>
          <p:cNvPr id="79883" name="TextBox 10"/>
          <p:cNvSpPr txBox="1">
            <a:spLocks noChangeArrowheads="1"/>
          </p:cNvSpPr>
          <p:nvPr/>
        </p:nvSpPr>
        <p:spPr bwMode="auto">
          <a:xfrm>
            <a:off x="1050637" y="3972789"/>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5</a:t>
            </a:r>
          </a:p>
          <a:p>
            <a:pPr>
              <a:lnSpc>
                <a:spcPts val="2480"/>
              </a:lnSpc>
            </a:pPr>
            <a:endParaRPr lang="en-US" altLang="en-US" sz="2200" dirty="0">
              <a:latin typeface="Times New Roman" pitchFamily="18" charset="0"/>
            </a:endParaRPr>
          </a:p>
        </p:txBody>
      </p:sp>
      <p:sp>
        <p:nvSpPr>
          <p:cNvPr id="79884" name="TextBox 11"/>
          <p:cNvSpPr txBox="1">
            <a:spLocks noChangeArrowheads="1"/>
          </p:cNvSpPr>
          <p:nvPr/>
        </p:nvSpPr>
        <p:spPr bwMode="auto">
          <a:xfrm>
            <a:off x="1675534" y="3972789"/>
            <a:ext cx="3736600"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do sort list B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with insertion sort</a:t>
            </a:r>
          </a:p>
          <a:p>
            <a:pPr>
              <a:lnSpc>
                <a:spcPts val="2480"/>
              </a:lnSpc>
            </a:pPr>
            <a:endParaRPr lang="en-US" altLang="en-US" sz="2200" dirty="0">
              <a:latin typeface="Times New Roman" pitchFamily="18" charset="0"/>
            </a:endParaRPr>
          </a:p>
        </p:txBody>
      </p:sp>
      <p:sp>
        <p:nvSpPr>
          <p:cNvPr id="79885" name="TextBox 12"/>
          <p:cNvSpPr txBox="1">
            <a:spLocks noChangeArrowheads="1"/>
          </p:cNvSpPr>
          <p:nvPr/>
        </p:nvSpPr>
        <p:spPr bwMode="auto">
          <a:xfrm>
            <a:off x="1050637" y="4376201"/>
            <a:ext cx="6756658" cy="652999"/>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6     concatenate the lists B[0], B[1] ... B[n-1] together in order</a:t>
            </a:r>
          </a:p>
          <a:p>
            <a:pPr>
              <a:lnSpc>
                <a:spcPts val="2480"/>
              </a:lnSpc>
            </a:pPr>
            <a:endParaRPr lang="en-CA" altLang="en-US" sz="2100" dirty="0">
              <a:solidFill>
                <a:srgbClr val="000000"/>
              </a:solidFill>
              <a:latin typeface="Times New Roman"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p:cNvPicPr>
            <a:picLocks/>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80899"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0900"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0901"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0902"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0903"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0904"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0905"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0906"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0907"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0908"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0909"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0910"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0911"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0912"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0913"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0914"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0915"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0916"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0917"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0918"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0919"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0920"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0921"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0922"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0923"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0924"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0925"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0926"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0927"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0928"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0929"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0930"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0931" name="TextBox 34"/>
          <p:cNvSpPr txBox="1">
            <a:spLocks noChangeArrowheads="1"/>
          </p:cNvSpPr>
          <p:nvPr/>
        </p:nvSpPr>
        <p:spPr bwMode="auto">
          <a:xfrm>
            <a:off x="3856182" y="4067735"/>
            <a:ext cx="288541"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.78</a:t>
            </a:r>
          </a:p>
          <a:p>
            <a:pPr>
              <a:lnSpc>
                <a:spcPts val="2064"/>
              </a:lnSpc>
            </a:pPr>
            <a:endParaRPr lang="en-CA" altLang="en-US" dirty="0">
              <a:solidFill>
                <a:srgbClr val="000000"/>
              </a:solidFill>
              <a:latin typeface="Times New Roman" pitchFamily="18" charset="0"/>
            </a:endParaRPr>
          </a:p>
        </p:txBody>
      </p:sp>
      <p:sp>
        <p:nvSpPr>
          <p:cNvPr id="80932" name="TextBox 35"/>
          <p:cNvSpPr txBox="1">
            <a:spLocks noChangeArrowheads="1"/>
          </p:cNvSpPr>
          <p:nvPr/>
        </p:nvSpPr>
        <p:spPr bwMode="auto">
          <a:xfrm>
            <a:off x="4999182"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0933" name="TextBox 36"/>
          <p:cNvSpPr txBox="1">
            <a:spLocks noChangeArrowheads="1"/>
          </p:cNvSpPr>
          <p:nvPr/>
        </p:nvSpPr>
        <p:spPr bwMode="auto">
          <a:xfrm>
            <a:off x="4999182" y="1030942"/>
            <a:ext cx="80791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1</a:t>
            </a:r>
          </a:p>
          <a:p>
            <a:pPr>
              <a:lnSpc>
                <a:spcPts val="1649"/>
              </a:lnSpc>
            </a:pPr>
            <a:endParaRPr lang="en-CA" altLang="en-US" sz="1400" dirty="0">
              <a:solidFill>
                <a:srgbClr val="000000"/>
              </a:solidFill>
              <a:latin typeface="Times New Roman" pitchFamily="18" charset="0"/>
            </a:endParaRPr>
          </a:p>
        </p:txBody>
      </p:sp>
      <p:sp>
        <p:nvSpPr>
          <p:cNvPr id="80934" name="TextBox 37"/>
          <p:cNvSpPr txBox="1">
            <a:spLocks noChangeArrowheads="1"/>
          </p:cNvSpPr>
          <p:nvPr/>
        </p:nvSpPr>
        <p:spPr bwMode="auto">
          <a:xfrm>
            <a:off x="4999182"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A[1] into list B[10 * A [1]]</a:t>
            </a:r>
          </a:p>
          <a:p>
            <a:pPr>
              <a:lnSpc>
                <a:spcPts val="1649"/>
              </a:lnSpc>
            </a:pPr>
            <a:endParaRPr lang="en-CA" altLang="en-US" sz="1400" dirty="0">
              <a:solidFill>
                <a:srgbClr val="000000"/>
              </a:solidFill>
              <a:latin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1923"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1924"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1925"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1926"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1927"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1928"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1929"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1930"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1931"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1932"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1933"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1934"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1935"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1936"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1937"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1938"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1939"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1940"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1941"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1942"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1943"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1944"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1945"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1946"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1947"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1948"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1949"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1950"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1951"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1952"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1953"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1954"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1955" name="TextBox 34"/>
          <p:cNvSpPr txBox="1">
            <a:spLocks noChangeArrowheads="1"/>
          </p:cNvSpPr>
          <p:nvPr/>
        </p:nvSpPr>
        <p:spPr bwMode="auto">
          <a:xfrm>
            <a:off x="3925455" y="1647264"/>
            <a:ext cx="288541"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.17</a:t>
            </a:r>
          </a:p>
          <a:p>
            <a:pPr>
              <a:lnSpc>
                <a:spcPts val="2064"/>
              </a:lnSpc>
            </a:pPr>
            <a:endParaRPr lang="en-CA" altLang="en-US" dirty="0">
              <a:solidFill>
                <a:srgbClr val="000000"/>
              </a:solidFill>
              <a:latin typeface="Times New Roman" pitchFamily="18" charset="0"/>
            </a:endParaRPr>
          </a:p>
        </p:txBody>
      </p:sp>
      <p:sp>
        <p:nvSpPr>
          <p:cNvPr id="81956" name="TextBox 35"/>
          <p:cNvSpPr txBox="1">
            <a:spLocks noChangeArrowheads="1"/>
          </p:cNvSpPr>
          <p:nvPr/>
        </p:nvSpPr>
        <p:spPr bwMode="auto">
          <a:xfrm>
            <a:off x="3856182" y="4067735"/>
            <a:ext cx="288541"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.78</a:t>
            </a:r>
          </a:p>
          <a:p>
            <a:pPr>
              <a:lnSpc>
                <a:spcPts val="2064"/>
              </a:lnSpc>
            </a:pPr>
            <a:endParaRPr lang="en-CA" altLang="en-US" dirty="0">
              <a:solidFill>
                <a:srgbClr val="000000"/>
              </a:solidFill>
              <a:latin typeface="Times New Roman" pitchFamily="18" charset="0"/>
            </a:endParaRPr>
          </a:p>
        </p:txBody>
      </p:sp>
      <p:sp>
        <p:nvSpPr>
          <p:cNvPr id="81957" name="TextBox 36"/>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1958" name="TextBox 37"/>
          <p:cNvSpPr txBox="1">
            <a:spLocks noChangeArrowheads="1"/>
          </p:cNvSpPr>
          <p:nvPr/>
        </p:nvSpPr>
        <p:spPr bwMode="auto">
          <a:xfrm>
            <a:off x="5622636" y="1030942"/>
            <a:ext cx="80791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2</a:t>
            </a:r>
          </a:p>
          <a:p>
            <a:pPr>
              <a:lnSpc>
                <a:spcPts val="1649"/>
              </a:lnSpc>
            </a:pPr>
            <a:endParaRPr lang="en-CA" altLang="en-US" sz="1400" dirty="0">
              <a:solidFill>
                <a:srgbClr val="000000"/>
              </a:solidFill>
              <a:latin typeface="Times New Roman" pitchFamily="18" charset="0"/>
            </a:endParaRPr>
          </a:p>
        </p:txBody>
      </p:sp>
      <p:sp>
        <p:nvSpPr>
          <p:cNvPr id="81959" name="TextBox 38"/>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A[2] into list B[10 * A [2]]</a:t>
            </a:r>
          </a:p>
          <a:p>
            <a:pPr>
              <a:lnSpc>
                <a:spcPts val="1649"/>
              </a:lnSpc>
            </a:pPr>
            <a:endParaRPr lang="en-CA" altLang="en-US" sz="1400" dirty="0">
              <a:solidFill>
                <a:srgbClr val="000000"/>
              </a:solidFill>
              <a:latin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2947"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2948"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2949"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2950"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2951"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2952"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2953"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2954"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2955"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2956"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2957"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2958"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2959"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2960"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2961"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2962"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2963"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2964"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2965"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2966"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2967"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2968"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2969"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2970"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2971"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2972"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2973"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2974"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2975"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2976"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2977"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2978" name="TextBox 33"/>
          <p:cNvSpPr txBox="1">
            <a:spLocks noChangeArrowheads="1"/>
          </p:cNvSpPr>
          <p:nvPr/>
        </p:nvSpPr>
        <p:spPr bwMode="auto">
          <a:xfrm>
            <a:off x="2713182"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2979" name="TextBox 34"/>
          <p:cNvSpPr txBox="1">
            <a:spLocks noChangeArrowheads="1"/>
          </p:cNvSpPr>
          <p:nvPr/>
        </p:nvSpPr>
        <p:spPr bwMode="auto">
          <a:xfrm>
            <a:off x="3834535"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82980" name="TextBox 35"/>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82981" name="TextBox 36"/>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82982" name="TextBox 37"/>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2983" name="TextBox 38"/>
          <p:cNvSpPr txBox="1">
            <a:spLocks noChangeArrowheads="1"/>
          </p:cNvSpPr>
          <p:nvPr/>
        </p:nvSpPr>
        <p:spPr bwMode="auto">
          <a:xfrm>
            <a:off x="5622636" y="1030942"/>
            <a:ext cx="80791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3</a:t>
            </a:r>
          </a:p>
          <a:p>
            <a:pPr>
              <a:lnSpc>
                <a:spcPts val="1649"/>
              </a:lnSpc>
            </a:pPr>
            <a:endParaRPr lang="en-CA" altLang="en-US" sz="1400" dirty="0">
              <a:solidFill>
                <a:srgbClr val="000000"/>
              </a:solidFill>
              <a:latin typeface="Times New Roman" pitchFamily="18" charset="0"/>
            </a:endParaRPr>
          </a:p>
        </p:txBody>
      </p:sp>
      <p:sp>
        <p:nvSpPr>
          <p:cNvPr id="82984" name="TextBox 39"/>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A[3] into list B[10 * A [3]]</a:t>
            </a:r>
          </a:p>
          <a:p>
            <a:pPr>
              <a:lnSpc>
                <a:spcPts val="1649"/>
              </a:lnSpc>
            </a:pPr>
            <a:endParaRPr lang="en-CA" altLang="en-US" sz="1400" dirty="0">
              <a:solidFill>
                <a:srgbClr val="000000"/>
              </a:solidFill>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3971"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3972"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3973"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3974"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3975"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3976"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3977"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3978"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3979"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3980"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3981"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3982"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3983"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3984"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3985"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3986"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3987"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3988"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3989"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3990"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3991"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3992"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3993"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3994"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3995"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3996"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3997"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3998"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3999"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4000"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4001"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4002"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4003"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84004"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84005"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84006" name="TextBox 37"/>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84007" name="TextBox 38"/>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4008" name="TextBox 39"/>
          <p:cNvSpPr txBox="1">
            <a:spLocks noChangeArrowheads="1"/>
          </p:cNvSpPr>
          <p:nvPr/>
        </p:nvSpPr>
        <p:spPr bwMode="auto">
          <a:xfrm>
            <a:off x="5622636" y="1030942"/>
            <a:ext cx="80791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4</a:t>
            </a:r>
          </a:p>
          <a:p>
            <a:pPr>
              <a:lnSpc>
                <a:spcPts val="1649"/>
              </a:lnSpc>
            </a:pPr>
            <a:endParaRPr lang="en-CA" altLang="en-US" sz="1400" dirty="0">
              <a:solidFill>
                <a:srgbClr val="000000"/>
              </a:solidFill>
              <a:latin typeface="Times New Roman" pitchFamily="18" charset="0"/>
            </a:endParaRPr>
          </a:p>
        </p:txBody>
      </p:sp>
      <p:sp>
        <p:nvSpPr>
          <p:cNvPr id="84009" name="TextBox 40"/>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A[4] into list B[10 * A [4]]</a:t>
            </a:r>
          </a:p>
          <a:p>
            <a:pPr>
              <a:lnSpc>
                <a:spcPts val="1649"/>
              </a:lnSpc>
            </a:pPr>
            <a:endParaRPr lang="en-CA" altLang="en-US" sz="1400" dirty="0">
              <a:solidFill>
                <a:srgbClr val="000000"/>
              </a:solidFill>
              <a:latin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4995"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4996"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4997"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4998"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4999"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5000"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5001"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5002"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5003"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5004"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5005"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5006"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5007"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5008"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5009"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5010"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5011"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5012"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5013"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5014"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5015"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5016"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5017"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5018"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5019"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5020"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5021"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5022"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5023"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5024"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5025"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5026"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5027"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85028"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85029"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85030" name="TextBox 37"/>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85031" name="TextBox 38"/>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5032" name="TextBox 39"/>
          <p:cNvSpPr txBox="1">
            <a:spLocks noChangeArrowheads="1"/>
          </p:cNvSpPr>
          <p:nvPr/>
        </p:nvSpPr>
        <p:spPr bwMode="auto">
          <a:xfrm>
            <a:off x="5622636" y="1030942"/>
            <a:ext cx="80791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5</a:t>
            </a:r>
          </a:p>
          <a:p>
            <a:pPr>
              <a:lnSpc>
                <a:spcPts val="1649"/>
              </a:lnSpc>
            </a:pPr>
            <a:endParaRPr lang="en-CA" altLang="en-US" sz="1400" dirty="0">
              <a:solidFill>
                <a:srgbClr val="000000"/>
              </a:solidFill>
              <a:latin typeface="Times New Roman" pitchFamily="18" charset="0"/>
            </a:endParaRPr>
          </a:p>
        </p:txBody>
      </p:sp>
      <p:sp>
        <p:nvSpPr>
          <p:cNvPr id="85033" name="TextBox 40"/>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A[5] into list B[10 * A [5]]</a:t>
            </a:r>
          </a:p>
          <a:p>
            <a:pPr>
              <a:lnSpc>
                <a:spcPts val="1649"/>
              </a:lnSpc>
            </a:pPr>
            <a:endParaRPr lang="en-CA" altLang="en-US" sz="1400" dirty="0">
              <a:solidFill>
                <a:srgbClr val="000000"/>
              </a:solidFill>
              <a:latin typeface="Times New Roman" pitchFamily="18" charset="0"/>
            </a:endParaRPr>
          </a:p>
        </p:txBody>
      </p:sp>
      <p:sp>
        <p:nvSpPr>
          <p:cNvPr id="85034" name="TextBox 41"/>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6019"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6020"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6021"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6022"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6023"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6024"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6025"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6026"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6027"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6028"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6029"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6030"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6031"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6032"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6033"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6034"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6035"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6036"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6037"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6038"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6039"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6040"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6041"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6042"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6043"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6044"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6045"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6046"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6047"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6048"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6049"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6050"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6051"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86052"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86053"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86054" name="TextBox 37"/>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86055" name="TextBox 38"/>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86056" name="TextBox 39"/>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6057" name="TextBox 40"/>
          <p:cNvSpPr txBox="1">
            <a:spLocks noChangeArrowheads="1"/>
          </p:cNvSpPr>
          <p:nvPr/>
        </p:nvSpPr>
        <p:spPr bwMode="auto">
          <a:xfrm>
            <a:off x="5622636" y="1030942"/>
            <a:ext cx="80791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6</a:t>
            </a:r>
          </a:p>
          <a:p>
            <a:pPr>
              <a:lnSpc>
                <a:spcPts val="1649"/>
              </a:lnSpc>
            </a:pPr>
            <a:endParaRPr lang="en-CA" altLang="en-US" sz="1400" dirty="0">
              <a:solidFill>
                <a:srgbClr val="000000"/>
              </a:solidFill>
              <a:latin typeface="Times New Roman" pitchFamily="18" charset="0"/>
            </a:endParaRPr>
          </a:p>
        </p:txBody>
      </p:sp>
      <p:sp>
        <p:nvSpPr>
          <p:cNvPr id="86058" name="TextBox 41"/>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A[6] into list B[10 * A [6]]</a:t>
            </a:r>
          </a:p>
          <a:p>
            <a:pPr>
              <a:lnSpc>
                <a:spcPts val="1649"/>
              </a:lnSpc>
            </a:pPr>
            <a:endParaRPr lang="en-CA" altLang="en-US" sz="1400" dirty="0">
              <a:solidFill>
                <a:srgbClr val="000000"/>
              </a:solidFill>
              <a:latin typeface="Times New Roman" pitchFamily="18" charset="0"/>
            </a:endParaRPr>
          </a:p>
        </p:txBody>
      </p:sp>
      <p:sp>
        <p:nvSpPr>
          <p:cNvPr id="86059" name="TextBox 42"/>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2"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7043"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7044"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7045"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7046"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7047"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7048"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7049"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7050"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7051"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7052"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7053"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7054"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7055"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7056"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7057"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7058"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7059"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7060"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7061"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7062"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7063"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7064"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7065"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7066"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7067"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7068"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7069"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7070"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7071"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7072"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7073"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7074"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7075"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87076"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87077"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87078" name="TextBox 37"/>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87079" name="TextBox 38"/>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87080" name="TextBox 39"/>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7081" name="TextBox 40"/>
          <p:cNvSpPr txBox="1">
            <a:spLocks noChangeArrowheads="1"/>
          </p:cNvSpPr>
          <p:nvPr/>
        </p:nvSpPr>
        <p:spPr bwMode="auto">
          <a:xfrm>
            <a:off x="5622636" y="1030942"/>
            <a:ext cx="852798"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7</a:t>
            </a:r>
          </a:p>
          <a:p>
            <a:pPr>
              <a:lnSpc>
                <a:spcPts val="1649"/>
              </a:lnSpc>
            </a:pPr>
            <a:endParaRPr lang="en-CA" altLang="en-US" sz="1400" dirty="0">
              <a:solidFill>
                <a:srgbClr val="000000"/>
              </a:solidFill>
              <a:latin typeface="Times New Roman" pitchFamily="18" charset="0"/>
            </a:endParaRPr>
          </a:p>
        </p:txBody>
      </p:sp>
      <p:sp>
        <p:nvSpPr>
          <p:cNvPr id="87082" name="TextBox 41"/>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A[7] into list B[10 * A [7]]</a:t>
            </a:r>
          </a:p>
          <a:p>
            <a:pPr>
              <a:lnSpc>
                <a:spcPts val="1649"/>
              </a:lnSpc>
            </a:pPr>
            <a:endParaRPr lang="en-CA" altLang="en-US" sz="1400" dirty="0">
              <a:solidFill>
                <a:srgbClr val="000000"/>
              </a:solidFill>
              <a:latin typeface="Times New Roman" pitchFamily="18" charset="0"/>
            </a:endParaRPr>
          </a:p>
        </p:txBody>
      </p:sp>
      <p:sp>
        <p:nvSpPr>
          <p:cNvPr id="87083" name="TextBox 42"/>
          <p:cNvSpPr txBox="1">
            <a:spLocks noChangeArrowheads="1"/>
          </p:cNvSpPr>
          <p:nvPr/>
        </p:nvSpPr>
        <p:spPr bwMode="auto">
          <a:xfrm>
            <a:off x="5703455" y="205067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87084" name="TextBox 43"/>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3</a:t>
            </a:fld>
            <a:endParaRPr lang="en-US" altLang="en-US"/>
          </a:p>
        </p:txBody>
      </p:sp>
      <p:sp>
        <p:nvSpPr>
          <p:cNvPr id="5" name="Rectangle 4"/>
          <p:cNvSpPr/>
          <p:nvPr/>
        </p:nvSpPr>
        <p:spPr>
          <a:xfrm>
            <a:off x="2286000" y="2209800"/>
            <a:ext cx="4112023" cy="1107996"/>
          </a:xfrm>
          <a:prstGeom prst="rect">
            <a:avLst/>
          </a:prstGeom>
        </p:spPr>
        <p:txBody>
          <a:bodyPr wrap="none">
            <a:spAutoFit/>
          </a:bodyPr>
          <a:lstStyle/>
          <a:p>
            <a:r>
              <a:rPr lang="en-CA" altLang="en-US" sz="6600" b="1" dirty="0">
                <a:solidFill>
                  <a:srgbClr val="000000"/>
                </a:solidFill>
                <a:latin typeface="Times New Roman Bold" pitchFamily="18" charset="0"/>
                <a:cs typeface="Times New Roman Bold" pitchFamily="18" charset="0"/>
              </a:rPr>
              <a:t>Radix Sort</a:t>
            </a:r>
            <a:endParaRPr lang="en-US" sz="6600" dirty="0"/>
          </a:p>
        </p:txBody>
      </p:sp>
    </p:spTree>
    <p:extLst>
      <p:ext uri="{BB962C8B-B14F-4D97-AF65-F5344CB8AC3E}">
        <p14:creationId xmlns:p14="http://schemas.microsoft.com/office/powerpoint/2010/main" val="14641440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8067"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8068"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8069"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8070"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8071"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8072"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8073"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8074"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8075"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8076"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8077"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8078"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8079"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8080"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8081"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8082"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8083"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8084"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8085"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8086"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8087"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8088"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8089"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8090"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8091"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8092"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8093"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8094"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8095"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8096"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8097"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8098"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8099"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88100"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88101"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88102" name="TextBox 37"/>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88103" name="TextBox 38"/>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88104" name="TextBox 39"/>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8105" name="TextBox 40"/>
          <p:cNvSpPr txBox="1">
            <a:spLocks noChangeArrowheads="1"/>
          </p:cNvSpPr>
          <p:nvPr/>
        </p:nvSpPr>
        <p:spPr bwMode="auto">
          <a:xfrm>
            <a:off x="5622636" y="1030942"/>
            <a:ext cx="852798"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8</a:t>
            </a:r>
          </a:p>
          <a:p>
            <a:pPr>
              <a:lnSpc>
                <a:spcPts val="1649"/>
              </a:lnSpc>
            </a:pPr>
            <a:endParaRPr lang="en-CA" altLang="en-US" sz="1400" dirty="0">
              <a:solidFill>
                <a:srgbClr val="000000"/>
              </a:solidFill>
              <a:latin typeface="Times New Roman" pitchFamily="18" charset="0"/>
            </a:endParaRPr>
          </a:p>
        </p:txBody>
      </p:sp>
      <p:sp>
        <p:nvSpPr>
          <p:cNvPr id="88106" name="TextBox 41"/>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A[8] into list B[10 * A [8]]</a:t>
            </a:r>
          </a:p>
          <a:p>
            <a:pPr>
              <a:lnSpc>
                <a:spcPts val="1649"/>
              </a:lnSpc>
            </a:pPr>
            <a:endParaRPr lang="en-CA" altLang="en-US" sz="1400" dirty="0">
              <a:solidFill>
                <a:srgbClr val="000000"/>
              </a:solidFill>
              <a:latin typeface="Times New Roman" pitchFamily="18" charset="0"/>
            </a:endParaRPr>
          </a:p>
        </p:txBody>
      </p:sp>
      <p:sp>
        <p:nvSpPr>
          <p:cNvPr id="88107" name="TextBox 42"/>
          <p:cNvSpPr txBox="1">
            <a:spLocks noChangeArrowheads="1"/>
          </p:cNvSpPr>
          <p:nvPr/>
        </p:nvSpPr>
        <p:spPr bwMode="auto">
          <a:xfrm>
            <a:off x="5703455"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88108" name="TextBox 43"/>
          <p:cNvSpPr txBox="1">
            <a:spLocks noChangeArrowheads="1"/>
          </p:cNvSpPr>
          <p:nvPr/>
        </p:nvSpPr>
        <p:spPr bwMode="auto">
          <a:xfrm>
            <a:off x="5703455" y="205067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88109"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090"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9091"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9092"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9093"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9094"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9095"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9096"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9097"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9098"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9099"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9100"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89101"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89102"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89103"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89104"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89105"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89106"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89107"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89108"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89109"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89110"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89111"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89112"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89113"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89114"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89115"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89116"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89117"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89118"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89119"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89120"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89121"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89122"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89123"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89124"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89125"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89126" name="TextBox 37"/>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89127" name="TextBox 38"/>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89128" name="TextBox 39"/>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89129" name="TextBox 40"/>
          <p:cNvSpPr txBox="1">
            <a:spLocks noChangeArrowheads="1"/>
          </p:cNvSpPr>
          <p:nvPr/>
        </p:nvSpPr>
        <p:spPr bwMode="auto">
          <a:xfrm>
            <a:off x="5622636" y="1030942"/>
            <a:ext cx="852798"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9</a:t>
            </a:r>
          </a:p>
          <a:p>
            <a:pPr>
              <a:lnSpc>
                <a:spcPts val="1649"/>
              </a:lnSpc>
            </a:pPr>
            <a:endParaRPr lang="en-CA" altLang="en-US" sz="1400" dirty="0">
              <a:solidFill>
                <a:srgbClr val="000000"/>
              </a:solidFill>
              <a:latin typeface="Times New Roman" pitchFamily="18" charset="0"/>
            </a:endParaRPr>
          </a:p>
        </p:txBody>
      </p:sp>
      <p:sp>
        <p:nvSpPr>
          <p:cNvPr id="89130" name="TextBox 41"/>
          <p:cNvSpPr txBox="1">
            <a:spLocks noChangeArrowheads="1"/>
          </p:cNvSpPr>
          <p:nvPr/>
        </p:nvSpPr>
        <p:spPr bwMode="auto">
          <a:xfrm>
            <a:off x="5622636" y="1355912"/>
            <a:ext cx="2815707"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A[9] into list B[10 * A [9]]</a:t>
            </a:r>
          </a:p>
          <a:p>
            <a:pPr>
              <a:lnSpc>
                <a:spcPts val="1649"/>
              </a:lnSpc>
            </a:pPr>
            <a:endParaRPr lang="en-CA" altLang="en-US" sz="1400" dirty="0">
              <a:solidFill>
                <a:srgbClr val="000000"/>
              </a:solidFill>
              <a:latin typeface="Times New Roman" pitchFamily="18" charset="0"/>
            </a:endParaRPr>
          </a:p>
        </p:txBody>
      </p:sp>
      <p:sp>
        <p:nvSpPr>
          <p:cNvPr id="89131"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89132"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.21	.23</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89133"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0115"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0116"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0117"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0118"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0119"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0120"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0121"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0122"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0123"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0124"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0125"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0126"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0127"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0128"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0129"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0130"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0131"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0132"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0133"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0134"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0135"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0136"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0137"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0138"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0139"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0140"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0141"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0142"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0143"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0144"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0145"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0146"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0147"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0148"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90149"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0150"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0151"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0152"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0153" name="TextBox 40"/>
          <p:cNvSpPr txBox="1">
            <a:spLocks noChangeArrowheads="1"/>
          </p:cNvSpPr>
          <p:nvPr/>
        </p:nvSpPr>
        <p:spPr bwMode="auto">
          <a:xfrm>
            <a:off x="5622636" y="705971"/>
            <a:ext cx="729367"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1    n = 10</a:t>
            </a:r>
          </a:p>
          <a:p>
            <a:pPr>
              <a:lnSpc>
                <a:spcPts val="1649"/>
              </a:lnSpc>
            </a:pPr>
            <a:endParaRPr lang="en-CA" altLang="en-US" sz="1400" dirty="0">
              <a:solidFill>
                <a:srgbClr val="000000"/>
              </a:solidFill>
              <a:latin typeface="Times New Roman" pitchFamily="18" charset="0"/>
            </a:endParaRPr>
          </a:p>
        </p:txBody>
      </p:sp>
      <p:sp>
        <p:nvSpPr>
          <p:cNvPr id="90154" name="TextBox 41"/>
          <p:cNvSpPr txBox="1">
            <a:spLocks noChangeArrowheads="1"/>
          </p:cNvSpPr>
          <p:nvPr/>
        </p:nvSpPr>
        <p:spPr bwMode="auto">
          <a:xfrm>
            <a:off x="5622637" y="1030942"/>
            <a:ext cx="942566"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2   for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10</a:t>
            </a:r>
          </a:p>
          <a:p>
            <a:pPr>
              <a:lnSpc>
                <a:spcPts val="1649"/>
              </a:lnSpc>
            </a:pPr>
            <a:endParaRPr lang="en-CA" altLang="en-US" sz="1400" dirty="0">
              <a:solidFill>
                <a:srgbClr val="000000"/>
              </a:solidFill>
              <a:latin typeface="Times New Roman" pitchFamily="18" charset="0"/>
            </a:endParaRPr>
          </a:p>
        </p:txBody>
      </p:sp>
      <p:sp>
        <p:nvSpPr>
          <p:cNvPr id="90155" name="TextBox 42"/>
          <p:cNvSpPr txBox="1">
            <a:spLocks noChangeArrowheads="1"/>
          </p:cNvSpPr>
          <p:nvPr/>
        </p:nvSpPr>
        <p:spPr bwMode="auto">
          <a:xfrm>
            <a:off x="5622637" y="1355912"/>
            <a:ext cx="2995244" cy="410369"/>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3   do insert A[10] into list B[10 * A [10]]</a:t>
            </a:r>
          </a:p>
          <a:p>
            <a:pPr>
              <a:lnSpc>
                <a:spcPts val="1649"/>
              </a:lnSpc>
            </a:pPr>
            <a:endParaRPr lang="en-CA" altLang="en-US" sz="1400" dirty="0">
              <a:solidFill>
                <a:srgbClr val="000000"/>
              </a:solidFill>
              <a:latin typeface="Times New Roman" pitchFamily="18" charset="0"/>
            </a:endParaRPr>
          </a:p>
        </p:txBody>
      </p:sp>
      <p:sp>
        <p:nvSpPr>
          <p:cNvPr id="90156" name="TextBox 43"/>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0157" name="TextBox 44"/>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.21	.23</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0158" name="TextBox 45"/>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1139"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1140"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1141"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1142"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1143"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1144"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1145"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1146"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1147"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1148"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1149"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1150"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1151"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1152"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1153"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1154"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1155"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1156"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1157"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1158"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1159"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1160"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1161"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1162"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1163"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1164"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1165"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1166"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1167"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1168"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1169"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1170"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1171"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1172"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91173"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1174"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1175"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1176"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1177"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0</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1178"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B[0] with insertion sort</a:t>
            </a:r>
          </a:p>
          <a:p>
            <a:pPr>
              <a:lnSpc>
                <a:spcPts val="1649"/>
              </a:lnSpc>
            </a:pPr>
            <a:endParaRPr lang="en-CA" altLang="en-US" sz="1400" dirty="0">
              <a:solidFill>
                <a:srgbClr val="000000"/>
              </a:solidFill>
              <a:latin typeface="Times New Roman" pitchFamily="18" charset="0"/>
            </a:endParaRPr>
          </a:p>
        </p:txBody>
      </p:sp>
      <p:sp>
        <p:nvSpPr>
          <p:cNvPr id="91179"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1180"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.21	.23</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1181"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2163"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2164"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2165"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2166"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2167"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2168"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2169"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2170"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2171"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2172"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2173"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2174"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2175"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2176"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2177"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2178"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2179"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2180"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2181"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2182"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2183"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2184"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2185"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2186"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2187"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2188"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2189"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2190"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2191"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2192"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2193"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2194"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2195"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2196"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.26</a:t>
            </a:r>
          </a:p>
          <a:p>
            <a:pPr>
              <a:lnSpc>
                <a:spcPts val="1862"/>
              </a:lnSpc>
            </a:pPr>
            <a:endParaRPr lang="en-CA" altLang="en-US" sz="2200" dirty="0">
              <a:solidFill>
                <a:srgbClr val="000000"/>
              </a:solidFill>
              <a:latin typeface="Times New Roman" pitchFamily="18" charset="0"/>
            </a:endParaRPr>
          </a:p>
        </p:txBody>
      </p:sp>
      <p:sp>
        <p:nvSpPr>
          <p:cNvPr id="92197"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2198"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2199"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2200"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2201"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1</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2202"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B[1] with insertion sort</a:t>
            </a:r>
          </a:p>
          <a:p>
            <a:pPr>
              <a:lnSpc>
                <a:spcPts val="1649"/>
              </a:lnSpc>
            </a:pPr>
            <a:endParaRPr lang="en-CA" altLang="en-US" sz="1400" dirty="0">
              <a:solidFill>
                <a:srgbClr val="000000"/>
              </a:solidFill>
              <a:latin typeface="Times New Roman" pitchFamily="18" charset="0"/>
            </a:endParaRPr>
          </a:p>
        </p:txBody>
      </p:sp>
      <p:sp>
        <p:nvSpPr>
          <p:cNvPr id="92203"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2204"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.21	.23</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2205"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3187"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3188"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3189"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3190"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3191"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3192"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3193"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3194"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3195"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3196"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3197"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3198"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3199"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3200"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3201"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3202"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3203"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3204"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3205"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3206"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3207"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3208"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3209"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3210"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3211"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3212"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3213"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3214"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3215"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3216"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3217"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3218"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3219"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3220"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93221"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3222"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3223"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3224"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3225"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2</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3226"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B[2] with insertion sort</a:t>
            </a:r>
          </a:p>
          <a:p>
            <a:pPr>
              <a:lnSpc>
                <a:spcPts val="1649"/>
              </a:lnSpc>
            </a:pPr>
            <a:endParaRPr lang="en-CA" altLang="en-US" sz="1400" dirty="0">
              <a:solidFill>
                <a:srgbClr val="000000"/>
              </a:solidFill>
              <a:latin typeface="Times New Roman" pitchFamily="18" charset="0"/>
            </a:endParaRPr>
          </a:p>
        </p:txBody>
      </p:sp>
      <p:sp>
        <p:nvSpPr>
          <p:cNvPr id="93227"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3228"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3229"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4211"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4212"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4213"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4214"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4215"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4216"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4217"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4218"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4219"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4220"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4221"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4222"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4223"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4224"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4225"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4226"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4227"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4228"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4229"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4230"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4231"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4232"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4233"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4234"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4235"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4236"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4237"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4238"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4239"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4240"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4241"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4242"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4243"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4244"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94245"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4246"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4247"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4248"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4249"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3</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4250"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B[3] with insertion sort</a:t>
            </a:r>
          </a:p>
          <a:p>
            <a:pPr>
              <a:lnSpc>
                <a:spcPts val="1649"/>
              </a:lnSpc>
            </a:pPr>
            <a:endParaRPr lang="en-CA" altLang="en-US" sz="1400" dirty="0">
              <a:solidFill>
                <a:srgbClr val="000000"/>
              </a:solidFill>
              <a:latin typeface="Times New Roman" pitchFamily="18" charset="0"/>
            </a:endParaRPr>
          </a:p>
        </p:txBody>
      </p:sp>
      <p:sp>
        <p:nvSpPr>
          <p:cNvPr id="94251"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4252"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4253"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234"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5235"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5236"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5237"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5238"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5239"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5240"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5241"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5242"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5243"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5244"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5245"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5246"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5247"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5248"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5249"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5250"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5251"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5252"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5253"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5254"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5255"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5256"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5257"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5258"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5259"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5260"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5261"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5262"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5263"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5264"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5265"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5266"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5267"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5268"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95269"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5270"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5271"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5272"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5273"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4</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5274"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B[4] with insertion sort</a:t>
            </a:r>
          </a:p>
          <a:p>
            <a:pPr>
              <a:lnSpc>
                <a:spcPts val="1649"/>
              </a:lnSpc>
            </a:pPr>
            <a:endParaRPr lang="en-CA" altLang="en-US" sz="1400" dirty="0">
              <a:solidFill>
                <a:srgbClr val="000000"/>
              </a:solidFill>
              <a:latin typeface="Times New Roman" pitchFamily="18" charset="0"/>
            </a:endParaRPr>
          </a:p>
        </p:txBody>
      </p:sp>
      <p:sp>
        <p:nvSpPr>
          <p:cNvPr id="95275"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5276"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5277"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8"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6259"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6260"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6261"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6262"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6263"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6264"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6265"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6266"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6267"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6268"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6269"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6270"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6271"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6272"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6273"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6274"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6275"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6276"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6277"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6278"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6279"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6280"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6281"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6282"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6283"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6284"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6285"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6286"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6287"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6288"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6289"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6290"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6291"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6292"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96293"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6294"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6295"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6296"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6297"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5</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6298"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B[5] with insertion sort</a:t>
            </a:r>
          </a:p>
          <a:p>
            <a:pPr>
              <a:lnSpc>
                <a:spcPts val="1649"/>
              </a:lnSpc>
            </a:pPr>
            <a:endParaRPr lang="en-CA" altLang="en-US" sz="1400" dirty="0">
              <a:solidFill>
                <a:srgbClr val="000000"/>
              </a:solidFill>
              <a:latin typeface="Times New Roman" pitchFamily="18" charset="0"/>
            </a:endParaRPr>
          </a:p>
        </p:txBody>
      </p:sp>
      <p:sp>
        <p:nvSpPr>
          <p:cNvPr id="96299"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6300"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6301"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7283"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7284"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7285"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7286"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7287"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7288"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7289"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7290"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7291"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7292"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7293"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7294"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7295"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7296"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7297"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7298"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7299"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7300"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7301"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7302"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7303"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7304"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7305"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7306"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7307"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7308"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7309"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7310"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7311"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7312"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7313"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7314"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7315"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7316"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97317"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7318"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7319"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
        <p:nvSpPr>
          <p:cNvPr id="97320"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7321"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6</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7322"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B[6] with insertion sort</a:t>
            </a:r>
          </a:p>
          <a:p>
            <a:pPr>
              <a:lnSpc>
                <a:spcPts val="1649"/>
              </a:lnSpc>
            </a:pPr>
            <a:endParaRPr lang="en-CA" altLang="en-US" sz="1400" dirty="0">
              <a:solidFill>
                <a:srgbClr val="000000"/>
              </a:solidFill>
              <a:latin typeface="Times New Roman" pitchFamily="18" charset="0"/>
            </a:endParaRPr>
          </a:p>
        </p:txBody>
      </p:sp>
      <p:sp>
        <p:nvSpPr>
          <p:cNvPr id="97323"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7324"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7325"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b="1" dirty="0">
                <a:solidFill>
                  <a:srgbClr val="000000"/>
                </a:solidFill>
                <a:latin typeface="Times New Roman Bold" pitchFamily="18" charset="0"/>
                <a:cs typeface="Times New Roman Bold" pitchFamily="18" charset="0"/>
              </a:rPr>
              <a:t>Radix Sort</a:t>
            </a:r>
            <a:endParaRPr lang="en-US" dirty="0"/>
          </a:p>
        </p:txBody>
      </p:sp>
      <p:sp>
        <p:nvSpPr>
          <p:cNvPr id="3" name="Content Placeholder 2"/>
          <p:cNvSpPr>
            <a:spLocks noGrp="1"/>
          </p:cNvSpPr>
          <p:nvPr>
            <p:ph idx="1"/>
          </p:nvPr>
        </p:nvSpPr>
        <p:spPr/>
        <p:txBody>
          <a:bodyPr>
            <a:normAutofit lnSpcReduction="10000"/>
          </a:bodyPr>
          <a:lstStyle/>
          <a:p>
            <a:pPr fontAlgn="base"/>
            <a:r>
              <a:rPr lang="en-US" dirty="0"/>
              <a:t>The </a:t>
            </a:r>
            <a:r>
              <a:rPr lang="en-US" dirty="0">
                <a:hlinkClick r:id="rId2"/>
              </a:rPr>
              <a:t>lower bound for Comparison based sorting algorithm</a:t>
            </a:r>
            <a:r>
              <a:rPr lang="en-US" dirty="0"/>
              <a:t> (Merge Sort, Heap Sort, Quick-Sort .. </a:t>
            </a:r>
            <a:r>
              <a:rPr lang="en-US" dirty="0" err="1"/>
              <a:t>etc</a:t>
            </a:r>
            <a:r>
              <a:rPr lang="en-US" dirty="0"/>
              <a:t>) is Ω(</a:t>
            </a:r>
            <a:r>
              <a:rPr lang="en-US" dirty="0" err="1"/>
              <a:t>nLogn</a:t>
            </a:r>
            <a:r>
              <a:rPr lang="en-US" dirty="0"/>
              <a:t>), i.e., they cannot do better than </a:t>
            </a:r>
            <a:r>
              <a:rPr lang="en-US" dirty="0" err="1"/>
              <a:t>nLogn</a:t>
            </a:r>
            <a:r>
              <a:rPr lang="en-US" dirty="0"/>
              <a:t>.</a:t>
            </a:r>
          </a:p>
          <a:p>
            <a:pPr fontAlgn="base"/>
            <a:r>
              <a:rPr lang="en-US" dirty="0">
                <a:hlinkClick r:id="rId3"/>
              </a:rPr>
              <a:t>Counting sort</a:t>
            </a:r>
            <a:r>
              <a:rPr lang="en-US" dirty="0"/>
              <a:t> is a linear time sorting algorithm that sort in O(</a:t>
            </a:r>
            <a:r>
              <a:rPr lang="en-US" dirty="0" err="1"/>
              <a:t>n+k</a:t>
            </a:r>
            <a:r>
              <a:rPr lang="en-US" dirty="0"/>
              <a:t>) time when elements are in range from 1 to k.</a:t>
            </a:r>
            <a:endParaRPr lang="en-CA" altLang="en-US" dirty="0"/>
          </a:p>
          <a:p>
            <a:pPr algn="just">
              <a:lnSpc>
                <a:spcPts val="2064"/>
              </a:lnSpc>
              <a:tabLst>
                <a:tab pos="306294" algn="l"/>
              </a:tabLst>
            </a:pPr>
            <a:r>
              <a:rPr lang="en-CA" altLang="en-US" dirty="0"/>
              <a:t>Radix sort is used to sort numbers using 10 buckets for decimal numbers ranging 0 - 9.</a:t>
            </a:r>
          </a:p>
          <a:p>
            <a:pPr algn="just">
              <a:lnSpc>
                <a:spcPts val="2064"/>
              </a:lnSpc>
              <a:tabLst>
                <a:tab pos="306294" algn="l"/>
              </a:tabLst>
            </a:pPr>
            <a:endParaRPr lang="en-CA" altLang="en-US" dirty="0"/>
          </a:p>
          <a:p>
            <a:pPr algn="just">
              <a:lnSpc>
                <a:spcPts val="2480"/>
              </a:lnSpc>
            </a:pPr>
            <a:r>
              <a:rPr lang="en-CA" altLang="en-US" dirty="0"/>
              <a:t>The given numbers are first sorted according to the unit digit and this sorting process continues to the last digit (i.e. the most significant bit) in d-passes for d-digit numbers.</a:t>
            </a:r>
          </a:p>
          <a:p>
            <a:pPr algn="just">
              <a:lnSpc>
                <a:spcPts val="2480"/>
              </a:lnSpc>
            </a:pPr>
            <a:r>
              <a:rPr lang="en-CA" altLang="en-US" dirty="0"/>
              <a:t>This sorting process continues to the last digit (i.e. the most significant bit) in d-passes for d-digit numbers.</a:t>
            </a:r>
          </a:p>
          <a:p>
            <a:pPr algn="just">
              <a:lnSpc>
                <a:spcPts val="2480"/>
              </a:lnSpc>
            </a:pPr>
            <a:endParaRPr lang="en-CA" altLang="en-US" sz="2800" dirty="0">
              <a:solidFill>
                <a:srgbClr val="000000"/>
              </a:solidFill>
              <a:latin typeface="Times New Roman" pitchFamily="18" charset="0"/>
              <a:cs typeface="Times New Roman" pitchFamily="18" charset="0"/>
            </a:endParaRPr>
          </a:p>
          <a:p>
            <a:pPr algn="just">
              <a:lnSpc>
                <a:spcPts val="2480"/>
              </a:lnSpc>
            </a:pPr>
            <a:endParaRPr lang="en-CA" altLang="en-US" sz="2800" dirty="0">
              <a:solidFill>
                <a:srgbClr val="000000"/>
              </a:solidFill>
            </a:endParaRPr>
          </a:p>
          <a:p>
            <a:pPr algn="just">
              <a:lnSpc>
                <a:spcPts val="2064"/>
              </a:lnSpc>
              <a:tabLst>
                <a:tab pos="306294" algn="l"/>
              </a:tabLst>
            </a:pPr>
            <a:endParaRPr lang="en-CA" altLang="en-US" sz="2800" dirty="0">
              <a:solidFill>
                <a:srgbClr val="000000"/>
              </a:solidFill>
              <a:latin typeface="Times New Roman" pitchFamily="18" charset="0"/>
              <a:cs typeface="Times New Roman" pitchFamily="18" charset="0"/>
            </a:endParaRPr>
          </a:p>
          <a:p>
            <a:pPr algn="just">
              <a:lnSpc>
                <a:spcPts val="2064"/>
              </a:lnSpc>
              <a:tabLst>
                <a:tab pos="306294" algn="l"/>
              </a:tabLst>
            </a:pPr>
            <a:endParaRPr lang="en-CA" altLang="en-US" sz="2800" dirty="0">
              <a:solidFill>
                <a:srgbClr val="000000"/>
              </a:solidFill>
            </a:endParaRPr>
          </a:p>
          <a:p>
            <a:pPr algn="just"/>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8307"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8308"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8309"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8310"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8311"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8312"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8313"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8314"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8315"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8316"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8317"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8318"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8319"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8320"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8321"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8322"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8323"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8324"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8325"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8326"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8327"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8328"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8329"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8330"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8331"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8332"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8333"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8334"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8335"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8336"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8337"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8338"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8339"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8340"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98341"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8342"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8343"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
        <p:nvSpPr>
          <p:cNvPr id="98344"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8345"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7</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8346"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B[7] with insertion sort</a:t>
            </a:r>
          </a:p>
          <a:p>
            <a:pPr>
              <a:lnSpc>
                <a:spcPts val="1649"/>
              </a:lnSpc>
            </a:pPr>
            <a:endParaRPr lang="en-CA" altLang="en-US" sz="1400" dirty="0">
              <a:solidFill>
                <a:srgbClr val="000000"/>
              </a:solidFill>
              <a:latin typeface="Times New Roman" pitchFamily="18" charset="0"/>
            </a:endParaRPr>
          </a:p>
        </p:txBody>
      </p:sp>
      <p:sp>
        <p:nvSpPr>
          <p:cNvPr id="98347"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8348"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8349"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9331"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9332"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9333"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9334"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9335"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9336"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9337"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9338"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9339"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9340"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99341"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99342"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99343"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99344"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99345"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99346"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99347"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99348"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99349"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99350"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99351"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99352"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99353"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99354"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99355"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99356"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99357"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99358"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99359"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99360"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99361"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99362"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99363"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99364"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99365"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99366"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99367"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
        <p:nvSpPr>
          <p:cNvPr id="99368"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99369"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8</a:t>
            </a:r>
          </a:p>
          <a:p>
            <a:pPr>
              <a:lnSpc>
                <a:spcPts val="1649"/>
              </a:lnSpc>
              <a:tabLst>
                <a:tab pos="377525" algn="l"/>
              </a:tabLst>
            </a:pPr>
            <a:endParaRPr lang="en-CA" altLang="en-US" sz="1400" dirty="0">
              <a:solidFill>
                <a:srgbClr val="000000"/>
              </a:solidFill>
              <a:latin typeface="Times New Roman" pitchFamily="18" charset="0"/>
            </a:endParaRPr>
          </a:p>
        </p:txBody>
      </p:sp>
      <p:sp>
        <p:nvSpPr>
          <p:cNvPr id="99370"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B[8] with insertion sort</a:t>
            </a:r>
          </a:p>
          <a:p>
            <a:pPr>
              <a:lnSpc>
                <a:spcPts val="1649"/>
              </a:lnSpc>
            </a:pPr>
            <a:endParaRPr lang="en-CA" altLang="en-US" sz="1400" dirty="0">
              <a:solidFill>
                <a:srgbClr val="000000"/>
              </a:solidFill>
              <a:latin typeface="Times New Roman" pitchFamily="18" charset="0"/>
            </a:endParaRPr>
          </a:p>
        </p:txBody>
      </p:sp>
      <p:sp>
        <p:nvSpPr>
          <p:cNvPr id="99371"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99372"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99373"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354"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00355" name="TextBox 2"/>
          <p:cNvSpPr txBox="1">
            <a:spLocks noChangeArrowheads="1"/>
          </p:cNvSpPr>
          <p:nvPr/>
        </p:nvSpPr>
        <p:spPr bwMode="auto">
          <a:xfrm>
            <a:off x="842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100356" name="TextBox 3"/>
          <p:cNvSpPr txBox="1">
            <a:spLocks noChangeArrowheads="1"/>
          </p:cNvSpPr>
          <p:nvPr/>
        </p:nvSpPr>
        <p:spPr bwMode="auto">
          <a:xfrm>
            <a:off x="842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100357" name="TextBox 4"/>
          <p:cNvSpPr txBox="1">
            <a:spLocks noChangeArrowheads="1"/>
          </p:cNvSpPr>
          <p:nvPr/>
        </p:nvSpPr>
        <p:spPr bwMode="auto">
          <a:xfrm>
            <a:off x="842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100358" name="TextBox 5"/>
          <p:cNvSpPr txBox="1">
            <a:spLocks noChangeArrowheads="1"/>
          </p:cNvSpPr>
          <p:nvPr/>
        </p:nvSpPr>
        <p:spPr bwMode="auto">
          <a:xfrm>
            <a:off x="842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100359" name="TextBox 6"/>
          <p:cNvSpPr txBox="1">
            <a:spLocks noChangeArrowheads="1"/>
          </p:cNvSpPr>
          <p:nvPr/>
        </p:nvSpPr>
        <p:spPr bwMode="auto">
          <a:xfrm>
            <a:off x="842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100360" name="TextBox 7"/>
          <p:cNvSpPr txBox="1">
            <a:spLocks noChangeArrowheads="1"/>
          </p:cNvSpPr>
          <p:nvPr/>
        </p:nvSpPr>
        <p:spPr bwMode="auto">
          <a:xfrm>
            <a:off x="842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100361" name="TextBox 8"/>
          <p:cNvSpPr txBox="1">
            <a:spLocks noChangeArrowheads="1"/>
          </p:cNvSpPr>
          <p:nvPr/>
        </p:nvSpPr>
        <p:spPr bwMode="auto">
          <a:xfrm>
            <a:off x="842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100362" name="TextBox 9"/>
          <p:cNvSpPr txBox="1">
            <a:spLocks noChangeArrowheads="1"/>
          </p:cNvSpPr>
          <p:nvPr/>
        </p:nvSpPr>
        <p:spPr bwMode="auto">
          <a:xfrm>
            <a:off x="842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100363" name="TextBox 10"/>
          <p:cNvSpPr txBox="1">
            <a:spLocks noChangeArrowheads="1"/>
          </p:cNvSpPr>
          <p:nvPr/>
        </p:nvSpPr>
        <p:spPr bwMode="auto">
          <a:xfrm>
            <a:off x="842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100364" name="TextBox 11"/>
          <p:cNvSpPr txBox="1">
            <a:spLocks noChangeArrowheads="1"/>
          </p:cNvSpPr>
          <p:nvPr/>
        </p:nvSpPr>
        <p:spPr bwMode="auto">
          <a:xfrm>
            <a:off x="842819" y="4807324"/>
            <a:ext cx="230832"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10</a:t>
            </a:r>
          </a:p>
          <a:p>
            <a:pPr>
              <a:lnSpc>
                <a:spcPts val="2064"/>
              </a:lnSpc>
            </a:pPr>
            <a:endParaRPr lang="en-CA" altLang="en-US" dirty="0">
              <a:solidFill>
                <a:srgbClr val="000000"/>
              </a:solidFill>
              <a:latin typeface="Times New Roman" pitchFamily="18" charset="0"/>
            </a:endParaRPr>
          </a:p>
        </p:txBody>
      </p:sp>
      <p:sp>
        <p:nvSpPr>
          <p:cNvPr id="100365" name="TextBox 12"/>
          <p:cNvSpPr txBox="1">
            <a:spLocks noChangeArrowheads="1"/>
          </p:cNvSpPr>
          <p:nvPr/>
        </p:nvSpPr>
        <p:spPr bwMode="auto">
          <a:xfrm>
            <a:off x="1466273" y="773206"/>
            <a:ext cx="193964"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A</a:t>
            </a:r>
          </a:p>
          <a:p>
            <a:pPr>
              <a:lnSpc>
                <a:spcPts val="2480"/>
              </a:lnSpc>
            </a:pPr>
            <a:endParaRPr lang="en-CA" altLang="en-US" sz="2100" dirty="0">
              <a:solidFill>
                <a:srgbClr val="000000"/>
              </a:solidFill>
              <a:latin typeface="Times New Roman" pitchFamily="18" charset="0"/>
            </a:endParaRPr>
          </a:p>
        </p:txBody>
      </p:sp>
      <p:sp>
        <p:nvSpPr>
          <p:cNvPr id="100366" name="TextBox 13"/>
          <p:cNvSpPr txBox="1">
            <a:spLocks noChangeArrowheads="1"/>
          </p:cNvSpPr>
          <p:nvPr/>
        </p:nvSpPr>
        <p:spPr bwMode="auto">
          <a:xfrm>
            <a:off x="1397000" y="11990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.78</a:t>
            </a:r>
          </a:p>
          <a:p>
            <a:pPr>
              <a:lnSpc>
                <a:spcPts val="2480"/>
              </a:lnSpc>
            </a:pPr>
            <a:endParaRPr lang="en-CA" altLang="en-US" sz="2100" dirty="0">
              <a:solidFill>
                <a:srgbClr val="000000"/>
              </a:solidFill>
              <a:latin typeface="Times New Roman" pitchFamily="18" charset="0"/>
            </a:endParaRPr>
          </a:p>
        </p:txBody>
      </p:sp>
      <p:sp>
        <p:nvSpPr>
          <p:cNvPr id="100367" name="TextBox 14"/>
          <p:cNvSpPr txBox="1">
            <a:spLocks noChangeArrowheads="1"/>
          </p:cNvSpPr>
          <p:nvPr/>
        </p:nvSpPr>
        <p:spPr bwMode="auto">
          <a:xfrm>
            <a:off x="1397000" y="162625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.17</a:t>
            </a:r>
          </a:p>
          <a:p>
            <a:pPr>
              <a:lnSpc>
                <a:spcPts val="2480"/>
              </a:lnSpc>
            </a:pPr>
            <a:endParaRPr lang="en-CA" altLang="en-US" sz="2100" dirty="0">
              <a:solidFill>
                <a:srgbClr val="000000"/>
              </a:solidFill>
              <a:latin typeface="Times New Roman" pitchFamily="18" charset="0"/>
            </a:endParaRPr>
          </a:p>
        </p:txBody>
      </p:sp>
      <p:sp>
        <p:nvSpPr>
          <p:cNvPr id="100368" name="TextBox 15"/>
          <p:cNvSpPr txBox="1">
            <a:spLocks noChangeArrowheads="1"/>
          </p:cNvSpPr>
          <p:nvPr/>
        </p:nvSpPr>
        <p:spPr bwMode="auto">
          <a:xfrm>
            <a:off x="1397000" y="2028265"/>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.39</a:t>
            </a:r>
          </a:p>
          <a:p>
            <a:pPr>
              <a:lnSpc>
                <a:spcPts val="2480"/>
              </a:lnSpc>
            </a:pPr>
            <a:endParaRPr lang="en-CA" altLang="en-US" sz="2100" dirty="0">
              <a:solidFill>
                <a:srgbClr val="000000"/>
              </a:solidFill>
              <a:latin typeface="Times New Roman" pitchFamily="18" charset="0"/>
            </a:endParaRPr>
          </a:p>
        </p:txBody>
      </p:sp>
      <p:sp>
        <p:nvSpPr>
          <p:cNvPr id="100369" name="TextBox 16"/>
          <p:cNvSpPr txBox="1">
            <a:spLocks noChangeArrowheads="1"/>
          </p:cNvSpPr>
          <p:nvPr/>
        </p:nvSpPr>
        <p:spPr bwMode="auto">
          <a:xfrm>
            <a:off x="1397000" y="2431676"/>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.26</a:t>
            </a:r>
          </a:p>
          <a:p>
            <a:pPr>
              <a:lnSpc>
                <a:spcPts val="2480"/>
              </a:lnSpc>
            </a:pPr>
            <a:endParaRPr lang="en-CA" altLang="en-US" sz="2100" dirty="0">
              <a:solidFill>
                <a:srgbClr val="000000"/>
              </a:solidFill>
              <a:latin typeface="Times New Roman" pitchFamily="18" charset="0"/>
            </a:endParaRPr>
          </a:p>
        </p:txBody>
      </p:sp>
      <p:sp>
        <p:nvSpPr>
          <p:cNvPr id="100370" name="TextBox 17"/>
          <p:cNvSpPr txBox="1">
            <a:spLocks noChangeArrowheads="1"/>
          </p:cNvSpPr>
          <p:nvPr/>
        </p:nvSpPr>
        <p:spPr bwMode="auto">
          <a:xfrm>
            <a:off x="1397000" y="2835088"/>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.72</a:t>
            </a:r>
          </a:p>
          <a:p>
            <a:pPr>
              <a:lnSpc>
                <a:spcPts val="2480"/>
              </a:lnSpc>
            </a:pPr>
            <a:endParaRPr lang="en-CA" altLang="en-US" sz="2100" dirty="0">
              <a:solidFill>
                <a:srgbClr val="000000"/>
              </a:solidFill>
              <a:latin typeface="Times New Roman" pitchFamily="18" charset="0"/>
            </a:endParaRPr>
          </a:p>
        </p:txBody>
      </p:sp>
      <p:sp>
        <p:nvSpPr>
          <p:cNvPr id="100371" name="TextBox 18"/>
          <p:cNvSpPr txBox="1">
            <a:spLocks noChangeArrowheads="1"/>
          </p:cNvSpPr>
          <p:nvPr/>
        </p:nvSpPr>
        <p:spPr bwMode="auto">
          <a:xfrm>
            <a:off x="1397000" y="323850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.94</a:t>
            </a:r>
          </a:p>
          <a:p>
            <a:pPr>
              <a:lnSpc>
                <a:spcPts val="2480"/>
              </a:lnSpc>
            </a:pPr>
            <a:endParaRPr lang="en-CA" altLang="en-US" sz="2100" dirty="0">
              <a:solidFill>
                <a:srgbClr val="000000"/>
              </a:solidFill>
              <a:latin typeface="Times New Roman" pitchFamily="18" charset="0"/>
            </a:endParaRPr>
          </a:p>
        </p:txBody>
      </p:sp>
      <p:sp>
        <p:nvSpPr>
          <p:cNvPr id="100372" name="TextBox 19"/>
          <p:cNvSpPr txBox="1">
            <a:spLocks noChangeArrowheads="1"/>
          </p:cNvSpPr>
          <p:nvPr/>
        </p:nvSpPr>
        <p:spPr bwMode="auto">
          <a:xfrm>
            <a:off x="1397000" y="3641912"/>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.21</a:t>
            </a:r>
          </a:p>
          <a:p>
            <a:pPr>
              <a:lnSpc>
                <a:spcPts val="2480"/>
              </a:lnSpc>
            </a:pPr>
            <a:endParaRPr lang="en-CA" altLang="en-US" sz="2100" dirty="0">
              <a:solidFill>
                <a:srgbClr val="000000"/>
              </a:solidFill>
              <a:latin typeface="Times New Roman" pitchFamily="18" charset="0"/>
            </a:endParaRPr>
          </a:p>
        </p:txBody>
      </p:sp>
      <p:sp>
        <p:nvSpPr>
          <p:cNvPr id="100373" name="TextBox 20"/>
          <p:cNvSpPr txBox="1">
            <a:spLocks noChangeArrowheads="1"/>
          </p:cNvSpPr>
          <p:nvPr/>
        </p:nvSpPr>
        <p:spPr bwMode="auto">
          <a:xfrm>
            <a:off x="1397000" y="4045324"/>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.12</a:t>
            </a:r>
          </a:p>
          <a:p>
            <a:pPr>
              <a:lnSpc>
                <a:spcPts val="2480"/>
              </a:lnSpc>
            </a:pPr>
            <a:endParaRPr lang="en-CA" altLang="en-US" sz="2100" dirty="0">
              <a:solidFill>
                <a:srgbClr val="000000"/>
              </a:solidFill>
              <a:latin typeface="Times New Roman" pitchFamily="18" charset="0"/>
            </a:endParaRPr>
          </a:p>
        </p:txBody>
      </p:sp>
      <p:sp>
        <p:nvSpPr>
          <p:cNvPr id="100374" name="TextBox 21"/>
          <p:cNvSpPr txBox="1">
            <a:spLocks noChangeArrowheads="1"/>
          </p:cNvSpPr>
          <p:nvPr/>
        </p:nvSpPr>
        <p:spPr bwMode="auto">
          <a:xfrm>
            <a:off x="1397000" y="4437530"/>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.23</a:t>
            </a:r>
          </a:p>
          <a:p>
            <a:pPr>
              <a:lnSpc>
                <a:spcPts val="2480"/>
              </a:lnSpc>
            </a:pPr>
            <a:endParaRPr lang="en-CA" altLang="en-US" sz="2100" dirty="0">
              <a:solidFill>
                <a:srgbClr val="000000"/>
              </a:solidFill>
              <a:latin typeface="Times New Roman" pitchFamily="18" charset="0"/>
            </a:endParaRPr>
          </a:p>
        </p:txBody>
      </p:sp>
      <p:sp>
        <p:nvSpPr>
          <p:cNvPr id="100375" name="TextBox 22"/>
          <p:cNvSpPr txBox="1">
            <a:spLocks noChangeArrowheads="1"/>
          </p:cNvSpPr>
          <p:nvPr/>
        </p:nvSpPr>
        <p:spPr bwMode="auto">
          <a:xfrm>
            <a:off x="1397000" y="4840941"/>
            <a:ext cx="336631"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.68</a:t>
            </a:r>
          </a:p>
          <a:p>
            <a:pPr>
              <a:lnSpc>
                <a:spcPts val="2480"/>
              </a:lnSpc>
            </a:pPr>
            <a:endParaRPr lang="en-CA" altLang="en-US" sz="2100" dirty="0">
              <a:solidFill>
                <a:srgbClr val="000000"/>
              </a:solidFill>
              <a:latin typeface="Times New Roman" pitchFamily="18" charset="0"/>
            </a:endParaRPr>
          </a:p>
        </p:txBody>
      </p:sp>
      <p:sp>
        <p:nvSpPr>
          <p:cNvPr id="100376" name="TextBox 23"/>
          <p:cNvSpPr txBox="1">
            <a:spLocks noChangeArrowheads="1"/>
          </p:cNvSpPr>
          <p:nvPr/>
        </p:nvSpPr>
        <p:spPr bwMode="auto">
          <a:xfrm>
            <a:off x="2366818" y="117661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0</a:t>
            </a:r>
          </a:p>
          <a:p>
            <a:pPr>
              <a:lnSpc>
                <a:spcPts val="2064"/>
              </a:lnSpc>
            </a:pPr>
            <a:endParaRPr lang="en-CA" altLang="en-US" dirty="0">
              <a:solidFill>
                <a:srgbClr val="000000"/>
              </a:solidFill>
              <a:latin typeface="Times New Roman" pitchFamily="18" charset="0"/>
            </a:endParaRPr>
          </a:p>
        </p:txBody>
      </p:sp>
      <p:sp>
        <p:nvSpPr>
          <p:cNvPr id="100377" name="TextBox 24"/>
          <p:cNvSpPr txBox="1">
            <a:spLocks noChangeArrowheads="1"/>
          </p:cNvSpPr>
          <p:nvPr/>
        </p:nvSpPr>
        <p:spPr bwMode="auto">
          <a:xfrm>
            <a:off x="2366818" y="1580029"/>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1</a:t>
            </a:r>
          </a:p>
          <a:p>
            <a:pPr>
              <a:lnSpc>
                <a:spcPts val="2064"/>
              </a:lnSpc>
            </a:pPr>
            <a:endParaRPr lang="en-CA" altLang="en-US" dirty="0">
              <a:solidFill>
                <a:srgbClr val="000000"/>
              </a:solidFill>
              <a:latin typeface="Times New Roman" pitchFamily="18" charset="0"/>
            </a:endParaRPr>
          </a:p>
        </p:txBody>
      </p:sp>
      <p:sp>
        <p:nvSpPr>
          <p:cNvPr id="100378" name="TextBox 25"/>
          <p:cNvSpPr txBox="1">
            <a:spLocks noChangeArrowheads="1"/>
          </p:cNvSpPr>
          <p:nvPr/>
        </p:nvSpPr>
        <p:spPr bwMode="auto">
          <a:xfrm>
            <a:off x="2366818" y="1983441"/>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2</a:t>
            </a:r>
          </a:p>
          <a:p>
            <a:pPr>
              <a:lnSpc>
                <a:spcPts val="2064"/>
              </a:lnSpc>
            </a:pPr>
            <a:endParaRPr lang="en-CA" altLang="en-US" dirty="0">
              <a:solidFill>
                <a:srgbClr val="000000"/>
              </a:solidFill>
              <a:latin typeface="Times New Roman" pitchFamily="18" charset="0"/>
            </a:endParaRPr>
          </a:p>
        </p:txBody>
      </p:sp>
      <p:sp>
        <p:nvSpPr>
          <p:cNvPr id="100379" name="TextBox 26"/>
          <p:cNvSpPr txBox="1">
            <a:spLocks noChangeArrowheads="1"/>
          </p:cNvSpPr>
          <p:nvPr/>
        </p:nvSpPr>
        <p:spPr bwMode="auto">
          <a:xfrm>
            <a:off x="2366818" y="238825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3</a:t>
            </a:r>
          </a:p>
          <a:p>
            <a:pPr>
              <a:lnSpc>
                <a:spcPts val="2064"/>
              </a:lnSpc>
            </a:pPr>
            <a:endParaRPr lang="en-CA" altLang="en-US" dirty="0">
              <a:solidFill>
                <a:srgbClr val="000000"/>
              </a:solidFill>
              <a:latin typeface="Times New Roman" pitchFamily="18" charset="0"/>
            </a:endParaRPr>
          </a:p>
        </p:txBody>
      </p:sp>
      <p:sp>
        <p:nvSpPr>
          <p:cNvPr id="100380" name="TextBox 27"/>
          <p:cNvSpPr txBox="1">
            <a:spLocks noChangeArrowheads="1"/>
          </p:cNvSpPr>
          <p:nvPr/>
        </p:nvSpPr>
        <p:spPr bwMode="auto">
          <a:xfrm>
            <a:off x="2366818" y="2790264"/>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4</a:t>
            </a:r>
          </a:p>
          <a:p>
            <a:pPr>
              <a:lnSpc>
                <a:spcPts val="2064"/>
              </a:lnSpc>
            </a:pPr>
            <a:endParaRPr lang="en-CA" altLang="en-US" dirty="0">
              <a:solidFill>
                <a:srgbClr val="000000"/>
              </a:solidFill>
              <a:latin typeface="Times New Roman" pitchFamily="18" charset="0"/>
            </a:endParaRPr>
          </a:p>
        </p:txBody>
      </p:sp>
      <p:sp>
        <p:nvSpPr>
          <p:cNvPr id="100381" name="TextBox 28"/>
          <p:cNvSpPr txBox="1">
            <a:spLocks noChangeArrowheads="1"/>
          </p:cNvSpPr>
          <p:nvPr/>
        </p:nvSpPr>
        <p:spPr bwMode="auto">
          <a:xfrm>
            <a:off x="2366818" y="3193677"/>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5</a:t>
            </a:r>
          </a:p>
          <a:p>
            <a:pPr>
              <a:lnSpc>
                <a:spcPts val="2064"/>
              </a:lnSpc>
            </a:pPr>
            <a:endParaRPr lang="en-CA" altLang="en-US" dirty="0">
              <a:solidFill>
                <a:srgbClr val="000000"/>
              </a:solidFill>
              <a:latin typeface="Times New Roman" pitchFamily="18" charset="0"/>
            </a:endParaRPr>
          </a:p>
        </p:txBody>
      </p:sp>
      <p:sp>
        <p:nvSpPr>
          <p:cNvPr id="100382" name="TextBox 29"/>
          <p:cNvSpPr txBox="1">
            <a:spLocks noChangeArrowheads="1"/>
          </p:cNvSpPr>
          <p:nvPr/>
        </p:nvSpPr>
        <p:spPr bwMode="auto">
          <a:xfrm>
            <a:off x="2366818" y="3597088"/>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6</a:t>
            </a:r>
          </a:p>
          <a:p>
            <a:pPr>
              <a:lnSpc>
                <a:spcPts val="2064"/>
              </a:lnSpc>
            </a:pPr>
            <a:endParaRPr lang="en-CA" altLang="en-US" dirty="0">
              <a:solidFill>
                <a:srgbClr val="000000"/>
              </a:solidFill>
              <a:latin typeface="Times New Roman" pitchFamily="18" charset="0"/>
            </a:endParaRPr>
          </a:p>
        </p:txBody>
      </p:sp>
      <p:sp>
        <p:nvSpPr>
          <p:cNvPr id="100383" name="TextBox 30"/>
          <p:cNvSpPr txBox="1">
            <a:spLocks noChangeArrowheads="1"/>
          </p:cNvSpPr>
          <p:nvPr/>
        </p:nvSpPr>
        <p:spPr bwMode="auto">
          <a:xfrm>
            <a:off x="2366818" y="4000500"/>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7</a:t>
            </a:r>
          </a:p>
          <a:p>
            <a:pPr>
              <a:lnSpc>
                <a:spcPts val="2064"/>
              </a:lnSpc>
            </a:pPr>
            <a:endParaRPr lang="en-CA" altLang="en-US" dirty="0">
              <a:solidFill>
                <a:srgbClr val="000000"/>
              </a:solidFill>
              <a:latin typeface="Times New Roman" pitchFamily="18" charset="0"/>
            </a:endParaRPr>
          </a:p>
        </p:txBody>
      </p:sp>
      <p:sp>
        <p:nvSpPr>
          <p:cNvPr id="100384" name="TextBox 31"/>
          <p:cNvSpPr txBox="1">
            <a:spLocks noChangeArrowheads="1"/>
          </p:cNvSpPr>
          <p:nvPr/>
        </p:nvSpPr>
        <p:spPr bwMode="auto">
          <a:xfrm>
            <a:off x="2366818" y="4403912"/>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8</a:t>
            </a:r>
          </a:p>
          <a:p>
            <a:pPr>
              <a:lnSpc>
                <a:spcPts val="2064"/>
              </a:lnSpc>
            </a:pPr>
            <a:endParaRPr lang="en-CA" altLang="en-US" dirty="0">
              <a:solidFill>
                <a:srgbClr val="000000"/>
              </a:solidFill>
              <a:latin typeface="Times New Roman" pitchFamily="18" charset="0"/>
            </a:endParaRPr>
          </a:p>
        </p:txBody>
      </p:sp>
      <p:sp>
        <p:nvSpPr>
          <p:cNvPr id="100385" name="TextBox 32"/>
          <p:cNvSpPr txBox="1">
            <a:spLocks noChangeArrowheads="1"/>
          </p:cNvSpPr>
          <p:nvPr/>
        </p:nvSpPr>
        <p:spPr bwMode="auto">
          <a:xfrm>
            <a:off x="2366818" y="4807323"/>
            <a:ext cx="115416" cy="544636"/>
          </a:xfrm>
          <a:prstGeom prst="rect">
            <a:avLst/>
          </a:prstGeom>
          <a:noFill/>
          <a:ln w="9525">
            <a:noFill/>
            <a:miter lim="800000"/>
            <a:headEnd/>
            <a:tailEnd/>
          </a:ln>
        </p:spPr>
        <p:txBody>
          <a:bodyPr wrap="none" lIns="0" tIns="0" rIns="0" bIns="0">
            <a:spAutoFit/>
          </a:bodyPr>
          <a:lstStyle/>
          <a:p>
            <a:pPr>
              <a:lnSpc>
                <a:spcPts val="2064"/>
              </a:lnSpc>
            </a:pPr>
            <a:r>
              <a:rPr lang="en-CA" altLang="en-US" dirty="0">
                <a:solidFill>
                  <a:srgbClr val="000000"/>
                </a:solidFill>
                <a:latin typeface="Times New Roman" pitchFamily="18" charset="0"/>
                <a:cs typeface="Times New Roman" pitchFamily="18" charset="0"/>
              </a:rPr>
              <a:t>9</a:t>
            </a:r>
          </a:p>
          <a:p>
            <a:pPr>
              <a:lnSpc>
                <a:spcPts val="2064"/>
              </a:lnSpc>
            </a:pPr>
            <a:endParaRPr lang="en-CA" altLang="en-US" dirty="0">
              <a:solidFill>
                <a:srgbClr val="000000"/>
              </a:solidFill>
              <a:latin typeface="Times New Roman" pitchFamily="18" charset="0"/>
            </a:endParaRPr>
          </a:p>
        </p:txBody>
      </p:sp>
      <p:sp>
        <p:nvSpPr>
          <p:cNvPr id="100386" name="TextBox 33"/>
          <p:cNvSpPr txBox="1">
            <a:spLocks noChangeArrowheads="1"/>
          </p:cNvSpPr>
          <p:nvPr/>
        </p:nvSpPr>
        <p:spPr bwMode="auto">
          <a:xfrm>
            <a:off x="2782455" y="773206"/>
            <a:ext cx="179536" cy="640175"/>
          </a:xfrm>
          <a:prstGeom prst="rect">
            <a:avLst/>
          </a:prstGeom>
          <a:noFill/>
          <a:ln w="9525">
            <a:noFill/>
            <a:miter lim="800000"/>
            <a:headEnd/>
            <a:tailEnd/>
          </a:ln>
        </p:spPr>
        <p:txBody>
          <a:bodyPr wrap="none" lIns="0" tIns="0" rIns="0" bIns="0">
            <a:spAutoFit/>
          </a:bodyPr>
          <a:lstStyle/>
          <a:p>
            <a:pPr>
              <a:lnSpc>
                <a:spcPts val="2423"/>
              </a:lnSpc>
            </a:pPr>
            <a:r>
              <a:rPr lang="en-CA" altLang="en-US" sz="2100" dirty="0">
                <a:solidFill>
                  <a:srgbClr val="000000"/>
                </a:solidFill>
                <a:latin typeface="Times New Roman" pitchFamily="18" charset="0"/>
                <a:cs typeface="Times New Roman" pitchFamily="18" charset="0"/>
              </a:rPr>
              <a:t>B</a:t>
            </a:r>
          </a:p>
          <a:p>
            <a:pPr>
              <a:lnSpc>
                <a:spcPts val="2480"/>
              </a:lnSpc>
            </a:pPr>
            <a:endParaRPr lang="en-CA" altLang="en-US" sz="2100" dirty="0">
              <a:solidFill>
                <a:srgbClr val="000000"/>
              </a:solidFill>
              <a:latin typeface="Times New Roman" pitchFamily="18" charset="0"/>
            </a:endParaRPr>
          </a:p>
        </p:txBody>
      </p:sp>
      <p:sp>
        <p:nvSpPr>
          <p:cNvPr id="100387" name="TextBox 34"/>
          <p:cNvSpPr txBox="1">
            <a:spLocks noChangeArrowheads="1"/>
          </p:cNvSpPr>
          <p:nvPr/>
        </p:nvSpPr>
        <p:spPr bwMode="auto">
          <a:xfrm>
            <a:off x="3902364"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.12</a:t>
            </a:r>
          </a:p>
          <a:p>
            <a:pPr>
              <a:lnSpc>
                <a:spcPts val="1862"/>
              </a:lnSpc>
            </a:pPr>
            <a:endParaRPr lang="en-CA" altLang="en-US" sz="2200" dirty="0">
              <a:solidFill>
                <a:srgbClr val="000000"/>
              </a:solidFill>
              <a:latin typeface="Times New Roman" pitchFamily="18" charset="0"/>
            </a:endParaRPr>
          </a:p>
        </p:txBody>
      </p:sp>
      <p:sp>
        <p:nvSpPr>
          <p:cNvPr id="100388" name="TextBox 35"/>
          <p:cNvSpPr txBox="1">
            <a:spLocks noChangeArrowheads="1"/>
          </p:cNvSpPr>
          <p:nvPr/>
        </p:nvSpPr>
        <p:spPr bwMode="auto">
          <a:xfrm>
            <a:off x="3902364" y="2073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.21</a:t>
            </a:r>
          </a:p>
          <a:p>
            <a:pPr>
              <a:lnSpc>
                <a:spcPts val="1862"/>
              </a:lnSpc>
            </a:pPr>
            <a:endParaRPr lang="en-CA" altLang="en-US" sz="2200" dirty="0">
              <a:solidFill>
                <a:srgbClr val="000000"/>
              </a:solidFill>
              <a:latin typeface="Times New Roman" pitchFamily="18" charset="0"/>
            </a:endParaRPr>
          </a:p>
        </p:txBody>
      </p:sp>
      <p:sp>
        <p:nvSpPr>
          <p:cNvPr id="100389" name="TextBox 36"/>
          <p:cNvSpPr txBox="1">
            <a:spLocks noChangeArrowheads="1"/>
          </p:cNvSpPr>
          <p:nvPr/>
        </p:nvSpPr>
        <p:spPr bwMode="auto">
          <a:xfrm>
            <a:off x="3902364" y="2454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.39</a:t>
            </a:r>
          </a:p>
          <a:p>
            <a:pPr>
              <a:lnSpc>
                <a:spcPts val="1862"/>
              </a:lnSpc>
            </a:pPr>
            <a:endParaRPr lang="en-CA" altLang="en-US" sz="2200" dirty="0">
              <a:solidFill>
                <a:srgbClr val="000000"/>
              </a:solidFill>
              <a:latin typeface="Times New Roman" pitchFamily="18" charset="0"/>
            </a:endParaRPr>
          </a:p>
        </p:txBody>
      </p:sp>
      <p:sp>
        <p:nvSpPr>
          <p:cNvPr id="100390" name="TextBox 37"/>
          <p:cNvSpPr txBox="1">
            <a:spLocks noChangeArrowheads="1"/>
          </p:cNvSpPr>
          <p:nvPr/>
        </p:nvSpPr>
        <p:spPr bwMode="auto">
          <a:xfrm>
            <a:off x="3834535" y="359708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.68</a:t>
            </a:r>
          </a:p>
          <a:p>
            <a:pPr>
              <a:lnSpc>
                <a:spcPts val="1862"/>
              </a:lnSpc>
            </a:pPr>
            <a:endParaRPr lang="en-CA" altLang="en-US" sz="2200" dirty="0">
              <a:solidFill>
                <a:srgbClr val="000000"/>
              </a:solidFill>
              <a:latin typeface="Times New Roman" pitchFamily="18" charset="0"/>
            </a:endParaRPr>
          </a:p>
        </p:txBody>
      </p:sp>
      <p:sp>
        <p:nvSpPr>
          <p:cNvPr id="100391" name="TextBox 38"/>
          <p:cNvSpPr txBox="1">
            <a:spLocks noChangeArrowheads="1"/>
          </p:cNvSpPr>
          <p:nvPr/>
        </p:nvSpPr>
        <p:spPr bwMode="auto">
          <a:xfrm>
            <a:off x="3834535"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.72</a:t>
            </a:r>
          </a:p>
          <a:p>
            <a:pPr>
              <a:lnSpc>
                <a:spcPts val="1862"/>
              </a:lnSpc>
            </a:pPr>
            <a:endParaRPr lang="en-CA" altLang="en-US" sz="2200" dirty="0">
              <a:solidFill>
                <a:srgbClr val="000000"/>
              </a:solidFill>
              <a:latin typeface="Times New Roman" pitchFamily="18" charset="0"/>
            </a:endParaRPr>
          </a:p>
        </p:txBody>
      </p:sp>
      <p:sp>
        <p:nvSpPr>
          <p:cNvPr id="100392" name="TextBox 39"/>
          <p:cNvSpPr txBox="1">
            <a:spLocks noChangeArrowheads="1"/>
          </p:cNvSpPr>
          <p:nvPr/>
        </p:nvSpPr>
        <p:spPr bwMode="auto">
          <a:xfrm>
            <a:off x="3902364" y="4874559"/>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.94</a:t>
            </a:r>
          </a:p>
          <a:p>
            <a:pPr>
              <a:lnSpc>
                <a:spcPts val="1862"/>
              </a:lnSpc>
            </a:pPr>
            <a:endParaRPr lang="en-CA" altLang="en-US" sz="2200" dirty="0">
              <a:solidFill>
                <a:srgbClr val="000000"/>
              </a:solidFill>
              <a:latin typeface="Times New Roman" pitchFamily="18" charset="0"/>
            </a:endParaRPr>
          </a:p>
        </p:txBody>
      </p:sp>
      <p:sp>
        <p:nvSpPr>
          <p:cNvPr id="100393" name="TextBox 40"/>
          <p:cNvSpPr txBox="1">
            <a:spLocks noChangeArrowheads="1"/>
          </p:cNvSpPr>
          <p:nvPr/>
        </p:nvSpPr>
        <p:spPr bwMode="auto">
          <a:xfrm>
            <a:off x="5622637" y="705971"/>
            <a:ext cx="711733" cy="420436"/>
          </a:xfrm>
          <a:prstGeom prst="rect">
            <a:avLst/>
          </a:prstGeom>
          <a:noFill/>
          <a:ln w="9525">
            <a:noFill/>
            <a:miter lim="800000"/>
            <a:headEnd/>
            <a:tailEnd/>
          </a:ln>
        </p:spPr>
        <p:txBody>
          <a:bodyPr wrap="none" lIns="0" tIns="0" rIns="0" bIns="0">
            <a:spAutoFit/>
          </a:bodyPr>
          <a:lstStyle/>
          <a:p>
            <a:pPr>
              <a:lnSpc>
                <a:spcPts val="1615"/>
              </a:lnSpc>
              <a:tabLst>
                <a:tab pos="377525" algn="l"/>
              </a:tabLst>
            </a:pPr>
            <a:r>
              <a:rPr lang="en-CA" altLang="en-US" sz="1400" dirty="0">
                <a:solidFill>
                  <a:srgbClr val="000000"/>
                </a:solidFill>
                <a:latin typeface="Times New Roman" pitchFamily="18" charset="0"/>
                <a:cs typeface="Times New Roman" pitchFamily="18" charset="0"/>
              </a:rPr>
              <a:t>4 -	</a:t>
            </a:r>
            <a:r>
              <a:rPr lang="en-CA" altLang="en-US" sz="1400" dirty="0" err="1">
                <a:solidFill>
                  <a:srgbClr val="000000"/>
                </a:solidFill>
                <a:latin typeface="Times New Roman" pitchFamily="18" charset="0"/>
                <a:cs typeface="Times New Roman" pitchFamily="18" charset="0"/>
              </a:rPr>
              <a:t>i</a:t>
            </a:r>
            <a:r>
              <a:rPr lang="en-CA" altLang="en-US" sz="1400" dirty="0">
                <a:solidFill>
                  <a:srgbClr val="000000"/>
                </a:solidFill>
                <a:latin typeface="Times New Roman" pitchFamily="18" charset="0"/>
                <a:cs typeface="Times New Roman" pitchFamily="18" charset="0"/>
              </a:rPr>
              <a:t> = 9</a:t>
            </a:r>
          </a:p>
          <a:p>
            <a:pPr>
              <a:lnSpc>
                <a:spcPts val="1649"/>
              </a:lnSpc>
              <a:tabLst>
                <a:tab pos="377525" algn="l"/>
              </a:tabLst>
            </a:pPr>
            <a:endParaRPr lang="en-CA" altLang="en-US" sz="1400" dirty="0">
              <a:solidFill>
                <a:srgbClr val="000000"/>
              </a:solidFill>
              <a:latin typeface="Times New Roman" pitchFamily="18" charset="0"/>
            </a:endParaRPr>
          </a:p>
        </p:txBody>
      </p:sp>
      <p:sp>
        <p:nvSpPr>
          <p:cNvPr id="100394" name="TextBox 41"/>
          <p:cNvSpPr txBox="1">
            <a:spLocks noChangeArrowheads="1"/>
          </p:cNvSpPr>
          <p:nvPr/>
        </p:nvSpPr>
        <p:spPr bwMode="auto">
          <a:xfrm>
            <a:off x="5622636" y="1030942"/>
            <a:ext cx="2766783" cy="420436"/>
          </a:xfrm>
          <a:prstGeom prst="rect">
            <a:avLst/>
          </a:prstGeom>
          <a:noFill/>
          <a:ln w="9525">
            <a:noFill/>
            <a:miter lim="800000"/>
            <a:headEnd/>
            <a:tailEnd/>
          </a:ln>
        </p:spPr>
        <p:txBody>
          <a:bodyPr wrap="none" lIns="0" tIns="0" rIns="0" bIns="0">
            <a:spAutoFit/>
          </a:bodyPr>
          <a:lstStyle/>
          <a:p>
            <a:pPr>
              <a:lnSpc>
                <a:spcPts val="1615"/>
              </a:lnSpc>
            </a:pPr>
            <a:r>
              <a:rPr lang="en-CA" altLang="en-US" sz="1400" dirty="0">
                <a:solidFill>
                  <a:srgbClr val="000000"/>
                </a:solidFill>
                <a:latin typeface="Times New Roman" pitchFamily="18" charset="0"/>
                <a:cs typeface="Times New Roman" pitchFamily="18" charset="0"/>
              </a:rPr>
              <a:t>5  - do sort list B[9] with insertion sort</a:t>
            </a:r>
          </a:p>
          <a:p>
            <a:pPr>
              <a:lnSpc>
                <a:spcPts val="1649"/>
              </a:lnSpc>
            </a:pPr>
            <a:endParaRPr lang="en-CA" altLang="en-US" sz="1400" dirty="0">
              <a:solidFill>
                <a:srgbClr val="000000"/>
              </a:solidFill>
              <a:latin typeface="Times New Roman" pitchFamily="18" charset="0"/>
            </a:endParaRPr>
          </a:p>
        </p:txBody>
      </p:sp>
      <p:sp>
        <p:nvSpPr>
          <p:cNvPr id="100395" name="TextBox 42"/>
          <p:cNvSpPr txBox="1">
            <a:spLocks noChangeArrowheads="1"/>
          </p:cNvSpPr>
          <p:nvPr/>
        </p:nvSpPr>
        <p:spPr bwMode="auto">
          <a:xfrm>
            <a:off x="5634182" y="1647265"/>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.17</a:t>
            </a:r>
          </a:p>
          <a:p>
            <a:pPr>
              <a:lnSpc>
                <a:spcPts val="1862"/>
              </a:lnSpc>
            </a:pPr>
            <a:endParaRPr lang="en-CA" altLang="en-US" sz="2200" dirty="0">
              <a:solidFill>
                <a:srgbClr val="000000"/>
              </a:solidFill>
              <a:latin typeface="Times New Roman" pitchFamily="18" charset="0"/>
            </a:endParaRPr>
          </a:p>
        </p:txBody>
      </p:sp>
      <p:sp>
        <p:nvSpPr>
          <p:cNvPr id="100396" name="TextBox 43"/>
          <p:cNvSpPr txBox="1">
            <a:spLocks noChangeArrowheads="1"/>
          </p:cNvSpPr>
          <p:nvPr/>
        </p:nvSpPr>
        <p:spPr bwMode="auto">
          <a:xfrm>
            <a:off x="5634182" y="2050676"/>
            <a:ext cx="1900520" cy="487313"/>
          </a:xfrm>
          <a:prstGeom prst="rect">
            <a:avLst/>
          </a:prstGeom>
          <a:noFill/>
          <a:ln w="9525">
            <a:noFill/>
            <a:miter lim="800000"/>
            <a:headEnd/>
            <a:tailEnd/>
          </a:ln>
        </p:spPr>
        <p:txBody>
          <a:bodyPr wrap="none" lIns="0" tIns="0" rIns="0" bIns="0">
            <a:spAutoFit/>
          </a:bodyPr>
          <a:lstStyle/>
          <a:p>
            <a:pPr>
              <a:lnSpc>
                <a:spcPts val="1885"/>
              </a:lnSpc>
              <a:tabLst>
                <a:tab pos="1532894" algn="l"/>
              </a:tabLst>
            </a:pPr>
            <a:r>
              <a:rPr lang="en-CA" altLang="en-US" sz="2200" dirty="0">
                <a:solidFill>
                  <a:srgbClr val="000000"/>
                </a:solidFill>
                <a:latin typeface="Times New Roman" pitchFamily="18" charset="0"/>
                <a:cs typeface="Times New Roman" pitchFamily="18" charset="0"/>
              </a:rPr>
              <a:t>.23	.26</a:t>
            </a:r>
          </a:p>
          <a:p>
            <a:pPr>
              <a:lnSpc>
                <a:spcPts val="1862"/>
              </a:lnSpc>
              <a:tabLst>
                <a:tab pos="1532894" algn="l"/>
              </a:tabLst>
            </a:pPr>
            <a:endParaRPr lang="en-CA" altLang="en-US" sz="2200" dirty="0">
              <a:solidFill>
                <a:srgbClr val="000000"/>
              </a:solidFill>
              <a:latin typeface="Times New Roman" pitchFamily="18" charset="0"/>
            </a:endParaRPr>
          </a:p>
        </p:txBody>
      </p:sp>
      <p:sp>
        <p:nvSpPr>
          <p:cNvPr id="100397" name="TextBox 44"/>
          <p:cNvSpPr txBox="1">
            <a:spLocks noChangeArrowheads="1"/>
          </p:cNvSpPr>
          <p:nvPr/>
        </p:nvSpPr>
        <p:spPr bwMode="auto">
          <a:xfrm>
            <a:off x="5634182" y="4067736"/>
            <a:ext cx="352661" cy="487313"/>
          </a:xfrm>
          <a:prstGeom prst="rect">
            <a:avLst/>
          </a:prstGeom>
          <a:noFill/>
          <a:ln w="9525">
            <a:noFill/>
            <a:miter lim="800000"/>
            <a:headEnd/>
            <a:tailEnd/>
          </a:ln>
        </p:spPr>
        <p:txBody>
          <a:bodyPr wrap="none" lIns="0" tIns="0" rIns="0" bIns="0">
            <a:spAutoFit/>
          </a:bodyPr>
          <a:lstStyle/>
          <a:p>
            <a:pPr>
              <a:lnSpc>
                <a:spcPts val="1885"/>
              </a:lnSpc>
            </a:pPr>
            <a:r>
              <a:rPr lang="en-CA" altLang="en-US" sz="2200" dirty="0">
                <a:solidFill>
                  <a:srgbClr val="000000"/>
                </a:solidFill>
                <a:latin typeface="Times New Roman" pitchFamily="18" charset="0"/>
                <a:cs typeface="Times New Roman" pitchFamily="18" charset="0"/>
              </a:rPr>
              <a:t>.78</a:t>
            </a:r>
          </a:p>
          <a:p>
            <a:pPr>
              <a:lnSpc>
                <a:spcPts val="1862"/>
              </a:lnSpc>
            </a:pPr>
            <a:endParaRPr lang="en-CA" altLang="en-US" sz="2200" dirty="0">
              <a:solidFill>
                <a:srgbClr val="000000"/>
              </a:solidFill>
              <a:latin typeface="Times New Roman"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1"/>
          <p:cNvPicPr>
            <a:picLocks/>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9875" name="TextBox 2"/>
          <p:cNvSpPr txBox="1">
            <a:spLocks noChangeArrowheads="1"/>
          </p:cNvSpPr>
          <p:nvPr/>
        </p:nvSpPr>
        <p:spPr bwMode="auto">
          <a:xfrm>
            <a:off x="1050637" y="1131794"/>
            <a:ext cx="1930016" cy="641201"/>
          </a:xfrm>
          <a:prstGeom prst="rect">
            <a:avLst/>
          </a:prstGeom>
          <a:noFill/>
          <a:ln w="9525">
            <a:noFill/>
            <a:miter lim="800000"/>
            <a:headEnd/>
            <a:tailEnd/>
          </a:ln>
        </p:spPr>
        <p:txBody>
          <a:bodyPr wrap="none" lIns="0" tIns="0" rIns="0" bIns="0">
            <a:spAutoFit/>
          </a:bodyPr>
          <a:lstStyle/>
          <a:p>
            <a:pPr>
              <a:lnSpc>
                <a:spcPts val="2524"/>
              </a:lnSpc>
            </a:pPr>
            <a:r>
              <a:rPr lang="en-CA" altLang="en-US" sz="2900" dirty="0">
                <a:solidFill>
                  <a:srgbClr val="000000"/>
                </a:solidFill>
                <a:latin typeface="Times New Roman" pitchFamily="18" charset="0"/>
                <a:cs typeface="Times New Roman" pitchFamily="18" charset="0"/>
              </a:rPr>
              <a:t>  </a:t>
            </a:r>
            <a:r>
              <a:rPr lang="en-CA" altLang="en-US" sz="2100" dirty="0">
                <a:solidFill>
                  <a:srgbClr val="000000"/>
                </a:solidFill>
                <a:latin typeface="Times New Roman" pitchFamily="18" charset="0"/>
                <a:cs typeface="Times New Roman" pitchFamily="18" charset="0"/>
              </a:rPr>
              <a:t>Bucket-Sort (A)</a:t>
            </a:r>
          </a:p>
          <a:p>
            <a:pPr>
              <a:lnSpc>
                <a:spcPts val="2524"/>
              </a:lnSpc>
            </a:pPr>
            <a:endParaRPr lang="en-CA" altLang="en-US" sz="2200" dirty="0">
              <a:solidFill>
                <a:srgbClr val="000000"/>
              </a:solidFill>
              <a:latin typeface="Times New Roman" pitchFamily="18" charset="0"/>
            </a:endParaRPr>
          </a:p>
        </p:txBody>
      </p:sp>
      <p:sp>
        <p:nvSpPr>
          <p:cNvPr id="79876" name="TextBox 3"/>
          <p:cNvSpPr txBox="1">
            <a:spLocks noChangeArrowheads="1"/>
          </p:cNvSpPr>
          <p:nvPr/>
        </p:nvSpPr>
        <p:spPr bwMode="auto">
          <a:xfrm>
            <a:off x="1050637" y="1546412"/>
            <a:ext cx="6416963" cy="652999"/>
          </a:xfrm>
          <a:prstGeom prst="rect">
            <a:avLst/>
          </a:prstGeom>
          <a:noFill/>
          <a:ln w="9525">
            <a:noFill/>
            <a:miter lim="800000"/>
            <a:headEnd/>
            <a:tailEnd/>
          </a:ln>
        </p:spPr>
        <p:txBody>
          <a:bodyPr wrap="squar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1     n  =  length [A]			</a:t>
            </a:r>
          </a:p>
          <a:p>
            <a:pPr>
              <a:lnSpc>
                <a:spcPts val="2480"/>
              </a:lnSpc>
            </a:pPr>
            <a:endParaRPr lang="en-CA" altLang="en-US" sz="2100" dirty="0">
              <a:solidFill>
                <a:srgbClr val="000000"/>
              </a:solidFill>
              <a:latin typeface="Times New Roman" pitchFamily="18" charset="0"/>
            </a:endParaRPr>
          </a:p>
        </p:txBody>
      </p:sp>
      <p:sp>
        <p:nvSpPr>
          <p:cNvPr id="79877" name="TextBox 4"/>
          <p:cNvSpPr txBox="1">
            <a:spLocks noChangeArrowheads="1"/>
          </p:cNvSpPr>
          <p:nvPr/>
        </p:nvSpPr>
        <p:spPr bwMode="auto">
          <a:xfrm>
            <a:off x="1050637" y="1916206"/>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2</a:t>
            </a:r>
          </a:p>
          <a:p>
            <a:pPr>
              <a:lnSpc>
                <a:spcPts val="2480"/>
              </a:lnSpc>
            </a:pPr>
            <a:endParaRPr lang="en-US" altLang="en-US" sz="2200" dirty="0">
              <a:latin typeface="Times New Roman" pitchFamily="18" charset="0"/>
            </a:endParaRPr>
          </a:p>
        </p:txBody>
      </p:sp>
      <p:sp>
        <p:nvSpPr>
          <p:cNvPr id="79878" name="TextBox 5"/>
          <p:cNvSpPr txBox="1">
            <a:spLocks noChangeArrowheads="1"/>
          </p:cNvSpPr>
          <p:nvPr/>
        </p:nvSpPr>
        <p:spPr bwMode="auto">
          <a:xfrm>
            <a:off x="1743364" y="1916206"/>
            <a:ext cx="5724236" cy="656077"/>
          </a:xfrm>
          <a:prstGeom prst="rect">
            <a:avLst/>
          </a:prstGeom>
          <a:noFill/>
          <a:ln w="9525">
            <a:noFill/>
            <a:miter lim="800000"/>
            <a:headEnd/>
            <a:tailEnd/>
          </a:ln>
        </p:spPr>
        <p:txBody>
          <a:bodyPr wrap="squar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for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 1 to n				</a:t>
            </a:r>
          </a:p>
          <a:p>
            <a:pPr>
              <a:lnSpc>
                <a:spcPts val="2480"/>
              </a:lnSpc>
            </a:pPr>
            <a:endParaRPr lang="en-US" altLang="en-US" sz="2200" dirty="0">
              <a:latin typeface="Times New Roman" pitchFamily="18" charset="0"/>
            </a:endParaRPr>
          </a:p>
        </p:txBody>
      </p:sp>
      <p:sp>
        <p:nvSpPr>
          <p:cNvPr id="79879" name="TextBox 6"/>
          <p:cNvSpPr txBox="1">
            <a:spLocks noChangeArrowheads="1"/>
          </p:cNvSpPr>
          <p:nvPr/>
        </p:nvSpPr>
        <p:spPr bwMode="auto">
          <a:xfrm>
            <a:off x="1050637" y="2297206"/>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3</a:t>
            </a:r>
          </a:p>
          <a:p>
            <a:pPr>
              <a:lnSpc>
                <a:spcPts val="2480"/>
              </a:lnSpc>
            </a:pPr>
            <a:endParaRPr lang="en-US" altLang="en-US" sz="2200" dirty="0">
              <a:latin typeface="Times New Roman" pitchFamily="18" charset="0"/>
            </a:endParaRPr>
          </a:p>
        </p:txBody>
      </p:sp>
      <p:sp>
        <p:nvSpPr>
          <p:cNvPr id="79880" name="TextBox 7"/>
          <p:cNvSpPr txBox="1">
            <a:spLocks noChangeArrowheads="1"/>
          </p:cNvSpPr>
          <p:nvPr/>
        </p:nvSpPr>
        <p:spPr bwMode="auto">
          <a:xfrm>
            <a:off x="1951182" y="2297206"/>
            <a:ext cx="3758850" cy="641201"/>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do insert A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into list B [n * A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a:t>
            </a:r>
          </a:p>
          <a:p>
            <a:pPr>
              <a:lnSpc>
                <a:spcPts val="2480"/>
              </a:lnSpc>
            </a:pPr>
            <a:endParaRPr lang="en-US" altLang="en-US" sz="2200" dirty="0">
              <a:latin typeface="Times New Roman" pitchFamily="18" charset="0"/>
            </a:endParaRPr>
          </a:p>
        </p:txBody>
      </p:sp>
      <p:sp>
        <p:nvSpPr>
          <p:cNvPr id="79881" name="TextBox 8"/>
          <p:cNvSpPr txBox="1">
            <a:spLocks noChangeArrowheads="1"/>
          </p:cNvSpPr>
          <p:nvPr/>
        </p:nvSpPr>
        <p:spPr bwMode="auto">
          <a:xfrm>
            <a:off x="1050637" y="2689412"/>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4</a:t>
            </a:r>
          </a:p>
          <a:p>
            <a:pPr>
              <a:lnSpc>
                <a:spcPts val="2480"/>
              </a:lnSpc>
            </a:pPr>
            <a:endParaRPr lang="en-US" altLang="en-US" sz="2200" dirty="0">
              <a:latin typeface="Times New Roman" pitchFamily="18" charset="0"/>
            </a:endParaRPr>
          </a:p>
        </p:txBody>
      </p:sp>
      <p:sp>
        <p:nvSpPr>
          <p:cNvPr id="79882" name="TextBox 9"/>
          <p:cNvSpPr txBox="1">
            <a:spLocks noChangeArrowheads="1"/>
          </p:cNvSpPr>
          <p:nvPr/>
        </p:nvSpPr>
        <p:spPr bwMode="auto">
          <a:xfrm>
            <a:off x="1604818" y="2689412"/>
            <a:ext cx="1716817"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for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 0 to n - 1</a:t>
            </a:r>
          </a:p>
          <a:p>
            <a:pPr>
              <a:lnSpc>
                <a:spcPts val="2480"/>
              </a:lnSpc>
            </a:pPr>
            <a:endParaRPr lang="en-US" altLang="en-US" sz="2200" dirty="0">
              <a:latin typeface="Times New Roman" pitchFamily="18" charset="0"/>
            </a:endParaRPr>
          </a:p>
        </p:txBody>
      </p:sp>
      <p:sp>
        <p:nvSpPr>
          <p:cNvPr id="79883" name="TextBox 10"/>
          <p:cNvSpPr txBox="1">
            <a:spLocks noChangeArrowheads="1"/>
          </p:cNvSpPr>
          <p:nvPr/>
        </p:nvSpPr>
        <p:spPr bwMode="auto">
          <a:xfrm>
            <a:off x="1050637" y="3070412"/>
            <a:ext cx="134652"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5</a:t>
            </a:r>
          </a:p>
          <a:p>
            <a:pPr>
              <a:lnSpc>
                <a:spcPts val="2480"/>
              </a:lnSpc>
            </a:pPr>
            <a:endParaRPr lang="en-US" altLang="en-US" sz="2200" dirty="0">
              <a:latin typeface="Times New Roman" pitchFamily="18" charset="0"/>
            </a:endParaRPr>
          </a:p>
        </p:txBody>
      </p:sp>
      <p:sp>
        <p:nvSpPr>
          <p:cNvPr id="79884" name="TextBox 11"/>
          <p:cNvSpPr txBox="1">
            <a:spLocks noChangeArrowheads="1"/>
          </p:cNvSpPr>
          <p:nvPr/>
        </p:nvSpPr>
        <p:spPr bwMode="auto">
          <a:xfrm>
            <a:off x="1675534" y="3070412"/>
            <a:ext cx="3736600" cy="656077"/>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do sort list B [</a:t>
            </a:r>
            <a:r>
              <a:rPr lang="en-CA" altLang="en-US" sz="2100" dirty="0" err="1">
                <a:solidFill>
                  <a:srgbClr val="000000"/>
                </a:solidFill>
                <a:latin typeface="Times New Roman" pitchFamily="18" charset="0"/>
                <a:cs typeface="Times New Roman" pitchFamily="18" charset="0"/>
              </a:rPr>
              <a:t>i</a:t>
            </a:r>
            <a:r>
              <a:rPr lang="en-CA" altLang="en-US" sz="2100" dirty="0">
                <a:solidFill>
                  <a:srgbClr val="000000"/>
                </a:solidFill>
                <a:latin typeface="Times New Roman" pitchFamily="18" charset="0"/>
                <a:cs typeface="Times New Roman" pitchFamily="18" charset="0"/>
              </a:rPr>
              <a:t>] with insertion sort</a:t>
            </a:r>
          </a:p>
          <a:p>
            <a:pPr>
              <a:lnSpc>
                <a:spcPts val="2480"/>
              </a:lnSpc>
            </a:pPr>
            <a:endParaRPr lang="en-US" altLang="en-US" sz="2200" dirty="0">
              <a:latin typeface="Times New Roman" pitchFamily="18" charset="0"/>
            </a:endParaRPr>
          </a:p>
        </p:txBody>
      </p:sp>
      <p:sp>
        <p:nvSpPr>
          <p:cNvPr id="79885" name="TextBox 12"/>
          <p:cNvSpPr txBox="1">
            <a:spLocks noChangeArrowheads="1"/>
          </p:cNvSpPr>
          <p:nvPr/>
        </p:nvSpPr>
        <p:spPr bwMode="auto">
          <a:xfrm>
            <a:off x="1050637" y="3473824"/>
            <a:ext cx="6756658" cy="652999"/>
          </a:xfrm>
          <a:prstGeom prst="rect">
            <a:avLst/>
          </a:prstGeom>
          <a:noFill/>
          <a:ln w="9525">
            <a:noFill/>
            <a:miter lim="800000"/>
            <a:headEnd/>
            <a:tailEnd/>
          </a:ln>
        </p:spPr>
        <p:txBody>
          <a:bodyPr wrap="none" lIns="0" tIns="0" rIns="0" bIns="0">
            <a:spAutoFit/>
          </a:bodyPr>
          <a:lstStyle/>
          <a:p>
            <a:pPr>
              <a:lnSpc>
                <a:spcPts val="2480"/>
              </a:lnSpc>
            </a:pPr>
            <a:r>
              <a:rPr lang="en-CA" altLang="en-US" sz="2100" dirty="0">
                <a:solidFill>
                  <a:srgbClr val="000000"/>
                </a:solidFill>
                <a:latin typeface="Times New Roman" pitchFamily="18" charset="0"/>
                <a:cs typeface="Times New Roman" pitchFamily="18" charset="0"/>
              </a:rPr>
              <a:t>6     concatenate the lists B[0], B[1] ... B[n-1] together in order</a:t>
            </a:r>
          </a:p>
          <a:p>
            <a:pPr>
              <a:lnSpc>
                <a:spcPts val="2480"/>
              </a:lnSpc>
            </a:pPr>
            <a:endParaRPr lang="en-CA" altLang="en-US" sz="2100" dirty="0">
              <a:solidFill>
                <a:srgbClr val="000000"/>
              </a:solidFill>
              <a:latin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Analysis of Bucket Sort</a:t>
            </a:r>
          </a:p>
        </p:txBody>
      </p:sp>
      <p:sp>
        <p:nvSpPr>
          <p:cNvPr id="3" name="Content Placeholder 2"/>
          <p:cNvSpPr>
            <a:spLocks noGrp="1"/>
          </p:cNvSpPr>
          <p:nvPr>
            <p:ph idx="1"/>
          </p:nvPr>
        </p:nvSpPr>
        <p:spPr>
          <a:xfrm>
            <a:off x="457200" y="1295400"/>
            <a:ext cx="7886700" cy="4351338"/>
          </a:xfrm>
        </p:spPr>
        <p:txBody>
          <a:bodyPr>
            <a:normAutofit/>
          </a:bodyPr>
          <a:lstStyle/>
          <a:p>
            <a:pPr>
              <a:lnSpc>
                <a:spcPts val="2883"/>
              </a:lnSpc>
            </a:pPr>
            <a:endParaRPr lang="en-CA" altLang="en-US" sz="1800" dirty="0">
              <a:solidFill>
                <a:srgbClr val="000000"/>
              </a:solidFill>
            </a:endParaRPr>
          </a:p>
          <a:p>
            <a:pPr>
              <a:lnSpc>
                <a:spcPts val="2883"/>
              </a:lnSpc>
            </a:pPr>
            <a:r>
              <a:rPr lang="en-CA" altLang="en-US" sz="1800" dirty="0">
                <a:solidFill>
                  <a:srgbClr val="000000"/>
                </a:solidFill>
              </a:rPr>
              <a:t>All lines except line 5 takes O(n) time in worst case</a:t>
            </a:r>
          </a:p>
          <a:p>
            <a:pPr>
              <a:lnSpc>
                <a:spcPts val="2883"/>
              </a:lnSpc>
            </a:pPr>
            <a:r>
              <a:rPr lang="en-CA" altLang="en-US" sz="1800" dirty="0" err="1">
                <a:solidFill>
                  <a:srgbClr val="000000"/>
                </a:solidFill>
              </a:rPr>
              <a:t>n</a:t>
            </a:r>
            <a:r>
              <a:rPr lang="en-CA" altLang="en-US" sz="1800" baseline="-25000" dirty="0" err="1">
                <a:solidFill>
                  <a:srgbClr val="000000"/>
                </a:solidFill>
              </a:rPr>
              <a:t>i</a:t>
            </a:r>
            <a:r>
              <a:rPr lang="en-CA" altLang="en-US" sz="1800" baseline="-25000" dirty="0">
                <a:solidFill>
                  <a:srgbClr val="000000"/>
                </a:solidFill>
              </a:rPr>
              <a:t> </a:t>
            </a:r>
            <a:r>
              <a:rPr lang="en-CA" altLang="en-US" sz="1800" dirty="0">
                <a:solidFill>
                  <a:srgbClr val="000000"/>
                </a:solidFill>
              </a:rPr>
              <a:t> be the random variable denoting number of elements in the bucket B[</a:t>
            </a:r>
            <a:r>
              <a:rPr lang="en-CA" altLang="en-US" sz="1800" dirty="0" err="1">
                <a:solidFill>
                  <a:srgbClr val="000000"/>
                </a:solidFill>
              </a:rPr>
              <a:t>i</a:t>
            </a:r>
            <a:r>
              <a:rPr lang="en-CA" altLang="en-US" sz="1800" dirty="0">
                <a:solidFill>
                  <a:srgbClr val="000000"/>
                </a:solidFill>
              </a:rPr>
              <a:t>]</a:t>
            </a:r>
          </a:p>
          <a:p>
            <a:pPr>
              <a:lnSpc>
                <a:spcPts val="2883"/>
              </a:lnSpc>
            </a:pPr>
            <a:r>
              <a:rPr lang="en-CA" altLang="en-US" sz="1800" dirty="0">
                <a:solidFill>
                  <a:srgbClr val="000000"/>
                </a:solidFill>
              </a:rPr>
              <a:t>Expected time to sort the elements in Bucket B[</a:t>
            </a:r>
            <a:r>
              <a:rPr lang="en-CA" altLang="en-US" sz="1800" dirty="0" err="1">
                <a:solidFill>
                  <a:srgbClr val="000000"/>
                </a:solidFill>
              </a:rPr>
              <a:t>i</a:t>
            </a:r>
            <a:r>
              <a:rPr lang="en-CA" altLang="en-US" sz="1800" dirty="0">
                <a:solidFill>
                  <a:srgbClr val="000000"/>
                </a:solidFill>
              </a:rPr>
              <a:t>] in worst case is E(O(</a:t>
            </a:r>
            <a:r>
              <a:rPr lang="en-CA" altLang="en-US" sz="1800" dirty="0" err="1">
                <a:solidFill>
                  <a:srgbClr val="000000"/>
                </a:solidFill>
              </a:rPr>
              <a:t>n</a:t>
            </a:r>
            <a:r>
              <a:rPr lang="en-CA" altLang="en-US" sz="1800" baseline="-25000" dirty="0" err="1">
                <a:solidFill>
                  <a:srgbClr val="000000"/>
                </a:solidFill>
              </a:rPr>
              <a:t>i</a:t>
            </a:r>
            <a:r>
              <a:rPr lang="en-CA" altLang="en-US" sz="1800" dirty="0">
                <a:solidFill>
                  <a:srgbClr val="000000"/>
                </a:solidFill>
              </a:rPr>
              <a:t>)</a:t>
            </a:r>
            <a:r>
              <a:rPr lang="en-CA" altLang="en-US" sz="1800" baseline="30000" dirty="0">
                <a:solidFill>
                  <a:srgbClr val="000000"/>
                </a:solidFill>
              </a:rPr>
              <a:t>2</a:t>
            </a:r>
            <a:r>
              <a:rPr lang="en-CA" altLang="en-US" sz="1800" dirty="0">
                <a:solidFill>
                  <a:srgbClr val="000000"/>
                </a:solidFill>
              </a:rPr>
              <a:t>)</a:t>
            </a:r>
          </a:p>
          <a:p>
            <a:pPr>
              <a:lnSpc>
                <a:spcPts val="2883"/>
              </a:lnSpc>
            </a:pPr>
            <a:r>
              <a:rPr lang="en-CA" altLang="en-US" sz="1800" dirty="0">
                <a:solidFill>
                  <a:srgbClr val="000000"/>
                </a:solidFill>
              </a:rPr>
              <a:t>For the average case, we take the expectation over the input into account that each bucket will be linear to number of elements to be sorted in the array.</a:t>
            </a:r>
          </a:p>
          <a:p>
            <a:pPr>
              <a:lnSpc>
                <a:spcPts val="2883"/>
              </a:lnSpc>
            </a:pPr>
            <a:r>
              <a:rPr lang="en-US" altLang="en-US" sz="1800" dirty="0">
                <a:solidFill>
                  <a:srgbClr val="000000"/>
                </a:solidFill>
              </a:rPr>
              <a:t>Even if the input is not drawn from a uniform distribution, bucket sort may still run in linear time. As long as the input has the property that the sum of the squares  of the bucket sizes is linear in the total number of elements bucket sort will run in linear time.</a:t>
            </a:r>
            <a:endParaRPr lang="en-CA" altLang="en-US" sz="1800" dirty="0">
              <a:solidFill>
                <a:srgbClr val="000000"/>
              </a:solidFill>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Example</a:t>
            </a:r>
            <a:r>
              <a:rPr lang="en-US" dirty="0"/>
              <a:t> </a:t>
            </a:r>
          </a:p>
        </p:txBody>
      </p:sp>
      <p:sp>
        <p:nvSpPr>
          <p:cNvPr id="3" name="Content Placeholder 2"/>
          <p:cNvSpPr>
            <a:spLocks noGrp="1"/>
          </p:cNvSpPr>
          <p:nvPr>
            <p:ph idx="1"/>
          </p:nvPr>
        </p:nvSpPr>
        <p:spPr>
          <a:xfrm>
            <a:off x="473075" y="1806575"/>
            <a:ext cx="7886700" cy="4351338"/>
          </a:xfrm>
        </p:spPr>
        <p:txBody>
          <a:bodyPr/>
          <a:lstStyle/>
          <a:p>
            <a:r>
              <a:rPr lang="en-US" dirty="0"/>
              <a:t>Let us sort the elements by using bucket sort. Elements which need to be sort are 56, 12, 84, 28, 0,-13, 47, 94, 31, 12.</a:t>
            </a:r>
          </a:p>
          <a:p>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45</a:t>
            </a:fld>
            <a:endParaRPr lang="en-US" altLang="en-US"/>
          </a:p>
        </p:txBody>
      </p:sp>
      <p:pic>
        <p:nvPicPr>
          <p:cNvPr id="2050" name="Picture 2" descr="Bucket sor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25" y="2594770"/>
            <a:ext cx="8382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9198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52400"/>
            <a:ext cx="7886700" cy="6024563"/>
          </a:xfrm>
        </p:spPr>
        <p:txBody>
          <a:bodyPr/>
          <a:lstStyle/>
          <a:p>
            <a:r>
              <a:rPr lang="en-US" dirty="0"/>
              <a:t>Now consider the range such that:</a:t>
            </a:r>
          </a:p>
          <a:p>
            <a:r>
              <a:rPr lang="en-US" dirty="0"/>
              <a:t>-20 to -1, 0 to 10 10 to 20, 20 to 30, 30 to 40, 40 to 50, 50 to 60, 60 to 70, 70 to 80, 80 to 90, 90 to 100.</a:t>
            </a:r>
          </a:p>
          <a:p>
            <a:r>
              <a:rPr lang="en-US" dirty="0"/>
              <a:t>For values 56, 12, 84, 28, 0,-13, 47, 94, 31, 12.</a:t>
            </a: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46</a:t>
            </a:fld>
            <a:endParaRPr lang="en-US" altLang="en-US"/>
          </a:p>
        </p:txBody>
      </p:sp>
      <p:pic>
        <p:nvPicPr>
          <p:cNvPr id="3074" name="Picture 2" descr="Bucket sor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825" y="3505200"/>
            <a:ext cx="8134350" cy="13430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Bucket sor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 y="1700213"/>
            <a:ext cx="83820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55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Task to submit before coming class</a:t>
            </a:r>
          </a:p>
        </p:txBody>
      </p:sp>
      <p:sp>
        <p:nvSpPr>
          <p:cNvPr id="3" name="Content Placeholder 2"/>
          <p:cNvSpPr>
            <a:spLocks noGrp="1"/>
          </p:cNvSpPr>
          <p:nvPr>
            <p:ph idx="1"/>
          </p:nvPr>
        </p:nvSpPr>
        <p:spPr/>
        <p:txBody>
          <a:bodyPr/>
          <a:lstStyle/>
          <a:p>
            <a:r>
              <a:rPr lang="en-US" dirty="0"/>
              <a:t>Application areas of both buckets and radix sort </a:t>
            </a:r>
          </a:p>
          <a:p>
            <a:r>
              <a:rPr lang="en-US" dirty="0"/>
              <a:t>Pros and cons of bucket and radix sort algorithm</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47</a:t>
            </a:fld>
            <a:endParaRPr lang="en-US" altLang="en-US"/>
          </a:p>
        </p:txBody>
      </p:sp>
    </p:spTree>
    <p:extLst>
      <p:ext uri="{BB962C8B-B14F-4D97-AF65-F5344CB8AC3E}">
        <p14:creationId xmlns:p14="http://schemas.microsoft.com/office/powerpoint/2010/main" val="21679076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Summary</a:t>
            </a:r>
          </a:p>
        </p:txBody>
      </p:sp>
      <p:sp>
        <p:nvSpPr>
          <p:cNvPr id="3" name="Content Placeholder 2"/>
          <p:cNvSpPr>
            <a:spLocks noGrp="1"/>
          </p:cNvSpPr>
          <p:nvPr>
            <p:ph sz="quarter" idx="1"/>
          </p:nvPr>
        </p:nvSpPr>
        <p:spPr>
          <a:xfrm>
            <a:off x="381000" y="1371600"/>
            <a:ext cx="7886700" cy="4351338"/>
          </a:xfrm>
        </p:spPr>
        <p:txBody>
          <a:bodyPr>
            <a:normAutofit lnSpcReduction="10000"/>
          </a:bodyPr>
          <a:lstStyle/>
          <a:p>
            <a:pPr algn="just"/>
            <a:endParaRPr lang="en-US" sz="2000" dirty="0"/>
          </a:p>
          <a:p>
            <a:pPr algn="just"/>
            <a:r>
              <a:rPr lang="en-US" sz="2000" dirty="0"/>
              <a:t>Bucket sort performs at its worst, </a:t>
            </a:r>
            <a:r>
              <a:rPr lang="en-US" sz="2000" i="1" dirty="0"/>
              <a:t>O</a:t>
            </a:r>
            <a:r>
              <a:rPr lang="en-US" sz="2000" dirty="0"/>
              <a:t>(</a:t>
            </a:r>
            <a:r>
              <a:rPr lang="en-US" sz="2000" i="1" dirty="0"/>
              <a:t>n</a:t>
            </a:r>
            <a:r>
              <a:rPr lang="en-US" sz="2000" baseline="30000" dirty="0"/>
              <a:t>​2</a:t>
            </a:r>
            <a:r>
              <a:rPr lang="en-US" sz="2000" dirty="0"/>
              <a:t>​​), when all elements at allocated to the same bucket. </a:t>
            </a:r>
          </a:p>
          <a:p>
            <a:pPr algn="just"/>
            <a:r>
              <a:rPr lang="en-US" sz="2000" b="1" dirty="0"/>
              <a:t>What if we want to preserve the linear time for the best, and </a:t>
            </a:r>
            <a:r>
              <a:rPr lang="en-US" sz="2000" b="1" dirty="0" err="1"/>
              <a:t>nlgn</a:t>
            </a:r>
            <a:r>
              <a:rPr lang="en-US" sz="2000" b="1" dirty="0"/>
              <a:t> for the worst?</a:t>
            </a:r>
            <a:r>
              <a:rPr lang="en-US" sz="2000" dirty="0"/>
              <a:t> </a:t>
            </a:r>
            <a:r>
              <a:rPr lang="en-US" sz="2000" b="1" dirty="0"/>
              <a:t>What changes we need to done?</a:t>
            </a:r>
            <a:r>
              <a:rPr lang="en-US" sz="2000" dirty="0"/>
              <a:t> This depends on the individual implementation though and can be mitigated. For example, a bucket sort algorithm could be made to work with large bucket sizes by using </a:t>
            </a:r>
            <a:r>
              <a:rPr lang="en-US" sz="2000" dirty="0">
                <a:hlinkClick r:id="rId3"/>
              </a:rPr>
              <a:t>insertion sort</a:t>
            </a:r>
            <a:r>
              <a:rPr lang="en-US" sz="2000" dirty="0"/>
              <a:t> on small buckets, and </a:t>
            </a:r>
            <a:r>
              <a:rPr lang="en-US" sz="2000" dirty="0">
                <a:hlinkClick r:id="rId4"/>
              </a:rPr>
              <a:t>merge sort</a:t>
            </a:r>
            <a:r>
              <a:rPr lang="en-US" sz="2000" dirty="0"/>
              <a:t> or </a:t>
            </a:r>
            <a:r>
              <a:rPr lang="en-US" sz="2000" dirty="0">
                <a:hlinkClick r:id="rId5"/>
              </a:rPr>
              <a:t>quicksort</a:t>
            </a:r>
            <a:r>
              <a:rPr lang="en-US" sz="2000" dirty="0"/>
              <a:t> on larger buckets. </a:t>
            </a:r>
          </a:p>
          <a:p>
            <a:pPr algn="just"/>
            <a:r>
              <a:rPr lang="en-US" sz="2000" dirty="0"/>
              <a:t>Radix sorting is fantastic at sorting huge volumes of data. When the number of records, N, gets big enough, and there are plenty of values to sort, it's great. </a:t>
            </a:r>
          </a:p>
          <a:p>
            <a:pPr algn="just"/>
            <a:r>
              <a:rPr lang="en-US" sz="2000" dirty="0"/>
              <a:t>Radix sort is suitable when number of digits in keys are same</a:t>
            </a:r>
          </a:p>
          <a:p>
            <a:pPr algn="just"/>
            <a:r>
              <a:rPr lang="en-US" sz="2000" dirty="0"/>
              <a:t>Radix sort is not suitable when many keys are duplicate.</a:t>
            </a:r>
          </a:p>
          <a:p>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48</a:t>
            </a:fld>
            <a:endParaRPr lang="en-US" altLang="en-US"/>
          </a:p>
        </p:txBody>
      </p:sp>
    </p:spTree>
    <p:extLst>
      <p:ext uri="{BB962C8B-B14F-4D97-AF65-F5344CB8AC3E}">
        <p14:creationId xmlns:p14="http://schemas.microsoft.com/office/powerpoint/2010/main" val="69677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b="1" dirty="0">
                <a:solidFill>
                  <a:srgbClr val="000000"/>
                </a:solidFill>
                <a:latin typeface="Times New Roman Bold" pitchFamily="18" charset="0"/>
                <a:cs typeface="Times New Roman Bold" pitchFamily="18" charset="0"/>
              </a:rPr>
              <a:t>Radix Sort</a:t>
            </a:r>
            <a:endParaRPr lang="en-US" dirty="0"/>
          </a:p>
        </p:txBody>
      </p:sp>
      <p:sp>
        <p:nvSpPr>
          <p:cNvPr id="3" name="Content Placeholder 2"/>
          <p:cNvSpPr>
            <a:spLocks noGrp="1"/>
          </p:cNvSpPr>
          <p:nvPr>
            <p:ph idx="1"/>
          </p:nvPr>
        </p:nvSpPr>
        <p:spPr/>
        <p:txBody>
          <a:bodyPr/>
          <a:lstStyle/>
          <a:p>
            <a:endParaRPr lang="en-CA" altLang="en-US" sz="2800" dirty="0">
              <a:solidFill>
                <a:srgbClr val="000000"/>
              </a:solidFill>
              <a:latin typeface="Times New Roman" pitchFamily="18" charset="0"/>
              <a:cs typeface="Times New Roman" pitchFamily="18" charset="0"/>
            </a:endParaRPr>
          </a:p>
          <a:p>
            <a:r>
              <a:rPr lang="en-CA" altLang="en-US" sz="2800" dirty="0">
                <a:solidFill>
                  <a:srgbClr val="000000"/>
                </a:solidFill>
                <a:latin typeface="Times New Roman" pitchFamily="18" charset="0"/>
                <a:cs typeface="Times New Roman" pitchFamily="18" charset="0"/>
              </a:rPr>
              <a:t>For a 5- digit numbers, radix sort places numbers in the bucket in 5 passes and combines the buckets five times.</a:t>
            </a:r>
          </a:p>
          <a:p>
            <a:endParaRPr lang="en-CA" altLang="en-US" sz="2800" dirty="0">
              <a:solidFill>
                <a:srgbClr val="000000"/>
              </a:solidFill>
              <a:latin typeface="Times New Roman" pitchFamily="18" charset="0"/>
              <a:cs typeface="Times New Roman" pitchFamily="18" charset="0"/>
            </a:endParaRPr>
          </a:p>
          <a:p>
            <a:r>
              <a:rPr lang="en-CA" altLang="en-US" sz="2800" dirty="0">
                <a:solidFill>
                  <a:srgbClr val="000000"/>
                </a:solidFill>
                <a:latin typeface="Times New Roman" pitchFamily="18" charset="0"/>
                <a:cs typeface="Times New Roman" pitchFamily="18" charset="0"/>
              </a:rPr>
              <a:t>Radix sort is sometimes used to sort records of information that are keyed by multiple fields (i.e. to sort dates by year, month and day).</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b="1" dirty="0">
                <a:solidFill>
                  <a:srgbClr val="000000"/>
                </a:solidFill>
                <a:latin typeface="Times New Roman Bold" pitchFamily="18" charset="0"/>
                <a:cs typeface="Times New Roman Bold" pitchFamily="18" charset="0"/>
              </a:rPr>
              <a:t>Radix Sort </a:t>
            </a:r>
            <a:r>
              <a:rPr lang="en-US" altLang="en-US" b="1" dirty="0">
                <a:solidFill>
                  <a:srgbClr val="000000"/>
                </a:solidFill>
                <a:latin typeface="Times New Roman Bold" pitchFamily="18" charset="0"/>
                <a:cs typeface="Times New Roman Bold" pitchFamily="18" charset="0"/>
              </a:rPr>
              <a:t>Algorithm</a:t>
            </a:r>
          </a:p>
        </p:txBody>
      </p:sp>
      <p:sp>
        <p:nvSpPr>
          <p:cNvPr id="3" name="Content Placeholder 2"/>
          <p:cNvSpPr>
            <a:spLocks noGrp="1"/>
          </p:cNvSpPr>
          <p:nvPr>
            <p:ph idx="1"/>
          </p:nvPr>
        </p:nvSpPr>
        <p:spPr/>
        <p:txBody>
          <a:bodyPr/>
          <a:lstStyle/>
          <a:p>
            <a:endParaRPr lang="en-US" dirty="0"/>
          </a:p>
          <a:p>
            <a:pPr marL="514350" indent="-514350" algn="just">
              <a:buFont typeface="+mj-lt"/>
              <a:buAutoNum type="arabicPeriod"/>
            </a:pPr>
            <a:r>
              <a:rPr lang="en-US" dirty="0"/>
              <a:t>Take the least significant digit of each key</a:t>
            </a:r>
          </a:p>
          <a:p>
            <a:pPr marL="514350" indent="-514350" algn="just">
              <a:buFont typeface="+mj-lt"/>
              <a:buAutoNum type="arabicPeriod"/>
            </a:pPr>
            <a:r>
              <a:rPr lang="en-US" dirty="0"/>
              <a:t>Sort the list of elements based on that digit, but keep the order of elements with the same digit.</a:t>
            </a:r>
          </a:p>
          <a:p>
            <a:pPr marL="514350" indent="-514350" algn="just">
              <a:buFont typeface="+mj-lt"/>
              <a:buAutoNum type="arabicPeriod"/>
            </a:pPr>
            <a:r>
              <a:rPr lang="en-US" dirty="0"/>
              <a:t>Repeat the sort with each more significant bit</a:t>
            </a:r>
          </a:p>
          <a:p>
            <a:pPr marL="514350" indent="-514350" algn="just">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6</a:t>
            </a:fld>
            <a:endParaRPr lang="en-US" altLang="en-US"/>
          </a:p>
        </p:txBody>
      </p:sp>
      <p:pic>
        <p:nvPicPr>
          <p:cNvPr id="5" name="Picture 4" descr="12.png"/>
          <p:cNvPicPr>
            <a:picLocks noChangeAspect="1"/>
          </p:cNvPicPr>
          <p:nvPr/>
        </p:nvPicPr>
        <p:blipFill>
          <a:blip r:embed="rId2"/>
          <a:stretch>
            <a:fillRect/>
          </a:stretch>
        </p:blipFill>
        <p:spPr>
          <a:xfrm>
            <a:off x="1143000" y="4267200"/>
            <a:ext cx="7150816" cy="1371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sort</a:t>
            </a:r>
          </a:p>
        </p:txBody>
      </p:sp>
      <p:sp>
        <p:nvSpPr>
          <p:cNvPr id="3" name="Content Placeholder 2"/>
          <p:cNvSpPr>
            <a:spLocks noGrp="1"/>
          </p:cNvSpPr>
          <p:nvPr>
            <p:ph idx="1"/>
          </p:nvPr>
        </p:nvSpPr>
        <p:spPr/>
        <p:txBody>
          <a:bodyPr/>
          <a:lstStyle/>
          <a:p>
            <a:r>
              <a:rPr lang="en-US" b="1" dirty="0"/>
              <a:t>Step 1 - </a:t>
            </a:r>
            <a:r>
              <a:rPr lang="en-US" dirty="0"/>
              <a:t>Define 10 queues each representing a bucket for each digit from 0 to 9.</a:t>
            </a:r>
          </a:p>
          <a:p>
            <a:r>
              <a:rPr lang="en-US" b="1" dirty="0"/>
              <a:t>Step 2 - </a:t>
            </a:r>
            <a:r>
              <a:rPr lang="en-US" dirty="0"/>
              <a:t>Consider the least significant digit of each number in the list which is to be sorted.</a:t>
            </a:r>
          </a:p>
          <a:p>
            <a:r>
              <a:rPr lang="en-US" b="1" dirty="0"/>
              <a:t>Step 3 - </a:t>
            </a:r>
            <a:r>
              <a:rPr lang="en-US" dirty="0"/>
              <a:t>Insert each number into their respective queue based on the least significant digit.</a:t>
            </a:r>
          </a:p>
          <a:p>
            <a:r>
              <a:rPr lang="en-US" b="1" dirty="0"/>
              <a:t>Step 4 - </a:t>
            </a:r>
            <a:r>
              <a:rPr lang="en-US" dirty="0"/>
              <a:t>Group all the numbers from queue 0 to queue 9 in the order they have inserted into their respective queues.</a:t>
            </a:r>
          </a:p>
          <a:p>
            <a:r>
              <a:rPr lang="en-US" b="1" dirty="0"/>
              <a:t>Step 5 - </a:t>
            </a:r>
            <a:r>
              <a:rPr lang="en-US" dirty="0"/>
              <a:t>Repeat from step 3 based on the next least significant digit.</a:t>
            </a:r>
          </a:p>
          <a:p>
            <a:r>
              <a:rPr lang="en-US" b="1" dirty="0"/>
              <a:t>Step 6 - </a:t>
            </a:r>
            <a:r>
              <a:rPr lang="en-US" dirty="0"/>
              <a:t>Repeat from step 2 until all the numbers are grouped based on the most significant digit.</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7</a:t>
            </a:fld>
            <a:endParaRPr lang="en-US" altLang="en-US"/>
          </a:p>
        </p:txBody>
      </p:sp>
    </p:spTree>
    <p:extLst>
      <p:ext uri="{BB962C8B-B14F-4D97-AF65-F5344CB8AC3E}">
        <p14:creationId xmlns:p14="http://schemas.microsoft.com/office/powerpoint/2010/main" val="124295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spect="1" noChangeArrowheads="1"/>
          </p:cNvPicPr>
          <p:nvPr/>
        </p:nvPicPr>
        <p:blipFill>
          <a:blip r:embed="rId2"/>
          <a:srcRect/>
          <a:stretch>
            <a:fillRect/>
          </a:stretch>
        </p:blipFill>
        <p:spPr bwMode="auto">
          <a:xfrm>
            <a:off x="0" y="-79842"/>
            <a:ext cx="9022773" cy="6813177"/>
          </a:xfrm>
          <a:prstGeom prst="rect">
            <a:avLst/>
          </a:prstGeom>
          <a:noFill/>
          <a:ln w="9525">
            <a:noFill/>
            <a:miter lim="800000"/>
            <a:headEnd/>
            <a:tailEnd/>
          </a:ln>
        </p:spPr>
      </p:pic>
      <p:sp>
        <p:nvSpPr>
          <p:cNvPr id="21507" name="TextBox 2"/>
          <p:cNvSpPr txBox="1">
            <a:spLocks noChangeArrowheads="1"/>
          </p:cNvSpPr>
          <p:nvPr/>
        </p:nvSpPr>
        <p:spPr bwMode="auto">
          <a:xfrm>
            <a:off x="2739159" y="0"/>
            <a:ext cx="3534353" cy="359858"/>
          </a:xfrm>
          <a:prstGeom prst="rect">
            <a:avLst/>
          </a:prstGeom>
          <a:noFill/>
          <a:ln w="9525">
            <a:noFill/>
            <a:miter lim="800000"/>
            <a:headEnd/>
            <a:tailEnd/>
          </a:ln>
        </p:spPr>
        <p:txBody>
          <a:bodyPr lIns="82058" tIns="41029" rIns="82058" bIns="41029">
            <a:spAutoFit/>
          </a:bodyPr>
          <a:lstStyle/>
          <a:p>
            <a:r>
              <a:rPr lang="en-US" altLang="en-US"/>
              <a:t>                             Numerical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a:t>
            </a:r>
          </a:p>
        </p:txBody>
      </p:sp>
      <p:sp>
        <p:nvSpPr>
          <p:cNvPr id="3" name="Content Placeholder 2"/>
          <p:cNvSpPr>
            <a:spLocks noGrp="1"/>
          </p:cNvSpPr>
          <p:nvPr>
            <p:ph idx="1"/>
          </p:nvPr>
        </p:nvSpPr>
        <p:spPr/>
        <p:txBody>
          <a:bodyPr/>
          <a:lstStyle/>
          <a:p>
            <a:r>
              <a:rPr lang="en-CA" altLang="en-US" sz="2400" dirty="0">
                <a:solidFill>
                  <a:srgbClr val="000000"/>
                </a:solidFill>
                <a:latin typeface="Times New Roman" pitchFamily="18" charset="0"/>
                <a:cs typeface="Times New Roman" pitchFamily="18" charset="0"/>
              </a:rPr>
              <a:t>Number of Iterations = s*(</a:t>
            </a:r>
            <a:r>
              <a:rPr lang="en-CA" altLang="en-US" sz="2400" dirty="0" err="1">
                <a:solidFill>
                  <a:srgbClr val="000000"/>
                </a:solidFill>
                <a:latin typeface="Times New Roman" pitchFamily="18" charset="0"/>
                <a:cs typeface="Times New Roman" pitchFamily="18" charset="0"/>
              </a:rPr>
              <a:t>d+n</a:t>
            </a:r>
            <a:r>
              <a:rPr lang="en-CA" altLang="en-US" sz="2400" dirty="0">
                <a:solidFill>
                  <a:srgbClr val="000000"/>
                </a:solidFill>
                <a:latin typeface="Times New Roman" pitchFamily="18" charset="0"/>
                <a:cs typeface="Times New Roman" pitchFamily="18" charset="0"/>
              </a:rPr>
              <a:t>)</a:t>
            </a:r>
          </a:p>
          <a:p>
            <a:endParaRPr lang="en-CA" altLang="en-US" sz="2400" dirty="0">
              <a:solidFill>
                <a:srgbClr val="000000"/>
              </a:solidFill>
              <a:latin typeface="Times New Roman" pitchFamily="18" charset="0"/>
              <a:cs typeface="Times New Roman" pitchFamily="18" charset="0"/>
            </a:endParaRPr>
          </a:p>
          <a:p>
            <a:pPr>
              <a:buNone/>
            </a:pPr>
            <a:r>
              <a:rPr lang="en-CA" altLang="en-US" sz="2800" dirty="0">
                <a:solidFill>
                  <a:srgbClr val="000000"/>
                </a:solidFill>
                <a:latin typeface="Times New Roman" pitchFamily="18" charset="0"/>
                <a:cs typeface="Times New Roman" pitchFamily="18" charset="0"/>
              </a:rPr>
              <a:t>   Where   </a:t>
            </a:r>
          </a:p>
          <a:p>
            <a:pPr lvl="1"/>
            <a:r>
              <a:rPr lang="en-CA" altLang="en-US" dirty="0">
                <a:solidFill>
                  <a:srgbClr val="000000"/>
                </a:solidFill>
                <a:latin typeface="Times New Roman" pitchFamily="18" charset="0"/>
                <a:cs typeface="Times New Roman" pitchFamily="18" charset="0"/>
              </a:rPr>
              <a:t>  d = Digits in a number (d=10 for decimal digit)</a:t>
            </a:r>
          </a:p>
          <a:p>
            <a:pPr lvl="1"/>
            <a:r>
              <a:rPr lang="en-CA" altLang="en-US" dirty="0">
                <a:solidFill>
                  <a:srgbClr val="000000"/>
                </a:solidFill>
                <a:latin typeface="Times New Roman" pitchFamily="18" charset="0"/>
                <a:cs typeface="Times New Roman" pitchFamily="18" charset="0"/>
              </a:rPr>
              <a:t>  s = Number of digits in a number (s = 4 for 972, 8345 &amp; 89 numbers)</a:t>
            </a:r>
          </a:p>
          <a:p>
            <a:pPr lvl="1"/>
            <a:r>
              <a:rPr lang="en-CA" dirty="0">
                <a:solidFill>
                  <a:srgbClr val="000000"/>
                </a:solidFill>
                <a:latin typeface="Times New Roman"/>
                <a:cs typeface="Times New Roman"/>
              </a:rPr>
              <a:t>n = Number of items (given numbers to be sorted)</a:t>
            </a:r>
            <a:endParaRPr lang="en-CA" sz="3200" dirty="0">
              <a:solidFill>
                <a:srgbClr val="000000"/>
              </a:solidFill>
              <a:latin typeface="Times New Roman"/>
              <a:cs typeface="Times New Roman"/>
            </a:endParaRPr>
          </a:p>
          <a:p>
            <a:endParaRPr lang="en-CA" altLang="en-US" sz="2400" dirty="0">
              <a:solidFill>
                <a:srgbClr val="000000"/>
              </a:solidFill>
              <a:latin typeface="Times New Roman" pitchFamily="18" charset="0"/>
              <a:cs typeface="Times New Roman" pitchFamily="18" charset="0"/>
            </a:endParaRPr>
          </a:p>
          <a:p>
            <a:r>
              <a:rPr lang="en-CA" altLang="en-US" sz="2400" dirty="0">
                <a:solidFill>
                  <a:srgbClr val="000000"/>
                </a:solidFill>
                <a:latin typeface="Times New Roman" pitchFamily="18" charset="0"/>
                <a:cs typeface="Times New Roman" pitchFamily="18" charset="0"/>
              </a:rPr>
              <a:t>Time depends upon comparisons, so time complexity is</a:t>
            </a:r>
            <a:endParaRPr lang="en-CA" sz="3200" dirty="0">
              <a:solidFill>
                <a:srgbClr val="000000"/>
              </a:solidFill>
              <a:latin typeface="Times New Roman"/>
              <a:cs typeface="Times New Roman"/>
            </a:endParaRPr>
          </a:p>
          <a:p>
            <a:pPr lvl="1">
              <a:buNone/>
            </a:pPr>
            <a:r>
              <a:rPr lang="en-CA" sz="3200" dirty="0">
                <a:solidFill>
                  <a:srgbClr val="000000"/>
                </a:solidFill>
                <a:latin typeface="Times New Roman"/>
                <a:cs typeface="Times New Roman"/>
              </a:rPr>
              <a:t>O(n)</a:t>
            </a:r>
            <a:br>
              <a:rPr lang="en-CA" sz="3200" dirty="0">
                <a:solidFill>
                  <a:srgbClr val="000000"/>
                </a:solidFill>
                <a:latin typeface="Times New Roman"/>
              </a:rPr>
            </a:br>
            <a:endParaRPr lang="en-CA" altLang="en-US" dirty="0">
              <a:solidFill>
                <a:srgbClr val="000000"/>
              </a:solidFill>
              <a:latin typeface="Times New Roman" pitchFamily="18" charset="0"/>
              <a:cs typeface="Times New Roman" pitchFamily="18" charset="0"/>
            </a:endParaRPr>
          </a:p>
          <a:p>
            <a:pPr lvl="1"/>
            <a:endParaRPr lang="en-CA" altLang="en-US" dirty="0">
              <a:solidFill>
                <a:srgbClr val="000000"/>
              </a:solidFill>
              <a:latin typeface="Times New Roman" pitchFamily="18" charset="0"/>
              <a:cs typeface="Times New Roman" pitchFamily="18" charset="0"/>
            </a:endParaRPr>
          </a:p>
          <a:p>
            <a:pPr>
              <a:buNone/>
            </a:pPr>
            <a:endParaRPr lang="en-CA" altLang="en-US" sz="2800" dirty="0">
              <a:solidFill>
                <a:srgbClr val="000000"/>
              </a:solidFill>
              <a:latin typeface="Times New Roman" pitchFamily="18" charset="0"/>
              <a:cs typeface="Times New Roman" pitchFamily="18" charset="0"/>
            </a:endParaRPr>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3106</Words>
  <Application>Microsoft Office PowerPoint</Application>
  <PresentationFormat>On-screen Show (4:3)</PresentationFormat>
  <Paragraphs>1051</Paragraphs>
  <Slides>48</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Times New Roman</vt:lpstr>
      <vt:lpstr>Times New Roman Bold</vt:lpstr>
      <vt:lpstr>Wingdings 2</vt:lpstr>
      <vt:lpstr>Office Theme</vt:lpstr>
      <vt:lpstr>Sorting techniques Continue</vt:lpstr>
      <vt:lpstr>PowerPoint Presentation</vt:lpstr>
      <vt:lpstr>PowerPoint Presentation</vt:lpstr>
      <vt:lpstr>Radix Sort</vt:lpstr>
      <vt:lpstr>Radix Sort</vt:lpstr>
      <vt:lpstr>Radix Sort Algorithm</vt:lpstr>
      <vt:lpstr>Radix sort</vt:lpstr>
      <vt:lpstr>PowerPoint Presentation</vt:lpstr>
      <vt:lpstr>Analysis</vt:lpstr>
      <vt:lpstr>Analysis</vt:lpstr>
      <vt:lpstr>PowerPoint Presentation</vt:lpstr>
      <vt:lpstr>PowerPoint Presentation</vt:lpstr>
      <vt:lpstr>PowerPoint Presentation</vt:lpstr>
      <vt:lpstr>PowerPoint Presentation</vt:lpstr>
      <vt:lpstr>Task</vt:lpstr>
      <vt:lpstr>Solution</vt:lpstr>
      <vt:lpstr>Task</vt:lpstr>
      <vt:lpstr>PowerPoint Presentation</vt:lpstr>
      <vt:lpstr>Bucket Sort</vt:lpstr>
      <vt:lpstr>Bucket sort</vt:lpstr>
      <vt:lpstr>Bucket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of Bucket Sort</vt:lpstr>
      <vt:lpstr>Example </vt:lpstr>
      <vt:lpstr>PowerPoint Presentation</vt:lpstr>
      <vt:lpstr>Task to submit before coming class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2019-09-15T17:57:32Z</dcterms:created>
  <dcterms:modified xsi:type="dcterms:W3CDTF">2024-02-28T17:54:09Z</dcterms:modified>
</cp:coreProperties>
</file>