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00" r:id="rId1"/>
  </p:sldMasterIdLst>
  <p:notesMasterIdLst>
    <p:notesMasterId r:id="rId44"/>
  </p:notesMasterIdLst>
  <p:sldIdLst>
    <p:sldId id="440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>
      <p:cViewPr varScale="1">
        <p:scale>
          <a:sx n="69" d="100"/>
          <a:sy n="69" d="100"/>
        </p:scale>
        <p:origin x="1500" y="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EED7EA-6FD9-4EFB-A47E-3269D7185C0F}" type="datetimeFigureOut">
              <a:rPr lang="en-US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69C32AA-29E0-4558-BC14-174AC8456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52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88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lain" startAt="3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06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5174F-189E-40B0-BB93-397137413090}" type="datetime1">
              <a:rPr lang="en-US" smtClean="0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Algorithms Analysis and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6CBAB-534E-4712-AA17-E31CD05A06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6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37FD50-74D2-4A8D-94FD-D9EC93C7A523}" type="datetime1">
              <a:rPr lang="en-US" smtClean="0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Algorithms Analysis and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227DE-CE32-44AE-A161-120C4BB761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0AD70-4081-4E14-AD79-C664B0298531}" type="datetime1">
              <a:rPr lang="en-US" smtClean="0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Algorithms Analysis and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449DC-529D-4A39-9DC2-A0151CFEA3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08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53D32-1ACC-4654-94E6-E56A8ED1ACAB}" type="datetime1">
              <a:rPr lang="en-US" smtClean="0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Algorithms Analysis and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80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8BA85B-CEF2-4FBF-A0B1-CF6D10AEEEF6}" type="datetime1">
              <a:rPr lang="en-US" smtClean="0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Algorithms Analysis and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0E16E-1C27-431A-97BB-B1E54A1F07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73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72FA2-C53D-45EC-9451-237AADD338BE}" type="datetime1">
              <a:rPr lang="en-US" smtClean="0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Algorithms Analysis and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2AE34-C994-41F1-8AB0-0E6D250AC2D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807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80F50-8342-4C01-B9B7-D658DD60955A}" type="datetime1">
              <a:rPr lang="en-US" smtClean="0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Algorithms Analysis and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3B842-D885-4CB1-8239-20698607C1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36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4527CD-3025-4635-811D-331AE64AB8E1}" type="datetime1">
              <a:rPr lang="en-US" smtClean="0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Algorithms Analysis and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3635F-DFA8-44BA-8715-8BF71702F4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6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BA8191-FB4B-4F7F-9246-3F65BAE67B18}" type="datetime1">
              <a:rPr lang="en-US" smtClean="0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Algorithms Analysis and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53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A2E48-0F9E-47C0-BD81-E04DEB9CFBEF}" type="datetime1">
              <a:rPr lang="en-US" smtClean="0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Algorithms Analysis and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C79C3-D587-4339-93EE-E3DE2325D0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8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1EECAE-B25A-4E4D-AA9E-BBF75DDA24C8}" type="datetime1">
              <a:rPr lang="en-US" smtClean="0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Algorithms Analysis and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1D5FA-E505-4634-888D-1299CD39E1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90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B6A447-00A6-4323-A71C-6CB906EB8FB9}" type="datetime1">
              <a:rPr lang="en-US" smtClean="0"/>
              <a:pPr>
                <a:defRPr/>
              </a:pPr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Advanced Algorithms Analysis and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099839-891C-4A6B-AE45-4A2E26D7BF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51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86000" y="2209800"/>
            <a:ext cx="42066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6600" b="1" dirty="0" smtClean="0">
                <a:solidFill>
                  <a:srgbClr val="000000"/>
                </a:solidFill>
                <a:latin typeface="Times New Roman Bold" pitchFamily="18" charset="0"/>
                <a:cs typeface="Times New Roman Bold" pitchFamily="18" charset="0"/>
              </a:rPr>
              <a:t>Count Sort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015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8134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8135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8136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8137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8138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8139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8140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1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2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3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4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5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6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7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8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49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50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1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2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3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4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5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6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7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8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59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8160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8161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8162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8163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8164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[6]] = C [A [6]] + 1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 [1]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9162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9163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9164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65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66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67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68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69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70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71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72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73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74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75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76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77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78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79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80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81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82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83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9184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9185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9186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9187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9188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[7]] = C [A [7]] + 1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 [1]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0184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0185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0186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0187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0188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89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0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1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2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3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4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5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6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7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198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199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0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1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2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3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4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5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6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7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0208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0209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0210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0211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0212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[8]] = C [A [8]] + 1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[8] = C [8]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1205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1206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1208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1209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1210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1211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1212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3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4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5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6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7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8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19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20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21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22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3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4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5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6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7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8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29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30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31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1232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1233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1234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1235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1236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[9]] = C [A [9]] + 1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[6] = C [6]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2229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2230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2231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2232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2233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2234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2235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2236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37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38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39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0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1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2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3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4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5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46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47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48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49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0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1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2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3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4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5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2256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2257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2258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2259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86722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2260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818207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[10]] = C [A [10]] + 1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 [1]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3254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3255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3256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3257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3258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3259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3260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1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2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3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4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5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6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7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8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69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70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1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2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3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4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5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6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7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8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79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3280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3281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3282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3283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858633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11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3284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80102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[11]] = C [A [11]] + 1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[3] = C [3]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4278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4279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4280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4281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4282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4283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4284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85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86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87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88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89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90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91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92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93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294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295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296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297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298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299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300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301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302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303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4304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4305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4306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4307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86722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12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4308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818207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[12]] = C [A [12]] + 1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[9] = C [9]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5302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5303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5304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5305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5306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5307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5308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09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0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1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2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3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4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5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6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7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18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19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0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1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2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3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4" name="TextBox 27"/>
          <p:cNvSpPr txBox="1">
            <a:spLocks noChangeArrowheads="1"/>
          </p:cNvSpPr>
          <p:nvPr/>
        </p:nvSpPr>
        <p:spPr bwMode="auto">
          <a:xfrm>
            <a:off x="5518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5" name="TextBox 28"/>
          <p:cNvSpPr txBox="1">
            <a:spLocks noChangeArrowheads="1"/>
          </p:cNvSpPr>
          <p:nvPr/>
        </p:nvSpPr>
        <p:spPr bwMode="auto">
          <a:xfrm>
            <a:off x="623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6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7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5328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29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30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31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32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5333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[1] = C [1] + C [0]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6326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6327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6328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6329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6330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6331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6332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3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4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5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6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7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8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39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40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41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42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3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4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5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6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7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8" name="TextBox 27"/>
          <p:cNvSpPr txBox="1">
            <a:spLocks noChangeArrowheads="1"/>
          </p:cNvSpPr>
          <p:nvPr/>
        </p:nvSpPr>
        <p:spPr bwMode="auto">
          <a:xfrm>
            <a:off x="5518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49" name="TextBox 28"/>
          <p:cNvSpPr txBox="1">
            <a:spLocks noChangeArrowheads="1"/>
          </p:cNvSpPr>
          <p:nvPr/>
        </p:nvSpPr>
        <p:spPr bwMode="auto">
          <a:xfrm>
            <a:off x="623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50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51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6352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53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54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55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56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6357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[2] = C [2] + C [1]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7350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7351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7352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7353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7354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7355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7356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57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58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59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0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1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2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3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4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5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66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67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68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69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0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1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2" name="TextBox 27"/>
          <p:cNvSpPr txBox="1">
            <a:spLocks noChangeArrowheads="1"/>
          </p:cNvSpPr>
          <p:nvPr/>
        </p:nvSpPr>
        <p:spPr bwMode="auto">
          <a:xfrm>
            <a:off x="5518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3" name="TextBox 28"/>
          <p:cNvSpPr txBox="1">
            <a:spLocks noChangeArrowheads="1"/>
          </p:cNvSpPr>
          <p:nvPr/>
        </p:nvSpPr>
        <p:spPr bwMode="auto">
          <a:xfrm>
            <a:off x="623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4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5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7376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77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78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79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80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7381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[3] = C [3] + C [2]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Counting Sort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022537" y="1448360"/>
            <a:ext cx="7542960" cy="4572000"/>
          </a:xfrm>
        </p:spPr>
        <p:txBody>
          <a:bodyPr/>
          <a:lstStyle/>
          <a:p>
            <a:pPr eaLnBrk="1" hangingPunct="1"/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Idea</a:t>
            </a:r>
          </a:p>
          <a:p>
            <a:pPr lvl="1">
              <a:lnSpc>
                <a:spcPts val="2602"/>
              </a:lnSpc>
              <a:buFont typeface="Courier New" pitchFamily="49" charset="0"/>
              <a:buChar char="o"/>
            </a:pPr>
            <a:r>
              <a:rPr lang="en-CA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each input element x, determine the number of elements less than or equal to x</a:t>
            </a:r>
          </a:p>
          <a:p>
            <a:pPr lvl="1">
              <a:lnSpc>
                <a:spcPts val="2602"/>
              </a:lnSpc>
              <a:buFont typeface="Courier New" pitchFamily="49" charset="0"/>
              <a:buChar char="o"/>
            </a:pPr>
            <a:r>
              <a:rPr lang="en-CA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each integer </a:t>
            </a:r>
            <a:r>
              <a:rPr lang="en-CA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(0 ≤ </a:t>
            </a:r>
            <a:r>
              <a:rPr lang="en-CA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k), count how many elements whose values are i</a:t>
            </a:r>
          </a:p>
          <a:p>
            <a:pPr lvl="2">
              <a:lnSpc>
                <a:spcPts val="2602"/>
              </a:lnSpc>
              <a:buFont typeface="Wingdings" pitchFamily="2" charset="2"/>
              <a:buChar char="ü"/>
            </a:pPr>
            <a:r>
              <a:rPr lang="en-CA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 we know how many elements are less than or</a:t>
            </a:r>
            <a:r>
              <a:rPr lang="en-CA" altLang="en-US" dirty="0" smtClean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 to i</a:t>
            </a:r>
          </a:p>
          <a:p>
            <a:pPr>
              <a:lnSpc>
                <a:spcPts val="2602"/>
              </a:lnSpc>
            </a:pPr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 storage</a:t>
            </a:r>
          </a:p>
          <a:p>
            <a:pPr lvl="1">
              <a:lnSpc>
                <a:spcPts val="2602"/>
              </a:lnSpc>
            </a:pPr>
            <a:r>
              <a:rPr lang="en-CA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A[1..n]: input elements</a:t>
            </a:r>
          </a:p>
          <a:p>
            <a:pPr lvl="1">
              <a:lnSpc>
                <a:spcPts val="2602"/>
              </a:lnSpc>
            </a:pPr>
            <a:r>
              <a:rPr lang="en-CA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B[1..n]: sorted elements</a:t>
            </a:r>
          </a:p>
          <a:p>
            <a:pPr lvl="1">
              <a:lnSpc>
                <a:spcPts val="2602"/>
              </a:lnSpc>
            </a:pPr>
            <a:r>
              <a:rPr lang="en-CA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C[0..k]: holds the number of elements less than or equal to </a:t>
            </a:r>
            <a:r>
              <a:rPr lang="en-CA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where (0 ≤ </a:t>
            </a:r>
            <a:r>
              <a:rPr lang="en-CA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k)</a:t>
            </a:r>
          </a:p>
          <a:p>
            <a:pPr lvl="1">
              <a:lnSpc>
                <a:spcPts val="2602"/>
              </a:lnSpc>
            </a:pPr>
            <a:endParaRPr lang="en-CA" alt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602"/>
              </a:lnSpc>
            </a:pPr>
            <a:endParaRPr lang="en-CA" alt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02"/>
              </a:lnSpc>
            </a:pPr>
            <a:endParaRPr lang="en-CA" alt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02"/>
              </a:lnSpc>
            </a:pPr>
            <a:endParaRPr lang="en-CA" altLang="en-US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1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8374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8375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8376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8377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8378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8379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8380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1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2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3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4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5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6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7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8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89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390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1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2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3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4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5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6" name="TextBox 27"/>
          <p:cNvSpPr txBox="1">
            <a:spLocks noChangeArrowheads="1"/>
          </p:cNvSpPr>
          <p:nvPr/>
        </p:nvSpPr>
        <p:spPr bwMode="auto">
          <a:xfrm>
            <a:off x="5518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7" name="TextBox 28"/>
          <p:cNvSpPr txBox="1">
            <a:spLocks noChangeArrowheads="1"/>
          </p:cNvSpPr>
          <p:nvPr/>
        </p:nvSpPr>
        <p:spPr bwMode="auto">
          <a:xfrm>
            <a:off x="623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8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399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8400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401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402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403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404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8405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[4] = C [4] + C [3]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9396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9398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9399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9400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9401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9402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59403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59404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05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06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07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08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09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10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11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12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13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14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15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16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17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18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19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20" name="TextBox 27"/>
          <p:cNvSpPr txBox="1">
            <a:spLocks noChangeArrowheads="1"/>
          </p:cNvSpPr>
          <p:nvPr/>
        </p:nvSpPr>
        <p:spPr bwMode="auto">
          <a:xfrm>
            <a:off x="5518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21" name="TextBox 28"/>
          <p:cNvSpPr txBox="1">
            <a:spLocks noChangeArrowheads="1"/>
          </p:cNvSpPr>
          <p:nvPr/>
        </p:nvSpPr>
        <p:spPr bwMode="auto">
          <a:xfrm>
            <a:off x="623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22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23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59424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25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26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27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28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59429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[5] = C [5] + C [4]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0420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0422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0424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0425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0426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0427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0428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29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0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1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2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3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4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5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6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7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38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39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0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1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2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3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4" name="TextBox 27"/>
          <p:cNvSpPr txBox="1">
            <a:spLocks noChangeArrowheads="1"/>
          </p:cNvSpPr>
          <p:nvPr/>
        </p:nvSpPr>
        <p:spPr bwMode="auto">
          <a:xfrm>
            <a:off x="5437910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5" name="TextBox 28"/>
          <p:cNvSpPr txBox="1">
            <a:spLocks noChangeArrowheads="1"/>
          </p:cNvSpPr>
          <p:nvPr/>
        </p:nvSpPr>
        <p:spPr bwMode="auto">
          <a:xfrm>
            <a:off x="623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6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7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0448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49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50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51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52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0453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[6] = C [6] + C [5]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1444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1445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1446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1447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1448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1449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1450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1451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1452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3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4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5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6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7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8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59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60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61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62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3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4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5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6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7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8" name="TextBox 27"/>
          <p:cNvSpPr txBox="1">
            <a:spLocks noChangeArrowheads="1"/>
          </p:cNvSpPr>
          <p:nvPr/>
        </p:nvSpPr>
        <p:spPr bwMode="auto">
          <a:xfrm>
            <a:off x="5437910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69" name="TextBox 28"/>
          <p:cNvSpPr txBox="1">
            <a:spLocks noChangeArrowheads="1"/>
          </p:cNvSpPr>
          <p:nvPr/>
        </p:nvSpPr>
        <p:spPr bwMode="auto">
          <a:xfrm>
            <a:off x="6153728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70" name="TextBox 29"/>
          <p:cNvSpPr txBox="1">
            <a:spLocks noChangeArrowheads="1"/>
          </p:cNvSpPr>
          <p:nvPr/>
        </p:nvSpPr>
        <p:spPr bwMode="auto">
          <a:xfrm>
            <a:off x="6950364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71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1472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73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74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75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76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1477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[7] = C [7] + C [6]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2470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2471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2472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2473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2474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2475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2476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77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78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79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0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1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2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3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4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5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86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87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88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89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0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1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2" name="TextBox 27"/>
          <p:cNvSpPr txBox="1">
            <a:spLocks noChangeArrowheads="1"/>
          </p:cNvSpPr>
          <p:nvPr/>
        </p:nvSpPr>
        <p:spPr bwMode="auto">
          <a:xfrm>
            <a:off x="5437910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3" name="TextBox 28"/>
          <p:cNvSpPr txBox="1">
            <a:spLocks noChangeArrowheads="1"/>
          </p:cNvSpPr>
          <p:nvPr/>
        </p:nvSpPr>
        <p:spPr bwMode="auto">
          <a:xfrm>
            <a:off x="6153728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4" name="TextBox 29"/>
          <p:cNvSpPr txBox="1">
            <a:spLocks noChangeArrowheads="1"/>
          </p:cNvSpPr>
          <p:nvPr/>
        </p:nvSpPr>
        <p:spPr bwMode="auto">
          <a:xfrm>
            <a:off x="6869546" y="3585882"/>
            <a:ext cx="308674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5" name="TextBox 30"/>
          <p:cNvSpPr txBox="1">
            <a:spLocks noChangeArrowheads="1"/>
          </p:cNvSpPr>
          <p:nvPr/>
        </p:nvSpPr>
        <p:spPr bwMode="auto">
          <a:xfrm>
            <a:off x="7666182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2496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97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98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499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500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2501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[8] = C [8] + C [7]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TextBox 2"/>
          <p:cNvSpPr txBox="1">
            <a:spLocks noChangeArrowheads="1"/>
          </p:cNvSpPr>
          <p:nvPr/>
        </p:nvSpPr>
        <p:spPr bwMode="auto">
          <a:xfrm>
            <a:off x="1397000" y="1378324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3492" name="TextBox 3"/>
          <p:cNvSpPr txBox="1">
            <a:spLocks noChangeArrowheads="1"/>
          </p:cNvSpPr>
          <p:nvPr/>
        </p:nvSpPr>
        <p:spPr bwMode="auto">
          <a:xfrm>
            <a:off x="1431636" y="186017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3059546" y="1378324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3494" name="TextBox 5"/>
          <p:cNvSpPr txBox="1">
            <a:spLocks noChangeArrowheads="1"/>
          </p:cNvSpPr>
          <p:nvPr/>
        </p:nvSpPr>
        <p:spPr bwMode="auto">
          <a:xfrm>
            <a:off x="3036455" y="186017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5137727" y="1378324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3496" name="TextBox 7"/>
          <p:cNvSpPr txBox="1">
            <a:spLocks noChangeArrowheads="1"/>
          </p:cNvSpPr>
          <p:nvPr/>
        </p:nvSpPr>
        <p:spPr bwMode="auto">
          <a:xfrm>
            <a:off x="5183909" y="186017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3497" name="TextBox 8"/>
          <p:cNvSpPr txBox="1">
            <a:spLocks noChangeArrowheads="1"/>
          </p:cNvSpPr>
          <p:nvPr/>
        </p:nvSpPr>
        <p:spPr bwMode="auto">
          <a:xfrm>
            <a:off x="6731000" y="1378324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3498" name="TextBox 9"/>
          <p:cNvSpPr txBox="1">
            <a:spLocks noChangeArrowheads="1"/>
          </p:cNvSpPr>
          <p:nvPr/>
        </p:nvSpPr>
        <p:spPr bwMode="auto">
          <a:xfrm>
            <a:off x="8255001" y="1781736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3499" name="TextBox 10"/>
          <p:cNvSpPr txBox="1">
            <a:spLocks noChangeArrowheads="1"/>
          </p:cNvSpPr>
          <p:nvPr/>
        </p:nvSpPr>
        <p:spPr bwMode="auto">
          <a:xfrm>
            <a:off x="6800273" y="194982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3500" name="TextBox 11"/>
          <p:cNvSpPr txBox="1">
            <a:spLocks noChangeArrowheads="1"/>
          </p:cNvSpPr>
          <p:nvPr/>
        </p:nvSpPr>
        <p:spPr bwMode="auto">
          <a:xfrm>
            <a:off x="132772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1" name="TextBox 12"/>
          <p:cNvSpPr txBox="1">
            <a:spLocks noChangeArrowheads="1"/>
          </p:cNvSpPr>
          <p:nvPr/>
        </p:nvSpPr>
        <p:spPr bwMode="auto">
          <a:xfrm>
            <a:off x="1881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2" name="TextBox 13"/>
          <p:cNvSpPr txBox="1">
            <a:spLocks noChangeArrowheads="1"/>
          </p:cNvSpPr>
          <p:nvPr/>
        </p:nvSpPr>
        <p:spPr bwMode="auto">
          <a:xfrm>
            <a:off x="2643909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3" name="TextBox 14"/>
          <p:cNvSpPr txBox="1">
            <a:spLocks noChangeArrowheads="1"/>
          </p:cNvSpPr>
          <p:nvPr/>
        </p:nvSpPr>
        <p:spPr bwMode="auto">
          <a:xfrm>
            <a:off x="3336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4" name="TextBox 15"/>
          <p:cNvSpPr txBox="1">
            <a:spLocks noChangeArrowheads="1"/>
          </p:cNvSpPr>
          <p:nvPr/>
        </p:nvSpPr>
        <p:spPr bwMode="auto">
          <a:xfrm>
            <a:off x="4098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5" name="TextBox 16"/>
          <p:cNvSpPr txBox="1">
            <a:spLocks noChangeArrowheads="1"/>
          </p:cNvSpPr>
          <p:nvPr/>
        </p:nvSpPr>
        <p:spPr bwMode="auto">
          <a:xfrm>
            <a:off x="4860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6" name="TextBox 17"/>
          <p:cNvSpPr txBox="1">
            <a:spLocks noChangeArrowheads="1"/>
          </p:cNvSpPr>
          <p:nvPr/>
        </p:nvSpPr>
        <p:spPr bwMode="auto">
          <a:xfrm>
            <a:off x="5622637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7" name="TextBox 18"/>
          <p:cNvSpPr txBox="1">
            <a:spLocks noChangeArrowheads="1"/>
          </p:cNvSpPr>
          <p:nvPr/>
        </p:nvSpPr>
        <p:spPr bwMode="auto">
          <a:xfrm>
            <a:off x="6315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8" name="TextBox 19"/>
          <p:cNvSpPr txBox="1">
            <a:spLocks noChangeArrowheads="1"/>
          </p:cNvSpPr>
          <p:nvPr/>
        </p:nvSpPr>
        <p:spPr bwMode="auto">
          <a:xfrm>
            <a:off x="7077364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09" name="TextBox 20"/>
          <p:cNvSpPr txBox="1">
            <a:spLocks noChangeArrowheads="1"/>
          </p:cNvSpPr>
          <p:nvPr/>
        </p:nvSpPr>
        <p:spPr bwMode="auto">
          <a:xfrm>
            <a:off x="7770091" y="3115235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10" name="TextBox 21"/>
          <p:cNvSpPr txBox="1">
            <a:spLocks noChangeArrowheads="1"/>
          </p:cNvSpPr>
          <p:nvPr/>
        </p:nvSpPr>
        <p:spPr bwMode="auto">
          <a:xfrm>
            <a:off x="1154545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1" name="TextBox 22"/>
          <p:cNvSpPr txBox="1">
            <a:spLocks noChangeArrowheads="1"/>
          </p:cNvSpPr>
          <p:nvPr/>
        </p:nvSpPr>
        <p:spPr bwMode="auto">
          <a:xfrm>
            <a:off x="1778000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2" name="TextBox 23"/>
          <p:cNvSpPr txBox="1">
            <a:spLocks noChangeArrowheads="1"/>
          </p:cNvSpPr>
          <p:nvPr/>
        </p:nvSpPr>
        <p:spPr bwMode="auto">
          <a:xfrm>
            <a:off x="2470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3" name="TextBox 24"/>
          <p:cNvSpPr txBox="1">
            <a:spLocks noChangeArrowheads="1"/>
          </p:cNvSpPr>
          <p:nvPr/>
        </p:nvSpPr>
        <p:spPr bwMode="auto">
          <a:xfrm>
            <a:off x="3198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4" name="TextBox 25"/>
          <p:cNvSpPr txBox="1">
            <a:spLocks noChangeArrowheads="1"/>
          </p:cNvSpPr>
          <p:nvPr/>
        </p:nvSpPr>
        <p:spPr bwMode="auto">
          <a:xfrm>
            <a:off x="3960091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5" name="TextBox 26"/>
          <p:cNvSpPr txBox="1">
            <a:spLocks noChangeArrowheads="1"/>
          </p:cNvSpPr>
          <p:nvPr/>
        </p:nvSpPr>
        <p:spPr bwMode="auto">
          <a:xfrm>
            <a:off x="4756727" y="3585882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6" name="TextBox 27"/>
          <p:cNvSpPr txBox="1">
            <a:spLocks noChangeArrowheads="1"/>
          </p:cNvSpPr>
          <p:nvPr/>
        </p:nvSpPr>
        <p:spPr bwMode="auto">
          <a:xfrm>
            <a:off x="5437910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7" name="TextBox 28"/>
          <p:cNvSpPr txBox="1">
            <a:spLocks noChangeArrowheads="1"/>
          </p:cNvSpPr>
          <p:nvPr/>
        </p:nvSpPr>
        <p:spPr bwMode="auto">
          <a:xfrm>
            <a:off x="6153728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8" name="TextBox 29"/>
          <p:cNvSpPr txBox="1">
            <a:spLocks noChangeArrowheads="1"/>
          </p:cNvSpPr>
          <p:nvPr/>
        </p:nvSpPr>
        <p:spPr bwMode="auto">
          <a:xfrm>
            <a:off x="6869546" y="3585882"/>
            <a:ext cx="308674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19" name="TextBox 30"/>
          <p:cNvSpPr txBox="1">
            <a:spLocks noChangeArrowheads="1"/>
          </p:cNvSpPr>
          <p:nvPr/>
        </p:nvSpPr>
        <p:spPr bwMode="auto">
          <a:xfrm>
            <a:off x="7585364" y="3585882"/>
            <a:ext cx="320601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3520" name="TextBox 31"/>
          <p:cNvSpPr txBox="1">
            <a:spLocks noChangeArrowheads="1"/>
          </p:cNvSpPr>
          <p:nvPr/>
        </p:nvSpPr>
        <p:spPr bwMode="auto">
          <a:xfrm>
            <a:off x="8255000" y="3653118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21" name="TextBox 32"/>
          <p:cNvSpPr txBox="1">
            <a:spLocks noChangeArrowheads="1"/>
          </p:cNvSpPr>
          <p:nvPr/>
        </p:nvSpPr>
        <p:spPr bwMode="auto">
          <a:xfrm>
            <a:off x="2228273" y="452717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22" name="TextBox 33"/>
          <p:cNvSpPr txBox="1">
            <a:spLocks noChangeArrowheads="1"/>
          </p:cNvSpPr>
          <p:nvPr/>
        </p:nvSpPr>
        <p:spPr bwMode="auto">
          <a:xfrm>
            <a:off x="2874819" y="4527177"/>
            <a:ext cx="135774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23" name="TextBox 34"/>
          <p:cNvSpPr txBox="1">
            <a:spLocks noChangeArrowheads="1"/>
          </p:cNvSpPr>
          <p:nvPr/>
        </p:nvSpPr>
        <p:spPr bwMode="auto">
          <a:xfrm>
            <a:off x="2228273" y="4852147"/>
            <a:ext cx="291747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7 -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24" name="TextBox 35"/>
          <p:cNvSpPr txBox="1">
            <a:spLocks noChangeArrowheads="1"/>
          </p:cNvSpPr>
          <p:nvPr/>
        </p:nvSpPr>
        <p:spPr bwMode="auto">
          <a:xfrm>
            <a:off x="2874818" y="4852147"/>
            <a:ext cx="2572820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3525" name="TextBox 36"/>
          <p:cNvSpPr txBox="1">
            <a:spLocks noChangeArrowheads="1"/>
          </p:cNvSpPr>
          <p:nvPr/>
        </p:nvSpPr>
        <p:spPr bwMode="auto">
          <a:xfrm>
            <a:off x="2228273" y="5188324"/>
            <a:ext cx="2257028" cy="65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[9] = C [9] + C [8]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16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17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18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19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0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1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2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3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4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5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6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27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64528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29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0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1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2" name="TextBox 19"/>
          <p:cNvSpPr txBox="1">
            <a:spLocks noChangeArrowheads="1"/>
          </p:cNvSpPr>
          <p:nvPr/>
        </p:nvSpPr>
        <p:spPr bwMode="auto">
          <a:xfrm>
            <a:off x="3833091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3" name="TextBox 20"/>
          <p:cNvSpPr txBox="1">
            <a:spLocks noChangeArrowheads="1"/>
          </p:cNvSpPr>
          <p:nvPr/>
        </p:nvSpPr>
        <p:spPr bwMode="auto">
          <a:xfrm>
            <a:off x="4375727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4" name="TextBox 21"/>
          <p:cNvSpPr txBox="1">
            <a:spLocks noChangeArrowheads="1"/>
          </p:cNvSpPr>
          <p:nvPr/>
        </p:nvSpPr>
        <p:spPr bwMode="auto">
          <a:xfrm>
            <a:off x="4906818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5" name="TextBox 22"/>
          <p:cNvSpPr txBox="1">
            <a:spLocks noChangeArrowheads="1"/>
          </p:cNvSpPr>
          <p:nvPr/>
        </p:nvSpPr>
        <p:spPr bwMode="auto">
          <a:xfrm>
            <a:off x="5449455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6" name="TextBox 23"/>
          <p:cNvSpPr txBox="1">
            <a:spLocks noChangeArrowheads="1"/>
          </p:cNvSpPr>
          <p:nvPr/>
        </p:nvSpPr>
        <p:spPr bwMode="auto">
          <a:xfrm>
            <a:off x="5980545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7" name="TextBox 24"/>
          <p:cNvSpPr txBox="1">
            <a:spLocks noChangeArrowheads="1"/>
          </p:cNvSpPr>
          <p:nvPr/>
        </p:nvSpPr>
        <p:spPr bwMode="auto">
          <a:xfrm>
            <a:off x="6523182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4538" name="TextBox 25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39" name="TextBox 26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0" name="TextBox 27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1" name="TextBox 28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2" name="TextBox 29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3" name="TextBox 30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4" name="TextBox 31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5" name="TextBox 32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6" name="TextBox 33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7" name="TextBox 34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8" name="TextBox 35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49" name="TextBox 36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5	6	7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4550" name="TextBox 37"/>
          <p:cNvSpPr txBox="1">
            <a:spLocks noChangeArrowheads="1"/>
          </p:cNvSpPr>
          <p:nvPr/>
        </p:nvSpPr>
        <p:spPr bwMode="auto">
          <a:xfrm>
            <a:off x="3325092" y="2734235"/>
            <a:ext cx="1504258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17246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883"/>
              </a:lnSpc>
              <a:tabLst>
                <a:tab pos="636807" algn="l"/>
                <a:tab pos="117246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4551" name="TextBox 38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11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4552" name="TextBox 39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4553" name="TextBox 40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54" name="TextBox 41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55" name="TextBox 42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56" name="TextBox 43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57" name="TextBox 44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58" name="TextBox 45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59" name="TextBox 46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60" name="TextBox 47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61" name="TextBox 48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62" name="TextBox 49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63" name="TextBox 50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64" name="TextBox 51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4565" name="TextBox 52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4566" name="TextBox 53"/>
          <p:cNvSpPr txBox="1">
            <a:spLocks noChangeArrowheads="1"/>
          </p:cNvSpPr>
          <p:nvPr/>
        </p:nvSpPr>
        <p:spPr bwMode="auto">
          <a:xfrm>
            <a:off x="7054273" y="3955676"/>
            <a:ext cx="753411" cy="74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6842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B</a:t>
            </a:r>
          </a:p>
          <a:p>
            <a:pPr>
              <a:lnSpc>
                <a:spcPts val="2883"/>
              </a:lnSpc>
              <a:tabLst>
                <a:tab pos="568425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4567" name="TextBox 54"/>
          <p:cNvSpPr txBox="1">
            <a:spLocks noChangeArrowheads="1"/>
          </p:cNvSpPr>
          <p:nvPr/>
        </p:nvSpPr>
        <p:spPr bwMode="auto">
          <a:xfrm>
            <a:off x="4722091" y="4538382"/>
            <a:ext cx="809517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=12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4568" name="TextBox 55"/>
          <p:cNvSpPr txBox="1">
            <a:spLocks noChangeArrowheads="1"/>
          </p:cNvSpPr>
          <p:nvPr/>
        </p:nvSpPr>
        <p:spPr bwMode="auto">
          <a:xfrm>
            <a:off x="4722091" y="4807324"/>
            <a:ext cx="2681824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[12]]] = A [12]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[9]] = 9 =&gt;B [12] = 9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[12]] = C[A[12]] - 1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[9] = C[9]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0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2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3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4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5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6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7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8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49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50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51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65552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3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4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5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6" name="TextBox 19"/>
          <p:cNvSpPr txBox="1">
            <a:spLocks noChangeArrowheads="1"/>
          </p:cNvSpPr>
          <p:nvPr/>
        </p:nvSpPr>
        <p:spPr bwMode="auto">
          <a:xfrm>
            <a:off x="3833091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7" name="TextBox 20"/>
          <p:cNvSpPr txBox="1">
            <a:spLocks noChangeArrowheads="1"/>
          </p:cNvSpPr>
          <p:nvPr/>
        </p:nvSpPr>
        <p:spPr bwMode="auto">
          <a:xfrm>
            <a:off x="4375727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8" name="TextBox 21"/>
          <p:cNvSpPr txBox="1">
            <a:spLocks noChangeArrowheads="1"/>
          </p:cNvSpPr>
          <p:nvPr/>
        </p:nvSpPr>
        <p:spPr bwMode="auto">
          <a:xfrm>
            <a:off x="4906818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59" name="TextBox 22"/>
          <p:cNvSpPr txBox="1">
            <a:spLocks noChangeArrowheads="1"/>
          </p:cNvSpPr>
          <p:nvPr/>
        </p:nvSpPr>
        <p:spPr bwMode="auto">
          <a:xfrm>
            <a:off x="5449455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60" name="TextBox 23"/>
          <p:cNvSpPr txBox="1">
            <a:spLocks noChangeArrowheads="1"/>
          </p:cNvSpPr>
          <p:nvPr/>
        </p:nvSpPr>
        <p:spPr bwMode="auto">
          <a:xfrm>
            <a:off x="5980545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61" name="TextBox 24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2" name="TextBox 25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3" name="TextBox 26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4" name="TextBox 27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5" name="TextBox 28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6" name="TextBox 29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7" name="TextBox 30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8" name="TextBox 31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69" name="TextBox 32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70" name="TextBox 33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71" name="TextBox 34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72" name="TextBox 35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5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5573" name="TextBox 36"/>
          <p:cNvSpPr txBox="1">
            <a:spLocks noChangeArrowheads="1"/>
          </p:cNvSpPr>
          <p:nvPr/>
        </p:nvSpPr>
        <p:spPr bwMode="auto">
          <a:xfrm>
            <a:off x="3325092" y="2734235"/>
            <a:ext cx="1504258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17246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883"/>
              </a:lnSpc>
              <a:tabLst>
                <a:tab pos="636807" algn="l"/>
                <a:tab pos="117246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5574" name="TextBox 37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11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5575" name="TextBox 38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5576" name="TextBox 39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77" name="TextBox 40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78" name="TextBox 41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79" name="TextBox 42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0" name="TextBox 43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1" name="TextBox 44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2" name="TextBox 45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3" name="TextBox 46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4" name="TextBox 47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5" name="TextBox 48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6" name="TextBox 49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7" name="TextBox 50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88" name="TextBox 51"/>
          <p:cNvSpPr txBox="1">
            <a:spLocks noChangeArrowheads="1"/>
          </p:cNvSpPr>
          <p:nvPr/>
        </p:nvSpPr>
        <p:spPr bwMode="auto">
          <a:xfrm>
            <a:off x="4375727" y="3944471"/>
            <a:ext cx="1603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84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984"/>
              </a:lnSpc>
            </a:pPr>
            <a:endParaRPr lang="en-US" altLang="en-US" dirty="0"/>
          </a:p>
        </p:txBody>
      </p:sp>
      <p:sp>
        <p:nvSpPr>
          <p:cNvPr id="65589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5590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5591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5592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80092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=11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5593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[11]]] = A [11]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[3]] = 3 =&gt;B [7] = 3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[11]] = C[A[11]] - 1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[3] = C[3]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64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65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66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67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68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69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70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71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72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73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74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75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66576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77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78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79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80" name="TextBox 19"/>
          <p:cNvSpPr txBox="1">
            <a:spLocks noChangeArrowheads="1"/>
          </p:cNvSpPr>
          <p:nvPr/>
        </p:nvSpPr>
        <p:spPr bwMode="auto">
          <a:xfrm>
            <a:off x="3833091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81" name="TextBox 20"/>
          <p:cNvSpPr txBox="1">
            <a:spLocks noChangeArrowheads="1"/>
          </p:cNvSpPr>
          <p:nvPr/>
        </p:nvSpPr>
        <p:spPr bwMode="auto">
          <a:xfrm>
            <a:off x="4375727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82" name="TextBox 21"/>
          <p:cNvSpPr txBox="1">
            <a:spLocks noChangeArrowheads="1"/>
          </p:cNvSpPr>
          <p:nvPr/>
        </p:nvSpPr>
        <p:spPr bwMode="auto">
          <a:xfrm>
            <a:off x="4906818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83" name="TextBox 22"/>
          <p:cNvSpPr txBox="1">
            <a:spLocks noChangeArrowheads="1"/>
          </p:cNvSpPr>
          <p:nvPr/>
        </p:nvSpPr>
        <p:spPr bwMode="auto">
          <a:xfrm>
            <a:off x="5449455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584" name="TextBox 23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85" name="TextBox 24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86" name="TextBox 25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87" name="TextBox 26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88" name="TextBox 27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89" name="TextBox 28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90" name="TextBox 29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91" name="TextBox 30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92" name="TextBox 31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93" name="TextBox 32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94" name="TextBox 33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595" name="TextBox 34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4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6596" name="TextBox 35"/>
          <p:cNvSpPr txBox="1">
            <a:spLocks noChangeArrowheads="1"/>
          </p:cNvSpPr>
          <p:nvPr/>
        </p:nvSpPr>
        <p:spPr bwMode="auto">
          <a:xfrm>
            <a:off x="3325092" y="2734235"/>
            <a:ext cx="1504258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17246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883"/>
              </a:lnSpc>
              <a:tabLst>
                <a:tab pos="636807" algn="l"/>
                <a:tab pos="117246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6597" name="TextBox 36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11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6598" name="TextBox 37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6599" name="TextBox 38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0" name="TextBox 39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1" name="TextBox 40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2" name="TextBox 41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3" name="TextBox 42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4" name="TextBox 43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5" name="TextBox 44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6" name="TextBox 45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7" name="TextBox 46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8" name="TextBox 47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09" name="TextBox 48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10" name="TextBox 49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11" name="TextBox 50"/>
          <p:cNvSpPr txBox="1">
            <a:spLocks noChangeArrowheads="1"/>
          </p:cNvSpPr>
          <p:nvPr/>
        </p:nvSpPr>
        <p:spPr bwMode="auto">
          <a:xfrm>
            <a:off x="3302000" y="3944471"/>
            <a:ext cx="1603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84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984"/>
              </a:lnSpc>
            </a:pPr>
            <a:endParaRPr lang="en-US" altLang="en-US" dirty="0"/>
          </a:p>
        </p:txBody>
      </p:sp>
      <p:sp>
        <p:nvSpPr>
          <p:cNvPr id="66612" name="TextBox 51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613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6614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6615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6616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809517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6617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[10]]] = A [10]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[1]] = 1 =&gt;B [5] =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[10]] = C[A[10]] - 1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C[1]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88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89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0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1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2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3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4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5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6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7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8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599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67600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1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2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3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4" name="TextBox 19"/>
          <p:cNvSpPr txBox="1">
            <a:spLocks noChangeArrowheads="1"/>
          </p:cNvSpPr>
          <p:nvPr/>
        </p:nvSpPr>
        <p:spPr bwMode="auto">
          <a:xfrm>
            <a:off x="3833091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5" name="TextBox 20"/>
          <p:cNvSpPr txBox="1">
            <a:spLocks noChangeArrowheads="1"/>
          </p:cNvSpPr>
          <p:nvPr/>
        </p:nvSpPr>
        <p:spPr bwMode="auto">
          <a:xfrm>
            <a:off x="4375727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6" name="TextBox 21"/>
          <p:cNvSpPr txBox="1">
            <a:spLocks noChangeArrowheads="1"/>
          </p:cNvSpPr>
          <p:nvPr/>
        </p:nvSpPr>
        <p:spPr bwMode="auto">
          <a:xfrm>
            <a:off x="4906818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07" name="TextBox 22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08" name="TextBox 23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09" name="TextBox 24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0" name="TextBox 25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1" name="TextBox 26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2" name="TextBox 27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3" name="TextBox 28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4" name="TextBox 29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5" name="TextBox 30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6" name="TextBox 31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7" name="TextBox 32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18" name="TextBox 33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4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7619" name="TextBox 34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7620" name="TextBox 35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11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7621" name="TextBox 36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7622" name="TextBox 37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3" name="TextBox 38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4" name="TextBox 39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5" name="TextBox 40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6" name="TextBox 41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7" name="TextBox 42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8" name="TextBox 43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29" name="TextBox 44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30" name="TextBox 45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31" name="TextBox 46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32" name="TextBox 47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33" name="TextBox 48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34" name="TextBox 49"/>
          <p:cNvSpPr txBox="1">
            <a:spLocks noChangeArrowheads="1"/>
          </p:cNvSpPr>
          <p:nvPr/>
        </p:nvSpPr>
        <p:spPr bwMode="auto">
          <a:xfrm>
            <a:off x="3302000" y="3944471"/>
            <a:ext cx="1603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84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984"/>
              </a:lnSpc>
            </a:pPr>
            <a:endParaRPr lang="en-US" altLang="en-US" dirty="0"/>
          </a:p>
        </p:txBody>
      </p:sp>
      <p:sp>
        <p:nvSpPr>
          <p:cNvPr id="67635" name="TextBox 50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36" name="TextBox 51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37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7638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7639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7640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7641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681824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[9]]] = A [9]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[6]] = 6 =&gt;B [10] = 6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[9]] = C[A[9]] - 1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[6] = C[6]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1050637" y="773206"/>
            <a:ext cx="3106748" cy="64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COUNTING SORT(</a:t>
            </a:r>
            <a:r>
              <a:rPr lang="en-CA" altLang="en-US" sz="21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A,B,k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1050637" y="1232647"/>
            <a:ext cx="139301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for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to k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1050636" y="1624853"/>
            <a:ext cx="11541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1512455" y="1624853"/>
            <a:ext cx="1021113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0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1050637" y="2039470"/>
            <a:ext cx="217527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for j = 1 to length[A]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0968" name="TextBox 7"/>
          <p:cNvSpPr txBox="1">
            <a:spLocks noChangeArrowheads="1"/>
          </p:cNvSpPr>
          <p:nvPr/>
        </p:nvSpPr>
        <p:spPr bwMode="auto">
          <a:xfrm>
            <a:off x="1050636" y="2431676"/>
            <a:ext cx="11541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69" name="TextBox 8"/>
          <p:cNvSpPr txBox="1">
            <a:spLocks noChangeArrowheads="1"/>
          </p:cNvSpPr>
          <p:nvPr/>
        </p:nvSpPr>
        <p:spPr bwMode="auto">
          <a:xfrm>
            <a:off x="1512455" y="2431676"/>
            <a:ext cx="227947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C[A[j]] = C[A[j]] + 1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0" name="TextBox 9"/>
          <p:cNvSpPr txBox="1">
            <a:spLocks noChangeArrowheads="1"/>
          </p:cNvSpPr>
          <p:nvPr/>
        </p:nvSpPr>
        <p:spPr bwMode="auto">
          <a:xfrm>
            <a:off x="1050636" y="2835088"/>
            <a:ext cx="516166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//C[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now contains the number of elements equal to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1" name="TextBox 10"/>
          <p:cNvSpPr txBox="1">
            <a:spLocks noChangeArrowheads="1"/>
          </p:cNvSpPr>
          <p:nvPr/>
        </p:nvSpPr>
        <p:spPr bwMode="auto">
          <a:xfrm>
            <a:off x="1050637" y="3238500"/>
            <a:ext cx="139301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 for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2" name="TextBox 11"/>
          <p:cNvSpPr txBox="1">
            <a:spLocks noChangeArrowheads="1"/>
          </p:cNvSpPr>
          <p:nvPr/>
        </p:nvSpPr>
        <p:spPr bwMode="auto">
          <a:xfrm>
            <a:off x="1050636" y="3641912"/>
            <a:ext cx="11541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3" name="TextBox 12"/>
          <p:cNvSpPr txBox="1">
            <a:spLocks noChangeArrowheads="1"/>
          </p:cNvSpPr>
          <p:nvPr/>
        </p:nvSpPr>
        <p:spPr bwMode="auto">
          <a:xfrm>
            <a:off x="1512455" y="3641912"/>
            <a:ext cx="208711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4" name="TextBox 13"/>
          <p:cNvSpPr txBox="1">
            <a:spLocks noChangeArrowheads="1"/>
          </p:cNvSpPr>
          <p:nvPr/>
        </p:nvSpPr>
        <p:spPr bwMode="auto">
          <a:xfrm>
            <a:off x="1050637" y="4045323"/>
            <a:ext cx="6270947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  //C[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now contains the number of elements less than or equal to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5" name="TextBox 14"/>
          <p:cNvSpPr txBox="1">
            <a:spLocks noChangeArrowheads="1"/>
          </p:cNvSpPr>
          <p:nvPr/>
        </p:nvSpPr>
        <p:spPr bwMode="auto">
          <a:xfrm>
            <a:off x="1050637" y="4448735"/>
            <a:ext cx="268823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length[A]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6" name="TextBox 15"/>
          <p:cNvSpPr txBox="1">
            <a:spLocks noChangeArrowheads="1"/>
          </p:cNvSpPr>
          <p:nvPr/>
        </p:nvSpPr>
        <p:spPr bwMode="auto">
          <a:xfrm>
            <a:off x="1050637" y="4852147"/>
            <a:ext cx="230832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7" name="TextBox 16"/>
          <p:cNvSpPr txBox="1">
            <a:spLocks noChangeArrowheads="1"/>
          </p:cNvSpPr>
          <p:nvPr/>
        </p:nvSpPr>
        <p:spPr bwMode="auto">
          <a:xfrm>
            <a:off x="1627909" y="4852147"/>
            <a:ext cx="190603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B[C[A[j]]] = A[j]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8" name="TextBox 17"/>
          <p:cNvSpPr txBox="1">
            <a:spLocks noChangeArrowheads="1"/>
          </p:cNvSpPr>
          <p:nvPr/>
        </p:nvSpPr>
        <p:spPr bwMode="auto">
          <a:xfrm>
            <a:off x="1050637" y="5255559"/>
            <a:ext cx="22224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9" name="TextBox 18"/>
          <p:cNvSpPr txBox="1">
            <a:spLocks noChangeArrowheads="1"/>
          </p:cNvSpPr>
          <p:nvPr/>
        </p:nvSpPr>
        <p:spPr bwMode="auto">
          <a:xfrm>
            <a:off x="1685637" y="5255559"/>
            <a:ext cx="196367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C[A[j]] = </a:t>
            </a:r>
            <a:r>
              <a:rPr lang="en-CA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C[A[j]] 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6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2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3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4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5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6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7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8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19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20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21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22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23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68624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25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26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27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28" name="TextBox 19"/>
          <p:cNvSpPr txBox="1">
            <a:spLocks noChangeArrowheads="1"/>
          </p:cNvSpPr>
          <p:nvPr/>
        </p:nvSpPr>
        <p:spPr bwMode="auto">
          <a:xfrm>
            <a:off x="3833091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29" name="TextBox 20"/>
          <p:cNvSpPr txBox="1">
            <a:spLocks noChangeArrowheads="1"/>
          </p:cNvSpPr>
          <p:nvPr/>
        </p:nvSpPr>
        <p:spPr bwMode="auto">
          <a:xfrm>
            <a:off x="4375727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30" name="TextBox 21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1" name="TextBox 22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2" name="TextBox 23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3" name="TextBox 24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4" name="TextBox 25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5" name="TextBox 26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6" name="TextBox 27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7" name="TextBox 28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8" name="TextBox 29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39" name="TextBox 30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40" name="TextBox 31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41" name="TextBox 32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4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8642" name="TextBox 33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8643" name="TextBox 34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8644" name="TextBox 35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8645" name="TextBox 36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46" name="TextBox 37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47" name="TextBox 38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48" name="TextBox 39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49" name="TextBox 40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0" name="TextBox 41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1" name="TextBox 42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2" name="TextBox 43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3" name="TextBox 44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4" name="TextBox 45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5" name="TextBox 46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6" name="TextBox 47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57" name="TextBox 48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58" name="TextBox 49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59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60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61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8662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8663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8664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8665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673232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[8]]] = A [8]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[8]] = 8 =&gt;B [11] = 8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[8]] = C[A[8]] - 1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[8] = C[8]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5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39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0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1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2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3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4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5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6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47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69648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49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50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51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52" name="TextBox 19"/>
          <p:cNvSpPr txBox="1">
            <a:spLocks noChangeArrowheads="1"/>
          </p:cNvSpPr>
          <p:nvPr/>
        </p:nvSpPr>
        <p:spPr bwMode="auto">
          <a:xfrm>
            <a:off x="3833091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53" name="TextBox 20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54" name="TextBox 21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55" name="TextBox 22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56" name="TextBox 23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57" name="TextBox 24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58" name="TextBox 25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59" name="TextBox 26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60" name="TextBox 27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61" name="TextBox 28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62" name="TextBox 29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63" name="TextBox 30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64" name="TextBox 31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3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9665" name="TextBox 32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9666" name="TextBox 33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69667" name="TextBox 34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69668" name="TextBox 35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69" name="TextBox 36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0" name="TextBox 37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1" name="TextBox 38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2" name="TextBox 39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3" name="TextBox 40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4" name="TextBox 41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5" name="TextBox 42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6" name="TextBox 43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7" name="TextBox 44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8" name="TextBox 45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79" name="TextBox 46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80" name="TextBox 47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81" name="TextBox 48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82" name="TextBox 49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83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84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85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69686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69687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9688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9689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[7]]] = A [7]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[1]] = 1 =&gt;B [4] =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[7]] = C[A[7]] - 1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C[1]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1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2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3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4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5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6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7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8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69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70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71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70672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673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674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675" name="TextBox 18"/>
          <p:cNvSpPr txBox="1">
            <a:spLocks noChangeArrowheads="1"/>
          </p:cNvSpPr>
          <p:nvPr/>
        </p:nvSpPr>
        <p:spPr bwMode="auto">
          <a:xfrm>
            <a:off x="3302000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676" name="TextBox 19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77" name="TextBox 20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78" name="TextBox 21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79" name="TextBox 22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0" name="TextBox 23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1" name="TextBox 24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2" name="TextBox 25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3" name="TextBox 26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4" name="TextBox 27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5" name="TextBox 28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6" name="TextBox 29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87" name="TextBox 30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0688" name="TextBox 31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0689" name="TextBox 32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0690" name="TextBox 33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70691" name="TextBox 34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2" name="TextBox 35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3" name="TextBox 36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4" name="TextBox 37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5" name="TextBox 38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6" name="TextBox 39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7" name="TextBox 40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8" name="TextBox 41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699" name="TextBox 42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700" name="TextBox 43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701" name="TextBox 44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702" name="TextBox 45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703" name="TextBox 46"/>
          <p:cNvSpPr txBox="1">
            <a:spLocks noChangeArrowheads="1"/>
          </p:cNvSpPr>
          <p:nvPr/>
        </p:nvSpPr>
        <p:spPr bwMode="auto">
          <a:xfrm>
            <a:off x="2228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04" name="TextBox 47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05" name="TextBox 48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06" name="TextBox 49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07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08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09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0710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0711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0712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0713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[6]]] = A [6]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[1]] = 1 =&gt;B [3] =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[6]] = C[A[6]] - 1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C[1]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86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87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88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89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90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91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92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93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94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695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71696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697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698" name="TextBox 17"/>
          <p:cNvSpPr txBox="1">
            <a:spLocks noChangeArrowheads="1"/>
          </p:cNvSpPr>
          <p:nvPr/>
        </p:nvSpPr>
        <p:spPr bwMode="auto">
          <a:xfrm>
            <a:off x="2759364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699" name="TextBox 18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0" name="TextBox 19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1" name="TextBox 20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2" name="TextBox 21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3" name="TextBox 22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4" name="TextBox 23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5" name="TextBox 24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6" name="TextBox 25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7" name="TextBox 26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8" name="TextBox 27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09" name="TextBox 28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10" name="TextBox 29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1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1711" name="TextBox 30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1712" name="TextBox 31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1713" name="TextBox 32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71714" name="TextBox 33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15" name="TextBox 34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16" name="TextBox 35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17" name="TextBox 36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18" name="TextBox 37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19" name="TextBox 38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0" name="TextBox 39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1" name="TextBox 40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2" name="TextBox 41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3" name="TextBox 42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4" name="TextBox 43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5" name="TextBox 44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26" name="TextBox 45"/>
          <p:cNvSpPr txBox="1">
            <a:spLocks noChangeArrowheads="1"/>
          </p:cNvSpPr>
          <p:nvPr/>
        </p:nvSpPr>
        <p:spPr bwMode="auto">
          <a:xfrm>
            <a:off x="1685636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27" name="TextBox 46"/>
          <p:cNvSpPr txBox="1">
            <a:spLocks noChangeArrowheads="1"/>
          </p:cNvSpPr>
          <p:nvPr/>
        </p:nvSpPr>
        <p:spPr bwMode="auto">
          <a:xfrm>
            <a:off x="2228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28" name="TextBox 47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29" name="TextBox 48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30" name="TextBox 49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31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32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33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1734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1735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1736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1737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[5]]] = A [5]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[1]] = 1 =&gt;B [2] =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[5]] = C[A[5]] - 1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C[1]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08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09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0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1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2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3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4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5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6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7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8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19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939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939"/>
              </a:lnSpc>
            </a:pPr>
            <a:endParaRPr lang="en-US" altLang="en-US" dirty="0"/>
          </a:p>
        </p:txBody>
      </p:sp>
      <p:sp>
        <p:nvSpPr>
          <p:cNvPr id="72720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21" name="TextBox 16"/>
          <p:cNvSpPr txBox="1">
            <a:spLocks noChangeArrowheads="1"/>
          </p:cNvSpPr>
          <p:nvPr/>
        </p:nvSpPr>
        <p:spPr bwMode="auto">
          <a:xfrm>
            <a:off x="2228273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22" name="TextBox 17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3" name="TextBox 18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4" name="TextBox 19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5" name="TextBox 20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6" name="TextBox 21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7" name="TextBox 22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8" name="TextBox 23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29" name="TextBox 24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30" name="TextBox 25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31" name="TextBox 26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32" name="TextBox 27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33" name="TextBox 28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1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2734" name="TextBox 29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8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2735" name="TextBox 30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2736" name="TextBox 31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72737" name="TextBox 32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38" name="TextBox 33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39" name="TextBox 34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0" name="TextBox 35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1" name="TextBox 36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2" name="TextBox 37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3" name="TextBox 38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4" name="TextBox 39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5" name="TextBox 40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6" name="TextBox 41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7" name="TextBox 42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8" name="TextBox 43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49" name="TextBox 44"/>
          <p:cNvSpPr txBox="1">
            <a:spLocks noChangeArrowheads="1"/>
          </p:cNvSpPr>
          <p:nvPr/>
        </p:nvSpPr>
        <p:spPr bwMode="auto">
          <a:xfrm>
            <a:off x="1685636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0" name="TextBox 45"/>
          <p:cNvSpPr txBox="1">
            <a:spLocks noChangeArrowheads="1"/>
          </p:cNvSpPr>
          <p:nvPr/>
        </p:nvSpPr>
        <p:spPr bwMode="auto">
          <a:xfrm>
            <a:off x="2228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1" name="TextBox 46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2" name="TextBox 47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3" name="TextBox 48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4" name="TextBox 49"/>
          <p:cNvSpPr txBox="1">
            <a:spLocks noChangeArrowheads="1"/>
          </p:cNvSpPr>
          <p:nvPr/>
        </p:nvSpPr>
        <p:spPr bwMode="auto">
          <a:xfrm>
            <a:off x="544945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5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6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7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2758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2759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2760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2761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[4]]] = A [4]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[5]] = 5 =&gt;B [9] = 5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[4]] = C[A[4]] - 1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[5] = C[5]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2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3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4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5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6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7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8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39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0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1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2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3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6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040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3040"/>
              </a:lnSpc>
            </a:pPr>
            <a:endParaRPr lang="en-US" altLang="en-US" dirty="0"/>
          </a:p>
        </p:txBody>
      </p:sp>
      <p:sp>
        <p:nvSpPr>
          <p:cNvPr id="73744" name="TextBox 15"/>
          <p:cNvSpPr txBox="1">
            <a:spLocks noChangeArrowheads="1"/>
          </p:cNvSpPr>
          <p:nvPr/>
        </p:nvSpPr>
        <p:spPr bwMode="auto">
          <a:xfrm>
            <a:off x="1685636" y="1501588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45" name="TextBox 16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6" name="TextBox 17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7" name="TextBox 18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8" name="TextBox 19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49" name="TextBox 20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0" name="TextBox 21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1" name="TextBox 22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2" name="TextBox 23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3" name="TextBox 24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4" name="TextBox 25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5" name="TextBox 26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56" name="TextBox 27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1	6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3757" name="TextBox 28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	8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3758" name="TextBox 29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3759" name="TextBox 30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73760" name="TextBox 31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1" name="TextBox 32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2" name="TextBox 33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3" name="TextBox 34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4" name="TextBox 35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5" name="TextBox 36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6" name="TextBox 37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7" name="TextBox 38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8" name="TextBox 39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69" name="TextBox 40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70" name="TextBox 41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71" name="TextBox 42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72" name="TextBox 43"/>
          <p:cNvSpPr txBox="1">
            <a:spLocks noChangeArrowheads="1"/>
          </p:cNvSpPr>
          <p:nvPr/>
        </p:nvSpPr>
        <p:spPr bwMode="auto">
          <a:xfrm>
            <a:off x="1685636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3" name="TextBox 44"/>
          <p:cNvSpPr txBox="1">
            <a:spLocks noChangeArrowheads="1"/>
          </p:cNvSpPr>
          <p:nvPr/>
        </p:nvSpPr>
        <p:spPr bwMode="auto">
          <a:xfrm>
            <a:off x="2228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4" name="TextBox 45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5" name="TextBox 46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6" name="TextBox 47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7" name="TextBox 48"/>
          <p:cNvSpPr txBox="1">
            <a:spLocks noChangeArrowheads="1"/>
          </p:cNvSpPr>
          <p:nvPr/>
        </p:nvSpPr>
        <p:spPr bwMode="auto">
          <a:xfrm>
            <a:off x="4906818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8" name="TextBox 49"/>
          <p:cNvSpPr txBox="1">
            <a:spLocks noChangeArrowheads="1"/>
          </p:cNvSpPr>
          <p:nvPr/>
        </p:nvSpPr>
        <p:spPr bwMode="auto">
          <a:xfrm>
            <a:off x="544945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79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80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81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3782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3783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3784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3785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[3]]] = A [3]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[4]] = 4 =&gt;B [8] = 4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[3]] = C[A[3]] - 1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[4] = C[4]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7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56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57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58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59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0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1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2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3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4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5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6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7" name="TextBox 14"/>
          <p:cNvSpPr txBox="1">
            <a:spLocks noChangeArrowheads="1"/>
          </p:cNvSpPr>
          <p:nvPr/>
        </p:nvSpPr>
        <p:spPr bwMode="auto">
          <a:xfrm>
            <a:off x="1154545" y="1501588"/>
            <a:ext cx="160300" cy="76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040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3040"/>
              </a:lnSpc>
            </a:pPr>
            <a:endParaRPr lang="en-US" altLang="en-US" dirty="0"/>
          </a:p>
        </p:txBody>
      </p:sp>
      <p:sp>
        <p:nvSpPr>
          <p:cNvPr id="74768" name="TextBox 15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69" name="TextBox 16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0" name="TextBox 17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1" name="TextBox 18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2" name="TextBox 19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3" name="TextBox 20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4" name="TextBox 21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5" name="TextBox 22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6" name="TextBox 23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7" name="TextBox 24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8" name="TextBox 25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79" name="TextBox 26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1	5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4780" name="TextBox 27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	8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4781" name="TextBox 28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4782" name="TextBox 29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74783" name="TextBox 30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84" name="TextBox 31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85" name="TextBox 32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86" name="TextBox 33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87" name="TextBox 34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88" name="TextBox 35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89" name="TextBox 36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90" name="TextBox 37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91" name="TextBox 38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92" name="TextBox 39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93" name="TextBox 40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94" name="TextBox 41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795" name="TextBox 42"/>
          <p:cNvSpPr txBox="1">
            <a:spLocks noChangeArrowheads="1"/>
          </p:cNvSpPr>
          <p:nvPr/>
        </p:nvSpPr>
        <p:spPr bwMode="auto">
          <a:xfrm>
            <a:off x="1685636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796" name="TextBox 43"/>
          <p:cNvSpPr txBox="1">
            <a:spLocks noChangeArrowheads="1"/>
          </p:cNvSpPr>
          <p:nvPr/>
        </p:nvSpPr>
        <p:spPr bwMode="auto">
          <a:xfrm>
            <a:off x="2228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797" name="TextBox 44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798" name="TextBox 45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799" name="TextBox 46"/>
          <p:cNvSpPr txBox="1">
            <a:spLocks noChangeArrowheads="1"/>
          </p:cNvSpPr>
          <p:nvPr/>
        </p:nvSpPr>
        <p:spPr bwMode="auto">
          <a:xfrm>
            <a:off x="3833091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0" name="TextBox 47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1" name="TextBox 48"/>
          <p:cNvSpPr txBox="1">
            <a:spLocks noChangeArrowheads="1"/>
          </p:cNvSpPr>
          <p:nvPr/>
        </p:nvSpPr>
        <p:spPr bwMode="auto">
          <a:xfrm>
            <a:off x="4906818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2" name="TextBox 49"/>
          <p:cNvSpPr txBox="1">
            <a:spLocks noChangeArrowheads="1"/>
          </p:cNvSpPr>
          <p:nvPr/>
        </p:nvSpPr>
        <p:spPr bwMode="auto">
          <a:xfrm>
            <a:off x="544945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3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4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5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4806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4807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4808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4809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[2]]] = A [2]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[2]] = 2 =&gt;B [6] = 2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[2]] = C[A[2]] - 1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[2] = C[2]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TextBox 2"/>
          <p:cNvSpPr txBox="1">
            <a:spLocks noChangeArrowheads="1"/>
          </p:cNvSpPr>
          <p:nvPr/>
        </p:nvSpPr>
        <p:spPr bwMode="auto">
          <a:xfrm>
            <a:off x="1119909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0" name="TextBox 3"/>
          <p:cNvSpPr txBox="1">
            <a:spLocks noChangeArrowheads="1"/>
          </p:cNvSpPr>
          <p:nvPr/>
        </p:nvSpPr>
        <p:spPr bwMode="auto">
          <a:xfrm>
            <a:off x="1674091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1" name="TextBox 4"/>
          <p:cNvSpPr txBox="1">
            <a:spLocks noChangeArrowheads="1"/>
          </p:cNvSpPr>
          <p:nvPr/>
        </p:nvSpPr>
        <p:spPr bwMode="auto">
          <a:xfrm>
            <a:off x="2297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2" name="TextBox 5"/>
          <p:cNvSpPr txBox="1">
            <a:spLocks noChangeArrowheads="1"/>
          </p:cNvSpPr>
          <p:nvPr/>
        </p:nvSpPr>
        <p:spPr bwMode="auto">
          <a:xfrm>
            <a:off x="2782455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3" name="TextBox 6"/>
          <p:cNvSpPr txBox="1">
            <a:spLocks noChangeArrowheads="1"/>
          </p:cNvSpPr>
          <p:nvPr/>
        </p:nvSpPr>
        <p:spPr bwMode="auto">
          <a:xfrm>
            <a:off x="3267364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4" name="TextBox 7"/>
          <p:cNvSpPr txBox="1">
            <a:spLocks noChangeArrowheads="1"/>
          </p:cNvSpPr>
          <p:nvPr/>
        </p:nvSpPr>
        <p:spPr bwMode="auto">
          <a:xfrm>
            <a:off x="3821546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5" name="TextBox 8"/>
          <p:cNvSpPr txBox="1">
            <a:spLocks noChangeArrowheads="1"/>
          </p:cNvSpPr>
          <p:nvPr/>
        </p:nvSpPr>
        <p:spPr bwMode="auto">
          <a:xfrm>
            <a:off x="437572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6" name="TextBox 9"/>
          <p:cNvSpPr txBox="1">
            <a:spLocks noChangeArrowheads="1"/>
          </p:cNvSpPr>
          <p:nvPr/>
        </p:nvSpPr>
        <p:spPr bwMode="auto">
          <a:xfrm>
            <a:off x="4860637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7" name="TextBox 10"/>
          <p:cNvSpPr txBox="1">
            <a:spLocks noChangeArrowheads="1"/>
          </p:cNvSpPr>
          <p:nvPr/>
        </p:nvSpPr>
        <p:spPr bwMode="auto">
          <a:xfrm>
            <a:off x="5414818" y="1030941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8" name="TextBox 11"/>
          <p:cNvSpPr txBox="1">
            <a:spLocks noChangeArrowheads="1"/>
          </p:cNvSpPr>
          <p:nvPr/>
        </p:nvSpPr>
        <p:spPr bwMode="auto">
          <a:xfrm>
            <a:off x="5899728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89" name="TextBox 12"/>
          <p:cNvSpPr txBox="1">
            <a:spLocks noChangeArrowheads="1"/>
          </p:cNvSpPr>
          <p:nvPr/>
        </p:nvSpPr>
        <p:spPr bwMode="auto">
          <a:xfrm>
            <a:off x="6453910" y="1030941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0" name="TextBox 13"/>
          <p:cNvSpPr txBox="1">
            <a:spLocks noChangeArrowheads="1"/>
          </p:cNvSpPr>
          <p:nvPr/>
        </p:nvSpPr>
        <p:spPr bwMode="auto">
          <a:xfrm>
            <a:off x="6938819" y="1030941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1" name="TextBox 14"/>
          <p:cNvSpPr txBox="1">
            <a:spLocks noChangeArrowheads="1"/>
          </p:cNvSpPr>
          <p:nvPr/>
        </p:nvSpPr>
        <p:spPr bwMode="auto">
          <a:xfrm>
            <a:off x="7631546" y="1501588"/>
            <a:ext cx="19396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2" name="TextBox 15"/>
          <p:cNvSpPr txBox="1">
            <a:spLocks noChangeArrowheads="1"/>
          </p:cNvSpPr>
          <p:nvPr/>
        </p:nvSpPr>
        <p:spPr bwMode="auto">
          <a:xfrm>
            <a:off x="1108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3" name="TextBox 16"/>
          <p:cNvSpPr txBox="1">
            <a:spLocks noChangeArrowheads="1"/>
          </p:cNvSpPr>
          <p:nvPr/>
        </p:nvSpPr>
        <p:spPr bwMode="auto">
          <a:xfrm>
            <a:off x="1524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4" name="TextBox 17"/>
          <p:cNvSpPr txBox="1">
            <a:spLocks noChangeArrowheads="1"/>
          </p:cNvSpPr>
          <p:nvPr/>
        </p:nvSpPr>
        <p:spPr bwMode="auto">
          <a:xfrm>
            <a:off x="2008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5" name="TextBox 18"/>
          <p:cNvSpPr txBox="1">
            <a:spLocks noChangeArrowheads="1"/>
          </p:cNvSpPr>
          <p:nvPr/>
        </p:nvSpPr>
        <p:spPr bwMode="auto">
          <a:xfrm>
            <a:off x="2632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6" name="TextBox 19"/>
          <p:cNvSpPr txBox="1">
            <a:spLocks noChangeArrowheads="1"/>
          </p:cNvSpPr>
          <p:nvPr/>
        </p:nvSpPr>
        <p:spPr bwMode="auto">
          <a:xfrm>
            <a:off x="3325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7" name="TextBox 20"/>
          <p:cNvSpPr txBox="1">
            <a:spLocks noChangeArrowheads="1"/>
          </p:cNvSpPr>
          <p:nvPr/>
        </p:nvSpPr>
        <p:spPr bwMode="auto">
          <a:xfrm>
            <a:off x="3948546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8" name="TextBox 21"/>
          <p:cNvSpPr txBox="1">
            <a:spLocks noChangeArrowheads="1"/>
          </p:cNvSpPr>
          <p:nvPr/>
        </p:nvSpPr>
        <p:spPr bwMode="auto">
          <a:xfrm>
            <a:off x="4572000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799" name="TextBox 22"/>
          <p:cNvSpPr txBox="1">
            <a:spLocks noChangeArrowheads="1"/>
          </p:cNvSpPr>
          <p:nvPr/>
        </p:nvSpPr>
        <p:spPr bwMode="auto">
          <a:xfrm>
            <a:off x="5056909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00" name="TextBox 23"/>
          <p:cNvSpPr txBox="1">
            <a:spLocks noChangeArrowheads="1"/>
          </p:cNvSpPr>
          <p:nvPr/>
        </p:nvSpPr>
        <p:spPr bwMode="auto">
          <a:xfrm>
            <a:off x="5680364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01" name="TextBox 24"/>
          <p:cNvSpPr txBox="1">
            <a:spLocks noChangeArrowheads="1"/>
          </p:cNvSpPr>
          <p:nvPr/>
        </p:nvSpPr>
        <p:spPr bwMode="auto">
          <a:xfrm>
            <a:off x="6373091" y="2241177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02" name="TextBox 25"/>
          <p:cNvSpPr txBox="1">
            <a:spLocks noChangeArrowheads="1"/>
          </p:cNvSpPr>
          <p:nvPr/>
        </p:nvSpPr>
        <p:spPr bwMode="auto">
          <a:xfrm>
            <a:off x="1039091" y="2734235"/>
            <a:ext cx="1815882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00043" algn="l"/>
                <a:tab pos="1058495" algn="l"/>
                <a:tab pos="163974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1	5	6</a:t>
            </a:r>
          </a:p>
          <a:p>
            <a:pPr>
              <a:lnSpc>
                <a:spcPts val="2883"/>
              </a:lnSpc>
              <a:tabLst>
                <a:tab pos="500043" algn="l"/>
                <a:tab pos="1058495" algn="l"/>
                <a:tab pos="163974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5803" name="TextBox 26"/>
          <p:cNvSpPr txBox="1">
            <a:spLocks noChangeArrowheads="1"/>
          </p:cNvSpPr>
          <p:nvPr/>
        </p:nvSpPr>
        <p:spPr bwMode="auto">
          <a:xfrm>
            <a:off x="3325091" y="2734235"/>
            <a:ext cx="1424749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636807" algn="l"/>
                <a:tab pos="1252244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	8	9</a:t>
            </a:r>
          </a:p>
          <a:p>
            <a:pPr>
              <a:lnSpc>
                <a:spcPts val="2883"/>
              </a:lnSpc>
              <a:tabLst>
                <a:tab pos="636807" algn="l"/>
                <a:tab pos="1252244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5804" name="TextBox 27"/>
          <p:cNvSpPr txBox="1">
            <a:spLocks noChangeArrowheads="1"/>
          </p:cNvSpPr>
          <p:nvPr/>
        </p:nvSpPr>
        <p:spPr bwMode="auto">
          <a:xfrm>
            <a:off x="5091546" y="2734235"/>
            <a:ext cx="1469890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79822" algn="l"/>
                <a:tab pos="1149671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10	11</a:t>
            </a:r>
          </a:p>
          <a:p>
            <a:pPr>
              <a:lnSpc>
                <a:spcPts val="2883"/>
              </a:lnSpc>
              <a:tabLst>
                <a:tab pos="579822" algn="l"/>
                <a:tab pos="1149671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75805" name="TextBox 28"/>
          <p:cNvSpPr txBox="1">
            <a:spLocks noChangeArrowheads="1"/>
          </p:cNvSpPr>
          <p:nvPr/>
        </p:nvSpPr>
        <p:spPr bwMode="auto">
          <a:xfrm>
            <a:off x="7008091" y="2935942"/>
            <a:ext cx="17953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705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727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75806" name="TextBox 29"/>
          <p:cNvSpPr txBox="1">
            <a:spLocks noChangeArrowheads="1"/>
          </p:cNvSpPr>
          <p:nvPr/>
        </p:nvSpPr>
        <p:spPr bwMode="auto">
          <a:xfrm>
            <a:off x="1119909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07" name="TextBox 30"/>
          <p:cNvSpPr txBox="1">
            <a:spLocks noChangeArrowheads="1"/>
          </p:cNvSpPr>
          <p:nvPr/>
        </p:nvSpPr>
        <p:spPr bwMode="auto">
          <a:xfrm>
            <a:off x="1674091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08" name="TextBox 31"/>
          <p:cNvSpPr txBox="1">
            <a:spLocks noChangeArrowheads="1"/>
          </p:cNvSpPr>
          <p:nvPr/>
        </p:nvSpPr>
        <p:spPr bwMode="auto">
          <a:xfrm>
            <a:off x="2297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09" name="TextBox 32"/>
          <p:cNvSpPr txBox="1">
            <a:spLocks noChangeArrowheads="1"/>
          </p:cNvSpPr>
          <p:nvPr/>
        </p:nvSpPr>
        <p:spPr bwMode="auto">
          <a:xfrm>
            <a:off x="2782455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0" name="TextBox 33"/>
          <p:cNvSpPr txBox="1">
            <a:spLocks noChangeArrowheads="1"/>
          </p:cNvSpPr>
          <p:nvPr/>
        </p:nvSpPr>
        <p:spPr bwMode="auto">
          <a:xfrm>
            <a:off x="3267364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1" name="TextBox 34"/>
          <p:cNvSpPr txBox="1">
            <a:spLocks noChangeArrowheads="1"/>
          </p:cNvSpPr>
          <p:nvPr/>
        </p:nvSpPr>
        <p:spPr bwMode="auto">
          <a:xfrm>
            <a:off x="3821546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2" name="TextBox 35"/>
          <p:cNvSpPr txBox="1">
            <a:spLocks noChangeArrowheads="1"/>
          </p:cNvSpPr>
          <p:nvPr/>
        </p:nvSpPr>
        <p:spPr bwMode="auto">
          <a:xfrm>
            <a:off x="437572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3" name="TextBox 36"/>
          <p:cNvSpPr txBox="1">
            <a:spLocks noChangeArrowheads="1"/>
          </p:cNvSpPr>
          <p:nvPr/>
        </p:nvSpPr>
        <p:spPr bwMode="auto">
          <a:xfrm>
            <a:off x="4860637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4" name="TextBox 37"/>
          <p:cNvSpPr txBox="1">
            <a:spLocks noChangeArrowheads="1"/>
          </p:cNvSpPr>
          <p:nvPr/>
        </p:nvSpPr>
        <p:spPr bwMode="auto">
          <a:xfrm>
            <a:off x="5414818" y="3451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5" name="TextBox 38"/>
          <p:cNvSpPr txBox="1">
            <a:spLocks noChangeArrowheads="1"/>
          </p:cNvSpPr>
          <p:nvPr/>
        </p:nvSpPr>
        <p:spPr bwMode="auto">
          <a:xfrm>
            <a:off x="5899728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6" name="TextBox 39"/>
          <p:cNvSpPr txBox="1">
            <a:spLocks noChangeArrowheads="1"/>
          </p:cNvSpPr>
          <p:nvPr/>
        </p:nvSpPr>
        <p:spPr bwMode="auto">
          <a:xfrm>
            <a:off x="6453910" y="3451412"/>
            <a:ext cx="25930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7" name="TextBox 40"/>
          <p:cNvSpPr txBox="1">
            <a:spLocks noChangeArrowheads="1"/>
          </p:cNvSpPr>
          <p:nvPr/>
        </p:nvSpPr>
        <p:spPr bwMode="auto">
          <a:xfrm>
            <a:off x="6938819" y="3451412"/>
            <a:ext cx="269304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18" name="TextBox 41"/>
          <p:cNvSpPr txBox="1">
            <a:spLocks noChangeArrowheads="1"/>
          </p:cNvSpPr>
          <p:nvPr/>
        </p:nvSpPr>
        <p:spPr bwMode="auto">
          <a:xfrm>
            <a:off x="1154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19" name="TextBox 42"/>
          <p:cNvSpPr txBox="1">
            <a:spLocks noChangeArrowheads="1"/>
          </p:cNvSpPr>
          <p:nvPr/>
        </p:nvSpPr>
        <p:spPr bwMode="auto">
          <a:xfrm>
            <a:off x="1685636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0" name="TextBox 43"/>
          <p:cNvSpPr txBox="1">
            <a:spLocks noChangeArrowheads="1"/>
          </p:cNvSpPr>
          <p:nvPr/>
        </p:nvSpPr>
        <p:spPr bwMode="auto">
          <a:xfrm>
            <a:off x="2228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1" name="TextBox 44"/>
          <p:cNvSpPr txBox="1">
            <a:spLocks noChangeArrowheads="1"/>
          </p:cNvSpPr>
          <p:nvPr/>
        </p:nvSpPr>
        <p:spPr bwMode="auto">
          <a:xfrm>
            <a:off x="2759364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2" name="TextBox 45"/>
          <p:cNvSpPr txBox="1">
            <a:spLocks noChangeArrowheads="1"/>
          </p:cNvSpPr>
          <p:nvPr/>
        </p:nvSpPr>
        <p:spPr bwMode="auto">
          <a:xfrm>
            <a:off x="3302000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3" name="TextBox 46"/>
          <p:cNvSpPr txBox="1">
            <a:spLocks noChangeArrowheads="1"/>
          </p:cNvSpPr>
          <p:nvPr/>
        </p:nvSpPr>
        <p:spPr bwMode="auto">
          <a:xfrm>
            <a:off x="3833091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4" name="TextBox 47"/>
          <p:cNvSpPr txBox="1">
            <a:spLocks noChangeArrowheads="1"/>
          </p:cNvSpPr>
          <p:nvPr/>
        </p:nvSpPr>
        <p:spPr bwMode="auto">
          <a:xfrm>
            <a:off x="4375727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5" name="TextBox 48"/>
          <p:cNvSpPr txBox="1">
            <a:spLocks noChangeArrowheads="1"/>
          </p:cNvSpPr>
          <p:nvPr/>
        </p:nvSpPr>
        <p:spPr bwMode="auto">
          <a:xfrm>
            <a:off x="4906818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6" name="TextBox 49"/>
          <p:cNvSpPr txBox="1">
            <a:spLocks noChangeArrowheads="1"/>
          </p:cNvSpPr>
          <p:nvPr/>
        </p:nvSpPr>
        <p:spPr bwMode="auto">
          <a:xfrm>
            <a:off x="544945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7" name="TextBox 50"/>
          <p:cNvSpPr txBox="1">
            <a:spLocks noChangeArrowheads="1"/>
          </p:cNvSpPr>
          <p:nvPr/>
        </p:nvSpPr>
        <p:spPr bwMode="auto">
          <a:xfrm>
            <a:off x="5980545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8" name="TextBox 51"/>
          <p:cNvSpPr txBox="1">
            <a:spLocks noChangeArrowheads="1"/>
          </p:cNvSpPr>
          <p:nvPr/>
        </p:nvSpPr>
        <p:spPr bwMode="auto">
          <a:xfrm>
            <a:off x="6523182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29" name="TextBox 52"/>
          <p:cNvSpPr txBox="1">
            <a:spLocks noChangeArrowheads="1"/>
          </p:cNvSpPr>
          <p:nvPr/>
        </p:nvSpPr>
        <p:spPr bwMode="auto">
          <a:xfrm>
            <a:off x="7054273" y="3944470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75830" name="TextBox 53"/>
          <p:cNvSpPr txBox="1">
            <a:spLocks noChangeArrowheads="1"/>
          </p:cNvSpPr>
          <p:nvPr/>
        </p:nvSpPr>
        <p:spPr bwMode="auto">
          <a:xfrm>
            <a:off x="7631545" y="3922059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75831" name="TextBox 54"/>
          <p:cNvSpPr txBox="1">
            <a:spLocks noChangeArrowheads="1"/>
          </p:cNvSpPr>
          <p:nvPr/>
        </p:nvSpPr>
        <p:spPr bwMode="auto">
          <a:xfrm>
            <a:off x="773545" y="4605618"/>
            <a:ext cx="2861361" cy="11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  <a:tabLst>
                <a:tab pos="557028" algn="l"/>
                <a:tab pos="614013" algn="l"/>
              </a:tabLst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 length [A] down to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	do B [C [A [j]]] = A [j]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C [A [j]] = C[A[J]] - 1</a:t>
            </a:r>
          </a:p>
          <a:p>
            <a:pPr>
              <a:lnSpc>
                <a:spcPts val="2143"/>
              </a:lnSpc>
              <a:tabLst>
                <a:tab pos="557028" algn="l"/>
                <a:tab pos="614013" algn="l"/>
              </a:tabLst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5832" name="TextBox 55"/>
          <p:cNvSpPr txBox="1">
            <a:spLocks noChangeArrowheads="1"/>
          </p:cNvSpPr>
          <p:nvPr/>
        </p:nvSpPr>
        <p:spPr bwMode="auto">
          <a:xfrm>
            <a:off x="4722091" y="4538382"/>
            <a:ext cx="694101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75833" name="TextBox 56"/>
          <p:cNvSpPr txBox="1">
            <a:spLocks noChangeArrowheads="1"/>
          </p:cNvSpPr>
          <p:nvPr/>
        </p:nvSpPr>
        <p:spPr bwMode="auto">
          <a:xfrm>
            <a:off x="4722091" y="4807324"/>
            <a:ext cx="2566408" cy="14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15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 [C [A [1]]] = A [1]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⇒B [C [0]] = 0 =&gt;B [1] = 0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[A [1]] = C[A[1]] - 1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[0] = C[0] - 1</a:t>
            </a:r>
          </a:p>
          <a:p>
            <a:pPr>
              <a:lnSpc>
                <a:spcPts val="2143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1050637" y="773206"/>
            <a:ext cx="4145494" cy="64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 COUNTING </a:t>
            </a:r>
            <a:r>
              <a:rPr lang="en-CA" altLang="en-US" sz="21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SORT(</a:t>
            </a:r>
            <a:r>
              <a:rPr lang="en-CA" altLang="en-US" sz="21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A,B,k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1050637" y="1232647"/>
            <a:ext cx="139301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for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to k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1050636" y="1624853"/>
            <a:ext cx="11541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1512455" y="1624853"/>
            <a:ext cx="1021113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0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1050637" y="2039470"/>
            <a:ext cx="217527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for j = 1 to length[A]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0968" name="TextBox 7"/>
          <p:cNvSpPr txBox="1">
            <a:spLocks noChangeArrowheads="1"/>
          </p:cNvSpPr>
          <p:nvPr/>
        </p:nvSpPr>
        <p:spPr bwMode="auto">
          <a:xfrm>
            <a:off x="1050636" y="2431676"/>
            <a:ext cx="11541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69" name="TextBox 8"/>
          <p:cNvSpPr txBox="1">
            <a:spLocks noChangeArrowheads="1"/>
          </p:cNvSpPr>
          <p:nvPr/>
        </p:nvSpPr>
        <p:spPr bwMode="auto">
          <a:xfrm>
            <a:off x="1512455" y="2431676"/>
            <a:ext cx="227947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C[A[j]] = C[A[j]] + 1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0" name="TextBox 9"/>
          <p:cNvSpPr txBox="1">
            <a:spLocks noChangeArrowheads="1"/>
          </p:cNvSpPr>
          <p:nvPr/>
        </p:nvSpPr>
        <p:spPr bwMode="auto">
          <a:xfrm>
            <a:off x="1050636" y="2835088"/>
            <a:ext cx="516166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//C[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now contains the number of elements equal to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1" name="TextBox 10"/>
          <p:cNvSpPr txBox="1">
            <a:spLocks noChangeArrowheads="1"/>
          </p:cNvSpPr>
          <p:nvPr/>
        </p:nvSpPr>
        <p:spPr bwMode="auto">
          <a:xfrm>
            <a:off x="1050637" y="3238500"/>
            <a:ext cx="139301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 for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k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2" name="TextBox 11"/>
          <p:cNvSpPr txBox="1">
            <a:spLocks noChangeArrowheads="1"/>
          </p:cNvSpPr>
          <p:nvPr/>
        </p:nvSpPr>
        <p:spPr bwMode="auto">
          <a:xfrm>
            <a:off x="1050636" y="3641912"/>
            <a:ext cx="11541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3" name="TextBox 12"/>
          <p:cNvSpPr txBox="1">
            <a:spLocks noChangeArrowheads="1"/>
          </p:cNvSpPr>
          <p:nvPr/>
        </p:nvSpPr>
        <p:spPr bwMode="auto">
          <a:xfrm>
            <a:off x="1512455" y="3641912"/>
            <a:ext cx="208711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4" name="TextBox 13"/>
          <p:cNvSpPr txBox="1">
            <a:spLocks noChangeArrowheads="1"/>
          </p:cNvSpPr>
          <p:nvPr/>
        </p:nvSpPr>
        <p:spPr bwMode="auto">
          <a:xfrm>
            <a:off x="1050637" y="4045323"/>
            <a:ext cx="6270947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  //C[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now contains the number of elements less than or equal to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5" name="TextBox 14"/>
          <p:cNvSpPr txBox="1">
            <a:spLocks noChangeArrowheads="1"/>
          </p:cNvSpPr>
          <p:nvPr/>
        </p:nvSpPr>
        <p:spPr bwMode="auto">
          <a:xfrm>
            <a:off x="1050637" y="4448735"/>
            <a:ext cx="2688236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  for j = length[A]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6" name="TextBox 15"/>
          <p:cNvSpPr txBox="1">
            <a:spLocks noChangeArrowheads="1"/>
          </p:cNvSpPr>
          <p:nvPr/>
        </p:nvSpPr>
        <p:spPr bwMode="auto">
          <a:xfrm>
            <a:off x="1050637" y="4852147"/>
            <a:ext cx="230832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7" name="TextBox 16"/>
          <p:cNvSpPr txBox="1">
            <a:spLocks noChangeArrowheads="1"/>
          </p:cNvSpPr>
          <p:nvPr/>
        </p:nvSpPr>
        <p:spPr bwMode="auto">
          <a:xfrm>
            <a:off x="1627909" y="4852147"/>
            <a:ext cx="1906035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B[C[A[j]]] = A[j]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8" name="TextBox 17"/>
          <p:cNvSpPr txBox="1">
            <a:spLocks noChangeArrowheads="1"/>
          </p:cNvSpPr>
          <p:nvPr/>
        </p:nvSpPr>
        <p:spPr bwMode="auto">
          <a:xfrm>
            <a:off x="1050637" y="5255559"/>
            <a:ext cx="22224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  <p:sp>
        <p:nvSpPr>
          <p:cNvPr id="40979" name="TextBox 18"/>
          <p:cNvSpPr txBox="1">
            <a:spLocks noChangeArrowheads="1"/>
          </p:cNvSpPr>
          <p:nvPr/>
        </p:nvSpPr>
        <p:spPr bwMode="auto">
          <a:xfrm>
            <a:off x="1685637" y="5255559"/>
            <a:ext cx="196367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C[A[j]] = C[A[J]] - 1</a:t>
            </a:r>
          </a:p>
          <a:p>
            <a:pPr>
              <a:lnSpc>
                <a:spcPts val="2064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14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Analysis of Algorithm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448360"/>
            <a:ext cx="8032097" cy="4572000"/>
          </a:xfrm>
        </p:spPr>
        <p:txBody>
          <a:bodyPr/>
          <a:lstStyle/>
          <a:p>
            <a:pPr algn="just" eaLnBrk="1" hangingPunct="1"/>
            <a:endParaRPr lang="en-CA" alt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CA" alt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first for loop </a:t>
            </a:r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initializes C[ ] to zero.</a:t>
            </a:r>
          </a:p>
          <a:p>
            <a:pPr algn="just" eaLnBrk="1" hangingPunct="1"/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CA" alt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second for loop </a:t>
            </a:r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increments the values in C[],</a:t>
            </a:r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according to their frequencies in the data.</a:t>
            </a:r>
          </a:p>
          <a:p>
            <a:pPr algn="just" eaLnBrk="1" hangingPunct="1"/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CA" alt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third for loop </a:t>
            </a:r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adds all previous values, making</a:t>
            </a:r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C[] contain a cumulative total.</a:t>
            </a:r>
          </a:p>
          <a:p>
            <a:pPr algn="just" eaLnBrk="1" hangingPunct="1"/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CA" alt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fourth for loop </a:t>
            </a:r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writes out the sorted data into</a:t>
            </a:r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 B[].</a:t>
            </a:r>
          </a:p>
          <a:p>
            <a:pPr algn="just" eaLnBrk="1" hangingPunct="1"/>
            <a:r>
              <a:rPr lang="en-CA" alt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Running time: </a:t>
            </a:r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CA" alt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n+k</a:t>
            </a:r>
            <a:r>
              <a:rPr lang="en-CA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CA" alt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CA" alt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CA" alt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2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extBox 2"/>
          <p:cNvSpPr txBox="1">
            <a:spLocks noChangeArrowheads="1"/>
          </p:cNvSpPr>
          <p:nvPr/>
        </p:nvSpPr>
        <p:spPr bwMode="auto">
          <a:xfrm>
            <a:off x="1119909" y="110938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1154545" y="1591235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2782455" y="110938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2759364" y="1591235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4860636" y="110938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1992" name="TextBox 7"/>
          <p:cNvSpPr txBox="1">
            <a:spLocks noChangeArrowheads="1"/>
          </p:cNvSpPr>
          <p:nvPr/>
        </p:nvSpPr>
        <p:spPr bwMode="auto">
          <a:xfrm>
            <a:off x="4906818" y="1591235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1993" name="TextBox 8"/>
          <p:cNvSpPr txBox="1">
            <a:spLocks noChangeArrowheads="1"/>
          </p:cNvSpPr>
          <p:nvPr/>
        </p:nvSpPr>
        <p:spPr bwMode="auto">
          <a:xfrm>
            <a:off x="6453909" y="110938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1994" name="TextBox 9"/>
          <p:cNvSpPr txBox="1">
            <a:spLocks noChangeArrowheads="1"/>
          </p:cNvSpPr>
          <p:nvPr/>
        </p:nvSpPr>
        <p:spPr bwMode="auto">
          <a:xfrm>
            <a:off x="7977910" y="1512794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1995" name="TextBox 10"/>
          <p:cNvSpPr txBox="1">
            <a:spLocks noChangeArrowheads="1"/>
          </p:cNvSpPr>
          <p:nvPr/>
        </p:nvSpPr>
        <p:spPr bwMode="auto">
          <a:xfrm>
            <a:off x="6523182" y="1680883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1996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1997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1998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1999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0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1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2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3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4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5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06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07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08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09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0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1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2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3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4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5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2016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2017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1469954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1 - for 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to k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2018" name="TextBox 33"/>
          <p:cNvSpPr txBox="1">
            <a:spLocks noChangeArrowheads="1"/>
          </p:cNvSpPr>
          <p:nvPr/>
        </p:nvSpPr>
        <p:spPr bwMode="auto">
          <a:xfrm>
            <a:off x="1050637" y="4067735"/>
            <a:ext cx="1328890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2 - do C[</a:t>
            </a:r>
            <a:r>
              <a:rPr lang="en-CA" alt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= 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altLang="en-US" sz="2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of the for loops take O(k) time, and two take</a:t>
            </a:r>
            <a:r>
              <a:rPr lang="en-CA" altLang="en-US" sz="2300" dirty="0" smtClean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sz="2300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sz="2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O(n) time.</a:t>
            </a:r>
          </a:p>
          <a:p>
            <a:pPr algn="just"/>
            <a:r>
              <a:rPr lang="en-CA" altLang="en-US" sz="2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algorithm makes two passes over A and two pass over C. </a:t>
            </a:r>
            <a:r>
              <a:rPr lang="en-CA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size of the range k is smaller than size of input n, then time complexity=O(n).</a:t>
            </a:r>
          </a:p>
          <a:p>
            <a:pPr algn="just"/>
            <a:r>
              <a:rPr lang="en-CA" altLang="en-US" sz="2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important point to note is that Counting Sort is</a:t>
            </a:r>
            <a:r>
              <a:rPr lang="en-CA" altLang="en-US" sz="2300" dirty="0" smtClean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sz="2300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stable: </a:t>
            </a:r>
            <a:r>
              <a:rPr lang="en-CA" altLang="en-US" sz="2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elements of the same value will appear in the same order in the output array that they do in the input array.</a:t>
            </a:r>
          </a:p>
          <a:p>
            <a:pPr algn="just"/>
            <a:r>
              <a:rPr lang="en-US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Suitable if range is less</a:t>
            </a:r>
          </a:p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major disadvantage is that counting sort can be used only to sort integers, because otherwise the array of frequencies cannot be constructed.</a:t>
            </a:r>
            <a:endParaRPr lang="en-US" altLang="en-US" sz="23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CA" alt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1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en-US" dirty="0" smtClean="0"/>
              <a:t>Count sort in Descending order</a:t>
            </a:r>
            <a:endParaRPr lang="en-US" dirty="0"/>
          </a:p>
        </p:txBody>
      </p:sp>
      <p:pic>
        <p:nvPicPr>
          <p:cNvPr id="5" name="Content Placeholder 4" descr="imag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295400"/>
            <a:ext cx="2895600" cy="49494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5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3    6   4   1   3   4   1    4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pic>
        <p:nvPicPr>
          <p:cNvPr id="5" name="Content Placeholder 4" descr="thinking-clipart-Boy_Thinking_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6670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7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3015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3016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3017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3018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3019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3020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1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2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3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4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5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6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7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8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29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30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1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2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3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4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5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6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7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8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39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3040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3041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3042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3043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3044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[1]] = C [A [1]] + 1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[0] = C [0]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4039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4040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4041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4042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4043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4044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45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46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47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48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49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50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51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52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53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54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55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56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57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58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59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60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61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62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63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4064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4065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4066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4067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4068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[2]] = C [A [2]] + 1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[2] = C [2]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5062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5064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5065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5066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5067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5068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69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0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1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2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3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4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5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6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7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78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79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0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1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2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3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4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5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6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7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5088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5089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5090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5091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5092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[3]] = C [A [3]] + 1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[4] = C [4]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6086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6087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6089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6090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6091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6092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3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4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5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6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7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8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099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100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101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102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3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4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5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6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7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8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09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10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11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6112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6113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6114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6115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6116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[4]] = C [A [4]] + 1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[5] = C [5]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Box 2"/>
          <p:cNvSpPr txBox="1">
            <a:spLocks noChangeArrowheads="1"/>
          </p:cNvSpPr>
          <p:nvPr/>
        </p:nvSpPr>
        <p:spPr bwMode="auto">
          <a:xfrm>
            <a:off x="1258454" y="1243853"/>
            <a:ext cx="130676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161068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2	3</a:t>
            </a:r>
          </a:p>
          <a:p>
            <a:pPr>
              <a:lnSpc>
                <a:spcPts val="2480"/>
              </a:lnSpc>
              <a:tabLst>
                <a:tab pos="545631" algn="l"/>
                <a:tab pos="1161068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1293091" y="1725706"/>
            <a:ext cx="1217641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22837" algn="l"/>
                <a:tab pos="1047098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2	4</a:t>
            </a:r>
          </a:p>
          <a:p>
            <a:pPr>
              <a:lnSpc>
                <a:spcPts val="2883"/>
              </a:lnSpc>
              <a:tabLst>
                <a:tab pos="522837" algn="l"/>
                <a:tab pos="1047098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2921000" y="1243853"/>
            <a:ext cx="1721625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  <a:tab pos="1024304" algn="l"/>
                <a:tab pos="157135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	5	6	7</a:t>
            </a:r>
          </a:p>
          <a:p>
            <a:pPr>
              <a:lnSpc>
                <a:spcPts val="2480"/>
              </a:lnSpc>
              <a:tabLst>
                <a:tab pos="477249" algn="l"/>
                <a:tab pos="1024304" algn="l"/>
                <a:tab pos="157135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7110" name="TextBox 5"/>
          <p:cNvSpPr txBox="1">
            <a:spLocks noChangeArrowheads="1"/>
          </p:cNvSpPr>
          <p:nvPr/>
        </p:nvSpPr>
        <p:spPr bwMode="auto">
          <a:xfrm>
            <a:off x="2897909" y="1725706"/>
            <a:ext cx="1769715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  <a:tab pos="1594153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	1	1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  <a:tab pos="1594153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7111" name="TextBox 6"/>
          <p:cNvSpPr txBox="1">
            <a:spLocks noChangeArrowheads="1"/>
          </p:cNvSpPr>
          <p:nvPr/>
        </p:nvSpPr>
        <p:spPr bwMode="auto">
          <a:xfrm>
            <a:off x="4999182" y="1243853"/>
            <a:ext cx="1303562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545631" algn="l"/>
                <a:tab pos="1024304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9	10</a:t>
            </a:r>
          </a:p>
          <a:p>
            <a:pPr>
              <a:lnSpc>
                <a:spcPts val="2480"/>
              </a:lnSpc>
              <a:tabLst>
                <a:tab pos="545631" algn="l"/>
                <a:tab pos="1024304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7112" name="TextBox 7"/>
          <p:cNvSpPr txBox="1">
            <a:spLocks noChangeArrowheads="1"/>
          </p:cNvSpPr>
          <p:nvPr/>
        </p:nvSpPr>
        <p:spPr bwMode="auto">
          <a:xfrm>
            <a:off x="5045364" y="1725706"/>
            <a:ext cx="1229183" cy="7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72"/>
              </a:lnSpc>
              <a:tabLst>
                <a:tab pos="534234" algn="l"/>
                <a:tab pos="1058495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	6	1</a:t>
            </a:r>
          </a:p>
          <a:p>
            <a:pPr>
              <a:lnSpc>
                <a:spcPts val="2883"/>
              </a:lnSpc>
              <a:tabLst>
                <a:tab pos="534234" algn="l"/>
                <a:tab pos="1058495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7113" name="TextBox 8"/>
          <p:cNvSpPr txBox="1">
            <a:spLocks noChangeArrowheads="1"/>
          </p:cNvSpPr>
          <p:nvPr/>
        </p:nvSpPr>
        <p:spPr bwMode="auto">
          <a:xfrm>
            <a:off x="6592455" y="1243853"/>
            <a:ext cx="751488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  <a:tabLst>
                <a:tab pos="477249" algn="l"/>
              </a:tabLst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	12</a:t>
            </a:r>
          </a:p>
          <a:p>
            <a:pPr>
              <a:lnSpc>
                <a:spcPts val="2480"/>
              </a:lnSpc>
              <a:tabLst>
                <a:tab pos="477249" algn="l"/>
              </a:tabLst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7114" name="TextBox 9"/>
          <p:cNvSpPr txBox="1">
            <a:spLocks noChangeArrowheads="1"/>
          </p:cNvSpPr>
          <p:nvPr/>
        </p:nvSpPr>
        <p:spPr bwMode="auto">
          <a:xfrm>
            <a:off x="8116455" y="1647265"/>
            <a:ext cx="193964" cy="6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</a:endParaRPr>
          </a:p>
        </p:txBody>
      </p:sp>
      <p:sp>
        <p:nvSpPr>
          <p:cNvPr id="47115" name="TextBox 10"/>
          <p:cNvSpPr txBox="1">
            <a:spLocks noChangeArrowheads="1"/>
          </p:cNvSpPr>
          <p:nvPr/>
        </p:nvSpPr>
        <p:spPr bwMode="auto">
          <a:xfrm>
            <a:off x="6661727" y="1815354"/>
            <a:ext cx="688009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974"/>
              </a:lnSpc>
              <a:tabLst>
                <a:tab pos="522837" algn="l"/>
              </a:tabLst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	9</a:t>
            </a:r>
          </a:p>
          <a:p>
            <a:pPr>
              <a:lnSpc>
                <a:spcPts val="2008"/>
              </a:lnSpc>
              <a:tabLst>
                <a:tab pos="522837" algn="l"/>
              </a:tabLst>
            </a:pPr>
            <a:endParaRPr lang="en-CA" altLang="en-US" sz="2500" dirty="0">
              <a:solidFill>
                <a:srgbClr val="000000"/>
              </a:solidFill>
            </a:endParaRPr>
          </a:p>
        </p:txBody>
      </p:sp>
      <p:sp>
        <p:nvSpPr>
          <p:cNvPr id="47116" name="TextBox 11"/>
          <p:cNvSpPr txBox="1">
            <a:spLocks noChangeArrowheads="1"/>
          </p:cNvSpPr>
          <p:nvPr/>
        </p:nvSpPr>
        <p:spPr bwMode="auto">
          <a:xfrm>
            <a:off x="1050637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17" name="TextBox 12"/>
          <p:cNvSpPr txBox="1">
            <a:spLocks noChangeArrowheads="1"/>
          </p:cNvSpPr>
          <p:nvPr/>
        </p:nvSpPr>
        <p:spPr bwMode="auto">
          <a:xfrm>
            <a:off x="1604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18" name="TextBox 13"/>
          <p:cNvSpPr txBox="1">
            <a:spLocks noChangeArrowheads="1"/>
          </p:cNvSpPr>
          <p:nvPr/>
        </p:nvSpPr>
        <p:spPr bwMode="auto">
          <a:xfrm>
            <a:off x="2366818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19" name="TextBox 14"/>
          <p:cNvSpPr txBox="1">
            <a:spLocks noChangeArrowheads="1"/>
          </p:cNvSpPr>
          <p:nvPr/>
        </p:nvSpPr>
        <p:spPr bwMode="auto">
          <a:xfrm>
            <a:off x="3059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0" name="TextBox 15"/>
          <p:cNvSpPr txBox="1">
            <a:spLocks noChangeArrowheads="1"/>
          </p:cNvSpPr>
          <p:nvPr/>
        </p:nvSpPr>
        <p:spPr bwMode="auto">
          <a:xfrm>
            <a:off x="3821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1" name="TextBox 16"/>
          <p:cNvSpPr txBox="1">
            <a:spLocks noChangeArrowheads="1"/>
          </p:cNvSpPr>
          <p:nvPr/>
        </p:nvSpPr>
        <p:spPr bwMode="auto">
          <a:xfrm>
            <a:off x="4583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2" name="TextBox 17"/>
          <p:cNvSpPr txBox="1">
            <a:spLocks noChangeArrowheads="1"/>
          </p:cNvSpPr>
          <p:nvPr/>
        </p:nvSpPr>
        <p:spPr bwMode="auto">
          <a:xfrm>
            <a:off x="5345546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3" name="TextBox 18"/>
          <p:cNvSpPr txBox="1">
            <a:spLocks noChangeArrowheads="1"/>
          </p:cNvSpPr>
          <p:nvPr/>
        </p:nvSpPr>
        <p:spPr bwMode="auto">
          <a:xfrm>
            <a:off x="6038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4" name="TextBox 19"/>
          <p:cNvSpPr txBox="1">
            <a:spLocks noChangeArrowheads="1"/>
          </p:cNvSpPr>
          <p:nvPr/>
        </p:nvSpPr>
        <p:spPr bwMode="auto">
          <a:xfrm>
            <a:off x="6800273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5" name="TextBox 20"/>
          <p:cNvSpPr txBox="1">
            <a:spLocks noChangeArrowheads="1"/>
          </p:cNvSpPr>
          <p:nvPr/>
        </p:nvSpPr>
        <p:spPr bwMode="auto">
          <a:xfrm>
            <a:off x="7493000" y="2308412"/>
            <a:ext cx="134652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26" name="TextBox 21"/>
          <p:cNvSpPr txBox="1">
            <a:spLocks noChangeArrowheads="1"/>
          </p:cNvSpPr>
          <p:nvPr/>
        </p:nvSpPr>
        <p:spPr bwMode="auto">
          <a:xfrm>
            <a:off x="101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27" name="TextBox 22"/>
          <p:cNvSpPr txBox="1">
            <a:spLocks noChangeArrowheads="1"/>
          </p:cNvSpPr>
          <p:nvPr/>
        </p:nvSpPr>
        <p:spPr bwMode="auto">
          <a:xfrm>
            <a:off x="163945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28" name="TextBox 23"/>
          <p:cNvSpPr txBox="1">
            <a:spLocks noChangeArrowheads="1"/>
          </p:cNvSpPr>
          <p:nvPr/>
        </p:nvSpPr>
        <p:spPr bwMode="auto">
          <a:xfrm>
            <a:off x="2332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29" name="TextBox 24"/>
          <p:cNvSpPr txBox="1">
            <a:spLocks noChangeArrowheads="1"/>
          </p:cNvSpPr>
          <p:nvPr/>
        </p:nvSpPr>
        <p:spPr bwMode="auto">
          <a:xfrm>
            <a:off x="3059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0" name="TextBox 25"/>
          <p:cNvSpPr txBox="1">
            <a:spLocks noChangeArrowheads="1"/>
          </p:cNvSpPr>
          <p:nvPr/>
        </p:nvSpPr>
        <p:spPr bwMode="auto">
          <a:xfrm>
            <a:off x="3821545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1" name="TextBox 26"/>
          <p:cNvSpPr txBox="1">
            <a:spLocks noChangeArrowheads="1"/>
          </p:cNvSpPr>
          <p:nvPr/>
        </p:nvSpPr>
        <p:spPr bwMode="auto">
          <a:xfrm>
            <a:off x="4618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2" name="TextBox 27"/>
          <p:cNvSpPr txBox="1">
            <a:spLocks noChangeArrowheads="1"/>
          </p:cNvSpPr>
          <p:nvPr/>
        </p:nvSpPr>
        <p:spPr bwMode="auto">
          <a:xfrm>
            <a:off x="5380182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3" name="TextBox 28"/>
          <p:cNvSpPr txBox="1">
            <a:spLocks noChangeArrowheads="1"/>
          </p:cNvSpPr>
          <p:nvPr/>
        </p:nvSpPr>
        <p:spPr bwMode="auto">
          <a:xfrm>
            <a:off x="6096000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4" name="TextBox 29"/>
          <p:cNvSpPr txBox="1">
            <a:spLocks noChangeArrowheads="1"/>
          </p:cNvSpPr>
          <p:nvPr/>
        </p:nvSpPr>
        <p:spPr bwMode="auto">
          <a:xfrm>
            <a:off x="6811818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5" name="TextBox 30"/>
          <p:cNvSpPr txBox="1">
            <a:spLocks noChangeArrowheads="1"/>
          </p:cNvSpPr>
          <p:nvPr/>
        </p:nvSpPr>
        <p:spPr bwMode="auto">
          <a:xfrm>
            <a:off x="7527636" y="2779059"/>
            <a:ext cx="16030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883"/>
              </a:lnSpc>
            </a:pPr>
            <a:r>
              <a:rPr lang="en-CA" alt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83"/>
              </a:lnSpc>
            </a:pPr>
            <a:endParaRPr lang="en-US" altLang="en-US" dirty="0"/>
          </a:p>
        </p:txBody>
      </p:sp>
      <p:sp>
        <p:nvSpPr>
          <p:cNvPr id="47136" name="TextBox 31"/>
          <p:cNvSpPr txBox="1">
            <a:spLocks noChangeArrowheads="1"/>
          </p:cNvSpPr>
          <p:nvPr/>
        </p:nvSpPr>
        <p:spPr bwMode="auto">
          <a:xfrm>
            <a:off x="8116454" y="2846294"/>
            <a:ext cx="179536" cy="6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480"/>
              </a:lnSpc>
            </a:pPr>
            <a:endParaRPr lang="en-US" altLang="en-US" dirty="0"/>
          </a:p>
        </p:txBody>
      </p:sp>
      <p:sp>
        <p:nvSpPr>
          <p:cNvPr id="47137" name="TextBox 32"/>
          <p:cNvSpPr txBox="1">
            <a:spLocks noChangeArrowheads="1"/>
          </p:cNvSpPr>
          <p:nvPr/>
        </p:nvSpPr>
        <p:spPr bwMode="auto">
          <a:xfrm>
            <a:off x="1050637" y="3798794"/>
            <a:ext cx="2309928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3 - for j = 1 to length [A]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7138" name="TextBox 33"/>
          <p:cNvSpPr txBox="1">
            <a:spLocks noChangeArrowheads="1"/>
          </p:cNvSpPr>
          <p:nvPr/>
        </p:nvSpPr>
        <p:spPr bwMode="auto">
          <a:xfrm>
            <a:off x="1050636" y="4067735"/>
            <a:ext cx="279255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 do C [A [j]] = C [A [j]] + 1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7139" name="TextBox 34"/>
          <p:cNvSpPr txBox="1">
            <a:spLocks noChangeArrowheads="1"/>
          </p:cNvSpPr>
          <p:nvPr/>
        </p:nvSpPr>
        <p:spPr bwMode="auto">
          <a:xfrm>
            <a:off x="4514273" y="3731559"/>
            <a:ext cx="751809" cy="5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j = 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47140" name="TextBox 35"/>
          <p:cNvSpPr txBox="1">
            <a:spLocks noChangeArrowheads="1"/>
          </p:cNvSpPr>
          <p:nvPr/>
        </p:nvSpPr>
        <p:spPr bwMode="auto">
          <a:xfrm>
            <a:off x="4514273" y="3978089"/>
            <a:ext cx="2587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333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C [A [5]] = C [A [5]] + 1</a:t>
            </a: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CA" alt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=&gt;C [1] = C [1] + 1</a:t>
            </a:r>
          </a:p>
          <a:p>
            <a:pPr>
              <a:lnSpc>
                <a:spcPts val="2367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2883</Words>
  <Application>Microsoft Office PowerPoint</Application>
  <PresentationFormat>On-screen Show (4:3)</PresentationFormat>
  <Paragraphs>1486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Times New Roman</vt:lpstr>
      <vt:lpstr>Times New Roman Bold</vt:lpstr>
      <vt:lpstr>Wingdings</vt:lpstr>
      <vt:lpstr>Office Theme</vt:lpstr>
      <vt:lpstr>PowerPoint Presentation</vt:lpstr>
      <vt:lpstr>Counting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Algorithm</vt:lpstr>
      <vt:lpstr>PowerPoint Presentation</vt:lpstr>
      <vt:lpstr>Count sort in Descending order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2019-09-15T17:57:32Z</dcterms:created>
  <dcterms:modified xsi:type="dcterms:W3CDTF">2019-10-19T08:03:54Z</dcterms:modified>
</cp:coreProperties>
</file>