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66" r:id="rId5"/>
    <p:sldId id="267" r:id="rId6"/>
    <p:sldId id="271" r:id="rId7"/>
    <p:sldId id="272" r:id="rId8"/>
    <p:sldId id="261" r:id="rId9"/>
    <p:sldId id="273" r:id="rId10"/>
    <p:sldId id="258" r:id="rId11"/>
    <p:sldId id="268" r:id="rId12"/>
    <p:sldId id="274" r:id="rId13"/>
    <p:sldId id="269" r:id="rId14"/>
    <p:sldId id="270" r:id="rId15"/>
    <p:sldId id="264" r:id="rId16"/>
    <p:sldId id="275" r:id="rId17"/>
    <p:sldId id="277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E4081-0064-41EA-962E-FF2DE52224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F2598-BB61-438E-8E44-174E5AD9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2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go step by step for each instruction from the table and analyze its computing cost based on constant values:</a:t>
            </a:r>
          </a:p>
          <a:p>
            <a:r>
              <a:rPr lang="en-US" b="1" dirty="0"/>
              <a:t>1. MOV R0, R1</a:t>
            </a:r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Copy the contents of register R0 into register R1.</a:t>
            </a:r>
          </a:p>
          <a:p>
            <a:r>
              <a:rPr lang="en-US" b="1" dirty="0"/>
              <a:t>Cost</a:t>
            </a:r>
            <a:r>
              <a:rPr lang="en-US" dirty="0"/>
              <a:t>: 1</a:t>
            </a:r>
          </a:p>
          <a:p>
            <a:r>
              <a:rPr lang="en-US" b="1" dirty="0"/>
              <a:t>Step-by-Step Execution</a:t>
            </a:r>
            <a:r>
              <a:rPr lang="en-US" dirty="0"/>
              <a:t>:</a:t>
            </a:r>
          </a:p>
          <a:p>
            <a:r>
              <a:rPr lang="en-US" dirty="0"/>
              <a:t>Read value from R0 → Cost = 0</a:t>
            </a:r>
          </a:p>
          <a:p>
            <a:r>
              <a:rPr lang="en-US" dirty="0"/>
              <a:t>Store value into R1 → Cost = 1</a:t>
            </a:r>
          </a:p>
          <a:p>
            <a:r>
              <a:rPr lang="en-US" b="1" dirty="0"/>
              <a:t>Total Cost</a:t>
            </a:r>
            <a:r>
              <a:rPr lang="en-US" dirty="0"/>
              <a:t> = </a:t>
            </a:r>
            <a:r>
              <a:rPr lang="en-US" b="1" dirty="0"/>
              <a:t>1</a:t>
            </a:r>
            <a:endParaRPr lang="en-US" dirty="0"/>
          </a:p>
          <a:p>
            <a:r>
              <a:rPr lang="en-US" b="1" dirty="0"/>
              <a:t>2. MOV R0, M</a:t>
            </a:r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Store the contents of register R0 into memory location M.</a:t>
            </a:r>
          </a:p>
          <a:p>
            <a:r>
              <a:rPr lang="en-US" b="1" dirty="0"/>
              <a:t>Cost</a:t>
            </a:r>
            <a:r>
              <a:rPr lang="en-US" dirty="0"/>
              <a:t>: 2</a:t>
            </a:r>
          </a:p>
          <a:p>
            <a:r>
              <a:rPr lang="en-US" b="1" dirty="0"/>
              <a:t>Step-by-Step Execution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F2598-BB61-438E-8E44-174E5AD945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096-1BEA-4F27-9763-76153FD9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3AC05-C268-48B5-97E2-027716C0F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297C-5564-4B81-8F22-F5E5CFB3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9A4C-CA11-4EC2-AB77-E9CCE111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9428-AA8C-488B-A0F3-4FF749FE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888E-5A72-4A80-AB0A-46FF1E31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C9EF-C490-4700-8315-A294065F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BA1C-A213-4CB3-A483-EB470314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542F-6AD0-414B-8B7F-CA0519CF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CAB6-A1D6-4930-A485-684BBBC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8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0EF6B-B022-4E53-A177-6439D0841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A31A-EF9B-4745-B286-A2148648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32A1-D130-4977-85D1-A04A9207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C22A-B23A-4DD7-97DC-ACFB699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7560-7A13-4BEB-BA0A-10CB4438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FD46-2921-4859-904E-E5DA9A3E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AD63-0A1C-4B1C-9148-49C8D640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AF5E0-F66F-4C77-9987-78854CC4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9D49-6833-4E7F-B598-9B088B79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0449-4194-407B-BEC2-436F41E2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1DED-1665-49EC-B0FE-CA783620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08F53-E456-4AA0-9F68-F2515AC4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9FD4-9330-41A7-B9D8-D4EDDF93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C6205-D6CB-44A2-8324-F10AA4CF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2132-9533-4D5D-8411-90F4DC8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8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A3F0-16CE-48FE-AFAD-7655A84D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A8DA-6313-434B-93E3-1D54E1F7C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8013-119D-4AEC-82BE-CD31C7B2A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FEDA-BED8-4DCD-9E13-CF4E911D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E60F-CFE8-4124-ADC9-2DCA2D2A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A7DF1-921B-4197-9D3B-B681B00D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18C-AFDB-4EE0-90BE-4A4CE408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295E-ADE9-4EA3-8569-49D5847BA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DF599-E28B-4DEB-9F0A-651C4FB3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76AAF-141D-44BE-B98C-EF05AA18A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2B33C-AD5C-4C8A-95AA-BA511C387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78E70-BBBB-4930-960F-DEC9C7F2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381E5-D54B-4BF4-9917-C09CF753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149B9-E05D-4E6D-9941-F3759F3E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01DA-2251-47B6-A808-E10883AD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A2458-D1BE-4DD2-88C5-1DD6DC35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C6606-028E-4984-910B-F12756AB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F164-6955-4F79-A61D-15F0357C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CD10-5B05-499A-AC9F-AA8BF62E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6C15-E91B-4BA9-A277-ACB8ECC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5479C-AACC-4131-BE38-862FCF2A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3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9611-1624-4638-8A3A-5DCB01AB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1B7A-A562-4B33-97D9-0DB5A9714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651A-8CDF-4D91-99E8-D6C889173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BC147-6556-4660-A76F-10C7E9E7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7FE2-894C-4E0D-8B8D-5726220F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3C28-9525-41AD-B92F-5B1CB51D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3A15-2149-4105-B3B9-F35A6757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4B7D3-4006-46C0-A2BA-4A38BEAAF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DF20C-FCC8-4BDD-A25E-FEFA97BC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F7C29-2549-418B-9534-B166934D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B2D03-EB9A-4009-910C-38183DEE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B08B-8D85-4A6A-A31D-4B1E7A25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CAA93-2705-444B-940A-47EBBA7B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7761C-B7B5-44AD-B90D-2C9412D8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D550-D37A-4056-8008-F281D367C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7DA9-57F6-447D-8C61-8996A398840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D024-0EAF-4D53-AC34-A302A6792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71DE-9D2D-4248-8F5A-E4A10540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9ED4-9736-4331-9081-90BF081F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naparnanayak/code-generation-15188739#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naparnanayak/code-generation-15188739#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F09B-246D-4023-A49F-6D1B82C0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 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10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A323-7841-4106-85B6-C2517A221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Saud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17604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1F8A-EFCC-4EBA-B3AA-DD54C57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Code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59E-DF79-447F-B887-BBAE970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 the code generator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+ Symbol table – IR has several choices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notation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front end produces low-level IR, i.e.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values of names in it can be directly manipulated by the machine instructions. 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Syntactic and semantic errors have been already detected</a:t>
            </a:r>
          </a:p>
        </p:txBody>
      </p:sp>
    </p:spTree>
    <p:extLst>
      <p:ext uri="{BB962C8B-B14F-4D97-AF65-F5344CB8AC3E}">
        <p14:creationId xmlns:p14="http://schemas.microsoft.com/office/powerpoint/2010/main" val="156207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A29-1CE4-406F-9D5E-32BD14E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E096-916E-4D2B-9273-A1C72419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program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code generator is target program.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may take variety of forms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machine language(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Relocatable machine language(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 files for linker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facilitates debugging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2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A29-1CE4-406F-9D5E-32BD14E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E096-916E-4D2B-9273-A1C72419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machine language has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advantage that it can be placed in a fixed location in memory and immediately executed. 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microcontroller programming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written in raw binary format for early processors like Intel 8080.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Relocatable machine language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subprograms to be compiled separately.  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and C++ with object files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.obj file generated from a C program can be linked with other .obj files to form an executable</a:t>
            </a:r>
          </a:p>
          <a:p>
            <a:pPr lvl="2" algn="just"/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2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A29-1CE4-406F-9D5E-32BD14E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E096-916E-4D2B-9273-A1C72419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 as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makes the process of code generation somewhat easier.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Assembly (GAS) output from compilers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or GCC producing .s assembly files from C/C++ code before assembling them</a:t>
            </a:r>
          </a:p>
          <a:p>
            <a:pPr lvl="1" algn="just"/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3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A29-1CE4-406F-9D5E-32BD14E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E096-916E-4D2B-9273-A1C72419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Mapping names in the source program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memory 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done by front end &amp; code generator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machine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code is being generated, labels in three address statements have to be converted to addresses of instructions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process is analogous to “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backpatching” technique.</a:t>
            </a:r>
          </a:p>
        </p:txBody>
      </p:sp>
    </p:spTree>
    <p:extLst>
      <p:ext uri="{BB962C8B-B14F-4D97-AF65-F5344CB8AC3E}">
        <p14:creationId xmlns:p14="http://schemas.microsoft.com/office/powerpoint/2010/main" val="271025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1F8A-EFCC-4EBA-B3AA-DD54C57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59E-DF79-447F-B887-BBAE970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 code generation requires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thorough understanding of the target machine architecture and its instruction set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(hypothetical) machine: 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Byte-addressable (word = 4 bytes)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 general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purpose registers R0, R1, …, Rn-1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Two-address instructions of the form </a:t>
            </a:r>
          </a:p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source, destination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– op-code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Source, destination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</a:t>
            </a:r>
          </a:p>
        </p:txBody>
      </p:sp>
    </p:spTree>
    <p:extLst>
      <p:ext uri="{BB962C8B-B14F-4D97-AF65-F5344CB8AC3E}">
        <p14:creationId xmlns:p14="http://schemas.microsoft.com/office/powerpoint/2010/main" val="25746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1F8A-EFCC-4EBA-B3AA-DD54C57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59E-DF79-447F-B887-BBAE970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Op-codes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Op-codes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(move content of source to destination)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(add content of source to destination)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(subtract content of source from destination)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also other ops 18</a:t>
            </a:r>
          </a:p>
        </p:txBody>
      </p:sp>
    </p:spTree>
    <p:extLst>
      <p:ext uri="{BB962C8B-B14F-4D97-AF65-F5344CB8AC3E}">
        <p14:creationId xmlns:p14="http://schemas.microsoft.com/office/powerpoint/2010/main" val="364491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1F8A-EFCC-4EBA-B3AA-DD54C57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59E-DF79-447F-B887-BBAE970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simple processor with fixed instruction costs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of the machines and in most of the instructions the time taken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fetch an instruction from memory exceeds the time spent executing the instruction.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reducing the length of the instruction has an extra benefit.</a:t>
            </a:r>
          </a:p>
        </p:txBody>
      </p:sp>
    </p:spTree>
    <p:extLst>
      <p:ext uri="{BB962C8B-B14F-4D97-AF65-F5344CB8AC3E}">
        <p14:creationId xmlns:p14="http://schemas.microsoft.com/office/powerpoint/2010/main" val="156745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78A5-B3BB-4735-B0D2-82382FCC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CC053-AC5A-4F0D-A136-244E0F701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33195" cy="3795712"/>
          </a:xfrm>
        </p:spPr>
      </p:pic>
    </p:spTree>
    <p:extLst>
      <p:ext uri="{BB962C8B-B14F-4D97-AF65-F5344CB8AC3E}">
        <p14:creationId xmlns:p14="http://schemas.microsoft.com/office/powerpoint/2010/main" val="419868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C246-E67C-4AAB-B7B0-02EFC005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4408-662F-4917-B285-945B8FC7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R0, R1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- Copy the contents of register R0 into register R1.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 value from R0 → Cost = 0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 value into R1 → Cost = 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= 1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R0, 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Store the contents of register R0 into memory location M.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 value from R0 → Cost = 0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Find memory location M → Cost = 1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 value into M → Cost = 1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Total Cost = 2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1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1F8A-EFCC-4EBA-B3AA-DD54C57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59E-DF79-447F-B887-BBAE970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The final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of our compiler model is code generator.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input from the intermediate representation with supplementary information in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of the source program and produces as output an equivalent target program.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 main tasks: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selection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allocation and assignment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ordering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08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42E9-252B-4F64-A589-50754139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476C-CDAC-4FDB-B2E1-AD035606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-as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name_file_LLVM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–o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OutputfileName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-filetype=obj -o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objectfileName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clang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objectfileName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YourCompiler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1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1F8A-EFCC-4EBA-B3AA-DD54C57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59E-DF79-447F-B887-BBAE970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 is the last phase in the design of a compiler. It takes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or DAG representation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source program as input and produces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equivalent target program as output.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generator has many limitations regarding the generation of code that is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 quality, accurate, and efficient.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this,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 should run efficiently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are many issues that are to be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considered while designing a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32698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BCAA-8261-4101-8D49-8EC48BC1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7149-515B-4E05-87E5-F4233C7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Instruction selection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target-machine instructions to implement the IR statements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allocation and assignment 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decide what values to keep in which registers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ordering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in what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order to schedule the execution of instruction</a:t>
            </a:r>
          </a:p>
        </p:txBody>
      </p:sp>
    </p:spTree>
    <p:extLst>
      <p:ext uri="{BB962C8B-B14F-4D97-AF65-F5344CB8AC3E}">
        <p14:creationId xmlns:p14="http://schemas.microsoft.com/office/powerpoint/2010/main" val="419617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A29-1CE4-406F-9D5E-32BD14E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Instruction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E096-916E-4D2B-9273-A1C72419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Statement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a + 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Selection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EAX, EBX 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t1, EAX    </a:t>
            </a:r>
          </a:p>
        </p:txBody>
      </p:sp>
    </p:spTree>
    <p:extLst>
      <p:ext uri="{BB962C8B-B14F-4D97-AF65-F5344CB8AC3E}">
        <p14:creationId xmlns:p14="http://schemas.microsoft.com/office/powerpoint/2010/main" val="3451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A29-1CE4-406F-9D5E-32BD14E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Register Allocation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E096-916E-4D2B-9273-A1C72419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Statement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a + 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Register Allocation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R1, a    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R2, b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R1, R2   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t1, R1</a:t>
            </a:r>
          </a:p>
        </p:txBody>
      </p:sp>
    </p:spTree>
    <p:extLst>
      <p:ext uri="{BB962C8B-B14F-4D97-AF65-F5344CB8AC3E}">
        <p14:creationId xmlns:p14="http://schemas.microsoft.com/office/powerpoint/2010/main" val="259301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A29-1CE4-406F-9D5E-32BD14E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Instruction Ordering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E096-916E-4D2B-9273-A1C72419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Statement 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a + b;</a:t>
            </a:r>
          </a:p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x * c;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Instruction Ordering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R1, a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R2, b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R1, R2    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R3, c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 R1, R3    </a:t>
            </a: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0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1F8A-EFCC-4EBA-B3AA-DD54C57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the Design of a Code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59E-DF79-447F-B887-BBAE970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84A64-C559-419F-ADA6-8DB47E0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441808"/>
            <a:ext cx="8980494" cy="41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1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1F8A-EFCC-4EBA-B3AA-DD54C57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the Design of a Code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59E-DF79-447F-B887-BBAE970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Input to the code generator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program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selection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allocation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evaluation order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25771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676</Words>
  <Application>Microsoft Office PowerPoint</Application>
  <PresentationFormat>Widescreen</PresentationFormat>
  <Paragraphs>145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Office Theme</vt:lpstr>
      <vt:lpstr>CS 4031 Compiler Construction Chapter 10</vt:lpstr>
      <vt:lpstr>Code Generator</vt:lpstr>
      <vt:lpstr>Code Generator</vt:lpstr>
      <vt:lpstr>Code Generator </vt:lpstr>
      <vt:lpstr>Example: Instruction Selection</vt:lpstr>
      <vt:lpstr>Example: Register Allocation </vt:lpstr>
      <vt:lpstr>Example: Instruction Ordering </vt:lpstr>
      <vt:lpstr>Issues in the Design of a Code Generator </vt:lpstr>
      <vt:lpstr>Issues in the Design of a Code Generator </vt:lpstr>
      <vt:lpstr>Input Code Generator </vt:lpstr>
      <vt:lpstr>Target Code</vt:lpstr>
      <vt:lpstr>Target Code</vt:lpstr>
      <vt:lpstr>Target Code</vt:lpstr>
      <vt:lpstr>Memory Management </vt:lpstr>
      <vt:lpstr>Target Machine</vt:lpstr>
      <vt:lpstr>OP Codes</vt:lpstr>
      <vt:lpstr>Instruction Cost </vt:lpstr>
      <vt:lpstr>Example</vt:lpstr>
      <vt:lpstr>Calculate the Cost</vt:lpstr>
      <vt:lpstr>Running Procedure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4031 Compiler Construction Lecture 14</dc:title>
  <dc:creator>Mahzaib Younas</dc:creator>
  <cp:lastModifiedBy>Admin</cp:lastModifiedBy>
  <cp:revision>66</cp:revision>
  <dcterms:created xsi:type="dcterms:W3CDTF">2025-04-28T07:59:50Z</dcterms:created>
  <dcterms:modified xsi:type="dcterms:W3CDTF">2025-05-09T07:14:10Z</dcterms:modified>
</cp:coreProperties>
</file>