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76" r:id="rId13"/>
    <p:sldId id="277" r:id="rId14"/>
    <p:sldId id="278" r:id="rId15"/>
    <p:sldId id="279" r:id="rId16"/>
    <p:sldId id="263" r:id="rId17"/>
    <p:sldId id="267" r:id="rId18"/>
    <p:sldId id="269" r:id="rId19"/>
    <p:sldId id="273" r:id="rId20"/>
    <p:sldId id="274" r:id="rId21"/>
    <p:sldId id="271" r:id="rId22"/>
    <p:sldId id="275" r:id="rId23"/>
    <p:sldId id="272" r:id="rId24"/>
    <p:sldId id="282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3889-2EE4-4A3C-B732-EF6EE03E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8FCD6-45FE-4AE6-9A07-4A247B8E4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FABBB-C8B8-4A91-B9B6-B29A04C88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6915C-16BE-4B67-98C2-C2A5E0A89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AD74B-A9DF-4FEC-AA5C-7E2D8F11F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6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195A-3055-421B-82EA-68F5F396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9A3346-8ED3-4420-88AC-A0D0184A3A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E4204-9DBB-4166-B5C5-7ADB419CE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56ECA-8026-4CBB-A357-E7F7E00FF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E0D7-93C3-4B33-AF09-CDD26D38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11299-1191-4F1B-9BA3-A1C19DA3CE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350A6-7C0F-4BA9-BB08-B8C321AC09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EE794-CE16-4D87-B7B2-DAD3537F2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FD797-15FA-4702-A147-4615A5748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9AEAB-E495-45E9-9EE4-A1517C71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75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A2FDD-61F6-4E3B-AD89-CCC0E8A7F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F4A4-4C34-4F09-B424-242A9388B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08F5-12AF-4F4A-983D-57E806B0F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CAC2-300F-46A5-AB32-9114C8B5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228CA-932D-486D-A1DF-6D07D172D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6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AC578-4D97-47E7-BFD6-9401A7767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F4768-9C36-4FAF-967C-27F8FB0F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DDAAF-009E-4C88-ADCE-2DDEFB95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9259F-94E3-41B8-8D05-44037241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4056D-9277-4F4A-BFA7-A9AEBA1A7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7C448-E603-414C-9197-521FDDC7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566BD-1093-44D5-94A0-D7DFD3578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ADC5CD-4AC5-427E-8141-BE96AA7BD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8E259-5BEA-48B4-A8CE-2D9F61F4E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638EB-3E67-4B86-B57D-46B1A6C4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F51F0-BB24-463B-898F-CFC39C926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33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82D46-9E67-465B-B454-ED86F479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C79CD-6E65-4E63-95D5-A3B30938F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A319B6-DC8D-47EA-B5D6-5F97537D0E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691E2-1AB1-4BA6-A2C5-56211504B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AB2A49-D4F6-4731-8FB6-C6173C397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B20EA-08D8-44FE-94D5-48B1DCD7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53498-3517-4B75-B36B-3BE5041D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C71CC-6013-4B16-BD38-DD393243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38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782E5-195C-48AC-AAC2-9409CA1E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386F94-F4D6-4862-BA87-793480954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12CC08-B0A1-4222-90B0-24D94E47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25F57-17D8-488F-8A63-1B03ABD8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0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2E9160-C343-4D30-8401-2773A956B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2CCA0-B022-4441-8388-92A28CE2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82EA3-E889-4D9C-94B6-906544B50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18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C52B6-CA63-4584-9FB9-B357BA6E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6551-5C4E-4F0A-97E0-76FF92F7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8307EB-84DF-465F-AFC3-EFDA62492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1DAF-2F71-4B31-9763-BF8FB9CCA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F512D-FC13-4C3C-9E12-0C3C1CBE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3CB55-6F60-41E8-A1AE-DC6BD9FD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4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5B6F-063A-4A0F-8C01-2EEB4154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5DDB1-2F8C-4B8A-A8F6-A9A08AAC7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F722C-1592-49CA-9B3B-926865CED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C4FE6-12AB-46A1-A165-5DA0F49E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80C6CA-4341-4AD2-BBC5-BE6990A7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B8712-D0F8-4ED1-B84D-C935EDAB9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70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602B-547A-47F0-AD75-0996F77CE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C61DF-0CFE-4B53-9DD0-8A6F28051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3AECF-65FB-4DAA-B254-996D38A73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4E294-162B-4F74-A6AD-4FE090013454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3AF2D-EAA0-4D77-B261-C7A232A1C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146D7-DB81-46F3-9305-ED345241E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752B5-222D-4964-8FC9-D2C528FC7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187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5888A-990D-4AC0-8706-0D00AC43CC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Chapter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AB10A-034B-4C68-8D16-EE63AF345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 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3489001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 should report an error if an operator is applied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incompatible operands.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binary addition,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operands are array and a function is incompatible.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function, the number of arguments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should match with the number of formals and the corresponding types.</a:t>
            </a:r>
          </a:p>
        </p:txBody>
      </p:sp>
    </p:spTree>
    <p:extLst>
      <p:ext uri="{BB962C8B-B14F-4D97-AF65-F5344CB8AC3E}">
        <p14:creationId xmlns:p14="http://schemas.microsoft.com/office/powerpoint/2010/main" val="3185774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Name-Related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Sometimes, the same name must appear two or more times.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ADA,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loop or a block may have a name that appears at the beginning and end of the construct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compiler must check whether the same name is used at both places.</a:t>
            </a:r>
          </a:p>
        </p:txBody>
      </p:sp>
    </p:spTree>
    <p:extLst>
      <p:ext uri="{BB962C8B-B14F-4D97-AF65-F5344CB8AC3E}">
        <p14:creationId xmlns:p14="http://schemas.microsoft.com/office/powerpoint/2010/main" val="984001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F4787-D152-41FC-91F3-6DDF1F6518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val="2967571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2EC0-3054-4A73-8793-6904C09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is a set of values and operations on those values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language’s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system specifies which operations are valid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type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aim of type checking is to ensure that operations are used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variable/expressions of the correct types </a:t>
            </a:r>
          </a:p>
        </p:txBody>
      </p:sp>
    </p:spTree>
    <p:extLst>
      <p:ext uri="{BB962C8B-B14F-4D97-AF65-F5344CB8AC3E}">
        <p14:creationId xmlns:p14="http://schemas.microsoft.com/office/powerpoint/2010/main" val="8437176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2EC0-3054-4A73-8793-6904C09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can be divided into three categories with respect to the type: –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“untyped”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needs to be done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languages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Statically typed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ype checking is done at compile time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called strongly typed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Dynamically typed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is done at run time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functional languages like Lisp, Scheme etc.</a:t>
            </a:r>
          </a:p>
        </p:txBody>
      </p:sp>
    </p:spTree>
    <p:extLst>
      <p:ext uri="{BB962C8B-B14F-4D97-AF65-F5344CB8AC3E}">
        <p14:creationId xmlns:p14="http://schemas.microsoft.com/office/powerpoint/2010/main" val="3456088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2EC0-3054-4A73-8793-6904C09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system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collection of rules for assigning type expressions to various parts of a program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systems may be used by different compilers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same language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Pascal type of an array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index set.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a function with an array parameter can only be applied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arrays with that index set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Pascal compilers allow index set to be left unspecified when an array is passed as a parameter</a:t>
            </a:r>
          </a:p>
        </p:txBody>
      </p:sp>
    </p:spTree>
    <p:extLst>
      <p:ext uri="{BB962C8B-B14F-4D97-AF65-F5344CB8AC3E}">
        <p14:creationId xmlns:p14="http://schemas.microsoft.com/office/powerpoint/2010/main" val="363269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Type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Type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Types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1902329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Type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type_error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782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type constructor applied to type expression is a type expression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: array(I , T)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 is used to set the index.</a:t>
            </a:r>
          </a:p>
          <a:p>
            <a:pPr lvl="1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 is used to declare the type of expression.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C : array[1…20] of integer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Array(1…20, integer)</a:t>
            </a:r>
          </a:p>
        </p:txBody>
      </p:sp>
    </p:spTree>
    <p:extLst>
      <p:ext uri="{BB962C8B-B14F-4D97-AF65-F5344CB8AC3E}">
        <p14:creationId xmlns:p14="http://schemas.microsoft.com/office/powerpoint/2010/main" val="340449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(T) is a type expression denoting the type “pointer to an object of type T where T is a type of expression.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*row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variable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to have type pointer (row).</a:t>
            </a:r>
          </a:p>
        </p:txBody>
      </p:sp>
    </p:spTree>
    <p:extLst>
      <p:ext uri="{BB962C8B-B14F-4D97-AF65-F5344CB8AC3E}">
        <p14:creationId xmlns:p14="http://schemas.microsoft.com/office/powerpoint/2010/main" val="30522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1660-6356-4140-BE50-BD024D6D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E233-33E1-4975-810B-6CD50071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one more type called the L-attribute definition. The difference between S-attributed and L-attributed is as follows: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0402360-69E4-4F1E-B871-B346358D5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376236"/>
              </p:ext>
            </p:extLst>
          </p:nvPr>
        </p:nvGraphicFramePr>
        <p:xfrm>
          <a:off x="1033462" y="2743835"/>
          <a:ext cx="10125076" cy="37490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062538">
                  <a:extLst>
                    <a:ext uri="{9D8B030D-6E8A-4147-A177-3AD203B41FA5}">
                      <a16:colId xmlns:a16="http://schemas.microsoft.com/office/drawing/2014/main" val="4218232794"/>
                    </a:ext>
                  </a:extLst>
                </a:gridCol>
                <a:gridCol w="5062538">
                  <a:extLst>
                    <a:ext uri="{9D8B030D-6E8A-4147-A177-3AD203B41FA5}">
                      <a16:colId xmlns:a16="http://schemas.microsoft.com/office/drawing/2014/main" val="3574991284"/>
                    </a:ext>
                  </a:extLst>
                </a:gridCol>
              </a:tblGrid>
              <a:tr h="62457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S-attributed grammar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L-attributed Grammar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443765"/>
                  </a:ext>
                </a:extLst>
              </a:tr>
              <a:tr h="3033658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uses only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synthesized attributes.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actions can be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placed only at the end of the right hand side of a production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Attributes are generally evaluated during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bottom-up parsing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allows both types.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 if an inherited attribute is present, there is a restriction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The restriction is that each inherited attribute is restricted to inherit either from parent or from left sibling only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AutoNum type="arabicPeriod" startAt="2"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actions can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 placed anywhere on the right hand side.</a:t>
                      </a:r>
                    </a:p>
                    <a:p>
                      <a:pPr marL="342900" indent="-342900">
                        <a:buAutoNum type="arabicPeriod" startAt="2"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 Attributes are generally evaluated by traversing the parse </a:t>
                      </a:r>
                      <a:r>
                        <a:rPr lang="en-US" dirty="0"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tree depth first and left to right.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4937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1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D →R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function is a mapping from elements of one set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called domain to another set called range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We may treat functions in programming languages as map ping a domain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“Dom” to a range type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Rg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type of such a function will be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denoted by the type expression Dom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built-in function mod, i.e. modulus of Pascal has type expression 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× int → int.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type expression of function “fun” is thus denoted as follows: </a:t>
            </a:r>
          </a:p>
          <a:p>
            <a:pPr marL="457200" lvl="1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× int → int</a:t>
            </a:r>
          </a:p>
        </p:txBody>
      </p:sp>
    </p:spTree>
    <p:extLst>
      <p:ext uri="{BB962C8B-B14F-4D97-AF65-F5344CB8AC3E}">
        <p14:creationId xmlns:p14="http://schemas.microsoft.com/office/powerpoint/2010/main" val="600223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type expression for a pointer to array of real, where the array index ranges from 1 to 100.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type expression for a function whose domains are from integers to character and whose ranges are pointer to integer.</a:t>
            </a:r>
          </a:p>
        </p:txBody>
      </p:sp>
    </p:spTree>
    <p:extLst>
      <p:ext uri="{BB962C8B-B14F-4D97-AF65-F5344CB8AC3E}">
        <p14:creationId xmlns:p14="http://schemas.microsoft.com/office/powerpoint/2010/main" val="1844351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type expression for a pointer to array of real, where the array index ranges from 1 to 100.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Solution: The type expression is pointer(array[1…100,real]).</a:t>
            </a:r>
          </a:p>
        </p:txBody>
      </p:sp>
    </p:spTree>
    <p:extLst>
      <p:ext uri="{BB962C8B-B14F-4D97-AF65-F5344CB8AC3E}">
        <p14:creationId xmlns:p14="http://schemas.microsoft.com/office/powerpoint/2010/main" val="37632799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type expression for a function whose domains are from integers to character and whose ranges are pointer to integer.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expression is 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Domain type expression is integer → character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Range type expression is pointer (integer)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 final type expression is (integer → character) → (pointer(integer))</a:t>
            </a:r>
          </a:p>
        </p:txBody>
      </p:sp>
    </p:spTree>
    <p:extLst>
      <p:ext uri="{BB962C8B-B14F-4D97-AF65-F5344CB8AC3E}">
        <p14:creationId xmlns:p14="http://schemas.microsoft.com/office/powerpoint/2010/main" val="1267969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Symbol Table Entry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7FD6EE-6EDD-4A8B-82C3-8A528BC79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1994650"/>
            <a:ext cx="8010525" cy="2574470"/>
          </a:xfrm>
        </p:spPr>
      </p:pic>
    </p:spTree>
    <p:extLst>
      <p:ext uri="{BB962C8B-B14F-4D97-AF65-F5344CB8AC3E}">
        <p14:creationId xmlns:p14="http://schemas.microsoft.com/office/powerpoint/2010/main" val="3430426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for Expression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0C649B-5E47-4F51-B097-597F18541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093" y="1690688"/>
            <a:ext cx="7975731" cy="4266320"/>
          </a:xfrm>
        </p:spPr>
      </p:pic>
    </p:spTree>
    <p:extLst>
      <p:ext uri="{BB962C8B-B14F-4D97-AF65-F5344CB8AC3E}">
        <p14:creationId xmlns:p14="http://schemas.microsoft.com/office/powerpoint/2010/main" val="3039025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for Statement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BFC6BD-B61B-4AB8-8F66-DF3CA2CFC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30" y="2100263"/>
            <a:ext cx="3187920" cy="3281362"/>
          </a:xfrm>
        </p:spPr>
      </p:pic>
    </p:spTree>
    <p:extLst>
      <p:ext uri="{BB962C8B-B14F-4D97-AF65-F5344CB8AC3E}">
        <p14:creationId xmlns:p14="http://schemas.microsoft.com/office/powerpoint/2010/main" val="2926219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C615-E3D3-431A-B875-914888DD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 for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D2EC0-3054-4A73-8793-6904C09E6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typically do not have values. Special basic type void can be assigned to them.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AA4F84-FAAF-4C12-90AA-49A6F8E49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8673" y="2774882"/>
            <a:ext cx="6064352" cy="40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21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5B23B-E122-438E-B22C-07C048D1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L-Attributed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93EE4-FD45-4C8B-AFD2-B8C436A78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both types, that is, synthesized as well as inherited. But if 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all an inherited attribute is present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there is a restriction.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restriction is that each inherited attribute is restricted to inherit eith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 from parent or from left sibling only.</a:t>
            </a:r>
          </a:p>
        </p:txBody>
      </p:sp>
    </p:spTree>
    <p:extLst>
      <p:ext uri="{BB962C8B-B14F-4D97-AF65-F5344CB8AC3E}">
        <p14:creationId xmlns:p14="http://schemas.microsoft.com/office/powerpoint/2010/main" val="3784624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consider the rule </a:t>
            </a:r>
          </a:p>
          <a:p>
            <a:pPr marL="0" indent="0" algn="ctr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→ XYZPQ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there is an inherited attribute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 “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” is present with each nonterminal.</a:t>
            </a:r>
          </a:p>
          <a:p>
            <a:pPr marL="0" indent="0" algn="just">
              <a:buNone/>
            </a:pP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DF625F-E060-4BC8-9103-D2CD58A82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87009"/>
              </p:ext>
            </p:extLst>
          </p:nvPr>
        </p:nvGraphicFramePr>
        <p:xfrm>
          <a:off x="838199" y="4482041"/>
          <a:ext cx="10810876" cy="1325563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05438">
                  <a:extLst>
                    <a:ext uri="{9D8B030D-6E8A-4147-A177-3AD203B41FA5}">
                      <a16:colId xmlns:a16="http://schemas.microsoft.com/office/drawing/2014/main" val="3993970927"/>
                    </a:ext>
                  </a:extLst>
                </a:gridCol>
                <a:gridCol w="5405438">
                  <a:extLst>
                    <a:ext uri="{9D8B030D-6E8A-4147-A177-3AD203B41FA5}">
                      <a16:colId xmlns:a16="http://schemas.microsoft.com/office/drawing/2014/main" val="2344765584"/>
                    </a:ext>
                  </a:extLst>
                </a:gridCol>
              </a:tblGrid>
              <a:tr h="7276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 Action of L Attributed Grammar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Invalid Action using L Attributed Grammar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2992342"/>
                  </a:ext>
                </a:extLst>
              </a:tr>
              <a:tr h="597937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Z•I = f(A•i|X•i|Y•i)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Z•i = f(P•i|Q•i) 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525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SDT: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LM  	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f(L•s)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A•s = f(M•s);}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→ QR	  {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Q•i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f(R•s)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   A•s = f(Q•s);}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it L-Attributed or S-Attributed?</a:t>
            </a:r>
          </a:p>
        </p:txBody>
      </p:sp>
    </p:spTree>
    <p:extLst>
      <p:ext uri="{BB962C8B-B14F-4D97-AF65-F5344CB8AC3E}">
        <p14:creationId xmlns:p14="http://schemas.microsoft.com/office/powerpoint/2010/main" val="312162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 semantic actions. Here by looking at semantic actions we understand that “s” is synthesized and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inherited. So actions in first rule are correct since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is dependent on parent or left siblings only. But look at the second action in A → QR,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Q.i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f(R.s); this violates the basic property of L-attributed definition. Inherited attribute can inherit either from</a:t>
            </a:r>
          </a:p>
        </p:txBody>
      </p:sp>
    </p:spTree>
    <p:extLst>
      <p:ext uri="{BB962C8B-B14F-4D97-AF65-F5344CB8AC3E}">
        <p14:creationId xmlns:p14="http://schemas.microsoft.com/office/powerpoint/2010/main" val="1633434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Analyzer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semantic analyzer mainly performs static checking. Static checks can be any one of the following type of checks: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checks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checks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checks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Name-related checks</a:t>
            </a:r>
          </a:p>
          <a:p>
            <a:pPr marL="514350" indent="-514350" algn="just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1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ensures uniqueness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variables/objects in situations where it is required. </a:t>
            </a:r>
          </a:p>
          <a:p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xample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of the languages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 identifier can be used for two different definitions in the same scope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214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FBAF-93D2-425E-9921-911C01163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of Control Check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E7DE1-AD4C-465C-9F6D-1B8C93299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 that cause flow of control to leave a construct should have a place to transfer flow of control.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If this place is missing, it is confusion.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 language,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“break” causes flow of control to exit from the innermost loop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it is used without a loop, 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confuses where to leave the flow of control</a:t>
            </a:r>
          </a:p>
        </p:txBody>
      </p:sp>
    </p:spTree>
    <p:extLst>
      <p:ext uri="{BB962C8B-B14F-4D97-AF65-F5344CB8AC3E}">
        <p14:creationId xmlns:p14="http://schemas.microsoft.com/office/powerpoint/2010/main" val="73487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1284</Words>
  <Application>Microsoft Office PowerPoint</Application>
  <PresentationFormat>Widescreen</PresentationFormat>
  <Paragraphs>140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 Theme</vt:lpstr>
      <vt:lpstr>CS 4031 Compiler Construction  Chapter 6</vt:lpstr>
      <vt:lpstr>Types of SDT</vt:lpstr>
      <vt:lpstr>L-Attributed Grammar</vt:lpstr>
      <vt:lpstr>Example:</vt:lpstr>
      <vt:lpstr>Example</vt:lpstr>
      <vt:lpstr>Solution:</vt:lpstr>
      <vt:lpstr>Semantic Analyzer</vt:lpstr>
      <vt:lpstr>Uniqueness Check</vt:lpstr>
      <vt:lpstr>Flow of Control Check</vt:lpstr>
      <vt:lpstr>Type Checks</vt:lpstr>
      <vt:lpstr>Name-Related Checks</vt:lpstr>
      <vt:lpstr>TYPE CHECKING</vt:lpstr>
      <vt:lpstr>Type Checking</vt:lpstr>
      <vt:lpstr>Type System</vt:lpstr>
      <vt:lpstr>Type System</vt:lpstr>
      <vt:lpstr>Types of Expression</vt:lpstr>
      <vt:lpstr>Basic Type</vt:lpstr>
      <vt:lpstr>Constructor Type</vt:lpstr>
      <vt:lpstr>Pointer </vt:lpstr>
      <vt:lpstr>Function D →R</vt:lpstr>
      <vt:lpstr>Example:</vt:lpstr>
      <vt:lpstr>Solution:</vt:lpstr>
      <vt:lpstr>Solution:</vt:lpstr>
      <vt:lpstr>Rules for Symbol Table Entry</vt:lpstr>
      <vt:lpstr>Type Checking for Expression</vt:lpstr>
      <vt:lpstr>Type Checking for Statement </vt:lpstr>
      <vt:lpstr>Type Checking for statement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 Lecture 10</dc:title>
  <dc:creator>Researcher Mahzaib</dc:creator>
  <cp:lastModifiedBy>Faryal F. Saud</cp:lastModifiedBy>
  <cp:revision>92</cp:revision>
  <dcterms:created xsi:type="dcterms:W3CDTF">2025-04-07T04:20:59Z</dcterms:created>
  <dcterms:modified xsi:type="dcterms:W3CDTF">2025-04-15T10:01:48Z</dcterms:modified>
</cp:coreProperties>
</file>