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57" r:id="rId12"/>
    <p:sldId id="277" r:id="rId13"/>
    <p:sldId id="258" r:id="rId14"/>
    <p:sldId id="278" r:id="rId15"/>
    <p:sldId id="259" r:id="rId16"/>
    <p:sldId id="260" r:id="rId17"/>
    <p:sldId id="261" r:id="rId18"/>
    <p:sldId id="264" r:id="rId19"/>
    <p:sldId id="279" r:id="rId20"/>
    <p:sldId id="280" r:id="rId21"/>
    <p:sldId id="262" r:id="rId22"/>
    <p:sldId id="263" r:id="rId23"/>
    <p:sldId id="265" r:id="rId24"/>
    <p:sldId id="267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28B2-0058-430E-93F0-95372A901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92C65-A179-45E7-99F1-148F8FE46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1F7E4-30F2-4B13-8A9B-6ACAE348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C5FB-CCF6-46D7-8B72-BA73F56B074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5B109-2824-4BE3-8A9B-B6A6489E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8723-277D-45DC-A5F8-0B634819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6C9F-9C26-40E3-886D-82FF3985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6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D442-EF8F-40DB-9C9C-4F4B9FFB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61D79-6894-44FF-B621-55118F3D6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A7EEE-9DB3-4B6E-9C2B-5D2B2C96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C5FB-CCF6-46D7-8B72-BA73F56B074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FE20E-A7A3-4EC3-965D-F957927D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02F38-F8C8-46BF-A45E-CA837133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6C9F-9C26-40E3-886D-82FF3985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1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9C21B-9D48-4CC8-8C81-0BB2260A7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8BDE8-79CD-477B-9D73-540BEA991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DC3E2-E650-4F7C-A665-8590CE08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C5FB-CCF6-46D7-8B72-BA73F56B074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EDC3-C8B2-4809-AEC4-E22A6F16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8CA5F-0058-4916-8ED4-6C05E6C7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6C9F-9C26-40E3-886D-82FF3985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4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DF77-9608-44AA-B6C0-2D0D3E9E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0281-C0B7-492F-AB2F-82A68122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58D4A-7C09-4B09-AA7F-629F1325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C5FB-CCF6-46D7-8B72-BA73F56B074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BC8C-8BDB-4EC2-B680-AD1CEB6E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748F1-2E6F-4747-BA0A-8DCD956C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6C9F-9C26-40E3-886D-82FF3985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111F-24A9-446D-92B3-ED50F5308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475D7-DAD0-4CCF-942C-4591E222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29311-EF97-44B3-A18D-CAE657E3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C5FB-CCF6-46D7-8B72-BA73F56B074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3542-0F36-4CE2-9DA6-BC6163E1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32885-7242-4F88-8997-E908A84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6C9F-9C26-40E3-886D-82FF3985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0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9F30-EF3F-4D45-8D0B-3C0E50F8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0641E-183E-481C-AD0B-F3C689050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1D665-E1E5-4EDC-92B0-E8FB886AA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67A25-FB0D-44FF-B60C-44D93757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C5FB-CCF6-46D7-8B72-BA73F56B074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E9A5F-7560-4909-A996-36516304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2752F-2F35-4345-BDC3-C3694176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6C9F-9C26-40E3-886D-82FF3985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9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5BE2-73F0-4AA8-950D-C51949A5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8BF3B-9E0E-4392-B21F-8AE34317D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A1549-EA1E-46E9-AB98-58A25FAE9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D54DE-13F9-4607-B45B-D9C801F17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8E5AD-9BD4-4A33-91F7-64EB2AB00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F1D1F-390E-4BC0-84D6-16BA34C1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C5FB-CCF6-46D7-8B72-BA73F56B074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4DF2D-1659-497C-8A6C-83D7B065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87C8E-3E1C-48B4-BAFF-84C5BD22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6C9F-9C26-40E3-886D-82FF3985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8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A533-18CC-42D2-B35F-42C9AF73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312EE-47E5-4F1D-BAFA-B9105BC6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C5FB-CCF6-46D7-8B72-BA73F56B074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C973B-8B8D-405B-8A1C-86CBE737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49098-883A-4BC1-8170-4C3B4E3D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6C9F-9C26-40E3-886D-82FF3985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0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892F1-451A-4177-B459-0E493A7C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C5FB-CCF6-46D7-8B72-BA73F56B074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57D11-96BB-4EC7-BE23-ACF5E35E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814B2-478D-4CC1-A038-2D249C1C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6C9F-9C26-40E3-886D-82FF3985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9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3D54-B595-4C4E-B661-D414E97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5B2EC-5539-4656-855F-B828788AD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C0214-CBEF-446C-B32E-17BD73BF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2412-9C18-4DB0-82A0-7ADA832A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C5FB-CCF6-46D7-8B72-BA73F56B074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87E7C-49F4-42ED-B463-C9957732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BFC5F-5EA5-43F1-963D-F857477F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6C9F-9C26-40E3-886D-82FF3985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1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42AB-8580-49E3-887F-17BC17C0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0CCCF-0722-47C6-8976-5FEFC870B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19EA8-B07A-4BC1-A7FC-285775AA1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1FC3B-4C35-4DA8-94F8-2EDF2109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C5FB-CCF6-46D7-8B72-BA73F56B074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E6117-485F-4159-A6D3-88F00AD7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6DA1A-BE77-4FDE-869D-5DD6F3D5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6C9F-9C26-40E3-886D-82FF3985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4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7B6AC-9573-455A-B3D8-7C91871E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91601-65F7-41AA-A77E-6906B64F2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A9F44-7B52-43A2-ADC8-47834729C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AC5FB-CCF6-46D7-8B72-BA73F56B074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F7092-CCAC-44D5-B72B-C9F84F634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C27CD-5B3F-4B60-987D-8943E3459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6C9F-9C26-40E3-886D-82FF3985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0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6E44-1C6E-47F2-B840-ED8ABA15B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4031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Construction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8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9AB75-2906-4315-B51B-6948CD657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Faryal Saud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Department of Computer Science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NUCES CFD</a:t>
            </a:r>
          </a:p>
        </p:txBody>
      </p:sp>
    </p:spTree>
    <p:extLst>
      <p:ext uri="{BB962C8B-B14F-4D97-AF65-F5344CB8AC3E}">
        <p14:creationId xmlns:p14="http://schemas.microsoft.com/office/powerpoint/2010/main" val="101274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8B0-473F-4A2E-AB50-1113B6B6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C9BCB-D901-43FC-9B49-E4546935B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03" y="1690688"/>
            <a:ext cx="5118147" cy="3274900"/>
          </a:xfrm>
        </p:spPr>
      </p:pic>
    </p:spTree>
    <p:extLst>
      <p:ext uri="{BB962C8B-B14F-4D97-AF65-F5344CB8AC3E}">
        <p14:creationId xmlns:p14="http://schemas.microsoft.com/office/powerpoint/2010/main" val="154171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8B0-473F-4A2E-AB50-1113B6B6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 Generation Process in LLVM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5AAF-9691-4C74-B678-9B02A8FD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frontend of LLVM outputs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target independent LLVM IR code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Compiler Backend has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transform this into machine code for a specific platform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process it can apply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optimizations for the targeted platform</a:t>
            </a:r>
          </a:p>
        </p:txBody>
      </p:sp>
    </p:spTree>
    <p:extLst>
      <p:ext uri="{BB962C8B-B14F-4D97-AF65-F5344CB8AC3E}">
        <p14:creationId xmlns:p14="http://schemas.microsoft.com/office/powerpoint/2010/main" val="8564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489F-EC2D-4EDE-AA00-8CB7BEA4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use LLVM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FE2A6-3966-48B6-AB80-C8A04AAC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Compiler (with an arguably modular design).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Agnostic.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documentation (compared to alternatives).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restrictive license.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extend, add optimizations, add new targets, etc.</a:t>
            </a:r>
          </a:p>
        </p:txBody>
      </p:sp>
    </p:spTree>
    <p:extLst>
      <p:ext uri="{BB962C8B-B14F-4D97-AF65-F5344CB8AC3E}">
        <p14:creationId xmlns:p14="http://schemas.microsoft.com/office/powerpoint/2010/main" val="157392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8B0-473F-4A2E-AB50-1113B6B6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Auto-Vectorization in LLVM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5AAF-9691-4C74-B678-9B02A8FD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code using only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scalar data types and operations into code using vector-types and operations.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Vectorizing can lead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significant performance gains.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can perform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vectorizing for the programmer (sometimes).</a:t>
            </a:r>
          </a:p>
        </p:txBody>
      </p:sp>
    </p:spTree>
    <p:extLst>
      <p:ext uri="{BB962C8B-B14F-4D97-AF65-F5344CB8AC3E}">
        <p14:creationId xmlns:p14="http://schemas.microsoft.com/office/powerpoint/2010/main" val="225897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8622-27FD-4BB0-BE9F-F5A22811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LLVM Tool chain for High Level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BF5E7-7BA2-44DA-A64A-9CB04F8AC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51" y="1464364"/>
            <a:ext cx="8534574" cy="5119137"/>
          </a:xfrm>
        </p:spPr>
      </p:pic>
    </p:spTree>
    <p:extLst>
      <p:ext uri="{BB962C8B-B14F-4D97-AF65-F5344CB8AC3E}">
        <p14:creationId xmlns:p14="http://schemas.microsoft.com/office/powerpoint/2010/main" val="168260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8B0-473F-4A2E-AB50-1113B6B6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Task of LLVM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5AAF-9691-4C74-B678-9B02A8FD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LLVM is to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</a:t>
            </a:r>
          </a:p>
          <a:p>
            <a:pPr marL="971550" lvl="1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Phase</a:t>
            </a:r>
          </a:p>
          <a:p>
            <a:pPr marL="971550" lvl="1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and formation</a:t>
            </a:r>
          </a:p>
          <a:p>
            <a:pPr marL="971550" lvl="1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allocation phase</a:t>
            </a:r>
          </a:p>
          <a:p>
            <a:pPr marL="971550" lvl="1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phase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Vectorization</a:t>
            </a:r>
          </a:p>
          <a:p>
            <a:pPr marL="971550" lvl="1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Vectorization</a:t>
            </a:r>
          </a:p>
        </p:txBody>
      </p:sp>
    </p:spTree>
    <p:extLst>
      <p:ext uri="{BB962C8B-B14F-4D97-AF65-F5344CB8AC3E}">
        <p14:creationId xmlns:p14="http://schemas.microsoft.com/office/powerpoint/2010/main" val="549264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8B0-473F-4A2E-AB50-1113B6B6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5AAF-9691-4C74-B678-9B02A8FD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 is one of the most complex tasks in the LLVM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need to "lower" the LLVM IR into the corresponding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code </a:t>
            </a:r>
          </a:p>
          <a:p>
            <a:pPr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Optimize code and replace unsupported data types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operations for the target platform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LLVM supports this process through it’s target-independent code generator framework </a:t>
            </a:r>
          </a:p>
        </p:txBody>
      </p:sp>
    </p:spTree>
    <p:extLst>
      <p:ext uri="{BB962C8B-B14F-4D97-AF65-F5344CB8AC3E}">
        <p14:creationId xmlns:p14="http://schemas.microsoft.com/office/powerpoint/2010/main" val="1368714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8B0-473F-4A2E-AB50-1113B6B6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5AAF-9691-4C74-B678-9B02A8FD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Selection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and Formation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SSA-based Machine Code Optimizations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Allocation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Prolog/Epilog Code Insertion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Optimizations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Emission</a:t>
            </a:r>
          </a:p>
        </p:txBody>
      </p:sp>
    </p:spTree>
    <p:extLst>
      <p:ext uri="{BB962C8B-B14F-4D97-AF65-F5344CB8AC3E}">
        <p14:creationId xmlns:p14="http://schemas.microsoft.com/office/powerpoint/2010/main" val="2403517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8B0-473F-4A2E-AB50-1113B6B6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TAC in LLVM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5AAF-9691-4C74-B678-9B02A8FD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instruction </a:t>
            </a: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has at most three operands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(hence "three-address"). </a:t>
            </a:r>
          </a:p>
          <a:p>
            <a:pPr lvl="1"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  a + b</a:t>
            </a:r>
          </a:p>
          <a:p>
            <a:pPr lvl="1"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Three address code : </a:t>
            </a:r>
            <a:r>
              <a:rPr lang="fr-FR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%t1 = </a:t>
            </a:r>
            <a:r>
              <a:rPr lang="fr-FR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fr-FR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i32 %a, %b   ; t1 = a + b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SSA 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each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variable is assigned exactly once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are explicit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arithmetic, memory access, and control flow.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If(a&lt;b) then s1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i32 %a, %b  ; Compare: a &lt; b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i1 %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label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if_true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label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if_false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; Branch based on comparison</a:t>
            </a:r>
          </a:p>
        </p:txBody>
      </p:sp>
    </p:spTree>
    <p:extLst>
      <p:ext uri="{BB962C8B-B14F-4D97-AF65-F5344CB8AC3E}">
        <p14:creationId xmlns:p14="http://schemas.microsoft.com/office/powerpoint/2010/main" val="366130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744F-0692-4936-A56A-3DA221F5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LLVM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B9C9-427F-46A6-986E-B43ECCFFB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Static Single Assignment (SSA) based representation that provides type safety, low-level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operations, flexibility, and the capability of representing 'all' high-level languages cleanly.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many instructions normally found in target assemblies: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operations: </a:t>
            </a:r>
          </a:p>
          <a:p>
            <a:pPr lvl="1"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ret,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add, sub,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udiv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sdiv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urem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srem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fadd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fsub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fmul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fdiv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operations: </a:t>
            </a:r>
          </a:p>
          <a:p>
            <a:pPr lvl="1" algn="just"/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shl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lshr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(logical),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ashr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(arithmetic), and, or,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 </a:t>
            </a:r>
          </a:p>
          <a:p>
            <a:pPr lvl="1" algn="just"/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icmp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fcmp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(perhaps, ASMs don’t normally have this form).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operations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load, store,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cmpxchg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3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8B0-473F-4A2E-AB50-1113B6B6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5AAF-9691-4C74-B678-9B02A8FD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 expression that contains operators like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+, –, *, / are simple arithmetic expressions,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whereas the expression that contains relational operators like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≥, ≤, or , and, not, etc., are logical expressions.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logical expression always results in either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true or false, which is considered 0/1.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indicates false and 1 or a positive number indicates true. </a:t>
            </a:r>
          </a:p>
          <a:p>
            <a:pPr algn="just"/>
            <a:endParaRPr lang="en-US" dirty="0">
              <a:highlight>
                <a:srgbClr val="FFFF00"/>
              </a:highligh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10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8B0-473F-4A2E-AB50-1113B6B6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Operation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E49B995-D49A-4745-B563-ED4043B79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883888"/>
              </p:ext>
            </p:extLst>
          </p:nvPr>
        </p:nvGraphicFramePr>
        <p:xfrm>
          <a:off x="980408" y="1558924"/>
          <a:ext cx="8935784" cy="5019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34242">
                  <a:extLst>
                    <a:ext uri="{9D8B030D-6E8A-4147-A177-3AD203B41FA5}">
                      <a16:colId xmlns:a16="http://schemas.microsoft.com/office/drawing/2014/main" val="1258513459"/>
                    </a:ext>
                  </a:extLst>
                </a:gridCol>
                <a:gridCol w="7001542">
                  <a:extLst>
                    <a:ext uri="{9D8B030D-6E8A-4147-A177-3AD203B41FA5}">
                      <a16:colId xmlns:a16="http://schemas.microsoft.com/office/drawing/2014/main" val="2726141104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</a:p>
                  </a:txBody>
                  <a:tcPr marL="77702" marR="77702" marT="38851" marB="3885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</a:p>
                  </a:txBody>
                  <a:tcPr marL="77702" marR="77702" marT="38851" marB="38851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4640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from a function.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59557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 to another instruction based on a condition.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9988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 addition of two operands.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0419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 subtraction of two operands.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47953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 multiplication of two operands.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002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udiv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 unsigned division of two operands.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06185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sdiv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 signed division of two operands.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17016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urem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 the remainder of unsigned division.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1660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srem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 the remainder of signed division.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94423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fadd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 floating-point addition.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827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fsub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 floating-point subtraction.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2801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fmul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 floating-point multiplication.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88455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fdiv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 floating-point division.</a:t>
                      </a:r>
                    </a:p>
                  </a:txBody>
                  <a:tcPr marL="77702" marR="77702" marT="38851" marB="388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864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9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8B0-473F-4A2E-AB50-1113B6B6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5AAF-9691-4C74-B678-9B02A8FD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consider a simple C function: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foo(int aa , int bb, int cc)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sum = aa + bb;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sum / cc;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6783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8B0-473F-4A2E-AB50-1113B6B6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into Three Address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5AAF-9691-4C74-B678-9B02A8FD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i32 @foo(i32 %aa , i32 %bb, i32 %cc)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%add = add i32 %aa, %bb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%div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i32 %add, %cc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 i32 %div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4376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8B0-473F-4A2E-AB50-1113B6B6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68B2E-FF9D-4DD1-BE8B-7009CF0B2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55" y="1624013"/>
            <a:ext cx="8420270" cy="4246533"/>
          </a:xfrm>
        </p:spPr>
      </p:pic>
    </p:spTree>
    <p:extLst>
      <p:ext uri="{BB962C8B-B14F-4D97-AF65-F5344CB8AC3E}">
        <p14:creationId xmlns:p14="http://schemas.microsoft.com/office/powerpoint/2010/main" val="3085873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8B0-473F-4A2E-AB50-1113B6B6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5AAF-9691-4C74-B678-9B02A8FD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Consider the Simple C Code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a = 10, b = 4, result;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result = a + b;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result = a - b;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result = a * b;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result = a / b;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result = a % b;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348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9810-6BE8-44D4-9680-E08EE1B9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LLVM Code  : Declaration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E245-7C5E-4C73-A61B-5F5C0EBDF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10, b = 4, result;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SEMICOLON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("@%s = global i32 %d\n", $2, $4);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BD5A98D-C5E7-4439-B425-0CB59A7AF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416233"/>
              </p:ext>
            </p:extLst>
          </p:nvPr>
        </p:nvGraphicFramePr>
        <p:xfrm>
          <a:off x="5838824" y="1620044"/>
          <a:ext cx="6200776" cy="18288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70076">
                  <a:extLst>
                    <a:ext uri="{9D8B030D-6E8A-4147-A177-3AD203B41FA5}">
                      <a16:colId xmlns:a16="http://schemas.microsoft.com/office/drawing/2014/main" val="964947580"/>
                    </a:ext>
                  </a:extLst>
                </a:gridCol>
                <a:gridCol w="4330700">
                  <a:extLst>
                    <a:ext uri="{9D8B030D-6E8A-4147-A177-3AD203B41FA5}">
                      <a16:colId xmlns:a16="http://schemas.microsoft.com/office/drawing/2014/main" val="28188751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476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→ the variable name like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298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820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 → the evaluated integer like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277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SEMICOLON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9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58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9810-6BE8-44D4-9680-E08EE1B9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15FB6C-92D6-41A8-9943-8BF20330B7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588829"/>
              </p:ext>
            </p:extLst>
          </p:nvPr>
        </p:nvGraphicFramePr>
        <p:xfrm>
          <a:off x="1352550" y="1806575"/>
          <a:ext cx="8267700" cy="31178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8051">
                  <a:extLst>
                    <a:ext uri="{9D8B030D-6E8A-4147-A177-3AD203B41FA5}">
                      <a16:colId xmlns:a16="http://schemas.microsoft.com/office/drawing/2014/main" val="2029455616"/>
                    </a:ext>
                  </a:extLst>
                </a:gridCol>
                <a:gridCol w="5689649">
                  <a:extLst>
                    <a:ext uri="{9D8B030D-6E8A-4147-A177-3AD203B41FA5}">
                      <a16:colId xmlns:a16="http://schemas.microsoft.com/office/drawing/2014/main" val="37030179"/>
                    </a:ext>
                  </a:extLst>
                </a:gridCol>
              </a:tblGrid>
              <a:tr h="38124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 of Three Address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182252"/>
                  </a:ext>
                </a:extLst>
              </a:tr>
              <a:tr h="658039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prints the declaration as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LLVM IR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15307"/>
                  </a:ext>
                </a:extLst>
              </a:tr>
              <a:tr h="65803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@%s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refers to the variable name (LLVM global variable syntax)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318633"/>
                  </a:ext>
                </a:extLst>
              </a:tr>
              <a:tr h="65803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i32  %d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declares it as a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32-bit integer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an initial value.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099790"/>
                  </a:ext>
                </a:extLst>
              </a:tr>
              <a:tr h="38124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→ the variable name like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664213"/>
                  </a:ext>
                </a:extLst>
              </a:tr>
              <a:tr h="38124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 → the evaluated integer like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59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459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9810-6BE8-44D4-9680-E08EE1B9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Expression: Plus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E245-7C5E-4C73-A61B-5F5C0EBDF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 PLUS expr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reg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get_new_reg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 %%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r%d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add i32 %d, %d\n", reg, $1, $3);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$$ = reg;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Function for Register</a:t>
            </a:r>
          </a:p>
          <a:p>
            <a:pPr marL="0" indent="0" algn="ctr">
              <a:buNone/>
            </a:pP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reg_count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 algn="ctr">
              <a:buNone/>
            </a:pP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get_new_reg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ctr">
              <a:buNone/>
            </a:pP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reg_count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0" indent="0" algn="ctr">
              <a:buNone/>
            </a:pP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6E75D0-F3D8-425E-B0F7-DF48F74A6014}"/>
              </a:ext>
            </a:extLst>
          </p:cNvPr>
          <p:cNvSpPr/>
          <p:nvPr/>
        </p:nvSpPr>
        <p:spPr>
          <a:xfrm>
            <a:off x="9175403" y="3139559"/>
            <a:ext cx="2559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$$ = reg;</a:t>
            </a: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Used to store the result of register </a:t>
            </a:r>
          </a:p>
        </p:txBody>
      </p:sp>
    </p:spTree>
    <p:extLst>
      <p:ext uri="{BB962C8B-B14F-4D97-AF65-F5344CB8AC3E}">
        <p14:creationId xmlns:p14="http://schemas.microsoft.com/office/powerpoint/2010/main" val="1937259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9810-6BE8-44D4-9680-E08EE1B9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E245-7C5E-4C73-A61B-5F5C0EBDF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reg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get_new_reg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gets a </a:t>
            </a: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 register number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for the result of the addition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 %%r%d = add i32 %d, %d\n", reg, $1, $3);</a:t>
            </a:r>
          </a:p>
          <a:p>
            <a:pPr marL="0" indent="0" algn="ctr">
              <a:buNone/>
            </a:pPr>
            <a:r>
              <a:rPr lang="pt-BR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Used for the output statement 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%r&lt;reg&gt; = add i32 &lt;left operand&gt;, &lt;right operand&gt;</a:t>
            </a:r>
          </a:p>
          <a:p>
            <a:pPr marL="0" indent="0" algn="ctr">
              <a:buNone/>
            </a:pP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7E7C2F-18BD-4AEB-91BF-85359CB87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4970625"/>
            <a:ext cx="58578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the result register.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the left-hand side value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the right-hand side value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96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9810-6BE8-44D4-9680-E08EE1B9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code for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E245-7C5E-4C73-A61B-5F5C0EBDF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expr PLUS expr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reg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get_new_reg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 %%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r%d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add i32 %d, %d\n", reg, $1, $3);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$$ = reg;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| expr MINUS expr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reg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get_new_reg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 %%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r%d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sub i32 %d, %d\n", reg, $1, $3);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$$ = reg;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7774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8B0-473F-4A2E-AB50-1113B6B6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Logical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5AAF-9691-4C74-B678-9B02A8FD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E1 or E2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E1 and E2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not E1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id1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id2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(E1 )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true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false</a:t>
            </a:r>
          </a:p>
        </p:txBody>
      </p:sp>
    </p:spTree>
    <p:extLst>
      <p:ext uri="{BB962C8B-B14F-4D97-AF65-F5344CB8AC3E}">
        <p14:creationId xmlns:p14="http://schemas.microsoft.com/office/powerpoint/2010/main" val="2923701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9810-6BE8-44D4-9680-E08EE1B9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code for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E245-7C5E-4C73-A61B-5F5C0EBDF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expr MUL expr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reg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get_new_reg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 %%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r%d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i32 %d, %d\n", reg, $1, $3);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$$ = reg;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| expr DIV expr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reg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get_new_reg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 %%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r%d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i32 %d, %d\n", reg, $1, $3);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$$ = reg;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| expr MOD expr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reg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get_new_reg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 %%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r%d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i32 %d, %d\n", reg, $1, $3);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$$ = reg;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| NUMBER { $$ = $1; }</a:t>
            </a:r>
          </a:p>
        </p:txBody>
      </p:sp>
    </p:spTree>
    <p:extLst>
      <p:ext uri="{BB962C8B-B14F-4D97-AF65-F5344CB8AC3E}">
        <p14:creationId xmlns:p14="http://schemas.microsoft.com/office/powerpoint/2010/main" val="3614341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9810-6BE8-44D4-9680-E08EE1B9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Procedure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E245-7C5E-4C73-A61B-5F5C0EBDF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bison -d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parser.y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flex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scanner.l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parser.tab.c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lex.yy.c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-o compiler -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lfl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./compiler &lt;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test.c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220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9810-6BE8-44D4-9680-E08EE1B9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LLVM in User Code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E245-7C5E-4C73-A61B-5F5C0EBDF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ir_file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output.ll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"w");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ir_file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"define i32 @main() {\n");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yyparse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ir_file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63360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9810-6BE8-44D4-9680-E08EE1B9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Procedure for LLVM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E245-7C5E-4C73-A61B-5F5C0EBDF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clang </a:t>
            </a:r>
            <a:r>
              <a:rPr lang="pt-BR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output.ll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pt-BR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80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9810-6BE8-44D4-9680-E08EE1B9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 of LLVM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E245-7C5E-4C73-A61B-5F5C0EBDF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@a = global i32 10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@b = global i32 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@res = global i32 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%r0 = add i32 10, 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store i32 %r0, i32* @res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%r1 = sub i32 10, 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store i32 %r1, i32* @res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%r2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i32 10, 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store i32 %r2, i32* @res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%r3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i32 10, 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store i32 %r3, i32* @res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%r4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i32 10, 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store i32 %r4, i32* @res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2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8B0-473F-4A2E-AB50-1113B6B6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translation rules to convert to three address code are as follows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B0D8F-D51D-4A1C-BE7B-EEC936D81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6"/>
          <a:stretch/>
        </p:blipFill>
        <p:spPr>
          <a:xfrm>
            <a:off x="1806452" y="1753769"/>
            <a:ext cx="8413873" cy="473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4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8B0-473F-4A2E-AB50-1113B6B6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5AAF-9691-4C74-B678-9B02A8FD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three address statement and SDT for the x or y and not z.</a:t>
            </a:r>
          </a:p>
        </p:txBody>
      </p:sp>
    </p:spTree>
    <p:extLst>
      <p:ext uri="{BB962C8B-B14F-4D97-AF65-F5344CB8AC3E}">
        <p14:creationId xmlns:p14="http://schemas.microsoft.com/office/powerpoint/2010/main" val="201118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8B0-473F-4A2E-AB50-1113B6B6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Structure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154E26-9054-409A-A883-D8D09EF80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40" y="1482725"/>
            <a:ext cx="4121585" cy="5124528"/>
          </a:xfrm>
        </p:spPr>
      </p:pic>
    </p:spTree>
    <p:extLst>
      <p:ext uri="{BB962C8B-B14F-4D97-AF65-F5344CB8AC3E}">
        <p14:creationId xmlns:p14="http://schemas.microsoft.com/office/powerpoint/2010/main" val="211496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8B0-473F-4A2E-AB50-1113B6B6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rules for writing different constructs are as follows: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5AAF-9691-4C74-B678-9B02A8FD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→. if E then S1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if E then S1 else S2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→ while E do S1</a:t>
            </a:r>
          </a:p>
        </p:txBody>
      </p:sp>
    </p:spTree>
    <p:extLst>
      <p:ext uri="{BB962C8B-B14F-4D97-AF65-F5344CB8AC3E}">
        <p14:creationId xmlns:p14="http://schemas.microsoft.com/office/powerpoint/2010/main" val="362823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8B0-473F-4A2E-AB50-1113B6B6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translation rules are as follows: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C55539-5F6A-4ACD-8F47-40DAE4894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03" y="1690688"/>
            <a:ext cx="8093222" cy="4735301"/>
          </a:xfrm>
        </p:spPr>
      </p:pic>
    </p:spTree>
    <p:extLst>
      <p:ext uri="{BB962C8B-B14F-4D97-AF65-F5344CB8AC3E}">
        <p14:creationId xmlns:p14="http://schemas.microsoft.com/office/powerpoint/2010/main" val="228412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8B0-473F-4A2E-AB50-1113B6B6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5AAF-9691-4C74-B678-9B02A8FD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three address code and Syntax Directed Translation for the following: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(a &lt; 5) do a: = b + 2</a:t>
            </a:r>
          </a:p>
        </p:txBody>
      </p:sp>
    </p:spTree>
    <p:extLst>
      <p:ext uri="{BB962C8B-B14F-4D97-AF65-F5344CB8AC3E}">
        <p14:creationId xmlns:p14="http://schemas.microsoft.com/office/powerpoint/2010/main" val="299589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1721</Words>
  <Application>Microsoft Office PowerPoint</Application>
  <PresentationFormat>Widescreen</PresentationFormat>
  <Paragraphs>256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Office Theme</vt:lpstr>
      <vt:lpstr>CS 4031 Compiler Construction Chapter 8 cont.</vt:lpstr>
      <vt:lpstr>Logical Expression</vt:lpstr>
      <vt:lpstr>Rules for Logical Expression</vt:lpstr>
      <vt:lpstr>The translation rules to convert to three address code are as follows</vt:lpstr>
      <vt:lpstr>Example:</vt:lpstr>
      <vt:lpstr>If Else Structure </vt:lpstr>
      <vt:lpstr>The rules for writing different constructs are as follows:</vt:lpstr>
      <vt:lpstr>The translation rules are as follows:</vt:lpstr>
      <vt:lpstr>Example:</vt:lpstr>
      <vt:lpstr>Solution:</vt:lpstr>
      <vt:lpstr>Code Generation Process in LLVM</vt:lpstr>
      <vt:lpstr>Why we use LLVM</vt:lpstr>
      <vt:lpstr>Auto-Vectorization in LLVM</vt:lpstr>
      <vt:lpstr>LLVM Tool chain for High Level</vt:lpstr>
      <vt:lpstr>Main Task of LLVM</vt:lpstr>
      <vt:lpstr>Code Generator </vt:lpstr>
      <vt:lpstr>Processing Steps</vt:lpstr>
      <vt:lpstr>Key Features of TAC in LLVM </vt:lpstr>
      <vt:lpstr>LLVM Basics</vt:lpstr>
      <vt:lpstr>Binary Operation</vt:lpstr>
      <vt:lpstr>Example:</vt:lpstr>
      <vt:lpstr>Convert into Three Address Code </vt:lpstr>
      <vt:lpstr>DAG </vt:lpstr>
      <vt:lpstr>Example:</vt:lpstr>
      <vt:lpstr>LLVM Code  : Declaration </vt:lpstr>
      <vt:lpstr>Declaration Example</vt:lpstr>
      <vt:lpstr>Expression: Plus</vt:lpstr>
      <vt:lpstr>Explanation:</vt:lpstr>
      <vt:lpstr>Complete code for Arithmetic Expression</vt:lpstr>
      <vt:lpstr>Complete code for Arithmetic Expression</vt:lpstr>
      <vt:lpstr>Running Procedure </vt:lpstr>
      <vt:lpstr>LLVM in User Code Section</vt:lpstr>
      <vt:lpstr>Running Procedure for LLVM</vt:lpstr>
      <vt:lpstr>Sample output of LLVM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4031 Compiler Construction Lecture 12</dc:title>
  <dc:creator>Mahzaib Younas</dc:creator>
  <cp:lastModifiedBy>Faryal F. Saud</cp:lastModifiedBy>
  <cp:revision>58</cp:revision>
  <dcterms:created xsi:type="dcterms:W3CDTF">2025-04-19T05:12:10Z</dcterms:created>
  <dcterms:modified xsi:type="dcterms:W3CDTF">2025-04-28T11:06:06Z</dcterms:modified>
</cp:coreProperties>
</file>