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ECC3-0C33-4A1E-9BED-A14B6C920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8654C-C00A-4F46-8116-F002F7F0A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1D8D5-DA1C-407A-BBEE-BE13E259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4C-B01B-4CA5-BA16-DADBF5CF8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DD6BE-C797-4896-B85C-18FF80E6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63EC-E079-4E5D-AE9F-EC10F28C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439A-F855-4B52-B079-079EA064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3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FB05-8CC5-4C23-9B06-FFD9655D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51C95-84DC-458C-8CF1-1BB9C06E3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D61E5-1299-4844-AB85-7D89EDC5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4C-B01B-4CA5-BA16-DADBF5CF8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94040-3CAD-4FDF-98EC-AA4ED00E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68E1C-94E0-4223-A171-0C233D96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439A-F855-4B52-B079-079EA064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46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5A7B86-CC66-4A95-84F9-F035A26B7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E2EE7-F04B-498F-820E-D38C8A935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FB46E-C36D-4CFF-9CFA-519BC9C4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4C-B01B-4CA5-BA16-DADBF5CF8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27E96-040C-4262-8616-14B59D20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28BF1-D829-4327-9ACE-26A5447A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439A-F855-4B52-B079-079EA064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6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7F3C-707A-49E1-BB00-6E89E4B2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62DD-4FAC-41E1-846B-CC3DA79B5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EBFC-B064-4B5F-BD3E-3CCD9060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4C-B01B-4CA5-BA16-DADBF5CF8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5B342-84DA-4C32-A15F-9119C0FD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2BFD-F275-4A43-B78F-2BDB9E38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439A-F855-4B52-B079-079EA064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2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7854-30B3-48CE-91AA-E5B4061D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1DD40-13B0-4A24-9CA8-A18A417E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3F0C9-2918-45C7-A071-4B3DDE6D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4C-B01B-4CA5-BA16-DADBF5CF8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D1055-F031-4F70-BA4E-1DBFF023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1561-4369-47AD-BE4F-8AA5E4DB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439A-F855-4B52-B079-079EA064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7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B6972-FBBB-4285-884B-06946E1A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890B7-BAA0-4206-BCD7-AA5241E6B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B4926-A8A7-48CB-97E4-C4A8EF29A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B2C0C-369D-4485-8D0E-B10515A3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4C-B01B-4CA5-BA16-DADBF5CF8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F9BC3-71E7-469E-98EC-47163A84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5C6F6-2950-476D-B273-CEC4D7E1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439A-F855-4B52-B079-079EA064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7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AAE0-267C-464B-A703-0695F1FE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A2964-A66E-49B4-8887-DA5B7A454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88745-0C7D-41A9-8E3A-79A13CB62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4DA01-BC2A-4B8F-B228-9D2B8EF53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9F401-978A-4097-9C2C-AFC352548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900B3-187C-47FC-AA01-B3FD3FCB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4C-B01B-4CA5-BA16-DADBF5CF8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18130-0073-4E8B-8173-E2E766F6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4126F-14DE-40A8-B45E-15E6FF38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439A-F855-4B52-B079-079EA064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20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369C-E9CD-4D71-9D7F-D9EEBE64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2E0347-5337-4B3D-B040-C4E1635F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4C-B01B-4CA5-BA16-DADBF5CF8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012A1-3702-4E81-9A82-BB3CE0FC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2CDD1-B199-441C-801F-1CEC520D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439A-F855-4B52-B079-079EA064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8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11846-9CF1-4810-9CB2-41A87F72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4C-B01B-4CA5-BA16-DADBF5CF8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28945-069D-43C7-98B8-5D740C95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3519-E3AB-472F-8E6A-DAB80B97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439A-F855-4B52-B079-079EA064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5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A59B-8A6B-46BC-8389-6283C69F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8E7A1-8D10-48D5-9708-F073EA27E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13D61-02FA-41DA-BA66-6BD1465A6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E4C5F-F445-4BA9-913D-C86EF51D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4C-B01B-4CA5-BA16-DADBF5CF8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BF421-4714-421F-9C5C-68ADAF7E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695EC-79F0-4394-8DD9-DF90E974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439A-F855-4B52-B079-079EA064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9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C139-26EB-4B70-9ADB-3D4CF30E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77CD0-6CAB-4C58-9F55-049BDCB71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01F4F-CED7-44F1-9B02-EAF5721A4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9BAA9-0630-4316-B5F2-E640F17B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B04C-B01B-4CA5-BA16-DADBF5CF8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B2294-C3B3-42CD-8FBA-17511400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21E55-559D-4F41-A2BE-2EE47A32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7439A-F855-4B52-B079-079EA064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6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5571E-5B3D-4235-AC84-76844E13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0E4D0-23C4-49CF-8A4A-C66DA1D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1E73C-949B-4F51-84E8-8132E54F4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5B04C-B01B-4CA5-BA16-DADBF5CF8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3061-F92D-44B4-839A-5A969A59C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3564-2577-4AA3-8926-8E32D24D7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7439A-F855-4B52-B079-079EA064B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7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35AC-C9C8-4DA0-BFD2-D241F6D6E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CS 4031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Compiler Construction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Chapter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374C5-B1E5-407C-A60E-814E50639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Faryal Saud</a:t>
            </a:r>
          </a:p>
          <a:p>
            <a:r>
              <a:rPr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Lecturer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Department of Computer Science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FAST NUCES CFD</a:t>
            </a:r>
          </a:p>
        </p:txBody>
      </p:sp>
    </p:spTree>
    <p:extLst>
      <p:ext uri="{BB962C8B-B14F-4D97-AF65-F5344CB8AC3E}">
        <p14:creationId xmlns:p14="http://schemas.microsoft.com/office/powerpoint/2010/main" val="371709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37E3-8F1C-47AD-AC6D-C5D930C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1912-F38A-4E13-8CDA-632DEE23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Intermediate code can be represented in the following four ways.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Syntax trees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Directed acyclic graph(DAG)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Postfix notation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Three address code</a:t>
            </a:r>
          </a:p>
        </p:txBody>
      </p:sp>
    </p:spTree>
    <p:extLst>
      <p:ext uri="{BB962C8B-B14F-4D97-AF65-F5344CB8AC3E}">
        <p14:creationId xmlns:p14="http://schemas.microsoft.com/office/powerpoint/2010/main" val="296831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37E3-8F1C-47AD-AC6D-C5D930C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1912-F38A-4E13-8CDA-632DEE23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address code is a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linear representation of a syntax tree 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DAG in which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explicit names correspond to the interior nodes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address code is a sequence of statements of the form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= B OP C where A, B and C are the names of variables,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 or the temporary variables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the compiler.</a:t>
            </a:r>
          </a:p>
          <a:p>
            <a:pPr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 is any arithmetic operation or logical operation applied on the operands B and C. </a:t>
            </a:r>
          </a:p>
        </p:txBody>
      </p:sp>
    </p:spTree>
    <p:extLst>
      <p:ext uri="{BB962C8B-B14F-4D97-AF65-F5344CB8AC3E}">
        <p14:creationId xmlns:p14="http://schemas.microsoft.com/office/powerpoint/2010/main" val="407281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37E3-8F1C-47AD-AC6D-C5D930C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1912-F38A-4E13-8CDA-632DEE23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expression a + b * c;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expression is expressed as follows: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= b * c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= a + T1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T1 and T2 are compiler-generated temporary names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365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37E3-8F1C-47AD-AC6D-C5D930C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1912-F38A-4E13-8CDA-632DEE23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three address code for the following C statement</a:t>
            </a:r>
          </a:p>
          <a:p>
            <a:pPr marL="0" indent="0" algn="ctr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b* − (c − d) + b* − (c − d) 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3657600" lvl="8" indent="0" algn="just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T1 = c − d </a:t>
            </a:r>
          </a:p>
          <a:p>
            <a:pPr marL="3657600" lvl="8" indent="0" algn="just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T2 = −T1 </a:t>
            </a:r>
          </a:p>
          <a:p>
            <a:pPr marL="3657600" lvl="8" indent="0" algn="just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T3 = b * T2 </a:t>
            </a:r>
          </a:p>
          <a:p>
            <a:pPr marL="3657600" lvl="8" indent="0" algn="just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T4 = c − d </a:t>
            </a:r>
          </a:p>
          <a:p>
            <a:pPr marL="3657600" lvl="8" indent="0" algn="just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T5 = −T4 </a:t>
            </a:r>
          </a:p>
          <a:p>
            <a:pPr marL="3657600" lvl="8" indent="0" algn="just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T6 = b * T5 </a:t>
            </a:r>
          </a:p>
          <a:p>
            <a:pPr marL="3657600" lvl="8" indent="0" algn="just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T7 = T3 + T6 </a:t>
            </a:r>
          </a:p>
          <a:p>
            <a:pPr marL="3657600" lvl="8" indent="0" algn="just">
              <a:buNone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= T7</a:t>
            </a:r>
          </a:p>
        </p:txBody>
      </p:sp>
    </p:spTree>
    <p:extLst>
      <p:ext uri="{BB962C8B-B14F-4D97-AF65-F5344CB8AC3E}">
        <p14:creationId xmlns:p14="http://schemas.microsoft.com/office/powerpoint/2010/main" val="250867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37E3-8F1C-47AD-AC6D-C5D930C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assignment a: = b* − c + b* − c. Draw the syntax tree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3366DEB-15A0-4ECC-89D5-FE34C16B5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946" y="1690687"/>
            <a:ext cx="6366004" cy="5047505"/>
          </a:xfrm>
        </p:spPr>
      </p:pic>
    </p:spTree>
    <p:extLst>
      <p:ext uri="{BB962C8B-B14F-4D97-AF65-F5344CB8AC3E}">
        <p14:creationId xmlns:p14="http://schemas.microsoft.com/office/powerpoint/2010/main" val="1142916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37E3-8F1C-47AD-AC6D-C5D930C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Three Address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1912-F38A-4E13-8CDA-632DEE23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address statements can be written in different standard formats and these formats are used based on the expression. </a:t>
            </a:r>
          </a:p>
          <a:p>
            <a:pPr marL="971550" lvl="1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statements with binary operator</a:t>
            </a:r>
          </a:p>
          <a:p>
            <a:pPr marL="971550" lvl="1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statements with unary operator </a:t>
            </a:r>
          </a:p>
          <a:p>
            <a:pPr marL="971550" lvl="1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statements</a:t>
            </a:r>
          </a:p>
          <a:p>
            <a:pPr marL="971550" lvl="1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Unconditional Jumps</a:t>
            </a:r>
          </a:p>
          <a:p>
            <a:pPr marL="971550" lvl="1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Jumps</a:t>
            </a:r>
          </a:p>
          <a:p>
            <a:pPr marL="971550" lvl="1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calls</a:t>
            </a:r>
          </a:p>
          <a:p>
            <a:pPr marL="971550" lvl="1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 assignments </a:t>
            </a:r>
          </a:p>
          <a:p>
            <a:pPr marL="971550" lvl="1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assignments</a:t>
            </a:r>
          </a:p>
          <a:p>
            <a:pPr marL="971550" lvl="1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assignment</a:t>
            </a:r>
          </a:p>
        </p:txBody>
      </p:sp>
    </p:spTree>
    <p:extLst>
      <p:ext uri="{BB962C8B-B14F-4D97-AF65-F5344CB8AC3E}">
        <p14:creationId xmlns:p14="http://schemas.microsoft.com/office/powerpoint/2010/main" val="262159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37E3-8F1C-47AD-AC6D-C5D930C9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Three Address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1912-F38A-4E13-8CDA-632DEE23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statements with binary operator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of the form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:= B op C 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 is a binary arithmetic or logical operation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Assignment statement with unary operator</a:t>
            </a:r>
          </a:p>
          <a:p>
            <a:pPr marL="463550" indent="-463550">
              <a:spcBef>
                <a:spcPct val="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statement </a:t>
            </a: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</a:p>
          <a:p>
            <a:pPr marL="463550" indent="-463550">
              <a:spcBef>
                <a:spcPct val="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where </a:t>
            </a:r>
            <a:r>
              <a:rPr lang="pt-BR" altLang="en-US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a unary operation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e.g., unary minus, logical negation, shift operators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199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37E3-8F1C-47AD-AC6D-C5D930C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Three Address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1912-F38A-4E13-8CDA-632DEE23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Copy Statement </a:t>
            </a:r>
          </a:p>
          <a:p>
            <a:pPr marL="463550" indent="-463550" algn="ctr">
              <a:spcBef>
                <a:spcPct val="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statement  </a:t>
            </a: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y</a:t>
            </a:r>
          </a:p>
          <a:p>
            <a:pPr marL="463550" indent="-463550">
              <a:spcBef>
                <a:spcPct val="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value of </a:t>
            </a:r>
            <a:r>
              <a:rPr lang="pt-BR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assigned to </a:t>
            </a: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463550">
              <a:spcBef>
                <a:spcPct val="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463550">
              <a:spcBef>
                <a:spcPct val="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Unconditional Jump</a:t>
            </a:r>
          </a:p>
          <a:p>
            <a:pPr marL="463550" indent="-463550" algn="just">
              <a:spcBef>
                <a:spcPct val="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statement such as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L: </a:t>
            </a:r>
          </a:p>
          <a:p>
            <a:pPr marL="463550" indent="-463550" algn="just">
              <a:spcBef>
                <a:spcPct val="0"/>
              </a:spcBef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label L with three address statement is the next statement number to be executed.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53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37E3-8F1C-47AD-AC6D-C5D930C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Three Address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1912-F38A-4E13-8CDA-632DEE23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Conditional Jumps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relop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condition is satisfied, then this instruction applies a relational operator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(&lt;=,&gt;=,) to X and Y and executes the statement with label L else the statement following if X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relop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 is executed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Functional Calls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functional calls are written as a sequence of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param A, call fun, n 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return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 statements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indicates one of the input argument in n arguments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passed to the function fun that returns B. The return statement is optional.</a:t>
            </a:r>
          </a:p>
        </p:txBody>
      </p:sp>
    </p:spTree>
    <p:extLst>
      <p:ext uri="{BB962C8B-B14F-4D97-AF65-F5344CB8AC3E}">
        <p14:creationId xmlns:p14="http://schemas.microsoft.com/office/powerpoint/2010/main" val="588143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37E3-8F1C-47AD-AC6D-C5D930C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Function 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11912-F38A-4E13-8CDA-632DEE23A0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statement is B fun(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then three address statements for it are as follows: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11912-F38A-4E13-8CDA-632DEE23A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DB3475C-6823-443E-8872-777A0DEF9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88" y="2943964"/>
            <a:ext cx="3613262" cy="349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3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37E3-8F1C-47AD-AC6D-C5D930C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Representation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B9A6C-7D31-4AE9-AD9E-D79C0222E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548" y="1873167"/>
            <a:ext cx="9737902" cy="4509619"/>
          </a:xfrm>
        </p:spPr>
      </p:pic>
    </p:spTree>
    <p:extLst>
      <p:ext uri="{BB962C8B-B14F-4D97-AF65-F5344CB8AC3E}">
        <p14:creationId xmlns:p14="http://schemas.microsoft.com/office/powerpoint/2010/main" val="4040657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37E3-8F1C-47AD-AC6D-C5D930C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1912-F38A-4E13-8CDA-632DEE23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statements of the form A: = B[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] and A [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]: = B are indexed assignments.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the A: = B[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] statement, A is set to the value in the location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memory units beyond location B.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A[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]:=B sets the contents of the location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units beyond A to the value of B. In both these instructions, A, B, and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refer to data objects.</a:t>
            </a:r>
          </a:p>
        </p:txBody>
      </p:sp>
    </p:spTree>
    <p:extLst>
      <p:ext uri="{BB962C8B-B14F-4D97-AF65-F5344CB8AC3E}">
        <p14:creationId xmlns:p14="http://schemas.microsoft.com/office/powerpoint/2010/main" val="1794396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3AD8-958F-4256-BA01-0A77804A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Three Address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9C0E-4FF0-47C9-B957-6B50B520C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assignments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the form A:= &amp;B, which sets A to the location B.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assignment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of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 A:= *B and *A: = 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included.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A:= *B sets the value of A to the value pointed to by B.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*A:=B changes the location of the value in A to the address pointed by B.</a:t>
            </a:r>
          </a:p>
        </p:txBody>
      </p:sp>
    </p:spTree>
    <p:extLst>
      <p:ext uri="{BB962C8B-B14F-4D97-AF65-F5344CB8AC3E}">
        <p14:creationId xmlns:p14="http://schemas.microsoft.com/office/powerpoint/2010/main" val="2622350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84FD-E2AD-4F2C-ACE5-65402C23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-2540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each Statement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0B6E7F-66F7-4021-A8C5-3670AE617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096038"/>
              </p:ext>
            </p:extLst>
          </p:nvPr>
        </p:nvGraphicFramePr>
        <p:xfrm>
          <a:off x="923925" y="1013460"/>
          <a:ext cx="9848850" cy="5577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282950">
                  <a:extLst>
                    <a:ext uri="{9D8B030D-6E8A-4147-A177-3AD203B41FA5}">
                      <a16:colId xmlns:a16="http://schemas.microsoft.com/office/drawing/2014/main" val="3640387610"/>
                    </a:ext>
                  </a:extLst>
                </a:gridCol>
                <a:gridCol w="3282950">
                  <a:extLst>
                    <a:ext uri="{9D8B030D-6E8A-4147-A177-3AD203B41FA5}">
                      <a16:colId xmlns:a16="http://schemas.microsoft.com/office/drawing/2014/main" val="2448554458"/>
                    </a:ext>
                  </a:extLst>
                </a:gridCol>
                <a:gridCol w="3282950">
                  <a:extLst>
                    <a:ext uri="{9D8B030D-6E8A-4147-A177-3AD203B41FA5}">
                      <a16:colId xmlns:a16="http://schemas.microsoft.com/office/drawing/2014/main" val="1394877046"/>
                    </a:ext>
                  </a:extLst>
                </a:gridCol>
              </a:tblGrid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Statement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 in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 in TAC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53841"/>
                  </a:ext>
                </a:extLst>
              </a:tr>
              <a:tr h="57190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Statements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a + b;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 = a + b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791765"/>
                  </a:ext>
                </a:extLst>
              </a:tr>
              <a:tr h="57190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with Unary 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-a;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 = -a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377112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Copy Statements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a;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310240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Unconditional Jumps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goto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L1;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goto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02201"/>
                  </a:ext>
                </a:extLst>
              </a:tr>
              <a:tr h="57190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Jumps (if else)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(a &gt; b) 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goto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L1;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a &gt; b 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goto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606487"/>
                  </a:ext>
                </a:extLst>
              </a:tr>
              <a:tr h="57190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Calls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= call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 x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= call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594654"/>
                  </a:ext>
                </a:extLst>
              </a:tr>
              <a:tr h="8170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Indexed Assignment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= x;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 = i * </a:t>
                      </a:r>
                      <a:r>
                        <a:rPr lang="fr-FR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width</a:t>
                      </a:r>
                      <a:endParaRPr lang="fr-F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 = base + t1</a:t>
                      </a:r>
                    </a:p>
                    <a:p>
                      <a:r>
                        <a:rPr lang="fr-FR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*t2 = x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569592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Assignment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= &amp;x;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= &amp;x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577326"/>
                  </a:ext>
                </a:extLst>
              </a:tr>
              <a:tr h="60149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 Assignment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*c;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 = *c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t1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92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422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E236-728F-494E-B31C-AC6DE6C5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Three 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97530-BE70-447A-9F3E-E36B378A1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address codes can be represented in special structures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Quadruple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triple.</a:t>
            </a:r>
          </a:p>
        </p:txBody>
      </p:sp>
    </p:spTree>
    <p:extLst>
      <p:ext uri="{BB962C8B-B14F-4D97-AF65-F5344CB8AC3E}">
        <p14:creationId xmlns:p14="http://schemas.microsoft.com/office/powerpoint/2010/main" val="3977329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6B97-C798-4644-8D81-3418BDD3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7BD7-FFC7-410C-BB4D-4AC7E57A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quadruple is a record structure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 four fields.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field is to store the operator, the second and third fields are for the operands used in the operation, and the fourth field is for the result. F.</a:t>
            </a:r>
          </a:p>
        </p:txBody>
      </p:sp>
    </p:spTree>
    <p:extLst>
      <p:ext uri="{BB962C8B-B14F-4D97-AF65-F5344CB8AC3E}">
        <p14:creationId xmlns:p14="http://schemas.microsoft.com/office/powerpoint/2010/main" val="3765299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6B97-C798-4644-8D81-3418BDD3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 =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b* − (c − d) + b* − (c − 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190D1E-48C1-40F8-97B9-A4D291ABC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5" y="1423674"/>
            <a:ext cx="7562850" cy="449808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8C693D-6838-4C52-BE71-C6227FC6DF87}"/>
              </a:ext>
            </a:extLst>
          </p:cNvPr>
          <p:cNvSpPr/>
          <p:nvPr/>
        </p:nvSpPr>
        <p:spPr>
          <a:xfrm>
            <a:off x="3209454" y="5921763"/>
            <a:ext cx="5540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 use U for unary minus and – as it is for binary minus.</a:t>
            </a:r>
          </a:p>
        </p:txBody>
      </p:sp>
    </p:spTree>
    <p:extLst>
      <p:ext uri="{BB962C8B-B14F-4D97-AF65-F5344CB8AC3E}">
        <p14:creationId xmlns:p14="http://schemas.microsoft.com/office/powerpoint/2010/main" val="3590631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6B97-C798-4644-8D81-3418BDD3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in Quadruple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7BD7-FFC7-410C-BB4D-4AC7E57A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quadruples there is an overhead for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managing the temporary variables created.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problem can be reduced by referring the position of the statement that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computes the value of the sub expression.</a:t>
            </a:r>
          </a:p>
        </p:txBody>
      </p:sp>
    </p:spTree>
    <p:extLst>
      <p:ext uri="{BB962C8B-B14F-4D97-AF65-F5344CB8AC3E}">
        <p14:creationId xmlns:p14="http://schemas.microsoft.com/office/powerpoint/2010/main" val="1875801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6B97-C798-4644-8D81-3418BDD3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7BD7-FFC7-410C-BB4D-4AC7E57A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triples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there are only three fields,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for the operation and the remaining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two for operands that may have a variable or a constant or the statement position number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computes the value of the operand. Since there are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only three fields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called “triples.”</a:t>
            </a:r>
          </a:p>
        </p:txBody>
      </p:sp>
    </p:spTree>
    <p:extLst>
      <p:ext uri="{BB962C8B-B14F-4D97-AF65-F5344CB8AC3E}">
        <p14:creationId xmlns:p14="http://schemas.microsoft.com/office/powerpoint/2010/main" val="2403891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6B97-C798-4644-8D81-3418BDD3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b* − (c − d) + b* − (c − d)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39E8B41-B722-46AC-96D7-1BB72BA74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02" y="1783375"/>
            <a:ext cx="7867748" cy="4902515"/>
          </a:xfrm>
        </p:spPr>
      </p:pic>
    </p:spTree>
    <p:extLst>
      <p:ext uri="{BB962C8B-B14F-4D97-AF65-F5344CB8AC3E}">
        <p14:creationId xmlns:p14="http://schemas.microsoft.com/office/powerpoint/2010/main" val="2032430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6B97-C798-4644-8D81-3418BDD3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Triples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7BD7-FFC7-410C-BB4D-4AC7E57A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triples consist of a listing of pointers to triples, rather than a listing of triples themselves.</a:t>
            </a:r>
          </a:p>
        </p:txBody>
      </p:sp>
    </p:spTree>
    <p:extLst>
      <p:ext uri="{BB962C8B-B14F-4D97-AF65-F5344CB8AC3E}">
        <p14:creationId xmlns:p14="http://schemas.microsoft.com/office/powerpoint/2010/main" val="70802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37E3-8F1C-47AD-AC6D-C5D930C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1912-F38A-4E13-8CDA-632DEE23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terms: </a:t>
            </a:r>
            <a:r>
              <a:rPr lang="en-US" altLang="en-US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representation, intermediate language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Ties the 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front and back ends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and 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Machine neutral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forms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depends on 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being processed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one intermediate language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used by a compiler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77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6B97-C798-4644-8D81-3418BDD3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c+d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))-((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)+c)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724268-EC94-4C3A-A2F0-12B60F820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09" y="2081213"/>
            <a:ext cx="10279581" cy="3444134"/>
          </a:xfrm>
        </p:spPr>
      </p:pic>
    </p:spTree>
    <p:extLst>
      <p:ext uri="{BB962C8B-B14F-4D97-AF65-F5344CB8AC3E}">
        <p14:creationId xmlns:p14="http://schemas.microsoft.com/office/powerpoint/2010/main" val="2582685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6B97-C798-4644-8D81-3418BDD3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Syntax-Directed Translation into Three Address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7BD7-FFC7-410C-BB4D-4AC7E57A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Syntax-directed translation rules can be defined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three address code while parsing the input.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be required to generate temporary names for interior nodes which are assigned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nonterminal E on the left side of the production E→E1 op E2.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processing,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names and code generated so far are tracked till they reach the starting nonterminal.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purpose, we associate two attributes place and code associated with each nonterminal.</a:t>
            </a:r>
          </a:p>
        </p:txBody>
      </p:sp>
    </p:spTree>
    <p:extLst>
      <p:ext uri="{BB962C8B-B14F-4D97-AF65-F5344CB8AC3E}">
        <p14:creationId xmlns:p14="http://schemas.microsoft.com/office/powerpoint/2010/main" val="1859257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6B97-C798-4644-8D81-3418BDD3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7BD7-FFC7-410C-BB4D-4AC7E57A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intermediate code for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assignment statement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first searching is applied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get the information of the identifier from the symbol 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identifiers are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simple or multidimensional array or a constant 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stored in a literal table.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searching,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three address code is generated for the program statement.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lookup will search the symbol table for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lexeme and store it in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id.place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defined to return a new temporary variable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invoked and gen function generates the code</a:t>
            </a:r>
          </a:p>
        </p:txBody>
      </p:sp>
    </p:spTree>
    <p:extLst>
      <p:ext uri="{BB962C8B-B14F-4D97-AF65-F5344CB8AC3E}">
        <p14:creationId xmlns:p14="http://schemas.microsoft.com/office/powerpoint/2010/main" val="2758886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6B97-C798-4644-8D81-3418BDD3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7BD7-FFC7-410C-BB4D-4AC7E57A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the example arithmetic statement a = − (b − c). When it is represented as three address code, the statements are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T1 = b − c </a:t>
            </a:r>
          </a:p>
          <a:p>
            <a:pPr marL="0" indent="0" algn="ctr">
              <a:buNone/>
            </a:pPr>
            <a:r>
              <a:rPr lang="fr-FR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T2 = − T1 </a:t>
            </a:r>
          </a:p>
          <a:p>
            <a:pPr marL="0" indent="0" algn="ctr">
              <a:buNone/>
            </a:pPr>
            <a:r>
              <a:rPr lang="fr-FR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= T2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832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6B97-C798-4644-8D81-3418BDD3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7BD7-FFC7-410C-BB4D-4AC7E57A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parsing the possible rules used for this expression are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 → id = E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 → − E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 → E − E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 → id</a:t>
            </a:r>
          </a:p>
        </p:txBody>
      </p:sp>
    </p:spTree>
    <p:extLst>
      <p:ext uri="{BB962C8B-B14F-4D97-AF65-F5344CB8AC3E}">
        <p14:creationId xmlns:p14="http://schemas.microsoft.com/office/powerpoint/2010/main" val="2647297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6B97-C798-4644-8D81-3418BDD3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EBB953-CBAB-4E07-87BD-95491FFDD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68" y="1690688"/>
            <a:ext cx="7753482" cy="4738240"/>
          </a:xfrm>
        </p:spPr>
      </p:pic>
    </p:spTree>
    <p:extLst>
      <p:ext uri="{BB962C8B-B14F-4D97-AF65-F5344CB8AC3E}">
        <p14:creationId xmlns:p14="http://schemas.microsoft.com/office/powerpoint/2010/main" val="2329490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6B97-C798-4644-8D81-3418BDD3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7BD7-FFC7-410C-BB4D-4AC7E57A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syntax tree for the expression a = −(b − c) </a:t>
            </a:r>
          </a:p>
          <a:p>
            <a:pPr algn="just"/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Step1: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production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 → id, that is, E → b and E → c.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entries b and c in the symbol table; if these entries are not present an error message is displayed.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these entries are present then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E1 .place = b and E2 .place = c (pointer to symbol table for the entry b and c ).</a:t>
            </a:r>
          </a:p>
          <a:p>
            <a:pPr algn="just"/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Step2: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node 1 in the figure using the production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 → E1 − E2 it creates a temporary variable T1 using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(). Three address code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E.place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E1 .place + E2 .place is generated.</a:t>
            </a:r>
            <a:endParaRPr lang="en-US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021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6B97-C798-4644-8D81-3418BDD3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7BD7-FFC7-410C-BB4D-4AC7E57A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node 2 in the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production E → − E1 , it creates a temporary variable T2 using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(). Three address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E.place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− E1 .place is generated.</a:t>
            </a: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Step4: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node 3 using the production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 → id = E searches for a in the symbol table, assuming it the code produced is a =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E.place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359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46B97-C798-4644-8D81-3418BDD3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7BD7-FFC7-410C-BB4D-4AC7E57A0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syntax-directed translation for arithmetic statements can thus be written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96633B-D9BA-4C73-AE08-1DA2E993D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58195"/>
            <a:ext cx="9429750" cy="411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6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37E3-8F1C-47AD-AC6D-C5D930C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1912-F38A-4E13-8CDA-632DEE23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More of a wizardry rather than science 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Compiler commonly use 2-3 IRs 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HIR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(high level IR) preserves loop structure and array bounds </a:t>
            </a:r>
          </a:p>
          <a:p>
            <a:pPr lvl="1"/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MIR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(medium level IR)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reflects range of features in a set of source languages 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language independent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good for code generation for one or more architectures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appropriate for most optimizations </a:t>
            </a:r>
          </a:p>
          <a:p>
            <a:pPr lvl="2"/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LIR (low level IR) low level similar to the machines </a:t>
            </a:r>
          </a:p>
        </p:txBody>
      </p:sp>
    </p:spTree>
    <p:extLst>
      <p:ext uri="{BB962C8B-B14F-4D97-AF65-F5344CB8AC3E}">
        <p14:creationId xmlns:p14="http://schemas.microsoft.com/office/powerpoint/2010/main" val="21489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37E3-8F1C-47AD-AC6D-C5D930C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Compiler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1912-F38A-4E13-8CDA-632DEE23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and Target Language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compiler converts a source language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(high-level code) into a target language (machine code).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Porting Cost and Reuse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Reusing an existing compiler design can save time and resources but may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come with porting challenges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(adjusting to a new system).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compiler architectures allow more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efficient code optimizations than others.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25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37E3-8F1C-47AD-AC6D-C5D930C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1912-F38A-4E13-8CDA-632DEE23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f(int a, int b) {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c;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a + 2;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print(b, c);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syntax tree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keeps enough information to reconstruct source form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information about symbol table</a:t>
            </a:r>
          </a:p>
        </p:txBody>
      </p:sp>
    </p:spTree>
    <p:extLst>
      <p:ext uri="{BB962C8B-B14F-4D97-AF65-F5344CB8AC3E}">
        <p14:creationId xmlns:p14="http://schemas.microsoft.com/office/powerpoint/2010/main" val="302138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37E3-8F1C-47AD-AC6D-C5D930C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IR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5B019D-926C-489F-86FA-2BFFF386E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58" y="1852613"/>
            <a:ext cx="6654917" cy="4909518"/>
          </a:xfrm>
        </p:spPr>
      </p:pic>
    </p:spTree>
    <p:extLst>
      <p:ext uri="{BB962C8B-B14F-4D97-AF65-F5344CB8AC3E}">
        <p14:creationId xmlns:p14="http://schemas.microsoft.com/office/powerpoint/2010/main" val="260964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37E3-8F1C-47AD-AC6D-C5D930C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Level 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1912-F38A-4E13-8CDA-632DEE23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level IR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reflects range of features in a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 of source languages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language independent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code generation for a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number of architectures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for most of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optimizations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three address code</a:t>
            </a:r>
          </a:p>
        </p:txBody>
      </p:sp>
    </p:spTree>
    <p:extLst>
      <p:ext uri="{BB962C8B-B14F-4D97-AF65-F5344CB8AC3E}">
        <p14:creationId xmlns:p14="http://schemas.microsoft.com/office/powerpoint/2010/main" val="271356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37E3-8F1C-47AD-AC6D-C5D930C9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Level 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1912-F38A-4E13-8CDA-632DEE23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 one to one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target machine instructions </a:t>
            </a: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dependent</a:t>
            </a:r>
          </a:p>
        </p:txBody>
      </p:sp>
    </p:spTree>
    <p:extLst>
      <p:ext uri="{BB962C8B-B14F-4D97-AF65-F5344CB8AC3E}">
        <p14:creationId xmlns:p14="http://schemas.microsoft.com/office/powerpoint/2010/main" val="207472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1865</Words>
  <Application>Microsoft Office PowerPoint</Application>
  <PresentationFormat>Widescreen</PresentationFormat>
  <Paragraphs>225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CS 4031 Compiler Construction Chapter 8</vt:lpstr>
      <vt:lpstr>Intermediate Representation</vt:lpstr>
      <vt:lpstr>Intermediate Code </vt:lpstr>
      <vt:lpstr>Intermediate Representation</vt:lpstr>
      <vt:lpstr>Understanding Compiler Design</vt:lpstr>
      <vt:lpstr>High Level IR</vt:lpstr>
      <vt:lpstr>High Level IR</vt:lpstr>
      <vt:lpstr>Medium Level IR</vt:lpstr>
      <vt:lpstr>Low Level IR</vt:lpstr>
      <vt:lpstr>Intermediate Language</vt:lpstr>
      <vt:lpstr>Three address Code</vt:lpstr>
      <vt:lpstr>Example</vt:lpstr>
      <vt:lpstr>Example:</vt:lpstr>
      <vt:lpstr>Consider the assignment a: = b* − c + b* − c. Draw the syntax tree </vt:lpstr>
      <vt:lpstr>Types of Three Address Statement </vt:lpstr>
      <vt:lpstr>Types of Three Address Statement </vt:lpstr>
      <vt:lpstr>Types of Three Address Statement </vt:lpstr>
      <vt:lpstr>Types of Three Address Statements</vt:lpstr>
      <vt:lpstr>Example of Function Call</vt:lpstr>
      <vt:lpstr>Indexed Assignment</vt:lpstr>
      <vt:lpstr>Types of Three Address Statement </vt:lpstr>
      <vt:lpstr>Example of each Statement</vt:lpstr>
      <vt:lpstr>Representation of Three Address Code</vt:lpstr>
      <vt:lpstr>Quadruple</vt:lpstr>
      <vt:lpstr>Example  = a = b* − (c − d) + b* − (c − d)</vt:lpstr>
      <vt:lpstr>Problem in Quadruple</vt:lpstr>
      <vt:lpstr>Triple</vt:lpstr>
      <vt:lpstr>Example : a = b* − (c − d) + b* − (c − d)</vt:lpstr>
      <vt:lpstr>Indirect Triples</vt:lpstr>
      <vt:lpstr>Example : (-(a+b)*(c+d))-((a+b)+c)</vt:lpstr>
      <vt:lpstr>Syntax-Directed Translation into Three Address Code</vt:lpstr>
      <vt:lpstr>Assignment Statement</vt:lpstr>
      <vt:lpstr>Example:</vt:lpstr>
      <vt:lpstr>Example: </vt:lpstr>
      <vt:lpstr>Syntax Tree</vt:lpstr>
      <vt:lpstr>Solution </vt:lpstr>
      <vt:lpstr>Solution:</vt:lpstr>
      <vt:lpstr>Type Checking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4031 Compiler Construction Lecture 11</dc:title>
  <dc:creator>Researcher Mahzaib</dc:creator>
  <cp:lastModifiedBy>Faryal F. Saud</cp:lastModifiedBy>
  <cp:revision>110</cp:revision>
  <dcterms:created xsi:type="dcterms:W3CDTF">2025-04-07T05:46:59Z</dcterms:created>
  <dcterms:modified xsi:type="dcterms:W3CDTF">2025-04-21T11:07:34Z</dcterms:modified>
</cp:coreProperties>
</file>