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9" r:id="rId14"/>
    <p:sldId id="270" r:id="rId15"/>
    <p:sldId id="271" r:id="rId16"/>
    <p:sldId id="272" r:id="rId17"/>
    <p:sldId id="273" r:id="rId18"/>
    <p:sldId id="275" r:id="rId19"/>
    <p:sldId id="276" r:id="rId20"/>
    <p:sldId id="277" r:id="rId21"/>
    <p:sldId id="278" r:id="rId22"/>
    <p:sldId id="279" r:id="rId23"/>
    <p:sldId id="280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D7190-C7C0-4857-A665-92C702253D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53C550-22AA-47B0-B7DA-899298EC84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31DE3D-4E76-4163-9DA2-700C79A568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50E8-0F85-4234-8468-079384A45B3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BEAA0-46FC-457D-9A62-9903BCD1C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F888A7-FDB3-4236-96A4-888B21E80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CCF9-FCA8-4BC0-97F3-4FD1ABD3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4615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C661B-6254-4CAA-8858-8210E01C1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F772D2-9D48-485E-A7D6-66A6A9BD66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EA2D3-E0B7-49C0-B1DB-19FD78C43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50E8-0F85-4234-8468-079384A45B3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851A1-C5C9-4AE6-B8C0-4D858F847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B5F3C-33AE-4C1A-9C43-2402249B8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CCF9-FCA8-4BC0-97F3-4FD1ABD3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209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D866E-2572-4CE1-AE84-DF6353D054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7A9DD-A8FE-414F-89B2-C6F551F7F6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7CF8CF-6C0D-42D8-A64A-B3F072534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50E8-0F85-4234-8468-079384A45B3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088906-D744-4BFE-B87E-9F8081A2B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31F37-B51F-495F-91CB-536FD634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CCF9-FCA8-4BC0-97F3-4FD1ABD3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254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1D435-819F-4F51-A005-EA198E25A1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492B9-D2C5-4D5C-B7CE-1AE505A01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AE47C9-75A7-497D-A62A-1DC5793A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50E8-0F85-4234-8468-079384A45B3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2134C-E968-4325-8BA1-7D29A4BF1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D50BBF-0B39-4ACF-932D-85EB11CD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CCF9-FCA8-4BC0-97F3-4FD1ABD3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577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DC013-ED94-4277-B08D-561A3B2EB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2A598-2F86-4D7C-95CB-5BBEA4AE6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BB55E6-278C-404C-BBC2-EF51E60F6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50E8-0F85-4234-8468-079384A45B3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AA949-B364-418D-A9F6-6DC40ADD8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70112-EF98-466F-8A7E-A2F6D56B5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CCF9-FCA8-4BC0-97F3-4FD1ABD3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329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7FC3F-EB19-49E4-B3F7-E3D3359AC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851F4-3FD3-4027-852A-F39000709A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F9465-A6CB-4C53-8FCA-ADABBD1978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27C987-C663-45D9-B03F-01DC9209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50E8-0F85-4234-8468-079384A45B3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7496F-5ACD-4E9F-8162-6DA769C78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D8E860-8C79-4B25-A0B6-FAC4FFC423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CCF9-FCA8-4BC0-97F3-4FD1ABD3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777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190F9-3BE9-4409-BC31-6D094AFED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D0BC0-4F2A-414D-A66D-82C2B3A37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0E1909-D6BE-414F-BDAE-711355CB3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2C65006-63BC-42E3-9023-AD34154244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F9863-CC9A-4EC4-BAB2-955952BFE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6E5ED61-08CD-4F2B-8B30-DA6005CC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50E8-0F85-4234-8468-079384A45B3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FF57F93-44CF-4651-AAAD-7AF159432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D88E9B-2AC1-4913-9066-2817DDA2E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CCF9-FCA8-4BC0-97F3-4FD1ABD3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341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79C2-5C79-43DF-95BB-F477206B7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D77225-594E-4544-9D3E-C306D1FC7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50E8-0F85-4234-8468-079384A45B3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1A5B49-7632-444A-A620-3EB494742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D4C18-BD75-4542-A767-9C86567D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CCF9-FCA8-4BC0-97F3-4FD1ABD3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11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E92397-27C1-4B02-8220-86161198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50E8-0F85-4234-8468-079384A45B3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AB2911-BB24-406F-990F-D4B52B54D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E74F9-BE92-440C-B9C4-B3B68CAC1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CCF9-FCA8-4BC0-97F3-4FD1ABD3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9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2D227-6D44-4BAD-9673-DA7D2A7E3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E5B33-02E9-4EF4-BD4A-315C29325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38992-FB65-4159-A262-5FBD3BF820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1F4B9C-7FC5-40FF-A202-236F296BA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50E8-0F85-4234-8468-079384A45B3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3661D6-161B-4809-97F2-7E4A229C5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F42F0-CEDC-4E06-8461-5DF61A29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CCF9-FCA8-4BC0-97F3-4FD1ABD3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96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FE70E-766F-4F7C-9368-A9EFF4458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5FC252-C2FC-4815-9D81-86568AF93D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15FC8-CED3-4A43-A22C-E6ECACE440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EC7AAD-107C-4DEC-9A41-6F2F3390A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A450E8-0F85-4234-8468-079384A45B3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B1614E-2D21-4A02-A99C-5DBCCD8D5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05A6E7-A01A-4FAD-97E2-954035C75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53CCF9-FCA8-4BC0-97F3-4FD1ABD3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068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AFFB45-21A7-40F8-A442-ED99B7787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312243-BF30-4EFB-8840-3B54808C36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BA5AA-F6B9-4361-8DF4-E58FA6C722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A450E8-0F85-4234-8468-079384A45B3A}" type="datetimeFigureOut">
              <a:rPr lang="en-US" smtClean="0"/>
              <a:t>5/2/2025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EA60A-C192-4301-98D8-417A8E9097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5DE439-A288-4DCA-9389-D0B395BA4D3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53CCF9-FCA8-4BC0-97F3-4FD1ABD3A5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mp"/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mp"/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024A-3EC3-4A19-9EC0-B33EC467DB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 4031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Construction 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Chapter 9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29EBBC-8BF0-4AE1-BAD6-FA03FB8991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Faryal Saud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Lecturer, Department of Computer Science</a:t>
            </a:r>
          </a:p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FAST NUCES CFD</a:t>
            </a:r>
          </a:p>
        </p:txBody>
      </p:sp>
    </p:spTree>
    <p:extLst>
      <p:ext uri="{BB962C8B-B14F-4D97-AF65-F5344CB8AC3E}">
        <p14:creationId xmlns:p14="http://schemas.microsoft.com/office/powerpoint/2010/main" val="15155888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BB6C-53BF-41D9-B40D-6E39468A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Optimization Model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8880442-AFDB-403C-960B-76A3776F814D}"/>
              </a:ext>
            </a:extLst>
          </p:cNvPr>
          <p:cNvSpPr txBox="1">
            <a:spLocks/>
          </p:cNvSpPr>
          <p:nvPr/>
        </p:nvSpPr>
        <p:spPr>
          <a:xfrm>
            <a:off x="838200" y="298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2690A34-BA8B-44B1-919F-FB4E25D28D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846" y="1858110"/>
            <a:ext cx="6547711" cy="3704490"/>
          </a:xfrm>
        </p:spPr>
      </p:pic>
    </p:spTree>
    <p:extLst>
      <p:ext uri="{BB962C8B-B14F-4D97-AF65-F5344CB8AC3E}">
        <p14:creationId xmlns:p14="http://schemas.microsoft.com/office/powerpoint/2010/main" val="2984762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BB6C-53BF-41D9-B40D-6E39468A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Graph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D60C-8110-451A-9350-B07388A5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graphical representation of three address code is called flow graph.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nodes in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flow graph represent a single basic block and the edges represent the flow of control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flow graphs are useful in performing the control flow and data flow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analysis and to apply local or global optimization and code generation.</a:t>
            </a:r>
          </a:p>
        </p:txBody>
      </p:sp>
    </p:spTree>
    <p:extLst>
      <p:ext uri="{BB962C8B-B14F-4D97-AF65-F5344CB8AC3E}">
        <p14:creationId xmlns:p14="http://schemas.microsoft.com/office/powerpoint/2010/main" val="1968342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BB6C-53BF-41D9-B40D-6E39468A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D60C-8110-451A-9350-B07388A5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basic block is a set of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consecutive statements that are executed sequentially.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Once the control enters into the block then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every statement in the basic block is executed one after the other before leaving the block.</a:t>
            </a:r>
          </a:p>
        </p:txBody>
      </p:sp>
    </p:spTree>
    <p:extLst>
      <p:ext uri="{BB962C8B-B14F-4D97-AF65-F5344CB8AC3E}">
        <p14:creationId xmlns:p14="http://schemas.microsoft.com/office/powerpoint/2010/main" val="1728656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BB6C-53BF-41D9-B40D-6E39468A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D60C-8110-451A-9350-B07388A5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statement a = b + c * d/e the corresponding set of three address code is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4CE08C-AF51-47A8-82CF-F8C6C0446D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1444" y="2937611"/>
            <a:ext cx="7054956" cy="1931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267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BB6C-53BF-41D9-B40D-6E39468A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D60C-8110-451A-9350-B07388A5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basic blocks for the following code fragment.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008589-4BAC-4D62-BE70-989EB5EE034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2"/>
          <a:stretch/>
        </p:blipFill>
        <p:spPr>
          <a:xfrm>
            <a:off x="1671561" y="2762249"/>
            <a:ext cx="8848878" cy="309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0132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BB6C-53BF-41D9-B40D-6E39468A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D60C-8110-451A-9350-B07388A5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three address code for the initialize function is as follows: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B58F3C-605A-4020-BD75-621378280C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3321" y="2452938"/>
            <a:ext cx="6188254" cy="392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4717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BB6C-53BF-41D9-B40D-6E39468A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81F7C9B-6937-4F97-B637-3C9E22A6C52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30" y="1451708"/>
            <a:ext cx="7267669" cy="4643233"/>
          </a:xfr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292774C-491C-4FD3-B2C2-5EE0387C0A60}"/>
              </a:ext>
            </a:extLst>
          </p:cNvPr>
          <p:cNvSpPr/>
          <p:nvPr/>
        </p:nvSpPr>
        <p:spPr>
          <a:xfrm>
            <a:off x="7915275" y="2967335"/>
            <a:ext cx="4276725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Basic block 1 includes statements (1) and (2) Basic block 2 includes statements (3) and (4) Basic block 3 includes statements (5)–(11) Basic block 4 includes statement (12)</a:t>
            </a:r>
          </a:p>
        </p:txBody>
      </p:sp>
    </p:spTree>
    <p:extLst>
      <p:ext uri="{BB962C8B-B14F-4D97-AF65-F5344CB8AC3E}">
        <p14:creationId xmlns:p14="http://schemas.microsoft.com/office/powerpoint/2010/main" val="1094496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BB6C-53BF-41D9-B40D-6E39468A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Graph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51B060-1EDB-4D14-B2E3-EDD0B297A5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7379" y="1597024"/>
            <a:ext cx="4248771" cy="4671487"/>
          </a:xfrm>
        </p:spPr>
      </p:pic>
    </p:spTree>
    <p:extLst>
      <p:ext uri="{BB962C8B-B14F-4D97-AF65-F5344CB8AC3E}">
        <p14:creationId xmlns:p14="http://schemas.microsoft.com/office/powerpoint/2010/main" val="2082551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BB6C-53BF-41D9-B40D-6E39468A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Flow Graph Control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3614D7D-1CE6-44AE-B141-64DEE8C9A76A}"/>
              </a:ext>
            </a:extLst>
          </p:cNvPr>
          <p:cNvSpPr txBox="1">
            <a:spLocks/>
          </p:cNvSpPr>
          <p:nvPr/>
        </p:nvSpPr>
        <p:spPr>
          <a:xfrm>
            <a:off x="838200" y="298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D672C8E4-7694-4A6A-A295-83DD415989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3778" y="1624013"/>
            <a:ext cx="7502671" cy="4630554"/>
          </a:xfrm>
        </p:spPr>
      </p:pic>
    </p:spTree>
    <p:extLst>
      <p:ext uri="{BB962C8B-B14F-4D97-AF65-F5344CB8AC3E}">
        <p14:creationId xmlns:p14="http://schemas.microsoft.com/office/powerpoint/2010/main" val="9067685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5D50-DF8A-41CA-B540-15B5D968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DAG Representation of Basic Block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51B420-832C-4872-9977-F9A483725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DAG has nodes, which are labeled as follows: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leaf nodes are labeled by either identifiers or constants. If the operators are arithmetic then it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always requires the r- value.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labels of </a:t>
            </a:r>
            <a:r>
              <a:rPr lang="en-US" dirty="0" err="1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interator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nodes correspond to the operator symbol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nodes are sometimes r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eferred to by the sequence of identifiers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labels.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interior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nodes represent computed values.</a:t>
            </a:r>
          </a:p>
        </p:txBody>
      </p:sp>
    </p:spTree>
    <p:extLst>
      <p:ext uri="{BB962C8B-B14F-4D97-AF65-F5344CB8AC3E}">
        <p14:creationId xmlns:p14="http://schemas.microsoft.com/office/powerpoint/2010/main" val="1674170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BB6C-53BF-41D9-B40D-6E39468A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Code Optimization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D60C-8110-451A-9350-B07388A5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possible for a programmer to outperform an optimizing compiler by using his or h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er knowledge in choosing a better algorithm and data items. This is far from practical conditions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such an environment, there is need for an optimizing compiler. Optimization is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process of transformation of code to an efficient code.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is in terms of space requirement and time for its execution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without changing the meaning of the given code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5629082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5D50-DF8A-41CA-B540-15B5D968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DAG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392AE3B-A1F1-4D5C-8841-E6561CBE4B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47" y="1530028"/>
            <a:ext cx="2876603" cy="493772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F7DCAF0-EFD5-419B-BA85-48DB67DEA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999" y="2473276"/>
            <a:ext cx="3760811" cy="305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479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B5D50-DF8A-41CA-B540-15B5D9688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of DAG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BD7AEC8-6A0C-4716-84B2-21E952B4BF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4" y="2077176"/>
            <a:ext cx="6962775" cy="3771174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02F91C39-F80B-4448-A742-14B79BF7CC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0572" y="1555155"/>
            <a:ext cx="2876603" cy="4937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216170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05023-F607-4E85-8DB8-2E441862F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Example: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A6F933-C805-4DFC-BD10-116944F8A2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DAG for the following code: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t1 = 4 *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t2 = a[t1 ]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t3 = b[t1 ]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t4 = t2 * t3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t4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+ 1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&lt;=20 </a:t>
            </a:r>
          </a:p>
          <a:p>
            <a:pPr marL="0" indent="0">
              <a:buNone/>
            </a:pP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goto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(1)</a:t>
            </a:r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5105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0CC2F-2C24-40CA-9FAC-F9709955F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Solution: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D5DCD3AC-A676-43E2-85FE-6694C01BFD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7631" y="1842246"/>
            <a:ext cx="5413443" cy="3755739"/>
          </a:xfrm>
        </p:spPr>
      </p:pic>
    </p:spTree>
    <p:extLst>
      <p:ext uri="{BB962C8B-B14F-4D97-AF65-F5344CB8AC3E}">
        <p14:creationId xmlns:p14="http://schemas.microsoft.com/office/powerpoint/2010/main" val="3143909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BB6C-53BF-41D9-B40D-6E39468A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 of 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D60C-8110-451A-9350-B07388A5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programming (which forces many invisible instructions to be performed for actual computation.)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a + 0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programming constructs for easy programming.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Iterative loops.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 generated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temporary variables or instructions.</a:t>
            </a:r>
          </a:p>
        </p:txBody>
      </p:sp>
    </p:spTree>
    <p:extLst>
      <p:ext uri="{BB962C8B-B14F-4D97-AF65-F5344CB8AC3E}">
        <p14:creationId xmlns:p14="http://schemas.microsoft.com/office/powerpoint/2010/main" val="2940529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BB6C-53BF-41D9-B40D-6E39468A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Constraints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D60C-8110-451A-9350-B07388A5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following constraints are to be considered while applying the techniques for code improvement: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transformation must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preserve the meaning of the program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that is, the target code should ensure semantic equivalence with source program.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efficiency must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 improved by a measurable amount without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changing the algorithm used in the program.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technique is applied on a special format,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 it is worth transforming to that format only when it is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beneficial enough.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 are applied only after detailed analysis,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time consuming. Such analysis may not be worthy if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program is run very few number of times.</a:t>
            </a:r>
          </a:p>
        </p:txBody>
      </p:sp>
    </p:spTree>
    <p:extLst>
      <p:ext uri="{BB962C8B-B14F-4D97-AF65-F5344CB8AC3E}">
        <p14:creationId xmlns:p14="http://schemas.microsoft.com/office/powerpoint/2010/main" val="4251876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BB6C-53BF-41D9-B40D-6E39468A3E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8450"/>
            <a:ext cx="10515600" cy="1325563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of Optimizations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D60C-8110-451A-9350-B07388A5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optimization can be classified depending on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code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  <a:p>
            <a:pPr lvl="1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8396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BB6C-53BF-41D9-B40D-6E39468A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of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D60C-8110-451A-9350-B07388A5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level 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efficiency of code can be improved by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making the best use of available resources and selection of suitable algorithm.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 code level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user can modify the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program and change the algorithm to enhance the performance of the object code.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 level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can enhance the program by i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mproving the loops, optimizing on the procedure calls and address calculations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is possible when the representation is in three address code.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Assembly level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compiler optimizes the code based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on the machine architecture and is based on the available registers and suitable addressing modes.</a:t>
            </a:r>
          </a:p>
        </p:txBody>
      </p:sp>
    </p:spTree>
    <p:extLst>
      <p:ext uri="{BB962C8B-B14F-4D97-AF65-F5344CB8AC3E}">
        <p14:creationId xmlns:p14="http://schemas.microsoft.com/office/powerpoint/2010/main" val="3524725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BB6C-53BF-41D9-B40D-6E39468A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D60C-8110-451A-9350-B07388A5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Independent–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code-improvement techniques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that do not consider the features of the target machine are machine-independent techniques. </a:t>
            </a:r>
          </a:p>
          <a:p>
            <a:pPr lvl="1" algn="just"/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Constant folding, dead code elimination, and constant propagation are examples of machine-independent techniques.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are applied on either high-level language or intermediate representation.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dependent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techniques require specific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information relating to target machine. Register allocation, strength reduction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use of machine idioms are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examples of machine-dependent techniques.</a:t>
            </a:r>
          </a:p>
        </p:txBody>
      </p:sp>
    </p:spTree>
    <p:extLst>
      <p:ext uri="{BB962C8B-B14F-4D97-AF65-F5344CB8AC3E}">
        <p14:creationId xmlns:p14="http://schemas.microsoft.com/office/powerpoint/2010/main" val="33736480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BB6C-53BF-41D9-B40D-6E39468A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D60C-8110-451A-9350-B07388A5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Local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Optimizations performed within a single basic block are termed as local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optimizations. These techniques are simple to implement and does not require any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analysis since w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 do not require any information relating to how data and control flows.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Global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optimization performed across basic blocks is called global optimizations. These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techniques are complex as it requires additional analysis to be performed across basic blocks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This analysis is called data-flow analysis 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2549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7BB6C-53BF-41D9-B40D-6E39468A3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to Optimize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3D60C-8110-451A-9350-B07388A52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Control Flow Analysis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determines the control structure of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 program and builds a control flow graph.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Analysis: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determines the flow of scalar values and builds data flow graphs. The solution to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flow analysis propagates data flow information along a flow graph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Transformation: </a:t>
            </a:r>
          </a:p>
          <a:p>
            <a:pPr lvl="1"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Transformations help in </a:t>
            </a:r>
            <a:r>
              <a:rPr lang="en-US" dirty="0"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improving the code without changing the meaning or functionality.</a:t>
            </a:r>
          </a:p>
        </p:txBody>
      </p:sp>
    </p:spTree>
    <p:extLst>
      <p:ext uri="{BB962C8B-B14F-4D97-AF65-F5344CB8AC3E}">
        <p14:creationId xmlns:p14="http://schemas.microsoft.com/office/powerpoint/2010/main" val="536912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530</TotalTime>
  <Words>929</Words>
  <Application>Microsoft Office PowerPoint</Application>
  <PresentationFormat>Widescreen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Calibri Light</vt:lpstr>
      <vt:lpstr>Times New Roman</vt:lpstr>
      <vt:lpstr>Office Theme</vt:lpstr>
      <vt:lpstr>CS 4031 Compiler Construction  Chapter 9</vt:lpstr>
      <vt:lpstr>Code Optimization </vt:lpstr>
      <vt:lpstr>Need of Efficiency</vt:lpstr>
      <vt:lpstr>Constraints</vt:lpstr>
      <vt:lpstr>Classification of Optimizations </vt:lpstr>
      <vt:lpstr>Level of Code</vt:lpstr>
      <vt:lpstr>Programming Language </vt:lpstr>
      <vt:lpstr>Scope</vt:lpstr>
      <vt:lpstr>How to Optimize</vt:lpstr>
      <vt:lpstr>Code Optimization Model</vt:lpstr>
      <vt:lpstr>Flow Graph</vt:lpstr>
      <vt:lpstr>Basic Block</vt:lpstr>
      <vt:lpstr>Example:</vt:lpstr>
      <vt:lpstr>Example:</vt:lpstr>
      <vt:lpstr>Example:</vt:lpstr>
      <vt:lpstr>Solution</vt:lpstr>
      <vt:lpstr>Flow Graph</vt:lpstr>
      <vt:lpstr>Flow Graph Control</vt:lpstr>
      <vt:lpstr>DAG Representation of Basic Block</vt:lpstr>
      <vt:lpstr>Construction of DAG</vt:lpstr>
      <vt:lpstr>Construction of DAG</vt:lpstr>
      <vt:lpstr>Example:</vt:lpstr>
      <vt:lpstr>Solution: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4031 Compiler Construction  Lecture 14</dc:title>
  <dc:creator>Mahzaib Younas</dc:creator>
  <cp:lastModifiedBy>Faryal F. Saud</cp:lastModifiedBy>
  <cp:revision>41</cp:revision>
  <dcterms:created xsi:type="dcterms:W3CDTF">2025-04-27T06:28:14Z</dcterms:created>
  <dcterms:modified xsi:type="dcterms:W3CDTF">2025-05-02T05:05:53Z</dcterms:modified>
</cp:coreProperties>
</file>