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6" r:id="rId7"/>
    <p:sldId id="271" r:id="rId8"/>
    <p:sldId id="275" r:id="rId9"/>
    <p:sldId id="269" r:id="rId10"/>
    <p:sldId id="272" r:id="rId11"/>
    <p:sldId id="276" r:id="rId12"/>
    <p:sldId id="273" r:id="rId13"/>
    <p:sldId id="277" r:id="rId14"/>
    <p:sldId id="27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1EAC5-CA8E-4E22-8979-B07F8C2D4C50}" v="1" dt="2024-11-30T08:14:20.308"/>
    <p1510:client id="{AEA02815-6071-4A07-9CBD-B0A796FF4225}" v="21" dt="2024-11-29T10:56:5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79F1EAC5-CA8E-4E22-8979-B07F8C2D4C50}"/>
    <pc:docChg chg="custSel modSld modMainMaster">
      <pc:chgData name="Ahmed Mahmoud" userId="a520bb48-7c22-4e5d-98d7-2bd178c8dd0a" providerId="ADAL" clId="{79F1EAC5-CA8E-4E22-8979-B07F8C2D4C50}" dt="2024-11-30T08:25:05.265" v="10" actId="20577"/>
      <pc:docMkLst>
        <pc:docMk/>
      </pc:docMkLst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263378527" sldId="256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3263378527" sldId="256"/>
            <ac:spMk id="2" creationId="{528B429D-3EB9-DDAC-B623-02D782F077A3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3263378527" sldId="256"/>
            <ac:spMk id="3" creationId="{6F3A9911-6532-ABEA-AF05-A1CDB2E1CA35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1935820342" sldId="258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935820342" sldId="258"/>
            <ac:spMk id="2" creationId="{C2DFD46E-7167-7703-D240-FF0C370E4D94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935820342" sldId="258"/>
            <ac:spMk id="3" creationId="{8ACB8660-AA47-2A5C-E4FD-41C732E0AFE2}"/>
          </ac:spMkLst>
        </pc:spChg>
      </pc:sldChg>
      <pc:sldChg chg="modSp mod">
        <pc:chgData name="Ahmed Mahmoud" userId="a520bb48-7c22-4e5d-98d7-2bd178c8dd0a" providerId="ADAL" clId="{79F1EAC5-CA8E-4E22-8979-B07F8C2D4C50}" dt="2024-11-30T08:25:05.265" v="10" actId="20577"/>
        <pc:sldMkLst>
          <pc:docMk/>
          <pc:sldMk cId="4045520038" sldId="259"/>
        </pc:sldMkLst>
        <pc:spChg chg="mod">
          <ac:chgData name="Ahmed Mahmoud" userId="a520bb48-7c22-4e5d-98d7-2bd178c8dd0a" providerId="ADAL" clId="{79F1EAC5-CA8E-4E22-8979-B07F8C2D4C50}" dt="2024-11-30T08:25:05.265" v="10" actId="20577"/>
          <ac:spMkLst>
            <pc:docMk/>
            <pc:sldMk cId="4045520038" sldId="259"/>
            <ac:spMk id="2" creationId="{30CB3C9B-42BF-1004-CBD0-A8B75D093DF6}"/>
          </ac:spMkLst>
        </pc:spChg>
        <pc:spChg chg="mod">
          <ac:chgData name="Ahmed Mahmoud" userId="a520bb48-7c22-4e5d-98d7-2bd178c8dd0a" providerId="ADAL" clId="{79F1EAC5-CA8E-4E22-8979-B07F8C2D4C50}" dt="2024-11-30T08:14:20.543" v="1" actId="27636"/>
          <ac:spMkLst>
            <pc:docMk/>
            <pc:sldMk cId="4045520038" sldId="259"/>
            <ac:spMk id="3" creationId="{4D474564-A9B9-2FDC-B56C-911FA0283123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2788993327" sldId="260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2788993327" sldId="260"/>
            <ac:spMk id="2" creationId="{8F2D5D5B-11EC-BB54-F7B0-C4A461EC725D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2788993327" sldId="260"/>
            <ac:spMk id="3" creationId="{4434EB9B-F2F9-7E25-59F6-D4C82E942006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883910438" sldId="266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883910438" sldId="266"/>
            <ac:spMk id="2" creationId="{3A31EC2E-CFA5-CEA9-FB9C-ADA655F9042E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883910438" sldId="266"/>
            <ac:spMk id="4" creationId="{6FC01967-E728-53A1-EF65-EAA1777097A3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883910438" sldId="266"/>
            <ac:spMk id="6" creationId="{4F7A8140-3BC9-8F0D-8D60-DD501E09154C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883910438" sldId="266"/>
            <ac:spMk id="7" creationId="{CB90FE2C-399E-B073-E0BF-9022ACB65A80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883910438" sldId="266"/>
            <ac:spMk id="8" creationId="{81DE008E-D8B0-A7BB-1CDB-A522D00FCBC6}"/>
          </ac:spMkLst>
        </pc:sp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883910438" sldId="266"/>
            <ac:picMk id="3" creationId="{1FCF18A5-E235-5351-CE78-074EB6B1A8CE}"/>
          </ac:picMkLst>
        </pc:pic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883910438" sldId="266"/>
            <ac:picMk id="5" creationId="{B02ADC6A-CD3A-614F-3B27-B0D4FB762691}"/>
          </ac:picMkLst>
        </pc:pic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257511109" sldId="267"/>
        </pc:sldMkLst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257511109" sldId="267"/>
            <ac:picMk id="5" creationId="{D06F623D-03BA-6232-F7D4-699832714F5A}"/>
          </ac:picMkLst>
        </pc:pic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1378545302" sldId="268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378545302" sldId="268"/>
            <ac:spMk id="2" creationId="{F04BCDC3-4963-77C8-68A4-7B2A7DC68623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1624336841" sldId="269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624336841" sldId="269"/>
            <ac:spMk id="2" creationId="{315A59C5-C6FF-FE85-F4FE-ED8276241C0E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624336841" sldId="269"/>
            <ac:spMk id="3" creationId="{0F6BEF64-518F-CDBC-7723-B31765404712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800222552" sldId="271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3800222552" sldId="271"/>
            <ac:spMk id="12" creationId="{F41A49A5-1F3A-79C8-CC5E-550CF2350E1C}"/>
          </ac:spMkLst>
        </pc:sp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800222552" sldId="271"/>
            <ac:picMk id="3" creationId="{C93527F7-3D95-9BAB-90D3-DDB909FAE00E}"/>
          </ac:picMkLst>
        </pc:pic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800222552" sldId="271"/>
            <ac:picMk id="5" creationId="{418AA834-0B42-B248-DB3A-49A58FF8D1EB}"/>
          </ac:picMkLst>
        </pc:pic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726254663" sldId="272"/>
        </pc:sldMkLst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726254663" sldId="272"/>
            <ac:picMk id="5" creationId="{2C2C8091-4A20-702B-21C6-B33FF1E82443}"/>
          </ac:picMkLst>
        </pc:pic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726254663" sldId="272"/>
            <ac:picMk id="7" creationId="{935EEEC1-41A3-E174-4FC7-9DAB418D2E0D}"/>
          </ac:picMkLst>
        </pc:pic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604825716" sldId="273"/>
        </pc:sldMkLst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604825716" sldId="273"/>
            <ac:picMk id="5" creationId="{B1253C69-A0BB-0B4F-64EF-AE6E652A3029}"/>
          </ac:picMkLst>
        </pc:pic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604825716" sldId="273"/>
            <ac:picMk id="7" creationId="{5EFFB6B5-F511-2A26-4618-92898C23DDEB}"/>
          </ac:picMkLst>
        </pc:pic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629375265" sldId="274"/>
        </pc:sldMkLst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629375265" sldId="274"/>
            <ac:picMk id="5" creationId="{03BF8CAC-C549-9DC4-7B32-7E94F0D6328A}"/>
          </ac:picMkLst>
        </pc:picChg>
        <pc:picChg chg="mod">
          <ac:chgData name="Ahmed Mahmoud" userId="a520bb48-7c22-4e5d-98d7-2bd178c8dd0a" providerId="ADAL" clId="{79F1EAC5-CA8E-4E22-8979-B07F8C2D4C50}" dt="2024-11-30T08:14:20.308" v="0"/>
          <ac:picMkLst>
            <pc:docMk/>
            <pc:sldMk cId="3629375265" sldId="274"/>
            <ac:picMk id="7" creationId="{33C18A4B-C40D-DBF3-28F8-154302C1605A}"/>
          </ac:picMkLst>
        </pc:pic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2172829928" sldId="275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2172829928" sldId="275"/>
            <ac:spMk id="2" creationId="{21E41A87-F962-72EF-F5C8-028AC60CA55D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2172829928" sldId="275"/>
            <ac:spMk id="3" creationId="{D54C2C54-5E52-3C35-3686-BFB33277171F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1347654987" sldId="276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347654987" sldId="276"/>
            <ac:spMk id="2" creationId="{1F959419-4C96-7CC8-789D-AF54DEAB4F55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1347654987" sldId="276"/>
            <ac:spMk id="3" creationId="{ADB81341-A570-5D26-15F2-997C68F454C9}"/>
          </ac:spMkLst>
        </pc:spChg>
      </pc:sldChg>
      <pc:sldChg chg="modSp">
        <pc:chgData name="Ahmed Mahmoud" userId="a520bb48-7c22-4e5d-98d7-2bd178c8dd0a" providerId="ADAL" clId="{79F1EAC5-CA8E-4E22-8979-B07F8C2D4C50}" dt="2024-11-30T08:14:20.308" v="0"/>
        <pc:sldMkLst>
          <pc:docMk/>
          <pc:sldMk cId="3551417535" sldId="277"/>
        </pc:sld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3551417535" sldId="277"/>
            <ac:spMk id="2" creationId="{6B45B3C6-1AD9-3454-C542-62A36CD50D9A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k cId="3551417535" sldId="277"/>
            <ac:spMk id="3" creationId="{481F7DB4-D1F6-BFFF-CEF3-70E840BE42F3}"/>
          </ac:spMkLst>
        </pc:spChg>
      </pc:sldChg>
      <pc:sldMasterChg chg="modSp modSldLayout">
        <pc:chgData name="Ahmed Mahmoud" userId="a520bb48-7c22-4e5d-98d7-2bd178c8dd0a" providerId="ADAL" clId="{79F1EAC5-CA8E-4E22-8979-B07F8C2D4C50}" dt="2024-11-30T08:14:20.308" v="0"/>
        <pc:sldMasterMkLst>
          <pc:docMk/>
          <pc:sldMasterMk cId="3915177885" sldId="2147483648"/>
        </pc:sldMasterMkLst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asterMk cId="3915177885" sldId="2147483648"/>
            <ac:spMk id="2" creationId="{F607395C-16BA-F7D0-49EB-B641C6B659DE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asterMk cId="3915177885" sldId="2147483648"/>
            <ac:spMk id="3" creationId="{1355B0D4-FE12-6461-1BA4-6C74EEBCA015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asterMk cId="3915177885" sldId="2147483648"/>
            <ac:spMk id="4" creationId="{93265712-C3A1-C417-7A15-820F6B1E9ED6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asterMk cId="3915177885" sldId="2147483648"/>
            <ac:spMk id="5" creationId="{7289578A-7CE0-9501-3036-F9C41923268E}"/>
          </ac:spMkLst>
        </pc:spChg>
        <pc:spChg chg="mod">
          <ac:chgData name="Ahmed Mahmoud" userId="a520bb48-7c22-4e5d-98d7-2bd178c8dd0a" providerId="ADAL" clId="{79F1EAC5-CA8E-4E22-8979-B07F8C2D4C50}" dt="2024-11-30T08:14:20.308" v="0"/>
          <ac:spMkLst>
            <pc:docMk/>
            <pc:sldMasterMk cId="3915177885" sldId="2147483648"/>
            <ac:spMk id="6" creationId="{95D72F49-67C5-0920-4A14-C9F182322354}"/>
          </ac:spMkLst>
        </pc:sp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375626137" sldId="2147483649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75626137" sldId="2147483649"/>
              <ac:spMk id="2" creationId="{12B582C8-C919-0E1D-6CD7-622009C22971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75626137" sldId="2147483649"/>
              <ac:spMk id="3" creationId="{72EAE70F-D53A-7CDA-AC99-6579BDE12B7F}"/>
            </ac:spMkLst>
          </pc:spChg>
        </pc:sldLayout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2795738652" sldId="2147483651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2795738652" sldId="2147483651"/>
              <ac:spMk id="2" creationId="{67D5B307-1398-8397-DC43-1855498507B5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2795738652" sldId="2147483651"/>
              <ac:spMk id="3" creationId="{D8BE9FEA-BE30-2103-4389-A2E306BF7AA7}"/>
            </ac:spMkLst>
          </pc:spChg>
        </pc:sldLayout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1512962266" sldId="2147483652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1512962266" sldId="2147483652"/>
              <ac:spMk id="3" creationId="{7D901514-5180-7458-E00C-D6954E2A2900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1512962266" sldId="2147483652"/>
              <ac:spMk id="4" creationId="{E33A6E69-F80A-B4A5-49EA-CB637B0D78A3}"/>
            </ac:spMkLst>
          </pc:spChg>
        </pc:sldLayout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3091604553" sldId="2147483653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091604553" sldId="2147483653"/>
              <ac:spMk id="2" creationId="{8D33242A-D8D0-0B8C-EAF9-57F02509C9F1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091604553" sldId="2147483653"/>
              <ac:spMk id="3" creationId="{94CDD13C-EA3E-15A2-57D7-A625FA8528E2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091604553" sldId="2147483653"/>
              <ac:spMk id="4" creationId="{A13EFBBC-2AA5-CFB8-AA7C-3F19C414524D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091604553" sldId="2147483653"/>
              <ac:spMk id="5" creationId="{8850214B-7C14-C934-E6DC-92839B992F34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091604553" sldId="2147483653"/>
              <ac:spMk id="6" creationId="{94D48A50-B7F1-CD51-8020-883C8428FCB9}"/>
            </ac:spMkLst>
          </pc:spChg>
        </pc:sldLayout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3328667066" sldId="2147483656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328667066" sldId="2147483656"/>
              <ac:spMk id="2" creationId="{30BB8977-AF43-D663-E74A-D835E7451934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328667066" sldId="2147483656"/>
              <ac:spMk id="3" creationId="{BE7A198C-EFA1-0687-D7C1-99BE9A054F41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328667066" sldId="2147483656"/>
              <ac:spMk id="4" creationId="{87853411-96FD-6220-D409-AB39D9134824}"/>
            </ac:spMkLst>
          </pc:spChg>
        </pc:sldLayout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2822439424" sldId="2147483657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2822439424" sldId="2147483657"/>
              <ac:spMk id="2" creationId="{AD6E2AB1-0CDE-9F0D-7822-74B44E1F516C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2822439424" sldId="2147483657"/>
              <ac:spMk id="3" creationId="{AB6F5C40-F44D-576C-FBB9-22B7DBE4A6DF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2822439424" sldId="2147483657"/>
              <ac:spMk id="4" creationId="{2B1604BD-5AC2-71FB-322A-CBC12632F9BD}"/>
            </ac:spMkLst>
          </pc:spChg>
        </pc:sldLayoutChg>
        <pc:sldLayoutChg chg="modSp">
          <pc:chgData name="Ahmed Mahmoud" userId="a520bb48-7c22-4e5d-98d7-2bd178c8dd0a" providerId="ADAL" clId="{79F1EAC5-CA8E-4E22-8979-B07F8C2D4C50}" dt="2024-11-30T08:14:20.308" v="0"/>
          <pc:sldLayoutMkLst>
            <pc:docMk/>
            <pc:sldMasterMk cId="3915177885" sldId="2147483648"/>
            <pc:sldLayoutMk cId="3614990425" sldId="2147483659"/>
          </pc:sldLayoutMkLst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614990425" sldId="2147483659"/>
              <ac:spMk id="2" creationId="{9DD08648-9908-006C-47F9-FB17FCDA5F0F}"/>
            </ac:spMkLst>
          </pc:spChg>
          <pc:spChg chg="mod">
            <ac:chgData name="Ahmed Mahmoud" userId="a520bb48-7c22-4e5d-98d7-2bd178c8dd0a" providerId="ADAL" clId="{79F1EAC5-CA8E-4E22-8979-B07F8C2D4C50}" dt="2024-11-30T08:14:20.308" v="0"/>
            <ac:spMkLst>
              <pc:docMk/>
              <pc:sldMasterMk cId="3915177885" sldId="2147483648"/>
              <pc:sldLayoutMk cId="3614990425" sldId="2147483659"/>
              <ac:spMk id="3" creationId="{64F86698-32C9-6ABF-164C-C2BB8C6120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2B670-1FDD-47E1-B7BE-576D48196FD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29D-3EB9-DDAC-B623-02D782F07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STCaiyun" panose="02010800040101010101" pitchFamily="2" charset="-122"/>
                <a:cs typeface="Times New Roman" panose="02020603050405020304" pitchFamily="18" charset="0"/>
              </a:rPr>
              <a:t>Image Processing</a:t>
            </a:r>
            <a:endParaRPr lang="en-US" dirty="0">
              <a:ea typeface="STCaiyun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9911-6532-ABEA-AF05-A1CDB2E1C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+mj-lt"/>
                <a:ea typeface="STCaiyun" panose="02010800040101010101" pitchFamily="2" charset="-122"/>
                <a:cs typeface="Times New Roman" panose="02020603050405020304" pitchFamily="18" charset="0"/>
              </a:rPr>
              <a:t>Lab 6 Notes</a:t>
            </a:r>
          </a:p>
          <a:p>
            <a:r>
              <a:rPr lang="de-DE" dirty="0">
                <a:latin typeface="+mj-lt"/>
                <a:ea typeface="STCaiyun" panose="02010800040101010101" pitchFamily="2" charset="-122"/>
                <a:cs typeface="Times New Roman" panose="02020603050405020304" pitchFamily="18" charset="0"/>
              </a:rPr>
              <a:t>Nov 2024</a:t>
            </a:r>
          </a:p>
        </p:txBody>
      </p:sp>
    </p:spTree>
    <p:extLst>
      <p:ext uri="{BB962C8B-B14F-4D97-AF65-F5344CB8AC3E}">
        <p14:creationId xmlns:p14="http://schemas.microsoft.com/office/powerpoint/2010/main" val="326337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C8091-4A20-702B-21C6-B33FF1E8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76" y="1903809"/>
            <a:ext cx="3000375" cy="305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EEEC1-41A3-E174-4FC7-9DAB418D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46" y="1903808"/>
            <a:ext cx="2557463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BB75-BB37-4A6F-11EB-6EBD9DACD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9419-4C96-7CC8-789D-AF54DEAB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Otsu's Binarization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1341-A570-5D26-15F2-997C68F454C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_, </a:t>
            </a:r>
            <a:r>
              <a:rPr lang="en-US" sz="1350" dirty="0" err="1">
                <a:latin typeface="Aptos Mono" panose="020B0009020202020204" pitchFamily="49" charset="0"/>
              </a:rPr>
              <a:t>thresh_otsu</a:t>
            </a:r>
            <a:r>
              <a:rPr lang="en-US" sz="1350" dirty="0">
                <a:latin typeface="Aptos Mono" panose="020B0009020202020204" pitchFamily="49" charset="0"/>
              </a:rPr>
              <a:t> = cv2.threshold(</a:t>
            </a:r>
            <a:r>
              <a:rPr lang="en-US" sz="1350" dirty="0" err="1">
                <a:latin typeface="Aptos Mono" panose="020B0009020202020204" pitchFamily="49" charset="0"/>
              </a:rPr>
              <a:t>img</a:t>
            </a:r>
            <a:r>
              <a:rPr lang="en-US" sz="1350" dirty="0">
                <a:latin typeface="Aptos Mono" panose="020B000902020202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255,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cv2.THRESH_BINARY + cv2.THRESH_OTSU)</a:t>
            </a:r>
          </a:p>
        </p:txBody>
      </p:sp>
    </p:spTree>
    <p:extLst>
      <p:ext uri="{BB962C8B-B14F-4D97-AF65-F5344CB8AC3E}">
        <p14:creationId xmlns:p14="http://schemas.microsoft.com/office/powerpoint/2010/main" val="13476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06DC6-F8FF-E5D4-0606-10738AA5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53C69-A0BB-0B4F-64EF-AE6E652A3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0176" y="1903808"/>
            <a:ext cx="3000375" cy="305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FB6B5-F511-2A26-4618-92898C23D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946" y="1903808"/>
            <a:ext cx="2557463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8FA7-C419-423C-46E0-057686A0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B3C6-1AD9-3454-C542-62A36CD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Canny Edge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7DB4-D1F6-BFFF-CEF3-70E840BE42F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edges = cv2.Canny(</a:t>
            </a:r>
            <a:r>
              <a:rPr lang="en-US" sz="1350" dirty="0" err="1">
                <a:latin typeface="Aptos Mono" panose="020B0009020202020204" pitchFamily="49" charset="0"/>
              </a:rPr>
              <a:t>img</a:t>
            </a:r>
            <a:r>
              <a:rPr lang="en-US" sz="1350" dirty="0">
                <a:latin typeface="Aptos Mono" panose="020B0009020202020204" pitchFamily="49" charset="0"/>
              </a:rPr>
              <a:t>, 100, 200)</a:t>
            </a:r>
          </a:p>
        </p:txBody>
      </p:sp>
    </p:spTree>
    <p:extLst>
      <p:ext uri="{BB962C8B-B14F-4D97-AF65-F5344CB8AC3E}">
        <p14:creationId xmlns:p14="http://schemas.microsoft.com/office/powerpoint/2010/main" val="355141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F22B-6047-F29B-88A3-6726D8BF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F8CAC-C549-9DC4-7B32-7E94F0D6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0176" y="1903808"/>
            <a:ext cx="3000375" cy="305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18A4B-C40D-DBF3-28F8-154302C16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946" y="1903808"/>
            <a:ext cx="2557463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CDC3-4963-77C8-68A4-7B2A7DC6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85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D46E-7167-7703-D240-FF0C370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Times New Roman" panose="02020603050405020304" pitchFamily="18" charset="0"/>
              </a:rPr>
              <a:t>Image Segmentation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8660-AA47-2A5C-E4FD-41C732E0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Image segmentation involves partitioning a digital image into multiple segments (regions or objects) to simplify and analyze an image by separating it into meaningful components.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This process makes image processing more efficient by focusing on specific regions of interest.</a:t>
            </a:r>
          </a:p>
        </p:txBody>
      </p:sp>
    </p:spTree>
    <p:extLst>
      <p:ext uri="{BB962C8B-B14F-4D97-AF65-F5344CB8AC3E}">
        <p14:creationId xmlns:p14="http://schemas.microsoft.com/office/powerpoint/2010/main" val="19358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C9B-42BF-1004-CBD0-A8B75D09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Simple (Global)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4564-A9B9-2FDC-B56C-911FA028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Thresholding is a simple technique that converts grayscale images into binary images by applying a threshold value. 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5 Types of Thresholding:</a:t>
            </a:r>
            <a:endParaRPr lang="en-US" sz="1800" dirty="0">
              <a:solidFill>
                <a:srgbClr val="0066FF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0: Binary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1: Binary Inverted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2: Threshold Truncated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3: Threshold to Zero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4: Threshold to Zero Inverted</a:t>
            </a:r>
          </a:p>
        </p:txBody>
      </p:sp>
    </p:spTree>
    <p:extLst>
      <p:ext uri="{BB962C8B-B14F-4D97-AF65-F5344CB8AC3E}">
        <p14:creationId xmlns:p14="http://schemas.microsoft.com/office/powerpoint/2010/main" val="40455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D5B-11EC-BB54-F7B0-C4A461E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EB9B-F2F9-7E25-59F6-D4C82E94200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350" dirty="0">
                <a:latin typeface="Aptos Mono" panose="020B0009020202020204" pitchFamily="49" charset="0"/>
              </a:rPr>
            </a:br>
            <a:r>
              <a:rPr lang="en-US" sz="1350" dirty="0" err="1">
                <a:latin typeface="Aptos Mono" panose="020B0009020202020204" pitchFamily="49" charset="0"/>
              </a:rPr>
              <a:t>thrshld</a:t>
            </a:r>
            <a:r>
              <a:rPr lang="en-US" sz="1350" dirty="0">
                <a:latin typeface="Aptos Mono" panose="020B0009020202020204" pitchFamily="49" charset="0"/>
              </a:rPr>
              <a:t> = 127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350" dirty="0">
                <a:latin typeface="Aptos Mono" panose="020B0009020202020204" pitchFamily="49" charset="0"/>
              </a:rPr>
            </a:br>
            <a:r>
              <a:rPr lang="en-US" sz="1350" b="1" dirty="0">
                <a:latin typeface="Aptos Mono" panose="020B0009020202020204" pitchFamily="49" charset="0"/>
              </a:rPr>
              <a:t># Load a grayscale image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50" dirty="0" err="1">
                <a:latin typeface="Aptos Mono" panose="020B0009020202020204" pitchFamily="49" charset="0"/>
              </a:rPr>
              <a:t>img</a:t>
            </a:r>
            <a:r>
              <a:rPr lang="en-US" sz="1350" dirty="0">
                <a:latin typeface="Aptos Mono" panose="020B0009020202020204" pitchFamily="49" charset="0"/>
              </a:rPr>
              <a:t> = cv2.imread('lena.png', 0)                    </a:t>
            </a:r>
            <a:r>
              <a:rPr lang="en-US" sz="1350" b="1" dirty="0">
                <a:latin typeface="Aptos Mono" panose="020B0009020202020204" pitchFamily="49" charset="0"/>
              </a:rPr>
              <a:t># 0: Grayscale image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350" dirty="0">
                <a:latin typeface="Aptos Mono" panose="020B0009020202020204" pitchFamily="49" charset="0"/>
              </a:rPr>
            </a:br>
            <a:r>
              <a:rPr lang="en-US" sz="1350" dirty="0">
                <a:latin typeface="Aptos Mono" panose="020B0009020202020204" pitchFamily="49" charset="0"/>
              </a:rPr>
              <a:t>_, </a:t>
            </a:r>
            <a:r>
              <a:rPr lang="en-US" sz="1350" dirty="0" err="1">
                <a:latin typeface="Aptos Mono" panose="020B0009020202020204" pitchFamily="49" charset="0"/>
              </a:rPr>
              <a:t>thresh_binary</a:t>
            </a:r>
            <a:r>
              <a:rPr lang="en-US" sz="1350" dirty="0">
                <a:latin typeface="Aptos Mono" panose="020B0009020202020204" pitchFamily="49" charset="0"/>
              </a:rPr>
              <a:t> = cv2.threshold(</a:t>
            </a:r>
            <a:r>
              <a:rPr lang="en-US" sz="1350" dirty="0" err="1">
                <a:latin typeface="Aptos Mono" panose="020B0009020202020204" pitchFamily="49" charset="0"/>
              </a:rPr>
              <a:t>img</a:t>
            </a:r>
            <a:r>
              <a:rPr lang="en-US" sz="1350" dirty="0">
                <a:latin typeface="Aptos Mono" panose="020B0009020202020204" pitchFamily="49" charset="0"/>
              </a:rPr>
              <a:t>,              </a:t>
            </a:r>
            <a:r>
              <a:rPr lang="en-US" sz="1350" b="1" dirty="0">
                <a:latin typeface="Aptos Mono" panose="020B0009020202020204" pitchFamily="49" charset="0"/>
              </a:rPr>
              <a:t># </a:t>
            </a:r>
            <a:r>
              <a:rPr lang="en-US" sz="1350" b="1" dirty="0" err="1">
                <a:latin typeface="Aptos Mono" panose="020B0009020202020204" pitchFamily="49" charset="0"/>
              </a:rPr>
              <a:t>Src</a:t>
            </a:r>
            <a:r>
              <a:rPr lang="en-US" sz="1350" b="1" dirty="0">
                <a:latin typeface="Aptos Mono" panose="020B0009020202020204" pitchFamily="49" charset="0"/>
              </a:rPr>
              <a:t> image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</a:t>
            </a:r>
            <a:r>
              <a:rPr lang="en-US" sz="1350" dirty="0" err="1">
                <a:latin typeface="Aptos Mono" panose="020B0009020202020204" pitchFamily="49" charset="0"/>
              </a:rPr>
              <a:t>thrshld</a:t>
            </a:r>
            <a:r>
              <a:rPr lang="en-US" sz="1350" dirty="0">
                <a:latin typeface="Aptos Mono" panose="020B0009020202020204" pitchFamily="49" charset="0"/>
              </a:rPr>
              <a:t>,           </a:t>
            </a:r>
            <a:r>
              <a:rPr lang="en-US" sz="1350" b="1" dirty="0">
                <a:latin typeface="Aptos Mono" panose="020B0009020202020204" pitchFamily="49" charset="0"/>
              </a:rPr>
              <a:t># Threshold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255,               </a:t>
            </a:r>
            <a:r>
              <a:rPr lang="en-US" sz="1350" b="1" dirty="0">
                <a:latin typeface="Aptos Mono" panose="020B0009020202020204" pitchFamily="49" charset="0"/>
              </a:rPr>
              <a:t># Max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0)                 </a:t>
            </a:r>
            <a:r>
              <a:rPr lang="en-US" sz="1350" b="1" dirty="0">
                <a:latin typeface="Aptos Mono" panose="020B0009020202020204" pitchFamily="49" charset="0"/>
              </a:rPr>
              <a:t># Threshold type: Binary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5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972E-55FA-8EC2-4221-0EEF3E5B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F623D-03BA-6232-F7D4-69983271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8" y="1864519"/>
            <a:ext cx="8693944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BCD0-D8DF-0DB3-223C-99EF7DAA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ADC6A-CD3A-614F-3B27-B0D4FB76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" y="1041604"/>
            <a:ext cx="9138315" cy="3288893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31EC2E-CFA5-CEA9-FB9C-ADA655F9042E}"/>
                  </a:ext>
                </a:extLst>
              </p:cNvPr>
              <p:cNvSpPr txBox="1"/>
              <p:nvPr/>
            </p:nvSpPr>
            <p:spPr>
              <a:xfrm>
                <a:off x="7789351" y="4440551"/>
                <a:ext cx="121834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25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8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25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31EC2E-CFA5-CEA9-FB9C-ADA655F9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51" y="4440551"/>
                <a:ext cx="1218347" cy="283219"/>
              </a:xfrm>
              <a:prstGeom prst="rect">
                <a:avLst/>
              </a:prstGeom>
              <a:blipFill>
                <a:blip r:embed="rId3"/>
                <a:stretch>
                  <a:fillRect l="-18500" t="-221277" r="-1000" b="-3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01967-E728-53A1-EF65-EAA1777097A3}"/>
                  </a:ext>
                </a:extLst>
              </p:cNvPr>
              <p:cNvSpPr txBox="1"/>
              <p:nvPr/>
            </p:nvSpPr>
            <p:spPr>
              <a:xfrm>
                <a:off x="6278995" y="4440551"/>
                <a:ext cx="121834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25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8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2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01967-E728-53A1-EF65-EAA17770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995" y="4440551"/>
                <a:ext cx="1218347" cy="283219"/>
              </a:xfrm>
              <a:prstGeom prst="rect">
                <a:avLst/>
              </a:prstGeom>
              <a:blipFill>
                <a:blip r:embed="rId4"/>
                <a:stretch>
                  <a:fillRect l="-18000" t="-221277" r="-1500" b="-3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A8140-3BC9-8F0D-8D60-DD501E09154C}"/>
                  </a:ext>
                </a:extLst>
              </p:cNvPr>
              <p:cNvSpPr txBox="1"/>
              <p:nvPr/>
            </p:nvSpPr>
            <p:spPr>
              <a:xfrm>
                <a:off x="4731536" y="4440551"/>
                <a:ext cx="138191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25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8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h𝑟𝑒𝑠h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25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A8140-3BC9-8F0D-8D60-DD501E09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36" y="4440551"/>
                <a:ext cx="1381917" cy="283219"/>
              </a:xfrm>
              <a:prstGeom prst="rect">
                <a:avLst/>
              </a:prstGeom>
              <a:blipFill>
                <a:blip r:embed="rId5"/>
                <a:stretch>
                  <a:fillRect l="-15859" t="-221277" r="-1322" b="-3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0FE2C-399E-B073-E0BF-9022ACB65A80}"/>
                  </a:ext>
                </a:extLst>
              </p:cNvPr>
              <p:cNvSpPr txBox="1"/>
              <p:nvPr/>
            </p:nvSpPr>
            <p:spPr>
              <a:xfrm>
                <a:off x="3290886" y="4440551"/>
                <a:ext cx="127592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25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8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25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0FE2C-399E-B073-E0BF-9022ACB65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6" y="4440551"/>
                <a:ext cx="1275927" cy="283219"/>
              </a:xfrm>
              <a:prstGeom prst="rect">
                <a:avLst/>
              </a:prstGeom>
              <a:blipFill>
                <a:blip r:embed="rId6"/>
                <a:stretch>
                  <a:fillRect l="-17703" t="-221277" r="-957" b="-3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008E-D8B0-A7BB-1CDB-A522D00FCBC6}"/>
                  </a:ext>
                </a:extLst>
              </p:cNvPr>
              <p:cNvSpPr txBox="1"/>
              <p:nvPr/>
            </p:nvSpPr>
            <p:spPr>
              <a:xfrm>
                <a:off x="1770716" y="4440551"/>
                <a:ext cx="127592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25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8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825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25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008E-D8B0-A7BB-1CDB-A522D00F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16" y="4440551"/>
                <a:ext cx="1275927" cy="283219"/>
              </a:xfrm>
              <a:prstGeom prst="rect">
                <a:avLst/>
              </a:prstGeom>
              <a:blipFill>
                <a:blip r:embed="rId7"/>
                <a:stretch>
                  <a:fillRect l="-17143" t="-221277" r="-952" b="-3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FCF18A5-E235-5351-CE78-074EB6B1A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0509" y="1041604"/>
            <a:ext cx="9035174" cy="32888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91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2AF75-5DC7-2AB5-3596-3D71647B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AA834-0B42-B248-DB3A-49A58FF8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13" y="1041604"/>
            <a:ext cx="9035174" cy="3288893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527F7-3D95-9BAB-90D3-DDB909FA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28064" y="1041604"/>
            <a:ext cx="9138315" cy="3288893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A49A5-1F3A-79C8-CC5E-550CF2350E1C}"/>
              </a:ext>
            </a:extLst>
          </p:cNvPr>
          <p:cNvSpPr txBox="1"/>
          <p:nvPr/>
        </p:nvSpPr>
        <p:spPr>
          <a:xfrm>
            <a:off x="0" y="4685006"/>
            <a:ext cx="908958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Use cases for segmentation with simple thresholding</a:t>
            </a:r>
          </a:p>
          <a:p>
            <a:r>
              <a:rPr lang="en-US" sz="900" b="1" dirty="0">
                <a:solidFill>
                  <a:srgbClr val="0066FF"/>
                </a:solidFill>
              </a:rPr>
              <a:t>Document Processing</a:t>
            </a:r>
            <a:r>
              <a:rPr lang="en-US" sz="900" dirty="0">
                <a:solidFill>
                  <a:srgbClr val="0066FF"/>
                </a:solidFill>
              </a:rPr>
              <a:t>  </a:t>
            </a:r>
          </a:p>
          <a:p>
            <a:r>
              <a:rPr lang="en-US" sz="900" dirty="0">
                <a:solidFill>
                  <a:srgbClr val="3B3B3B"/>
                </a:solidFill>
              </a:rPr>
              <a:t>Converts scanned documents into binary for OCR.  </a:t>
            </a:r>
          </a:p>
          <a:p>
            <a:r>
              <a:rPr lang="en-US" sz="900" b="1" dirty="0">
                <a:solidFill>
                  <a:srgbClr val="0066FF"/>
                </a:solidFill>
              </a:rPr>
              <a:t>Barcodes and QR Code Detection</a:t>
            </a:r>
            <a:endParaRPr lang="en-US" sz="900" dirty="0">
              <a:solidFill>
                <a:srgbClr val="0066FF"/>
              </a:solidFill>
            </a:endParaRPr>
          </a:p>
          <a:p>
            <a:r>
              <a:rPr lang="en-US" sz="900" dirty="0">
                <a:solidFill>
                  <a:srgbClr val="3B3B3B"/>
                </a:solidFill>
              </a:rPr>
              <a:t>Simplifies patterns for easier decoding.  </a:t>
            </a:r>
          </a:p>
          <a:p>
            <a:r>
              <a:rPr lang="en-US" sz="900" b="1" dirty="0">
                <a:solidFill>
                  <a:srgbClr val="0066FF"/>
                </a:solidFill>
              </a:rPr>
              <a:t>License Plate Recognition</a:t>
            </a:r>
            <a:r>
              <a:rPr lang="en-US" sz="900" dirty="0">
                <a:solidFill>
                  <a:srgbClr val="0066FF"/>
                </a:solidFill>
              </a:rPr>
              <a:t>  </a:t>
            </a:r>
          </a:p>
          <a:p>
            <a:r>
              <a:rPr lang="en-US" sz="900" dirty="0">
                <a:solidFill>
                  <a:srgbClr val="3B3B3B"/>
                </a:solidFill>
              </a:rPr>
              <a:t>Extracts text regions from plates under good lighting.  </a:t>
            </a:r>
          </a:p>
          <a:p>
            <a:r>
              <a:rPr lang="en-US" sz="900" b="1" dirty="0">
                <a:solidFill>
                  <a:srgbClr val="0066FF"/>
                </a:solidFill>
              </a:rPr>
              <a:t>Signature and Logo Extraction</a:t>
            </a:r>
            <a:r>
              <a:rPr lang="en-US" sz="900" dirty="0">
                <a:solidFill>
                  <a:srgbClr val="0066FF"/>
                </a:solidFill>
              </a:rPr>
              <a:t> </a:t>
            </a:r>
          </a:p>
          <a:p>
            <a:r>
              <a:rPr lang="en-US" sz="900" dirty="0">
                <a:solidFill>
                  <a:srgbClr val="3B3B3B"/>
                </a:solidFill>
              </a:rPr>
              <a:t>Isolates signatures or logos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80022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ABCF-DED1-BC98-E236-41B1AAF31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1A87-F962-72EF-F5C8-028AC60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2C54-5E52-3C35-3686-BFB33277171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Adaptive thresholding calculates thresholds for smaller regions of the image, making it useful for images with varying lighting.</a:t>
            </a:r>
          </a:p>
        </p:txBody>
      </p:sp>
    </p:spTree>
    <p:extLst>
      <p:ext uri="{BB962C8B-B14F-4D97-AF65-F5344CB8AC3E}">
        <p14:creationId xmlns:p14="http://schemas.microsoft.com/office/powerpoint/2010/main" val="21728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F6399-1DCA-85A1-0C0D-2CC7E592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59C5-C6FF-FE85-F4FE-ED82762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EF64-518F-CDBC-7723-B3176540471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 err="1">
                <a:latin typeface="Aptos Mono" panose="020B0009020202020204" pitchFamily="49" charset="0"/>
              </a:rPr>
              <a:t>thresh_adaptive</a:t>
            </a:r>
            <a:r>
              <a:rPr lang="en-US" sz="1350" dirty="0">
                <a:latin typeface="Aptos Mono" panose="020B0009020202020204" pitchFamily="49" charset="0"/>
              </a:rPr>
              <a:t> = cv2.adaptiveThreshold(</a:t>
            </a:r>
            <a:r>
              <a:rPr lang="en-US" sz="1350" dirty="0" err="1">
                <a:latin typeface="Aptos Mono" panose="020B0009020202020204" pitchFamily="49" charset="0"/>
              </a:rPr>
              <a:t>img</a:t>
            </a:r>
            <a:r>
              <a:rPr lang="en-US" sz="1350" dirty="0">
                <a:latin typeface="Aptos Mono" panose="020B000902020202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        255,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        cv2.ADAPTIVE_THRESH_MEAN_C,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        cv2.THRESH_BINARY,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        11,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50" dirty="0">
                <a:latin typeface="Aptos Mono" panose="020B0009020202020204" pitchFamily="49" charset="0"/>
              </a:rPr>
              <a:t>                                        2)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5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3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351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STCaiyun</vt:lpstr>
      <vt:lpstr>Aptos</vt:lpstr>
      <vt:lpstr>Aptos Display</vt:lpstr>
      <vt:lpstr>Aptos Mono</vt:lpstr>
      <vt:lpstr>Arial</vt:lpstr>
      <vt:lpstr>Cambria Math</vt:lpstr>
      <vt:lpstr>Times New Roman</vt:lpstr>
      <vt:lpstr>Office Theme</vt:lpstr>
      <vt:lpstr>Image Processing</vt:lpstr>
      <vt:lpstr>Image Segmentation</vt:lpstr>
      <vt:lpstr>Simple (Global) Thresholding</vt:lpstr>
      <vt:lpstr>Code Example</vt:lpstr>
      <vt:lpstr>PowerPoint Presentation</vt:lpstr>
      <vt:lpstr>PowerPoint Presentation</vt:lpstr>
      <vt:lpstr>PowerPoint Presentation</vt:lpstr>
      <vt:lpstr>Adaptive Thresholding</vt:lpstr>
      <vt:lpstr>Adaptive Thresholding</vt:lpstr>
      <vt:lpstr>PowerPoint Presentation</vt:lpstr>
      <vt:lpstr>Otsu's Binarization</vt:lpstr>
      <vt:lpstr>PowerPoint Presentation</vt:lpstr>
      <vt:lpstr>Canny Edge Detector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2</cp:revision>
  <dcterms:created xsi:type="dcterms:W3CDTF">2024-11-28T16:23:07Z</dcterms:created>
  <dcterms:modified xsi:type="dcterms:W3CDTF">2024-11-30T08:25:11Z</dcterms:modified>
</cp:coreProperties>
</file>