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6" r:id="rId7"/>
    <p:sldId id="271" r:id="rId8"/>
    <p:sldId id="275" r:id="rId9"/>
    <p:sldId id="269" r:id="rId10"/>
    <p:sldId id="272" r:id="rId11"/>
    <p:sldId id="276" r:id="rId12"/>
    <p:sldId id="273" r:id="rId13"/>
    <p:sldId id="277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02815-6071-4A07-9CBD-B0A796FF4225}" v="21" dt="2024-11-29T10:56:5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2C8-C919-0E1D-6CD7-622009C22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E70F-D53A-7CDA-AC99-6579BDE1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7F94-094B-1AD4-5865-C4A54984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1B06-DD7E-2410-C62A-5AA6391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CB35-C99B-CDB4-D7CE-3BDC682F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D01F-FD6D-3265-F6A7-3D6EF300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3537-BCB6-4ADA-616D-9580FDC1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C75F-A160-E417-C3DD-56EDAC89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24E5-2372-6E1C-928B-BB2D4517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21BA-3111-728B-D204-55F3B02D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08648-9908-006C-47F9-FB17FCDA5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86698-32C9-6ABF-164C-C2BB8C61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35EA-E57E-2345-75F9-AE4F58E7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AB1A-B2EE-A4F1-9010-98A1715C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7A32-0A46-981B-7D5F-BFE8CEAF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B801-B9A1-37B3-CE8E-7D9F8B6F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82FB-ED14-0175-76CC-5174ED54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47A6-C831-F6E2-4862-48A9ADCC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4E82-A270-13F7-4140-22CF7D31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B648-7593-03FA-140E-1D4C3121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B307-1398-8397-DC43-18554985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E9FEA-BE30-2103-4389-A2E306BF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4CF7-B262-EAD6-8E64-45BF210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49B1-6141-CDC5-2693-6B1E55FE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4913-FE82-0D4A-3978-55CF54D8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0377-2539-642D-4034-398A84BF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1514-5180-7458-E00C-D6954E2A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A6E69-F80A-B4A5-49EA-CB637B0D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5D18-C4F3-1293-7938-7AF5D135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0ECC-47DD-AC3F-2CC6-BA8024A5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2BA3-EAE8-CE3A-52A4-58005056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242A-D8D0-0B8C-EAF9-57F02509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D13C-EA3E-15A2-57D7-A625FA85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FBBC-2AA5-CFB8-AA7C-3F19C414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214B-7C14-C934-E6DC-92839B99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8A50-B7F1-CD51-8020-883C8428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F71DB-68FB-C33D-EF81-1A39C6B2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E8E1C-F5DB-F84E-692F-6F329020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B08B3-DB98-695D-E27A-08A7983C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6FED-E8C9-E39D-295D-8A3A4EA5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1E07D-82B8-3D14-E18E-7350452A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E8F46-B8F3-FFE2-EF11-3D3739F1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BFBF-A655-7549-B247-C9DAFE7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51D32-E81C-DA13-C893-F835CC84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4B6C-9C04-ED04-E70C-8C3BE1D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42D5-9060-F6BC-909B-73673CC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8977-AF43-D663-E74A-D835E745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198C-EFA1-0687-D7C1-99BE9A05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3411-96FD-6220-D409-AB39D913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BA06-C3C8-EC03-1EAC-6B87355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3212-6E70-8263-D50D-BC09A89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495D-CF75-757E-BFD1-67F2CA3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2AB1-0CDE-9F0D-7822-74B44E1F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F5C40-F44D-576C-FBB9-22B7DBE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04BD-5AC2-71FB-322A-CBC12632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0607-6209-7AD5-8FD7-A16B8655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4F75-D20F-2D32-AC4A-F0D58931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DFC0-9A07-9C66-45EF-DBD2BB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7395C-16BA-F7D0-49EB-B641C6B6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5B0D4-FE12-6461-1BA4-6C74EEBCA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5712-C3A1-C417-7A15-820F6B1E9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2B670-1FDD-47E1-B7BE-576D48196FD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578A-7CE0-9501-3036-F9C419232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2F49-67C5-0920-4A14-C9F182322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93F0D-2E2E-4C7E-9D4C-8ED6CBF43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29D-3EB9-DDAC-B623-02D782F07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STCaiyun" panose="02010800040101010101" pitchFamily="2" charset="-122"/>
                <a:cs typeface="Times New Roman" panose="02020603050405020304" pitchFamily="18" charset="0"/>
              </a:rPr>
              <a:t>Image Processing</a:t>
            </a:r>
            <a:endParaRPr lang="en-US" dirty="0">
              <a:ea typeface="STCaiyun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9911-6532-ABEA-AF05-A1CDB2E1C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+mj-lt"/>
                <a:ea typeface="STCaiyun" panose="02010800040101010101" pitchFamily="2" charset="-122"/>
                <a:cs typeface="Times New Roman" panose="02020603050405020304" pitchFamily="18" charset="0"/>
              </a:rPr>
              <a:t>Lab 6 Notes</a:t>
            </a:r>
          </a:p>
          <a:p>
            <a:r>
              <a:rPr lang="de-DE" dirty="0">
                <a:latin typeface="+mj-lt"/>
                <a:ea typeface="STCaiyun" panose="02010800040101010101" pitchFamily="2" charset="-122"/>
                <a:cs typeface="Times New Roman" panose="02020603050405020304" pitchFamily="18" charset="0"/>
              </a:rPr>
              <a:t>Nov 2024</a:t>
            </a:r>
          </a:p>
        </p:txBody>
      </p:sp>
    </p:spTree>
    <p:extLst>
      <p:ext uri="{BB962C8B-B14F-4D97-AF65-F5344CB8AC3E}">
        <p14:creationId xmlns:p14="http://schemas.microsoft.com/office/powerpoint/2010/main" val="32633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C8091-4A20-702B-21C6-B33FF1E8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1395411"/>
            <a:ext cx="4000500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EEC1-41A3-E174-4FC7-9DAB418D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95" y="1395410"/>
            <a:ext cx="3409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BB75-BB37-4A6F-11EB-6EBD9DACD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9419-4C96-7CC8-789D-AF54DEAB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Otsu's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1341-A570-5D26-15F2-997C68F454C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_,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thresh_otsu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= cv2.threshold(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img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255,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cv2.THRESH_BINARY + cv2.THRESH_OTSU)</a:t>
            </a:r>
          </a:p>
        </p:txBody>
      </p:sp>
    </p:spTree>
    <p:extLst>
      <p:ext uri="{BB962C8B-B14F-4D97-AF65-F5344CB8AC3E}">
        <p14:creationId xmlns:p14="http://schemas.microsoft.com/office/powerpoint/2010/main" val="13476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06DC6-F8FF-E5D4-0606-10738AA5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53C69-A0BB-0B4F-64EF-AE6E652A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235" y="1395411"/>
            <a:ext cx="4000500" cy="4067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FB6B5-F511-2A26-4618-92898C23D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2595" y="1395410"/>
            <a:ext cx="3409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8FA7-C419-423C-46E0-057686A0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B3C6-1AD9-3454-C542-62A36CD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Canny Edge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7DB4-D1F6-BFFF-CEF3-70E840BE42F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edges = cv2.Canny(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img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100, 200)</a:t>
            </a:r>
          </a:p>
        </p:txBody>
      </p:sp>
    </p:spTree>
    <p:extLst>
      <p:ext uri="{BB962C8B-B14F-4D97-AF65-F5344CB8AC3E}">
        <p14:creationId xmlns:p14="http://schemas.microsoft.com/office/powerpoint/2010/main" val="355141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F22B-6047-F29B-88A3-6726D8B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F8CAC-C549-9DC4-7B32-7E94F0D6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235" y="1395411"/>
            <a:ext cx="4000500" cy="4067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18A4B-C40D-DBF3-28F8-154302C16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2595" y="1395410"/>
            <a:ext cx="3409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CDC3-4963-77C8-68A4-7B2A7DC6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85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D46E-7167-7703-D240-FF0C370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Times New Roman" panose="02020603050405020304" pitchFamily="18" charset="0"/>
              </a:rPr>
              <a:t>Image Segmentation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8660-AA47-2A5C-E4FD-41C732E0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cs typeface="Times New Roman" panose="02020603050405020304" pitchFamily="18" charset="0"/>
              </a:rPr>
              <a:t>Image segmentation involves partitioning a digital image into multiple segments (regions or objects) to simplify and analyze an image by separating it into meaningful components.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This process makes image processing more efficient by focusing on specific regions of interest.</a:t>
            </a:r>
          </a:p>
        </p:txBody>
      </p:sp>
    </p:spTree>
    <p:extLst>
      <p:ext uri="{BB962C8B-B14F-4D97-AF65-F5344CB8AC3E}">
        <p14:creationId xmlns:p14="http://schemas.microsoft.com/office/powerpoint/2010/main" val="19358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C9B-42BF-1004-CBD0-A8B75D09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effectLst/>
                <a:cs typeface="Times New Roman" panose="02020603050405020304" pitchFamily="18" charset="0"/>
              </a:rPr>
              <a:t>Simple Thresholding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4564-A9B9-2FDC-B56C-911FA028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Thresholding is a simple technique that converts grayscale images into binary images by applying a threshold value. </a:t>
            </a:r>
            <a:br>
              <a:rPr lang="en-US" sz="2400" b="0" dirty="0">
                <a:effectLst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66FF"/>
                </a:solidFill>
                <a:effectLst/>
                <a:cs typeface="Times New Roman" panose="02020603050405020304" pitchFamily="18" charset="0"/>
              </a:rPr>
              <a:t>5 Types of Thresholding:</a:t>
            </a:r>
            <a:endParaRPr lang="en-US" sz="2400" b="0" dirty="0">
              <a:solidFill>
                <a:srgbClr val="0066FF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0: Binary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1: Binary Inverted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2: Threshold Truncated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3: Threshold to Zero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  <a:cs typeface="Times New Roman" panose="02020603050405020304" pitchFamily="18" charset="0"/>
              </a:rPr>
              <a:t>4: Threshold to Zero Inverted</a:t>
            </a:r>
          </a:p>
        </p:txBody>
      </p:sp>
    </p:spTree>
    <p:extLst>
      <p:ext uri="{BB962C8B-B14F-4D97-AF65-F5344CB8AC3E}">
        <p14:creationId xmlns:p14="http://schemas.microsoft.com/office/powerpoint/2010/main" val="40455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D5B-11EC-BB54-F7B0-C4A461E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EB9B-F2F9-7E25-59F6-D4C82E94200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effectLst/>
                <a:latin typeface="Aptos Mono" panose="020B0009020202020204" pitchFamily="49" charset="0"/>
              </a:rPr>
              <a:t>thrshld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= 127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1" dirty="0">
                <a:effectLst/>
                <a:latin typeface="Aptos Mono" panose="020B0009020202020204" pitchFamily="49" charset="0"/>
              </a:rPr>
              <a:t># Load a grayscale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img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= cv2.imread('lena.png', 0)                    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# 0: Grayscale image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_,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thresh_binary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= cv2.threshold(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img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             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# </a:t>
            </a:r>
            <a:r>
              <a:rPr lang="en-US" sz="1800" b="1" dirty="0" err="1">
                <a:effectLst/>
                <a:latin typeface="Aptos Mono" panose="020B0009020202020204" pitchFamily="49" charset="0"/>
              </a:rPr>
              <a:t>Src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thrshld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          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# Threshold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255,               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# Max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0)                 </a:t>
            </a:r>
            <a:r>
              <a:rPr lang="en-US" sz="1800" b="1" dirty="0">
                <a:effectLst/>
                <a:latin typeface="Aptos Mono" panose="020B0009020202020204" pitchFamily="49" charset="0"/>
              </a:rPr>
              <a:t># Threshold type: Binary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972E-55FA-8EC2-4221-0EEF3E5B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F623D-03BA-6232-F7D4-69983271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43025"/>
            <a:ext cx="11591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BCD0-D8DF-0DB3-223C-99EF7DAA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ADC6A-CD3A-614F-3B27-B0D4FB76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" y="245806"/>
            <a:ext cx="12184420" cy="438519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31EC2E-CFA5-CEA9-FB9C-ADA655F9042E}"/>
                  </a:ext>
                </a:extLst>
              </p:cNvPr>
              <p:cNvSpPr txBox="1"/>
              <p:nvPr/>
            </p:nvSpPr>
            <p:spPr>
              <a:xfrm>
                <a:off x="10385801" y="4777734"/>
                <a:ext cx="1638077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31EC2E-CFA5-CEA9-FB9C-ADA655F9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801" y="4777734"/>
                <a:ext cx="1638077" cy="377604"/>
              </a:xfrm>
              <a:prstGeom prst="rect">
                <a:avLst/>
              </a:prstGeom>
              <a:blipFill>
                <a:blip r:embed="rId3"/>
                <a:stretch>
                  <a:fillRect l="-19403" t="-233871" r="-1866" b="-3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01967-E728-53A1-EF65-EAA1777097A3}"/>
                  </a:ext>
                </a:extLst>
              </p:cNvPr>
              <p:cNvSpPr txBox="1"/>
              <p:nvPr/>
            </p:nvSpPr>
            <p:spPr>
              <a:xfrm>
                <a:off x="8371992" y="4777734"/>
                <a:ext cx="1697388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01967-E728-53A1-EF65-EAA17770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92" y="4777734"/>
                <a:ext cx="1697388" cy="377604"/>
              </a:xfrm>
              <a:prstGeom prst="rect">
                <a:avLst/>
              </a:prstGeom>
              <a:blipFill>
                <a:blip r:embed="rId4"/>
                <a:stretch>
                  <a:fillRect l="-16487" t="-233871" b="-3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A8140-3BC9-8F0D-8D60-DD501E09154C}"/>
                  </a:ext>
                </a:extLst>
              </p:cNvPr>
              <p:cNvSpPr txBox="1"/>
              <p:nvPr/>
            </p:nvSpPr>
            <p:spPr>
              <a:xfrm>
                <a:off x="6308714" y="4777734"/>
                <a:ext cx="1855636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A8140-3BC9-8F0D-8D60-DD501E09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14" y="4777734"/>
                <a:ext cx="1855636" cy="377604"/>
              </a:xfrm>
              <a:prstGeom prst="rect">
                <a:avLst/>
              </a:prstGeom>
              <a:blipFill>
                <a:blip r:embed="rId5"/>
                <a:stretch>
                  <a:fillRect l="-17105" t="-233871" r="-1316" b="-3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0FE2C-399E-B073-E0BF-9022ACB65A80}"/>
                  </a:ext>
                </a:extLst>
              </p:cNvPr>
              <p:cNvSpPr txBox="1"/>
              <p:nvPr/>
            </p:nvSpPr>
            <p:spPr>
              <a:xfrm>
                <a:off x="4387847" y="4777734"/>
                <a:ext cx="1713226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0FE2C-399E-B073-E0BF-9022ACB65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47" y="4777734"/>
                <a:ext cx="1713226" cy="377604"/>
              </a:xfrm>
              <a:prstGeom prst="rect">
                <a:avLst/>
              </a:prstGeom>
              <a:blipFill>
                <a:blip r:embed="rId6"/>
                <a:stretch>
                  <a:fillRect l="-18505" t="-233871" r="-1423" b="-3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008E-D8B0-A7BB-1CDB-A522D00FCBC6}"/>
                  </a:ext>
                </a:extLst>
              </p:cNvPr>
              <p:cNvSpPr txBox="1"/>
              <p:nvPr/>
            </p:nvSpPr>
            <p:spPr>
              <a:xfrm>
                <a:off x="2360954" y="4777734"/>
                <a:ext cx="1713226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𝑠𝑟𝑐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008E-D8B0-A7BB-1CDB-A522D00F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54" y="4777734"/>
                <a:ext cx="1713226" cy="377604"/>
              </a:xfrm>
              <a:prstGeom prst="rect">
                <a:avLst/>
              </a:prstGeom>
              <a:blipFill>
                <a:blip r:embed="rId7"/>
                <a:stretch>
                  <a:fillRect l="-18149" t="-233871" r="-1779" b="-3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FCF18A5-E235-5351-CE78-074EB6B1A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0679" y="245806"/>
            <a:ext cx="12046898" cy="43851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91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2AF75-5DC7-2AB5-3596-3D71647B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AA834-0B42-B248-DB3A-49A58FF8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51" y="245806"/>
            <a:ext cx="12046898" cy="438519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527F7-3D95-9BAB-90D3-DDB909FA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37419" y="245806"/>
            <a:ext cx="12184420" cy="4385190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A49A5-1F3A-79C8-CC5E-550CF2350E1C}"/>
              </a:ext>
            </a:extLst>
          </p:cNvPr>
          <p:cNvSpPr txBox="1"/>
          <p:nvPr/>
        </p:nvSpPr>
        <p:spPr>
          <a:xfrm>
            <a:off x="0" y="5103674"/>
            <a:ext cx="12119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effectLst/>
              </a:rPr>
              <a:t>Use cases for segmentation with simple thresholding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0066FF"/>
                </a:solidFill>
                <a:effectLst/>
              </a:rPr>
              <a:t>Document Processing</a:t>
            </a:r>
            <a:r>
              <a:rPr lang="en-US" sz="1200" b="0" dirty="0">
                <a:solidFill>
                  <a:srgbClr val="0066FF"/>
                </a:solidFill>
                <a:effectLst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</a:rPr>
              <a:t>Converts scanned documents into binary for OCR.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0066FF"/>
                </a:solidFill>
                <a:effectLst/>
              </a:rPr>
              <a:t>Barcodes and QR Code Detection</a:t>
            </a:r>
            <a:endParaRPr lang="en-US" sz="1200" b="0" dirty="0">
              <a:solidFill>
                <a:srgbClr val="0066FF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</a:rPr>
              <a:t>Simplifies patterns for easier decoding.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0066FF"/>
                </a:solidFill>
                <a:effectLst/>
              </a:rPr>
              <a:t>License Plate Recognition</a:t>
            </a:r>
            <a:r>
              <a:rPr lang="en-US" sz="1200" b="0" dirty="0">
                <a:solidFill>
                  <a:srgbClr val="0066FF"/>
                </a:solidFill>
                <a:effectLst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</a:rPr>
              <a:t>Extracts text regions from plates under good lighting.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0066FF"/>
                </a:solidFill>
                <a:effectLst/>
              </a:rPr>
              <a:t>Signature and Logo Extraction</a:t>
            </a:r>
            <a:r>
              <a:rPr lang="en-US" sz="1200" b="0" dirty="0">
                <a:solidFill>
                  <a:srgbClr val="0066FF"/>
                </a:solidFill>
                <a:effectLst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</a:rPr>
              <a:t>Isolates signatures or logos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80022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ABCF-DED1-BC98-E236-41B1AAF31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1A87-F962-72EF-F5C8-028AC60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2C54-5E52-3C35-3686-BFB33277171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effectLst/>
              </a:rPr>
              <a:t>Adaptive thresholding calculates thresholds for smaller regions of the image, making it useful for images with varying lighting.</a:t>
            </a:r>
          </a:p>
        </p:txBody>
      </p:sp>
    </p:spTree>
    <p:extLst>
      <p:ext uri="{BB962C8B-B14F-4D97-AF65-F5344CB8AC3E}">
        <p14:creationId xmlns:p14="http://schemas.microsoft.com/office/powerpoint/2010/main" val="21728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6399-1DCA-85A1-0C0D-2CC7E592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59C5-C6FF-FE85-F4FE-ED82762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EF64-518F-CDBC-7723-B3176540471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import cv2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thresh_adaptive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= cv2.adaptiveThreshold(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img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        255,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        cv2.ADAPTIVE_THRESH_MEAN_C,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        cv2.THRESH_BINARY,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        11,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                                2)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3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STCaiyun</vt:lpstr>
      <vt:lpstr>Aptos</vt:lpstr>
      <vt:lpstr>Aptos Display</vt:lpstr>
      <vt:lpstr>Aptos Mono</vt:lpstr>
      <vt:lpstr>Arial</vt:lpstr>
      <vt:lpstr>Cambria Math</vt:lpstr>
      <vt:lpstr>Times New Roman</vt:lpstr>
      <vt:lpstr>Office Theme</vt:lpstr>
      <vt:lpstr>Image Processing</vt:lpstr>
      <vt:lpstr>Image Segmentation</vt:lpstr>
      <vt:lpstr>Simple Thresholding</vt:lpstr>
      <vt:lpstr>Code Example</vt:lpstr>
      <vt:lpstr>PowerPoint Presentation</vt:lpstr>
      <vt:lpstr>PowerPoint Presentation</vt:lpstr>
      <vt:lpstr>PowerPoint Presentation</vt:lpstr>
      <vt:lpstr>Adaptive Thresholding</vt:lpstr>
      <vt:lpstr>Adaptive Thresholding</vt:lpstr>
      <vt:lpstr>PowerPoint Presentation</vt:lpstr>
      <vt:lpstr>Otsu's Binarization</vt:lpstr>
      <vt:lpstr>PowerPoint Presentation</vt:lpstr>
      <vt:lpstr>Canny Edge Detector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2</cp:revision>
  <dcterms:created xsi:type="dcterms:W3CDTF">2024-11-28T16:23:07Z</dcterms:created>
  <dcterms:modified xsi:type="dcterms:W3CDTF">2024-11-29T10:58:38Z</dcterms:modified>
</cp:coreProperties>
</file>