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2" r:id="rId5"/>
    <p:sldId id="263" r:id="rId6"/>
    <p:sldId id="271" r:id="rId7"/>
    <p:sldId id="265" r:id="rId8"/>
    <p:sldId id="264" r:id="rId9"/>
    <p:sldId id="272" r:id="rId10"/>
    <p:sldId id="266" r:id="rId11"/>
    <p:sldId id="267" r:id="rId12"/>
    <p:sldId id="273" r:id="rId13"/>
    <p:sldId id="257" r:id="rId14"/>
    <p:sldId id="259" r:id="rId15"/>
    <p:sldId id="26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7EFA-F371-0C63-1D65-5BB015067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6CCD6-BCD2-4574-9F83-2476AC30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85D3F-8A0B-72EE-2F83-77C9F95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C7FB-4CDE-CB01-9A5C-5EA17EF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D8D9-66AB-2B74-4EDB-D60D50A8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05CE-B32C-CF62-6A1D-387D2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5B28-BEF8-3C39-93CB-2297731C7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BDFB-1F32-180A-47BF-3C57DAAF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DCA2-8F9C-48FF-BC88-27378167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EAB4-C61B-CA6F-B75B-CE34AB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05C2C-E832-E736-9A89-19095FFC5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F0DF5-2987-E90C-8862-CEE2D745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5E64-D920-D8FD-CA31-B06514B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08AA-E703-43F1-8582-0D2D7E5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70BA-498E-C601-E8E4-4139F4B2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3602-1BAC-B7AC-4541-C497C424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F639-AEB4-41B5-0CF0-4F943145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6233-DFEC-F0DA-796B-0B40958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7174-24FB-F46F-6703-F139E37B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E1C6-BB5A-0820-33EA-AE5C5509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641D-8806-AC15-972A-63850E23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686A-A527-452B-D9C8-95810E12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71BA-E274-E528-70CE-3413853F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4FDE-E9B5-D3FB-EDB1-21195784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4BF7-3555-5ECE-6968-6648A42F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B72-1873-DA40-A62A-AFA411BA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4509-0B68-B8A1-5AC5-52932724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5353-8D27-2F1A-A7E1-0B8BAE36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AC98-0BE3-F259-B2B5-E46EC62D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938F-02F9-EE83-0F7F-43CFDD70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5296-AD0E-5C2C-A85E-EC7FE4B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5BF-13FA-5C85-C73E-B0005A0C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6D44-8D4D-D870-BDF6-0E830FC0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58C9-9731-3D09-EB25-FDF76496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AED79-81D6-62AE-F3D4-22A253F2E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3FF09-DCEF-D0A3-10A5-B0F5EBA5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F412-EF80-2EB5-5318-1D13D636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9BD8B-2D4A-66CC-CB2E-F5575426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9A997-E20D-9A3E-40AC-A5C311D1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1C5E-4CA9-E7D0-5A0F-3A74D8D7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85B8-DB31-6410-6BEF-3868BB5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AB50C-698E-C1FA-B076-F3E41DC5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81188-86EB-57EE-255A-BFA8762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B8C4-FE0A-5D75-E3B9-5BE7C96A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7C49-C168-CE4D-10CB-3DB4AD68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79C-DF28-CB60-16B6-8F4BB7E6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63BD-8EC4-119F-EF94-CFEA09EE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B774-D031-36A6-DDD4-DA83FE6A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0E81-ACC9-200E-F5D1-7B555402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EF2C-51D1-602C-8575-AEC7A68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BB107-87B9-0E95-86F7-472B4CCE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C3FD-F30B-CE34-02C7-8ADC991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0DC1-68CA-2641-F450-DE421B37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FAB15-AF47-FCCE-7D8A-86CFAF902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97B6-E2BD-8BA6-F45B-41C8BF90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6CEE-2E79-9543-E450-E34425D8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D7AD-1925-46E2-EF35-24B02C3A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916A-9053-9605-C5E3-BDC776BB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103AA-B367-6969-4F91-9BB94215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F52E-2F53-4C28-8AEE-AF4B4BE2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9809-9172-B851-2456-EC8C420F8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69B8A-A4E8-4AF7-83BB-FD1E7C59415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2A89-0CBD-7A4C-DDE8-3AC50EA14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2099-B44B-1D23-57B9-BF7D88B43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27A28-7325-4872-B802-B51D670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B60D-4D98-A8B6-4963-24A3FDC9D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9FFB4-7E37-CD17-E6C2-A3E480D2C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Lab 5 Notes</a:t>
            </a:r>
          </a:p>
          <a:p>
            <a:r>
              <a:rPr lang="en-US" dirty="0">
                <a:latin typeface="Aptos Mono" panose="020B0009020202020204" pitchFamily="49" charset="0"/>
              </a:rPr>
              <a:t>Autumn 2024-25</a:t>
            </a:r>
          </a:p>
        </p:txBody>
      </p:sp>
    </p:spTree>
    <p:extLst>
      <p:ext uri="{BB962C8B-B14F-4D97-AF65-F5344CB8AC3E}">
        <p14:creationId xmlns:p14="http://schemas.microsoft.com/office/powerpoint/2010/main" val="415542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BA05-5AC1-5C40-809F-54A50290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7F29B3-91CB-2676-6DC8-D71293E6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getMoney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var trials 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("Number of trials: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if _, err :=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fmt.Scan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(&amp;trials); err != nil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("Please Provide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Intege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number")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rand.Seed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time.Now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().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UnixNano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()) //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Pseudu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Random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&lt;= trials;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amount :=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rand.Intn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(500)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&lt;- amount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 // End sending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close(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7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BDA8C-7B73-988D-332A-17EFEC61B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445DB8-B316-88EA-73DA-ECCA3B74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channel := make(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go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getMoney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(channel)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for msg := range channel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("You've won: %d$\n", msg)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91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DF667-9192-ADAC-ECEF-DE7C07E3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A175-5E43-A788-5195-AE29241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8880-D4D6-8121-8577-49FB620E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ptos Mono" panose="020B0009020202020204" pitchFamily="49" charset="0"/>
              </a:rPr>
              <a:t>Waitgroups</a:t>
            </a:r>
            <a:endParaRPr lang="en-US" sz="2000" dirty="0">
              <a:latin typeface="Aptos Mono" panose="020B0009020202020204" pitchFamily="49" charset="0"/>
            </a:endParaRPr>
          </a:p>
          <a:p>
            <a:r>
              <a:rPr lang="en-US" sz="2000" dirty="0">
                <a:latin typeface="Aptos Mono" panose="020B0009020202020204" pitchFamily="49" charset="0"/>
              </a:rPr>
              <a:t>Channel vs </a:t>
            </a:r>
            <a:r>
              <a:rPr lang="en-US" sz="2000" dirty="0" err="1">
                <a:latin typeface="Aptos Mono" panose="020B0009020202020204" pitchFamily="49" charset="0"/>
              </a:rPr>
              <a:t>Waitgroups</a:t>
            </a:r>
            <a:endParaRPr lang="en-US" sz="2000" dirty="0">
              <a:latin typeface="Aptos Mono" panose="020B0009020202020204" pitchFamily="49" charset="0"/>
            </a:endParaRPr>
          </a:p>
          <a:p>
            <a:r>
              <a:rPr lang="en-US" sz="2000" dirty="0">
                <a:latin typeface="Aptos Mono" panose="020B0009020202020204" pitchFamily="49" charset="0"/>
              </a:rPr>
              <a:t>Bonus: Slices and Structs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Examples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Initiate goroutines within a loop. Use </a:t>
            </a:r>
            <a:r>
              <a:rPr lang="en-US" sz="2000" b="1" dirty="0" err="1">
                <a:latin typeface="Aptos Mono" panose="020B0009020202020204" pitchFamily="49" charset="0"/>
              </a:rPr>
              <a:t>sync.WaitGroup</a:t>
            </a:r>
            <a:r>
              <a:rPr lang="en-US" sz="2000" b="1" dirty="0">
                <a:latin typeface="Aptos Mono" panose="020B0009020202020204" pitchFamily="49" charset="0"/>
              </a:rPr>
              <a:t> </a:t>
            </a:r>
            <a:r>
              <a:rPr lang="en-US" sz="2000" dirty="0">
                <a:latin typeface="Aptos Mono" panose="020B0009020202020204" pitchFamily="49" charset="0"/>
              </a:rPr>
              <a:t>for synchronization.</a:t>
            </a:r>
          </a:p>
          <a:p>
            <a:endParaRPr lang="en-US" sz="20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810393-437A-503C-2813-0B950DE3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 int,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*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sync.WaitGroup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defer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wg.Done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var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sync.WaitGroup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&lt;= 5;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wg.Add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(1)            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go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&amp;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wg.Wait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535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3041EB-F02B-F54A-4071-4C28C7AB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number := [5]int{1, 2, 3, 4, 5}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(number)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    //[1, 2, 3, 4, 5]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slice := number[2:4]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Aptos Mono" panose="020B0009020202020204" pitchFamily="49" charset="0"/>
              </a:rPr>
              <a:t>    </a:t>
            </a: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//</a:t>
            </a:r>
            <a:r>
              <a:rPr lang="en-US" sz="1800" b="0" dirty="0" err="1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len</a:t>
            </a: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 = 2, cap = 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("Cap: ", cap(slice))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slice[0] = -10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("new Slice", slice)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Aptos Mono" panose="020B0009020202020204" pitchFamily="49" charset="0"/>
              </a:rPr>
              <a:t>    </a:t>
            </a: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//[-10, 4]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("new Array", number)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solidFill>
                  <a:srgbClr val="00B050"/>
                </a:solidFill>
                <a:effectLst/>
                <a:latin typeface="Aptos Mono" panose="020B0009020202020204" pitchFamily="49" charset="0"/>
              </a:rPr>
              <a:t>    //[1, 2, -10, 4, 5]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8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FB41-E0AD-1C98-7B77-CCB15B0F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5699A-DE44-73F5-0545-1B1F97F1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type Student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courses [5]string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grades [5]float64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qassas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Student{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courses:[5]string{"DB", "IT", "AI", "ML", "CN"},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grades:[5]float64{85.0, 90.0, 92.0, 95.5, 100.0},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("course: 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qassas.courses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47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D79-7854-FD48-2214-0290C6E3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52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C77-BB1E-A8E8-050F-393D0DDC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Review on Previous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A986-4695-49A1-14D2-951C34C9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Introduction to goroutines</a:t>
            </a:r>
          </a:p>
          <a:p>
            <a:r>
              <a:rPr lang="en-US" dirty="0">
                <a:latin typeface="Aptos Mono" panose="020B0009020202020204" pitchFamily="49" charset="0"/>
              </a:rPr>
              <a:t>Channels and buffered channels</a:t>
            </a:r>
          </a:p>
          <a:p>
            <a:r>
              <a:rPr lang="en-US" dirty="0">
                <a:latin typeface="Aptos Mono" panose="020B0009020202020204" pitchFamily="49" charset="0"/>
              </a:rPr>
              <a:t>Sending data and closing channels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Waitgroups</a:t>
            </a:r>
            <a:r>
              <a:rPr lang="en-US" dirty="0">
                <a:latin typeface="Aptos Mono" panose="020B0009020202020204" pitchFamily="49" charset="0"/>
              </a:rPr>
              <a:t> (+Slices and Structs)</a:t>
            </a:r>
          </a:p>
        </p:txBody>
      </p:sp>
    </p:spTree>
    <p:extLst>
      <p:ext uri="{BB962C8B-B14F-4D97-AF65-F5344CB8AC3E}">
        <p14:creationId xmlns:p14="http://schemas.microsoft.com/office/powerpoint/2010/main" val="39528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1B3-1779-1517-C462-AFB7D2C6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FA28-334C-08A0-664F-DCA5D15D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Basics of </a:t>
            </a:r>
            <a:r>
              <a:rPr lang="en-US" sz="2000" dirty="0" err="1">
                <a:latin typeface="Aptos Mono" panose="020B0009020202020204" pitchFamily="49" charset="0"/>
              </a:rPr>
              <a:t>golang</a:t>
            </a:r>
            <a:endParaRPr lang="en-US" sz="2000" dirty="0">
              <a:latin typeface="Aptos Mono" panose="020B0009020202020204" pitchFamily="49" charset="0"/>
            </a:endParaRPr>
          </a:p>
          <a:p>
            <a:r>
              <a:rPr lang="en-US" sz="2000" dirty="0">
                <a:latin typeface="Aptos Mono" panose="020B0009020202020204" pitchFamily="49" charset="0"/>
              </a:rPr>
              <a:t>Introduction to concurrency using go routines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Running two functions sequentially and concurrently and calculating the execution time for both.</a:t>
            </a:r>
          </a:p>
        </p:txBody>
      </p:sp>
    </p:spTree>
    <p:extLst>
      <p:ext uri="{BB962C8B-B14F-4D97-AF65-F5344CB8AC3E}">
        <p14:creationId xmlns:p14="http://schemas.microsoft.com/office/powerpoint/2010/main" val="31956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0F6E5-D8D0-8134-E26D-0871B9C4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F7204-C894-7B2D-DEDB-B00E7C94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 int){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&lt;=num;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("%d,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")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(1000 *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time.Millisecond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printLetters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(char rune){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i:='A';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&lt;=char;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 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("%c 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ptos Mono" panose="020B0009020202020204" pitchFamily="49" charset="0"/>
              </a:rPr>
              <a:t>  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     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(500 *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time.Millisecond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3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0F6E5-D8D0-8134-E26D-0871B9C4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F7204-C894-7B2D-DEDB-B00E7C94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now :=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time.Now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defer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(){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fmt.Println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("Execution time = 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time.Since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(now))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}()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   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printNumbers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(5)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   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printLetters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('E')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13"/>
            </a:pPr>
            <a:endParaRPr lang="en-US" sz="1800" b="0" dirty="0">
              <a:effectLst/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12AD-5A34-6D19-FFF9-1D9526D5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EAA7-1EB3-5EA0-5FFF-8948A875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3105-B8EC-D19E-7288-BBAD69ED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Using channels to prevent application from closing before other goroutines are done.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Using buffered channels to prevent a deadlock.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Calculating the factorial based on a user input meanwhile a copy simulation process is running</a:t>
            </a:r>
          </a:p>
        </p:txBody>
      </p:sp>
    </p:spTree>
    <p:extLst>
      <p:ext uri="{BB962C8B-B14F-4D97-AF65-F5344CB8AC3E}">
        <p14:creationId xmlns:p14="http://schemas.microsoft.com/office/powerpoint/2010/main" val="8259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65532-2762-CA36-DC87-7CF8223F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B142F5-C49F-1162-7B1F-482A73A8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ch_signal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:= make(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bool)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go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copy_simulation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(20,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ch_signal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var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("Enter Number: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fmt.Scan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(&amp;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 </a:t>
            </a:r>
            <a:r>
              <a:rPr lang="en-US" sz="1800" b="1" dirty="0">
                <a:solidFill>
                  <a:srgbClr val="FF0000"/>
                </a:solidFill>
                <a:effectLst/>
                <a:latin typeface="Aptos Mono" panose="020B0009020202020204" pitchFamily="49" charset="0"/>
              </a:rPr>
              <a:t>//Use error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ptos Mono" panose="020B0009020202020204" pitchFamily="49" charset="0"/>
              </a:rPr>
              <a:t>hanlding</a:t>
            </a:r>
            <a:endParaRPr lang="en-US" sz="1800" b="1" dirty="0">
              <a:solidFill>
                <a:srgbClr val="FF0000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effectLst/>
                <a:latin typeface="Aptos Mono" panose="020B0009020202020204" pitchFamily="49" charset="0"/>
              </a:rPr>
              <a:t>    answer := factorial(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("%d! = %d\n",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input_num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, answer)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&lt;-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ch_signal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4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071B5-09EE-D260-618C-149D8598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4F8664-BDA8-C8E8-C6F4-4A4E654F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copy_simulation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(num int, done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chan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bool){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i:=1;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&lt;=num;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++{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fmt.Printf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("-")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time.Sleep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(1000 *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time.Millisecond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done&lt;-true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effectLst/>
                <a:latin typeface="Aptos Mono" panose="020B0009020202020204" pitchFamily="49" charset="0"/>
              </a:rPr>
              <a:t>func</a:t>
            </a:r>
            <a:r>
              <a:rPr lang="en-US" sz="1800" b="0" dirty="0">
                <a:effectLst/>
                <a:latin typeface="Aptos Mono" panose="020B0009020202020204" pitchFamily="49" charset="0"/>
              </a:rPr>
              <a:t> factorial(num int)int{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fact :=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for i:=2;i&lt;=num;i++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    fact *= </a:t>
            </a:r>
            <a:r>
              <a:rPr lang="en-US" sz="1800" b="0" dirty="0" err="1">
                <a:effectLst/>
                <a:latin typeface="Aptos Mono" panose="020B0009020202020204" pitchFamily="49" charset="0"/>
              </a:rPr>
              <a:t>i</a:t>
            </a:r>
            <a:endParaRPr lang="en-US" sz="1800" b="0" dirty="0"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    return fact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effectLst/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8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FFB3-2F12-5066-87B6-803EAFFFC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97AC-15A8-E69C-1BDD-0E517F2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Mono" panose="020B0009020202020204" pitchFamily="49" charset="0"/>
              </a:rPr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CC5C-A0B2-ADF7-E135-1FB7B7C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ptos Mono" panose="020B0009020202020204" pitchFamily="49" charset="0"/>
              </a:rPr>
              <a:t>Sending data between goroutines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Running Concurrent loops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Closing channels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Bonus: Pseudo Random Generation</a:t>
            </a:r>
          </a:p>
          <a:p>
            <a:pPr marL="0" indent="0">
              <a:buNone/>
            </a:pPr>
            <a:r>
              <a:rPr lang="en-US" sz="2000" b="1" dirty="0">
                <a:latin typeface="Aptos Mono" panose="020B0009020202020204" pitchFamily="49" charset="0"/>
              </a:rPr>
              <a:t>Example </a:t>
            </a:r>
          </a:p>
          <a:p>
            <a:r>
              <a:rPr lang="en-US" sz="2000" dirty="0">
                <a:latin typeface="Aptos Mono" panose="020B0009020202020204" pitchFamily="49" charset="0"/>
              </a:rPr>
              <a:t>Two loops running concurrently (withing different goroutines) based on an input from the user. The loop in </a:t>
            </a:r>
            <a:r>
              <a:rPr lang="en-US" sz="2000" b="1" dirty="0">
                <a:latin typeface="Aptos Mono" panose="020B0009020202020204" pitchFamily="49" charset="0"/>
              </a:rPr>
              <a:t>main </a:t>
            </a:r>
            <a:r>
              <a:rPr lang="en-US" sz="2000" dirty="0">
                <a:latin typeface="Aptos Mono" panose="020B0009020202020204" pitchFamily="49" charset="0"/>
              </a:rPr>
              <a:t>has </a:t>
            </a:r>
            <a:r>
              <a:rPr lang="en-US" sz="2000" b="1" dirty="0">
                <a:solidFill>
                  <a:srgbClr val="FF0000"/>
                </a:solidFill>
                <a:latin typeface="Aptos Mono" panose="020B0009020202020204" pitchFamily="49" charset="0"/>
              </a:rPr>
              <a:t>no access to the number of iterations</a:t>
            </a:r>
            <a:r>
              <a:rPr lang="en-US" sz="2000" dirty="0">
                <a:latin typeface="Aptos Mono" panose="020B0009020202020204" pitchFamily="49" charset="0"/>
              </a:rPr>
              <a:t>. Use </a:t>
            </a:r>
            <a:r>
              <a:rPr lang="en-US" sz="2000" b="1" dirty="0">
                <a:latin typeface="Aptos Mono" panose="020B0009020202020204" pitchFamily="49" charset="0"/>
              </a:rPr>
              <a:t>range</a:t>
            </a:r>
            <a:r>
              <a:rPr lang="en-US" sz="2000" dirty="0">
                <a:latin typeface="Aptos Mono" panose="020B0009020202020204" pitchFamily="49" charset="0"/>
              </a:rPr>
              <a:t> and </a:t>
            </a:r>
            <a:r>
              <a:rPr lang="en-US" sz="2000" b="1" dirty="0">
                <a:latin typeface="Aptos Mono" panose="020B0009020202020204" pitchFamily="49" charset="0"/>
              </a:rPr>
              <a:t>close() </a:t>
            </a:r>
            <a:r>
              <a:rPr lang="en-US" sz="2000" dirty="0">
                <a:latin typeface="Aptos Mono" panose="020B0009020202020204" pitchFamily="49" charset="0"/>
              </a:rPr>
              <a:t>so that the program run properly.</a:t>
            </a:r>
            <a:endParaRPr lang="en-US" sz="2000" b="1" dirty="0">
              <a:latin typeface="Aptos Mono" panose="020B0009020202020204" pitchFamily="49" charset="0"/>
            </a:endParaRPr>
          </a:p>
          <a:p>
            <a:endParaRPr lang="en-US" sz="2000" b="1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9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900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Mono</vt:lpstr>
      <vt:lpstr>Arial</vt:lpstr>
      <vt:lpstr>Office Theme</vt:lpstr>
      <vt:lpstr>Parallel Computing</vt:lpstr>
      <vt:lpstr>Review on Previous Labs</vt:lpstr>
      <vt:lpstr>Lab 1</vt:lpstr>
      <vt:lpstr>PowerPoint Presentation</vt:lpstr>
      <vt:lpstr>PowerPoint Presentation</vt:lpstr>
      <vt:lpstr>Lab 2</vt:lpstr>
      <vt:lpstr>PowerPoint Presentation</vt:lpstr>
      <vt:lpstr>PowerPoint Presentation</vt:lpstr>
      <vt:lpstr>Lab 3</vt:lpstr>
      <vt:lpstr>PowerPoint Presentation</vt:lpstr>
      <vt:lpstr>PowerPoint Presentation</vt:lpstr>
      <vt:lpstr>Lab 4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2024-11-23T16:55:31Z</dcterms:created>
  <dcterms:modified xsi:type="dcterms:W3CDTF">2024-11-23T18:07:17Z</dcterms:modified>
</cp:coreProperties>
</file>