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2" r:id="rId6"/>
    <p:sldId id="263" r:id="rId7"/>
    <p:sldId id="264" r:id="rId8"/>
    <p:sldId id="265" r:id="rId9"/>
    <p:sldId id="266" r:id="rId10"/>
    <p:sldId id="274" r:id="rId11"/>
    <p:sldId id="271"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76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190" autoAdjust="0"/>
  </p:normalViewPr>
  <p:slideViewPr>
    <p:cSldViewPr snapToGrid="0">
      <p:cViewPr varScale="1">
        <p:scale>
          <a:sx n="65" d="100"/>
          <a:sy n="65" d="100"/>
        </p:scale>
        <p:origin x="14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AD249-EB44-4971-9C80-2D9E8F4A1310}" type="datetimeFigureOut">
              <a:rPr lang="en-US" smtClean="0"/>
              <a:t>5/31/2015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2795D-2CB9-4B6C-A6E5-E98813B1385D}" type="slidenum">
              <a:rPr lang="en-US" smtClean="0"/>
              <a:t>‹#›</a:t>
            </a:fld>
            <a:endParaRPr lang="en-US"/>
          </a:p>
        </p:txBody>
      </p:sp>
    </p:spTree>
    <p:extLst>
      <p:ext uri="{BB962C8B-B14F-4D97-AF65-F5344CB8AC3E}">
        <p14:creationId xmlns:p14="http://schemas.microsoft.com/office/powerpoint/2010/main" val="336062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It is estimated that each person spends more than </a:t>
            </a:r>
            <a:r>
              <a:rPr lang="en-US" sz="1200" b="1" dirty="0" smtClean="0">
                <a:latin typeface="Times New Roman" panose="02020603050405020304" pitchFamily="18" charset="0"/>
                <a:cs typeface="Times New Roman" panose="02020603050405020304" pitchFamily="18" charset="0"/>
              </a:rPr>
              <a:t>100 hours per year waiting in line</a:t>
            </a:r>
            <a:r>
              <a:rPr lang="en-US" sz="1200" dirty="0" smtClean="0">
                <a:latin typeface="Times New Roman" panose="02020603050405020304" pitchFamily="18" charset="0"/>
                <a:cs typeface="Times New Roman" panose="02020603050405020304" pitchFamily="18" charset="0"/>
              </a:rPr>
              <a:t>. This time is wasted and may be employed in more productive or pleasant activities.</a:t>
            </a:r>
          </a:p>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2</a:t>
            </a:fld>
            <a:endParaRPr lang="en-US"/>
          </a:p>
        </p:txBody>
      </p:sp>
    </p:spTree>
    <p:extLst>
      <p:ext uri="{BB962C8B-B14F-4D97-AF65-F5344CB8AC3E}">
        <p14:creationId xmlns:p14="http://schemas.microsoft.com/office/powerpoint/2010/main" val="91201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3</a:t>
            </a:fld>
            <a:endParaRPr lang="en-US"/>
          </a:p>
        </p:txBody>
      </p:sp>
    </p:spTree>
    <p:extLst>
      <p:ext uri="{BB962C8B-B14F-4D97-AF65-F5344CB8AC3E}">
        <p14:creationId xmlns:p14="http://schemas.microsoft.com/office/powerpoint/2010/main" val="88102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FOR USERS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QatHome.eu </a:t>
            </a:r>
            <a:r>
              <a:rPr lang="en-US" sz="1200" dirty="0" smtClean="0">
                <a:latin typeface="Times New Roman" panose="02020603050405020304" pitchFamily="18" charset="0"/>
                <a:cs typeface="Times New Roman" panose="02020603050405020304" pitchFamily="18" charset="0"/>
              </a:rPr>
              <a:t>is a website that allows people to stand in-line online finally allowing them to do whatever they like the most during their waiting time. People get their ticket online, are able to check the queue status, and the system automatically warns them when it is time to go.</a:t>
            </a:r>
          </a:p>
          <a:p>
            <a:endParaRPr lang="en-US" dirty="0" smtClean="0"/>
          </a:p>
          <a:p>
            <a:r>
              <a:rPr lang="en-US" dirty="0" smtClean="0"/>
              <a:t>FOR BUSINESSES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Thanks to </a:t>
            </a:r>
            <a:r>
              <a:rPr lang="en-US" sz="1200" dirty="0" smtClean="0">
                <a:latin typeface="Times New Roman" panose="02020603050405020304" pitchFamily="18" charset="0"/>
                <a:cs typeface="Times New Roman" panose="02020603050405020304" pitchFamily="18" charset="0"/>
              </a:rPr>
              <a:t>QatHome.eu</a:t>
            </a:r>
            <a:r>
              <a:rPr lang="en-US" sz="1200" dirty="0" smtClean="0">
                <a:latin typeface="Times New Roman" panose="02020603050405020304" pitchFamily="18" charset="0"/>
                <a:cs typeface="Times New Roman" panose="02020603050405020304" pitchFamily="18" charset="0"/>
              </a:rPr>
              <a:t>, not only you will save money, but you will make money out of your queue. Your customers can buy priority service to skip the queue without you having to do anything. We only get a small fraction of what your customers pay to you.</a:t>
            </a:r>
          </a:p>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4</a:t>
            </a:fld>
            <a:endParaRPr lang="en-US"/>
          </a:p>
        </p:txBody>
      </p:sp>
    </p:spTree>
    <p:extLst>
      <p:ext uri="{BB962C8B-B14F-4D97-AF65-F5344CB8AC3E}">
        <p14:creationId xmlns:p14="http://schemas.microsoft.com/office/powerpoint/2010/main" val="1237334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QatHome.eu </a:t>
            </a:r>
            <a:r>
              <a:rPr lang="en-US" sz="1200" dirty="0" smtClean="0">
                <a:latin typeface="Times New Roman" panose="02020603050405020304" pitchFamily="18" charset="0"/>
                <a:cs typeface="Times New Roman" panose="02020603050405020304" pitchFamily="18" charset="0"/>
              </a:rPr>
              <a:t>can also start queuing instead of you. You only have to tell that you want to be at the post office at 11.00. The computer running our statistical model will issue the ticket at the right time instead of you, so that you can go there at 11.00 (and not before that time) and get your service in a few minutes. You will get a reminder 15 minutes before your turn just to be sure that you do not miss it.</a:t>
            </a:r>
          </a:p>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8</a:t>
            </a:fld>
            <a:endParaRPr lang="en-US"/>
          </a:p>
        </p:txBody>
      </p:sp>
    </p:spTree>
    <p:extLst>
      <p:ext uri="{BB962C8B-B14F-4D97-AF65-F5344CB8AC3E}">
        <p14:creationId xmlns:p14="http://schemas.microsoft.com/office/powerpoint/2010/main" val="278739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USERS</a:t>
            </a:r>
          </a:p>
          <a:p>
            <a:r>
              <a:rPr lang="en-US" sz="1200" b="1" dirty="0" smtClean="0">
                <a:latin typeface="Times New Roman" panose="02020603050405020304" pitchFamily="18" charset="0"/>
                <a:cs typeface="Times New Roman" panose="02020603050405020304" pitchFamily="18" charset="0"/>
              </a:rPr>
              <a:t>Save time </a:t>
            </a:r>
            <a:r>
              <a:rPr lang="en-US" sz="1200" dirty="0" smtClean="0">
                <a:latin typeface="Times New Roman" panose="02020603050405020304" pitchFamily="18" charset="0"/>
                <a:cs typeface="Times New Roman" panose="02020603050405020304" pitchFamily="18" charset="0"/>
              </a:rPr>
              <a:t>- Queue at work, </a:t>
            </a:r>
            <a:r>
              <a:rPr lang="en-US" sz="1200" b="1" dirty="0" smtClean="0">
                <a:latin typeface="Times New Roman" panose="02020603050405020304" pitchFamily="18" charset="0"/>
                <a:cs typeface="Times New Roman" panose="02020603050405020304" pitchFamily="18" charset="0"/>
              </a:rPr>
              <a:t>at home</a:t>
            </a:r>
            <a:r>
              <a:rPr lang="en-US" sz="1200" dirty="0" smtClean="0">
                <a:latin typeface="Times New Roman" panose="02020603050405020304" pitchFamily="18" charset="0"/>
                <a:cs typeface="Times New Roman" panose="02020603050405020304" pitchFamily="18" charset="0"/>
              </a:rPr>
              <a:t>, or in the bus -</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Get your service </a:t>
            </a:r>
            <a:r>
              <a:rPr lang="en-US" sz="1200" b="1" dirty="0" smtClean="0">
                <a:latin typeface="Times New Roman" panose="02020603050405020304" pitchFamily="18" charset="0"/>
                <a:cs typeface="Times New Roman" panose="02020603050405020304" pitchFamily="18" charset="0"/>
              </a:rPr>
              <a:t>whenever</a:t>
            </a:r>
            <a:r>
              <a:rPr lang="en-US" sz="1200" dirty="0" smtClean="0">
                <a:latin typeface="Times New Roman" panose="02020603050405020304" pitchFamily="18" charset="0"/>
                <a:cs typeface="Times New Roman" panose="02020603050405020304" pitchFamily="18" charset="0"/>
              </a:rPr>
              <a:t> you want</a:t>
            </a:r>
            <a:r>
              <a:rPr lang="en-US" sz="1200" baseline="0" dirty="0" smtClean="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Get a </a:t>
            </a:r>
            <a:r>
              <a:rPr lang="en-US" sz="1200" b="1" dirty="0" smtClean="0">
                <a:latin typeface="Times New Roman" panose="02020603050405020304" pitchFamily="18" charset="0"/>
                <a:cs typeface="Times New Roman" panose="02020603050405020304" pitchFamily="18" charset="0"/>
              </a:rPr>
              <a:t>reminder</a:t>
            </a:r>
            <a:r>
              <a:rPr lang="en-US" sz="1200" dirty="0" smtClean="0">
                <a:latin typeface="Times New Roman" panose="02020603050405020304" pitchFamily="18" charset="0"/>
                <a:cs typeface="Times New Roman" panose="02020603050405020304" pitchFamily="18" charset="0"/>
              </a:rPr>
              <a:t> before your turn</a:t>
            </a:r>
          </a:p>
          <a:p>
            <a:r>
              <a:rPr lang="en-US" sz="1200" dirty="0" smtClean="0">
                <a:latin typeface="Times New Roman" panose="02020603050405020304" pitchFamily="18" charset="0"/>
                <a:cs typeface="Times New Roman" panose="02020603050405020304" pitchFamily="18" charset="0"/>
              </a:rPr>
              <a:t>Get your service in a </a:t>
            </a:r>
            <a:r>
              <a:rPr lang="en-US" sz="1200" b="1" dirty="0" smtClean="0">
                <a:latin typeface="Times New Roman" panose="02020603050405020304" pitchFamily="18" charset="0"/>
                <a:cs typeface="Times New Roman" panose="02020603050405020304" pitchFamily="18" charset="0"/>
              </a:rPr>
              <a:t>relaxed environment </a:t>
            </a:r>
            <a:r>
              <a:rPr lang="en-US" sz="1200" dirty="0" smtClean="0">
                <a:latin typeface="Times New Roman" panose="02020603050405020304" pitchFamily="18" charset="0"/>
                <a:cs typeface="Times New Roman" panose="02020603050405020304" pitchFamily="18" charset="0"/>
              </a:rPr>
              <a:t>with only two or three people before you - </a:t>
            </a:r>
            <a:r>
              <a:rPr lang="en-US" sz="1200" dirty="0" err="1" smtClean="0">
                <a:latin typeface="Times New Roman" panose="02020603050405020304" pitchFamily="18" charset="0"/>
                <a:cs typeface="Times New Roman" panose="02020603050405020304" pitchFamily="18" charset="0"/>
              </a:rPr>
              <a:t>QatHome</a:t>
            </a:r>
            <a:r>
              <a:rPr lang="en-US"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is </a:t>
            </a:r>
            <a:r>
              <a:rPr lang="en-US" sz="1200" b="1" dirty="0" smtClean="0">
                <a:latin typeface="Times New Roman" panose="02020603050405020304" pitchFamily="18" charset="0"/>
                <a:cs typeface="Times New Roman" panose="02020603050405020304" pitchFamily="18" charset="0"/>
              </a:rPr>
              <a:t>free</a:t>
            </a:r>
            <a:r>
              <a:rPr lang="en-US" sz="1200" dirty="0" smtClean="0">
                <a:latin typeface="Times New Roman" panose="02020603050405020304" pitchFamily="18" charset="0"/>
                <a:cs typeface="Times New Roman" panose="02020603050405020304" pitchFamily="18" charset="0"/>
              </a:rPr>
              <a:t> of charge</a:t>
            </a:r>
          </a:p>
          <a:p>
            <a:endParaRPr lang="en-US" dirty="0" smtClean="0"/>
          </a:p>
          <a:p>
            <a:r>
              <a:rPr lang="en-US" dirty="0" smtClean="0"/>
              <a:t>FOR BUSINESSES</a:t>
            </a:r>
          </a:p>
          <a:p>
            <a:r>
              <a:rPr lang="en-US" sz="1200" b="1" dirty="0" smtClean="0">
                <a:latin typeface="Times New Roman" panose="02020603050405020304" pitchFamily="18" charset="0"/>
                <a:cs typeface="Times New Roman" panose="02020603050405020304" pitchFamily="18" charset="0"/>
              </a:rPr>
              <a:t>Make money</a:t>
            </a:r>
            <a:r>
              <a:rPr lang="en-US" sz="1200" baseline="0" dirty="0" smtClean="0">
                <a:latin typeface="Times New Roman" panose="02020603050405020304" pitchFamily="18" charset="0"/>
                <a:cs typeface="Times New Roman" panose="02020603050405020304" pitchFamily="18" charset="0"/>
              </a:rPr>
              <a:t> - </a:t>
            </a:r>
            <a:r>
              <a:rPr lang="en-US" sz="1200" b="1" dirty="0" smtClean="0">
                <a:latin typeface="Times New Roman" panose="02020603050405020304" pitchFamily="18" charset="0"/>
                <a:cs typeface="Times New Roman" panose="02020603050405020304" pitchFamily="18" charset="0"/>
              </a:rPr>
              <a:t>Save money </a:t>
            </a:r>
            <a:r>
              <a:rPr lang="en-US" sz="1200" dirty="0" smtClean="0">
                <a:latin typeface="Times New Roman" panose="02020603050405020304" pitchFamily="18" charset="0"/>
                <a:cs typeface="Times New Roman" panose="02020603050405020304" pitchFamily="18" charset="0"/>
              </a:rPr>
              <a:t>- The basic service is totally </a:t>
            </a:r>
            <a:r>
              <a:rPr lang="en-US" sz="1200" b="1" dirty="0" smtClean="0">
                <a:latin typeface="Times New Roman" panose="02020603050405020304" pitchFamily="18" charset="0"/>
                <a:cs typeface="Times New Roman" panose="02020603050405020304" pitchFamily="18" charset="0"/>
              </a:rPr>
              <a:t>free</a:t>
            </a:r>
            <a:r>
              <a:rPr lang="en-US" sz="1200" dirty="0" smtClean="0">
                <a:latin typeface="Times New Roman" panose="02020603050405020304" pitchFamily="18" charset="0"/>
                <a:cs typeface="Times New Roman" panose="02020603050405020304" pitchFamily="18" charset="0"/>
              </a:rPr>
              <a:t> - </a:t>
            </a:r>
            <a:r>
              <a:rPr lang="en-US" sz="1200" b="1" dirty="0" smtClean="0">
                <a:latin typeface="Times New Roman" panose="02020603050405020304" pitchFamily="18" charset="0"/>
                <a:cs typeface="Times New Roman" panose="02020603050405020304" pitchFamily="18" charset="0"/>
              </a:rPr>
              <a:t>Happy customers </a:t>
            </a:r>
            <a:r>
              <a:rPr lang="en-US" sz="120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Relaxed employees </a:t>
            </a:r>
            <a:r>
              <a:rPr lang="en-US" sz="1200" dirty="0" smtClean="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Monitor the performance </a:t>
            </a:r>
            <a:r>
              <a:rPr lang="en-US" sz="1200" dirty="0" smtClean="0">
                <a:latin typeface="Times New Roman" panose="02020603050405020304" pitchFamily="18" charset="0"/>
                <a:cs typeface="Times New Roman" panose="02020603050405020304" pitchFamily="18" charset="0"/>
              </a:rPr>
              <a:t>of your employees - In advance reservation makes your customers come whenever they want without you having to do anything - Now that your waiting room is free, use it for your business</a:t>
            </a:r>
          </a:p>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9</a:t>
            </a:fld>
            <a:endParaRPr lang="en-US"/>
          </a:p>
        </p:txBody>
      </p:sp>
    </p:spTree>
    <p:extLst>
      <p:ext uri="{BB962C8B-B14F-4D97-AF65-F5344CB8AC3E}">
        <p14:creationId xmlns:p14="http://schemas.microsoft.com/office/powerpoint/2010/main" val="195172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It is worth noticing that Pisa ranks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for health care in Italy and that, after all, Italy has one of the best health care systems in the world. Long queues will always be out there as long as demand exceeds supply.</a:t>
            </a:r>
          </a:p>
          <a:p>
            <a:endParaRPr lang="en-US" dirty="0"/>
          </a:p>
        </p:txBody>
      </p:sp>
      <p:sp>
        <p:nvSpPr>
          <p:cNvPr id="4" name="Slide Number Placeholder 3"/>
          <p:cNvSpPr>
            <a:spLocks noGrp="1"/>
          </p:cNvSpPr>
          <p:nvPr>
            <p:ph type="sldNum" sz="quarter" idx="10"/>
          </p:nvPr>
        </p:nvSpPr>
        <p:spPr/>
        <p:txBody>
          <a:bodyPr/>
          <a:lstStyle/>
          <a:p>
            <a:fld id="{1B12795D-2CB9-4B6C-A6E5-E98813B1385D}" type="slidenum">
              <a:rPr lang="en-US" smtClean="0"/>
              <a:t>11</a:t>
            </a:fld>
            <a:endParaRPr lang="en-US"/>
          </a:p>
        </p:txBody>
      </p:sp>
    </p:spTree>
    <p:extLst>
      <p:ext uri="{BB962C8B-B14F-4D97-AF65-F5344CB8AC3E}">
        <p14:creationId xmlns:p14="http://schemas.microsoft.com/office/powerpoint/2010/main" val="82845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E9CAB4-D87E-484E-9724-95227FE15E0E}" type="datetimeFigureOut">
              <a:rPr lang="en-US" smtClean="0"/>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195639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9CAB4-D87E-484E-9724-95227FE15E0E}" type="datetimeFigureOut">
              <a:rPr lang="en-US" smtClean="0"/>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1207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9CAB4-D87E-484E-9724-95227FE15E0E}" type="datetimeFigureOut">
              <a:rPr lang="en-US" smtClean="0"/>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94011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89199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3675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21505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7039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1646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5305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24529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48677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9CAB4-D87E-484E-9724-95227FE15E0E}" type="datetimeFigureOut">
              <a:rPr lang="en-US" smtClean="0"/>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2787143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706341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483356"/>
            <a:ext cx="9144000" cy="374644"/>
          </a:xfrm>
          <a:prstGeom prst="rect">
            <a:avLst/>
          </a:prstGeom>
          <a:solidFill>
            <a:srgbClr val="F76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628650" y="6483356"/>
            <a:ext cx="2057400" cy="365125"/>
          </a:xfrm>
        </p:spPr>
        <p:txBody>
          <a:bodyPr/>
          <a:lstStyle>
            <a:lvl1pPr>
              <a:defRPr>
                <a:solidFill>
                  <a:schemeClr val="bg1"/>
                </a:solidFill>
              </a:defRPr>
            </a:lvl1p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3" name="Footer Placeholder 2"/>
          <p:cNvSpPr>
            <a:spLocks noGrp="1"/>
          </p:cNvSpPr>
          <p:nvPr>
            <p:ph type="ftr" sz="quarter" idx="11"/>
          </p:nvPr>
        </p:nvSpPr>
        <p:spPr>
          <a:xfrm>
            <a:off x="3028950" y="6483356"/>
            <a:ext cx="3086100" cy="365125"/>
          </a:xfrm>
        </p:spPr>
        <p:txBody>
          <a:bodyPr/>
          <a:lstStyle>
            <a:lvl1pPr>
              <a:defRPr>
                <a:solidFill>
                  <a:schemeClr val="bg1"/>
                </a:solidFill>
              </a:defRPr>
            </a:lvl1pPr>
          </a:lstStyle>
          <a:p>
            <a:r>
              <a:rPr lang="it-IT" dirty="0" smtClean="0">
                <a:solidFill>
                  <a:prstClr val="white"/>
                </a:solidFill>
              </a:rPr>
              <a:t>YouQ</a:t>
            </a:r>
            <a:endParaRPr lang="it-IT" dirty="0">
              <a:solidFill>
                <a:prstClr val="white"/>
              </a:solidFill>
            </a:endParaRPr>
          </a:p>
        </p:txBody>
      </p:sp>
      <p:sp>
        <p:nvSpPr>
          <p:cNvPr id="4" name="Slide Number Placeholder 3"/>
          <p:cNvSpPr>
            <a:spLocks noGrp="1"/>
          </p:cNvSpPr>
          <p:nvPr>
            <p:ph type="sldNum" sz="quarter" idx="12"/>
          </p:nvPr>
        </p:nvSpPr>
        <p:spPr>
          <a:xfrm>
            <a:off x="8159262" y="6483355"/>
            <a:ext cx="527538" cy="365125"/>
          </a:xfrm>
        </p:spPr>
        <p:txBody>
          <a:bodyPr/>
          <a:lstStyle>
            <a:lvl1pPr algn="ctr">
              <a:defRPr>
                <a:solidFill>
                  <a:schemeClr val="bg1"/>
                </a:solidFill>
              </a:defRPr>
            </a:lvl1pPr>
          </a:lstStyle>
          <a:p>
            <a:fld id="{02E28A4E-38AF-4CF0-932B-F73A073218AB}" type="slidenum">
              <a:rPr lang="it-IT" smtClean="0">
                <a:solidFill>
                  <a:prstClr val="white"/>
                </a:solidFill>
              </a:rPr>
              <a:pPr/>
              <a:t>‹#›</a:t>
            </a:fld>
            <a:endParaRPr lang="it-IT" dirty="0">
              <a:solidFill>
                <a:prstClr val="white"/>
              </a:solidFill>
            </a:endParaRPr>
          </a:p>
        </p:txBody>
      </p:sp>
      <p:sp>
        <p:nvSpPr>
          <p:cNvPr id="6" name="Title 1"/>
          <p:cNvSpPr>
            <a:spLocks noGrp="1"/>
          </p:cNvSpPr>
          <p:nvPr>
            <p:ph type="title"/>
          </p:nvPr>
        </p:nvSpPr>
        <p:spPr>
          <a:xfrm>
            <a:off x="628650" y="365127"/>
            <a:ext cx="7886700" cy="1205468"/>
          </a:xfrm>
        </p:spPr>
        <p:txBody>
          <a:bodyPr/>
          <a:lstStyle/>
          <a:p>
            <a:r>
              <a:rPr lang="en-US" smtClean="0"/>
              <a:t>Click to edit Master title style</a:t>
            </a:r>
            <a:endParaRPr lang="en-US" dirty="0"/>
          </a:p>
        </p:txBody>
      </p:sp>
      <p:sp>
        <p:nvSpPr>
          <p:cNvPr id="7" name="Content Placeholder 2"/>
          <p:cNvSpPr>
            <a:spLocks noGrp="1"/>
          </p:cNvSpPr>
          <p:nvPr>
            <p:ph idx="1"/>
          </p:nvPr>
        </p:nvSpPr>
        <p:spPr>
          <a:xfrm>
            <a:off x="628650" y="1825626"/>
            <a:ext cx="7886700" cy="3957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10306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9CAB4-D87E-484E-9724-95227FE15E0E}" type="datetimeFigureOut">
              <a:rPr lang="en-US" smtClean="0"/>
              <a:t>5/31/2015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414144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E9CAB4-D87E-484E-9724-95227FE15E0E}" type="datetimeFigureOut">
              <a:rPr lang="en-US" smtClean="0"/>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335732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E9CAB4-D87E-484E-9724-95227FE15E0E}" type="datetimeFigureOut">
              <a:rPr lang="en-US" smtClean="0"/>
              <a:t>5/31/2015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110875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E9CAB4-D87E-484E-9724-95227FE15E0E}" type="datetimeFigureOut">
              <a:rPr lang="en-US" smtClean="0"/>
              <a:t>5/31/2015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235402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9CAB4-D87E-484E-9724-95227FE15E0E}" type="datetimeFigureOut">
              <a:rPr lang="en-US" smtClean="0"/>
              <a:t>5/31/2015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367912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9CAB4-D87E-484E-9724-95227FE15E0E}" type="datetimeFigureOut">
              <a:rPr lang="en-US" smtClean="0"/>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91585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9CAB4-D87E-484E-9724-95227FE15E0E}" type="datetimeFigureOut">
              <a:rPr lang="en-US" smtClean="0"/>
              <a:t>5/31/2015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32195-81B8-47CC-B5C5-1A7EF1CE961B}" type="slidenum">
              <a:rPr lang="en-US" smtClean="0"/>
              <a:t>‹#›</a:t>
            </a:fld>
            <a:endParaRPr lang="en-US"/>
          </a:p>
        </p:txBody>
      </p:sp>
    </p:spTree>
    <p:extLst>
      <p:ext uri="{BB962C8B-B14F-4D97-AF65-F5344CB8AC3E}">
        <p14:creationId xmlns:p14="http://schemas.microsoft.com/office/powerpoint/2010/main" val="29777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9CAB4-D87E-484E-9724-95227FE15E0E}" type="datetimeFigureOut">
              <a:rPr lang="en-US" smtClean="0"/>
              <a:t>5/31/2015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32195-81B8-47CC-B5C5-1A7EF1CE961B}" type="slidenum">
              <a:rPr lang="en-US" smtClean="0"/>
              <a:t>‹#›</a:t>
            </a:fld>
            <a:endParaRPr lang="en-US"/>
          </a:p>
        </p:txBody>
      </p:sp>
    </p:spTree>
    <p:extLst>
      <p:ext uri="{BB962C8B-B14F-4D97-AF65-F5344CB8AC3E}">
        <p14:creationId xmlns:p14="http://schemas.microsoft.com/office/powerpoint/2010/main" val="163090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5" r:id="rId20"/>
    <p:sldLayoutId id="214748368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91" y="69443"/>
            <a:ext cx="8958809" cy="6719107"/>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4" y="69446"/>
            <a:ext cx="8958807" cy="671910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97" y="69448"/>
            <a:ext cx="8958806" cy="6719104"/>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97" y="69448"/>
            <a:ext cx="8958806" cy="6719104"/>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96" y="69448"/>
            <a:ext cx="8958805" cy="6719104"/>
          </a:xfrm>
          <a:prstGeom prst="rect">
            <a:avLst/>
          </a:prstGeom>
        </p:spPr>
      </p:pic>
      <p:sp>
        <p:nvSpPr>
          <p:cNvPr id="5" name="Rectangle 4"/>
          <p:cNvSpPr/>
          <p:nvPr/>
        </p:nvSpPr>
        <p:spPr>
          <a:xfrm>
            <a:off x="0" y="5232400"/>
            <a:ext cx="9144000" cy="162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109" y="5232400"/>
            <a:ext cx="4335782" cy="1040096"/>
          </a:xfrm>
        </p:spPr>
        <p:txBody>
          <a:bodyPr>
            <a:normAutofit fontScale="90000"/>
          </a:bodyPr>
          <a:lstStyle/>
          <a:p>
            <a:r>
              <a:rPr lang="it-IT" dirty="0" smtClean="0">
                <a:latin typeface="Times New Roman" panose="02020603050405020304" pitchFamily="18" charset="0"/>
                <a:cs typeface="Times New Roman" panose="02020603050405020304" pitchFamily="18" charset="0"/>
              </a:rPr>
              <a:t>QatHome.com</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4108" y="6247414"/>
            <a:ext cx="4335783" cy="534069"/>
          </a:xfrm>
        </p:spPr>
        <p:txBody>
          <a:bodyPr>
            <a:normAutofit/>
          </a:bodyPr>
          <a:lstStyle/>
          <a:p>
            <a:r>
              <a:rPr lang="en-US" dirty="0" smtClean="0">
                <a:latin typeface="Times New Roman" panose="02020603050405020304" pitchFamily="18" charset="0"/>
                <a:cs typeface="Times New Roman" panose="02020603050405020304" pitchFamily="18" charset="0"/>
              </a:rPr>
              <a:t>The internet queue</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92597" y="5333999"/>
            <a:ext cx="8958804" cy="142240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229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10</a:t>
            </a:fld>
            <a:endParaRPr lang="it-IT" dirty="0">
              <a:solidFill>
                <a:prstClr val="white"/>
              </a:solidFill>
            </a:endParaRPr>
          </a:p>
        </p:txBody>
      </p:sp>
      <p:sp>
        <p:nvSpPr>
          <p:cNvPr id="5" name="Title 4"/>
          <p:cNvSpPr>
            <a:spLocks noGrp="1"/>
          </p:cNvSpPr>
          <p:nvPr>
            <p:ph type="title"/>
          </p:nvPr>
        </p:nvSpPr>
        <p:spPr>
          <a:xfrm>
            <a:off x="670110" y="12219"/>
            <a:ext cx="8680923" cy="756486"/>
          </a:xfrm>
        </p:spPr>
        <p:txBody>
          <a:bodyPr>
            <a:normAutofit/>
          </a:bodyPr>
          <a:lstStyle/>
          <a:p>
            <a:r>
              <a:rPr lang="en-US" sz="3600" dirty="0" smtClean="0">
                <a:latin typeface="Times New Roman" panose="02020603050405020304" pitchFamily="18" charset="0"/>
                <a:cs typeface="Times New Roman" panose="02020603050405020304" pitchFamily="18" charset="0"/>
              </a:rPr>
              <a:t>Vision: save time, save money, save room</a:t>
            </a:r>
            <a:endParaRPr lang="en-US" sz="3600"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8"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
        <p:nvSpPr>
          <p:cNvPr id="6" name="TextBox 5"/>
          <p:cNvSpPr txBox="1"/>
          <p:nvPr/>
        </p:nvSpPr>
        <p:spPr>
          <a:xfrm rot="19196795">
            <a:off x="5885180" y="3198328"/>
            <a:ext cx="1746161" cy="461665"/>
          </a:xfrm>
          <a:prstGeom prst="rect">
            <a:avLst/>
          </a:prstGeom>
          <a:noFill/>
        </p:spPr>
        <p:txBody>
          <a:bodyPr wrap="square" rtlCol="0">
            <a:spAutoFit/>
          </a:bodyPr>
          <a:lstStyle/>
          <a:p>
            <a:pPr algn="ctr"/>
            <a:r>
              <a:rPr lang="en-US" sz="2400" dirty="0" smtClean="0">
                <a:solidFill>
                  <a:srgbClr val="FF0000"/>
                </a:solidFill>
                <a:latin typeface="Times New Roman" panose="02020603050405020304" pitchFamily="18" charset="0"/>
                <a:cs typeface="Times New Roman" panose="02020603050405020304" pitchFamily="18" charset="0"/>
              </a:rPr>
              <a:t>Free space</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760" y="825123"/>
            <a:ext cx="6720480" cy="5598160"/>
          </a:xfrm>
          <a:prstGeom prst="rect">
            <a:avLst/>
          </a:prstGeom>
        </p:spPr>
      </p:pic>
    </p:spTree>
    <p:extLst>
      <p:ext uri="{BB962C8B-B14F-4D97-AF65-F5344CB8AC3E}">
        <p14:creationId xmlns:p14="http://schemas.microsoft.com/office/powerpoint/2010/main" val="152583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4244" y="1311216"/>
            <a:ext cx="2366643" cy="18170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478" y="1198727"/>
            <a:ext cx="4954983" cy="3988596"/>
          </a:xfrm>
          <a:prstGeom prst="rect">
            <a:avLst/>
          </a:prstGeom>
        </p:spPr>
      </p:pic>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11</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Proof of concept</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4"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
        <p:nvSpPr>
          <p:cNvPr id="17" name="TextBox 16"/>
          <p:cNvSpPr txBox="1"/>
          <p:nvPr/>
        </p:nvSpPr>
        <p:spPr>
          <a:xfrm>
            <a:off x="3554594" y="3771940"/>
            <a:ext cx="1372512" cy="83099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Max queue length: </a:t>
            </a:r>
            <a:r>
              <a:rPr lang="en-US" sz="1200" b="1" dirty="0" smtClean="0">
                <a:latin typeface="Times New Roman" panose="02020603050405020304" pitchFamily="18" charset="0"/>
                <a:cs typeface="Times New Roman" panose="02020603050405020304" pitchFamily="18" charset="0"/>
              </a:rPr>
              <a:t>66 </a:t>
            </a:r>
            <a:r>
              <a:rPr lang="en-US" sz="1200" dirty="0" smtClean="0">
                <a:latin typeface="Times New Roman" panose="02020603050405020304" pitchFamily="18" charset="0"/>
                <a:cs typeface="Times New Roman" panose="02020603050405020304" pitchFamily="18" charset="0"/>
              </a:rPr>
              <a:t>people</a:t>
            </a:r>
            <a:endParaRPr lang="en-US" sz="1200" b="1"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Max waiting time:</a:t>
            </a:r>
            <a:r>
              <a:rPr lang="en-US" sz="1200" b="1" dirty="0" smtClean="0">
                <a:latin typeface="Times New Roman" panose="02020603050405020304" pitchFamily="18" charset="0"/>
                <a:cs typeface="Times New Roman" panose="02020603050405020304" pitchFamily="18" charset="0"/>
              </a:rPr>
              <a:t> 1h 26min</a:t>
            </a:r>
            <a:endParaRPr lang="en-US" sz="1200" dirty="0" smtClean="0">
              <a:latin typeface="Times New Roman" panose="02020603050405020304" pitchFamily="18" charset="0"/>
              <a:cs typeface="Times New Roman" panose="02020603050405020304" pitchFamily="18" charset="0"/>
            </a:endParaRPr>
          </a:p>
        </p:txBody>
      </p:sp>
      <p:sp>
        <p:nvSpPr>
          <p:cNvPr id="18" name="Rectangle 17"/>
          <p:cNvSpPr/>
          <p:nvPr/>
        </p:nvSpPr>
        <p:spPr>
          <a:xfrm>
            <a:off x="6056387" y="3685478"/>
            <a:ext cx="2366644" cy="1326708"/>
          </a:xfrm>
          <a:prstGeom prst="rect">
            <a:avLst/>
          </a:prstGeom>
          <a:noFill/>
          <a:ln w="38100">
            <a:solidFill>
              <a:srgbClr val="F76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118530" y="3699378"/>
            <a:ext cx="2242358" cy="1323439"/>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Customers </a:t>
            </a:r>
            <a:r>
              <a:rPr lang="en-US" sz="2000" b="1" dirty="0">
                <a:latin typeface="Times New Roman" panose="02020603050405020304" pitchFamily="18" charset="0"/>
                <a:cs typeface="Times New Roman" panose="02020603050405020304" pitchFamily="18" charset="0"/>
              </a:rPr>
              <a:t>save </a:t>
            </a:r>
            <a:r>
              <a:rPr lang="en-US" sz="2000" b="1" dirty="0">
                <a:solidFill>
                  <a:srgbClr val="FF0000"/>
                </a:solidFill>
                <a:latin typeface="Times New Roman" panose="02020603050405020304" pitchFamily="18" charset="0"/>
                <a:cs typeface="Times New Roman" panose="02020603050405020304" pitchFamily="18" charset="0"/>
              </a:rPr>
              <a:t>74.8 %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time thanks to “be there time” only</a:t>
            </a:r>
            <a:r>
              <a:rPr lang="en-US" sz="2000" dirty="0" smtClean="0">
                <a:latin typeface="Times New Roman" panose="02020603050405020304" pitchFamily="18" charset="0"/>
                <a:cs typeface="Times New Roman" panose="02020603050405020304" pitchFamily="18" charset="0"/>
              </a:rPr>
              <a:t> </a:t>
            </a:r>
            <a:endParaRPr lang="en-US" sz="2000" dirty="0"/>
          </a:p>
        </p:txBody>
      </p:sp>
      <p:cxnSp>
        <p:nvCxnSpPr>
          <p:cNvPr id="20" name="Straight Arrow Connector 19"/>
          <p:cNvCxnSpPr>
            <a:stCxn id="18" idx="0"/>
          </p:cNvCxnSpPr>
          <p:nvPr/>
        </p:nvCxnSpPr>
        <p:spPr>
          <a:xfrm flipV="1">
            <a:off x="7239709" y="1740024"/>
            <a:ext cx="803460" cy="1945454"/>
          </a:xfrm>
          <a:prstGeom prst="straightConnector1">
            <a:avLst/>
          </a:prstGeom>
          <a:ln w="38100">
            <a:solidFill>
              <a:srgbClr val="F76F39"/>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737001" y="5604984"/>
            <a:ext cx="775292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Practically queue time will be reduced to around 10-15 minutes of real waiting time, regardless of the queue </a:t>
            </a:r>
            <a:r>
              <a:rPr lang="en-US" b="1" dirty="0" smtClean="0">
                <a:latin typeface="Times New Roman" panose="02020603050405020304" pitchFamily="18" charset="0"/>
                <a:cs typeface="Times New Roman" panose="02020603050405020304" pitchFamily="18" charset="0"/>
              </a:rPr>
              <a:t>length.</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91" y="69443"/>
            <a:ext cx="8958809" cy="6719107"/>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4" y="69446"/>
            <a:ext cx="8958807" cy="671910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97" y="69448"/>
            <a:ext cx="8958806" cy="6719104"/>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97" y="69448"/>
            <a:ext cx="8958806" cy="6719104"/>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96" y="69448"/>
            <a:ext cx="8958805" cy="6719104"/>
          </a:xfrm>
          <a:prstGeom prst="rect">
            <a:avLst/>
          </a:prstGeom>
        </p:spPr>
      </p:pic>
      <p:sp>
        <p:nvSpPr>
          <p:cNvPr id="5" name="Rectangle 4"/>
          <p:cNvSpPr/>
          <p:nvPr/>
        </p:nvSpPr>
        <p:spPr>
          <a:xfrm>
            <a:off x="0" y="5232400"/>
            <a:ext cx="9144000" cy="162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04109" y="5232400"/>
            <a:ext cx="4335782" cy="1040096"/>
          </a:xfrm>
        </p:spPr>
        <p:txBody>
          <a:bodyPr>
            <a:normAutofit/>
          </a:bodyPr>
          <a:lstStyle/>
          <a:p>
            <a:r>
              <a:rPr lang="it-IT" dirty="0" err="1" smtClean="0">
                <a:latin typeface="Times New Roman" panose="02020603050405020304" pitchFamily="18" charset="0"/>
                <a:cs typeface="Times New Roman" panose="02020603050405020304" pitchFamily="18" charset="0"/>
              </a:rPr>
              <a:t>Thank</a:t>
            </a:r>
            <a:r>
              <a:rPr lang="it-IT" dirty="0" smtClean="0">
                <a:latin typeface="Times New Roman" panose="02020603050405020304" pitchFamily="18" charset="0"/>
                <a:cs typeface="Times New Roman" panose="02020603050405020304" pitchFamily="18" charset="0"/>
              </a:rPr>
              <a:t> </a:t>
            </a:r>
            <a:r>
              <a:rPr lang="it-IT" dirty="0" err="1" smtClean="0">
                <a:latin typeface="Times New Roman" panose="02020603050405020304" pitchFamily="18" charset="0"/>
                <a:cs typeface="Times New Roman" panose="02020603050405020304" pitchFamily="18" charset="0"/>
              </a:rPr>
              <a:t>you</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4108" y="6247414"/>
            <a:ext cx="4335783" cy="534069"/>
          </a:xfrm>
        </p:spPr>
        <p:txBody>
          <a:bodyPr>
            <a:normAutofit/>
          </a:bodyPr>
          <a:lstStyle/>
          <a:p>
            <a:r>
              <a:rPr lang="en-US" dirty="0" smtClean="0">
                <a:latin typeface="Times New Roman" panose="02020603050405020304" pitchFamily="18" charset="0"/>
                <a:cs typeface="Times New Roman" panose="02020603050405020304" pitchFamily="18" charset="0"/>
              </a:rPr>
              <a:t>antonello.cherubini@gmail.com</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92597" y="5333999"/>
            <a:ext cx="8958804" cy="142240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455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2</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Problem</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683581" y="4773012"/>
            <a:ext cx="7886700" cy="1325947"/>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It is estimated that each person spends more than </a:t>
            </a:r>
            <a:r>
              <a:rPr lang="en-US" sz="2400" b="1" dirty="0" smtClean="0">
                <a:latin typeface="Times New Roman" panose="02020603050405020304" pitchFamily="18" charset="0"/>
                <a:cs typeface="Times New Roman" panose="02020603050405020304" pitchFamily="18" charset="0"/>
              </a:rPr>
              <a:t>100 </a:t>
            </a:r>
            <a:r>
              <a:rPr lang="en-US" sz="2400" b="1" dirty="0">
                <a:latin typeface="Times New Roman" panose="02020603050405020304" pitchFamily="18" charset="0"/>
                <a:cs typeface="Times New Roman" panose="02020603050405020304" pitchFamily="18" charset="0"/>
              </a:rPr>
              <a:t>hours per year waiting in line</a:t>
            </a:r>
            <a:r>
              <a:rPr lang="en-US" sz="2400" dirty="0" smtClean="0">
                <a:latin typeface="Times New Roman" panose="02020603050405020304" pitchFamily="18" charset="0"/>
                <a:cs typeface="Times New Roman" panose="02020603050405020304" pitchFamily="18" charset="0"/>
              </a:rPr>
              <a:t>. This time is wasted and may be employed in more productive or pleasant activities.</a:t>
            </a:r>
            <a:endParaRPr lang="en-US" sz="2400" dirty="0">
              <a:latin typeface="Times New Roman" panose="02020603050405020304" pitchFamily="18" charset="0"/>
              <a:cs typeface="Times New Roman" panose="02020603050405020304" pitchFamily="18" charset="0"/>
            </a:endParaRPr>
          </a:p>
        </p:txBody>
      </p:sp>
      <p:pic>
        <p:nvPicPr>
          <p:cNvPr id="13" name="Picture 12" descr="C:\Users\hpuser\AppData\Local\Microsoft\Windows\INetCache\Content.Word\queue_rev0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6703" y="1455100"/>
            <a:ext cx="2933515" cy="2933515"/>
          </a:xfrm>
          <a:prstGeom prst="rect">
            <a:avLst/>
          </a:prstGeom>
          <a:noFill/>
          <a:ln>
            <a:noFill/>
          </a:ln>
        </p:spPr>
      </p:pic>
      <p:sp>
        <p:nvSpPr>
          <p:cNvPr id="9"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Tree>
    <p:extLst>
      <p:ext uri="{BB962C8B-B14F-4D97-AF65-F5344CB8AC3E}">
        <p14:creationId xmlns:p14="http://schemas.microsoft.com/office/powerpoint/2010/main" val="3797924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3</a:t>
            </a:fld>
            <a:endParaRPr lang="it-IT" dirty="0">
              <a:solidFill>
                <a:prstClr val="white"/>
              </a:solidFill>
            </a:endParaRPr>
          </a:p>
        </p:txBody>
      </p: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606" y="2414726"/>
            <a:ext cx="2533464" cy="1900098"/>
          </a:xfrm>
          <a:prstGeom prst="rect">
            <a:avLst/>
          </a:prstGeom>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81" y="2414726"/>
            <a:ext cx="2533464" cy="1900098"/>
          </a:xfrm>
          <a:prstGeom prst="rect">
            <a:avLst/>
          </a:prstGeom>
        </p:spPr>
      </p:pic>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Problem</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92" name="Content Placeholder 2"/>
          <p:cNvSpPr>
            <a:spLocks noGrp="1"/>
          </p:cNvSpPr>
          <p:nvPr>
            <p:ph idx="1"/>
          </p:nvPr>
        </p:nvSpPr>
        <p:spPr>
          <a:xfrm>
            <a:off x="683581" y="4634873"/>
            <a:ext cx="2533464" cy="114860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People waiting to get inside the Reichstag building in </a:t>
            </a:r>
            <a:r>
              <a:rPr lang="en-US" sz="1800" dirty="0" smtClean="0">
                <a:latin typeface="Times New Roman" panose="02020603050405020304" pitchFamily="18" charset="0"/>
                <a:cs typeface="Times New Roman" panose="02020603050405020304" pitchFamily="18" charset="0"/>
              </a:rPr>
              <a:t>Berlin, Germany.</a:t>
            </a:r>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302606" y="4634873"/>
            <a:ext cx="26190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typical queue in a </a:t>
            </a:r>
            <a:r>
              <a:rPr lang="en-US" dirty="0" smtClean="0">
                <a:latin typeface="Times New Roman" panose="02020603050405020304" pitchFamily="18" charset="0"/>
                <a:cs typeface="Times New Roman" panose="02020603050405020304" pitchFamily="18" charset="0"/>
              </a:rPr>
              <a:t>post office, Poland.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Content Placeholder 5"/>
          <p:cNvSpPr txBox="1">
            <a:spLocks/>
          </p:cNvSpPr>
          <p:nvPr/>
        </p:nvSpPr>
        <p:spPr>
          <a:xfrm>
            <a:off x="683581" y="1291240"/>
            <a:ext cx="7886700" cy="1325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latin typeface="Times New Roman" panose="02020603050405020304" pitchFamily="18" charset="0"/>
                <a:cs typeface="Times New Roman" panose="02020603050405020304" pitchFamily="18" charset="0"/>
              </a:rPr>
              <a:t>Queuing is a worldwide unsolved problem.</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1631" y="2414726"/>
            <a:ext cx="2533464" cy="1900098"/>
          </a:xfrm>
          <a:prstGeom prst="rect">
            <a:avLst/>
          </a:prstGeom>
        </p:spPr>
      </p:pic>
      <p:sp>
        <p:nvSpPr>
          <p:cNvPr id="14" name="TextBox 13"/>
          <p:cNvSpPr txBox="1"/>
          <p:nvPr/>
        </p:nvSpPr>
        <p:spPr>
          <a:xfrm>
            <a:off x="5921631" y="4634873"/>
            <a:ext cx="2619025"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College admission queue, India.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21631" y="2414727"/>
            <a:ext cx="2533464" cy="1900098"/>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581" y="2414726"/>
            <a:ext cx="2533464" cy="1900098"/>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07930" y="2414726"/>
            <a:ext cx="2528140" cy="1896106"/>
          </a:xfrm>
          <a:prstGeom prst="rect">
            <a:avLst/>
          </a:prstGeom>
        </p:spPr>
      </p:pic>
      <p:sp>
        <p:nvSpPr>
          <p:cNvPr id="17"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Tree>
    <p:extLst>
      <p:ext uri="{BB962C8B-B14F-4D97-AF65-F5344CB8AC3E}">
        <p14:creationId xmlns:p14="http://schemas.microsoft.com/office/powerpoint/2010/main" val="700569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4</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Solution</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0"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
        <p:nvSpPr>
          <p:cNvPr id="11" name="TextBox 10"/>
          <p:cNvSpPr txBox="1"/>
          <p:nvPr/>
        </p:nvSpPr>
        <p:spPr>
          <a:xfrm>
            <a:off x="1328467" y="4474503"/>
            <a:ext cx="2342321" cy="1384995"/>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Get in line online in 3 clicks!</a:t>
            </a:r>
            <a:endParaRPr lang="en-US" sz="2800" b="1" dirty="0">
              <a:latin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6" y="1432609"/>
            <a:ext cx="9144006" cy="1086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400" dirty="0" smtClean="0">
                <a:latin typeface="Times New Roman" panose="02020603050405020304" pitchFamily="18" charset="0"/>
                <a:cs typeface="Times New Roman" panose="02020603050405020304" pitchFamily="18" charset="0"/>
              </a:rPr>
              <a:t>www.QatHome.eu</a:t>
            </a:r>
            <a:endParaRPr lang="en-US" sz="4800" dirty="0">
              <a:latin typeface="Times New Roman" panose="02020603050405020304" pitchFamily="18" charset="0"/>
              <a:cs typeface="Times New Roman" panose="02020603050405020304" pitchFamily="18" charset="0"/>
            </a:endParaRPr>
          </a:p>
        </p:txBody>
      </p:sp>
      <p:sp>
        <p:nvSpPr>
          <p:cNvPr id="14" name="Rectangle 13"/>
          <p:cNvSpPr/>
          <p:nvPr/>
        </p:nvSpPr>
        <p:spPr>
          <a:xfrm>
            <a:off x="828134" y="1432609"/>
            <a:ext cx="7487730" cy="10867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225683" y="3697944"/>
            <a:ext cx="2445105" cy="77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800" b="1" dirty="0" smtClean="0">
                <a:latin typeface="Times New Roman" panose="02020603050405020304" pitchFamily="18" charset="0"/>
                <a:cs typeface="Times New Roman" panose="02020603050405020304" pitchFamily="18" charset="0"/>
              </a:rPr>
              <a:t>For </a:t>
            </a:r>
            <a:r>
              <a:rPr lang="it-IT" sz="2800" b="1" dirty="0" err="1" smtClean="0">
                <a:latin typeface="Times New Roman" panose="02020603050405020304" pitchFamily="18" charset="0"/>
                <a:cs typeface="Times New Roman" panose="02020603050405020304" pitchFamily="18" charset="0"/>
              </a:rPr>
              <a:t>users</a:t>
            </a:r>
            <a:endParaRPr lang="en-US" sz="2400" b="1" dirty="0">
              <a:latin typeface="Times New Roman" panose="02020603050405020304" pitchFamily="18" charset="0"/>
              <a:cs typeface="Times New Roman" panose="02020603050405020304" pitchFamily="18" charset="0"/>
            </a:endParaRPr>
          </a:p>
        </p:txBody>
      </p:sp>
      <p:sp>
        <p:nvSpPr>
          <p:cNvPr id="15" name="Rectangle 14"/>
          <p:cNvSpPr/>
          <p:nvPr/>
        </p:nvSpPr>
        <p:spPr>
          <a:xfrm>
            <a:off x="1225684" y="3688178"/>
            <a:ext cx="2445105" cy="7846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5445990" y="3707710"/>
            <a:ext cx="2445105" cy="77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800" b="1" dirty="0" smtClean="0">
                <a:latin typeface="Times New Roman" panose="02020603050405020304" pitchFamily="18" charset="0"/>
                <a:cs typeface="Times New Roman" panose="02020603050405020304" pitchFamily="18" charset="0"/>
              </a:rPr>
              <a:t>For business</a:t>
            </a:r>
            <a:endParaRPr lang="en-US" sz="24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5445991" y="3697944"/>
            <a:ext cx="2445105" cy="7846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97381" y="4472783"/>
            <a:ext cx="2342321" cy="1384995"/>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Make </a:t>
            </a:r>
            <a:r>
              <a:rPr lang="en-US" sz="2800" b="1" dirty="0">
                <a:latin typeface="Times New Roman" panose="02020603050405020304" pitchFamily="18" charset="0"/>
                <a:cs typeface="Times New Roman" panose="02020603050405020304" pitchFamily="18" charset="0"/>
              </a:rPr>
              <a:t>money out of </a:t>
            </a:r>
            <a:r>
              <a:rPr lang="en-US" sz="2800" b="1" dirty="0" smtClean="0">
                <a:latin typeface="Times New Roman" panose="02020603050405020304" pitchFamily="18" charset="0"/>
                <a:cs typeface="Times New Roman" panose="02020603050405020304" pitchFamily="18" charset="0"/>
              </a:rPr>
              <a:t>your queue</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3786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animBg="1"/>
      <p:bldP spid="16" grpId="0"/>
      <p:bldP spid="18"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72" y="1468923"/>
            <a:ext cx="9115978" cy="4863376"/>
          </a:xfrm>
          <a:prstGeom prst="rect">
            <a:avLst/>
          </a:prstGeom>
        </p:spPr>
      </p:pic>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5</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Solution (for users): Click 1</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968452" y="894619"/>
            <a:ext cx="3594921" cy="114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Open  </a:t>
            </a:r>
            <a:r>
              <a:rPr lang="en-US" sz="2400" b="1" dirty="0" smtClean="0">
                <a:latin typeface="Times New Roman" panose="02020603050405020304" pitchFamily="18" charset="0"/>
                <a:cs typeface="Times New Roman" panose="02020603050405020304" pitchFamily="18" charset="0"/>
              </a:rPr>
              <a:t>QatHome.eu</a:t>
            </a:r>
            <a:endParaRPr lang="en-US" sz="2400" b="1" dirty="0">
              <a:latin typeface="Times New Roman" panose="02020603050405020304" pitchFamily="18" charset="0"/>
              <a:cs typeface="Times New Roman" panose="02020603050405020304" pitchFamily="18" charset="0"/>
            </a:endParaRPr>
          </a:p>
        </p:txBody>
      </p:sp>
      <p:sp>
        <p:nvSpPr>
          <p:cNvPr id="10"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Tree>
    <p:extLst>
      <p:ext uri="{BB962C8B-B14F-4D97-AF65-F5344CB8AC3E}">
        <p14:creationId xmlns:p14="http://schemas.microsoft.com/office/powerpoint/2010/main" val="3092803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6</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Solution (for users): </a:t>
            </a:r>
            <a:r>
              <a:rPr lang="en-US" sz="3600" dirty="0" smtClean="0">
                <a:latin typeface="Times New Roman" panose="02020603050405020304" pitchFamily="18" charset="0"/>
                <a:cs typeface="Times New Roman" panose="02020603050405020304" pitchFamily="18" charset="0"/>
              </a:rPr>
              <a:t>Click 2</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968453" y="1231147"/>
            <a:ext cx="4362672" cy="114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p:txBody>
      </p:sp>
      <p:sp>
        <p:nvSpPr>
          <p:cNvPr id="10"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4" y="1465270"/>
            <a:ext cx="9094696" cy="4852021"/>
          </a:xfrm>
          <a:prstGeom prst="rect">
            <a:avLst/>
          </a:prstGeom>
        </p:spPr>
      </p:pic>
      <p:sp>
        <p:nvSpPr>
          <p:cNvPr id="13" name="Content Placeholder 2"/>
          <p:cNvSpPr txBox="1">
            <a:spLocks/>
          </p:cNvSpPr>
          <p:nvPr/>
        </p:nvSpPr>
        <p:spPr>
          <a:xfrm>
            <a:off x="968452" y="894619"/>
            <a:ext cx="4517948" cy="114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Find where you want to queue</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06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806" y="1521150"/>
            <a:ext cx="6627874" cy="4811149"/>
          </a:xfrm>
          <a:prstGeom prst="rect">
            <a:avLst/>
          </a:prstGeom>
        </p:spPr>
      </p:pic>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7</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Solution (for users): </a:t>
            </a:r>
            <a:r>
              <a:rPr lang="en-US" sz="3600" dirty="0" smtClean="0">
                <a:latin typeface="Times New Roman" panose="02020603050405020304" pitchFamily="18" charset="0"/>
                <a:cs typeface="Times New Roman" panose="02020603050405020304" pitchFamily="18" charset="0"/>
              </a:rPr>
              <a:t>Click 3</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968452" y="1231147"/>
            <a:ext cx="6596913" cy="114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p:txBody>
      </p:sp>
      <p:sp>
        <p:nvSpPr>
          <p:cNvPr id="10"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cxnSp>
        <p:nvCxnSpPr>
          <p:cNvPr id="5" name="Straight Arrow Connector 4"/>
          <p:cNvCxnSpPr/>
          <p:nvPr/>
        </p:nvCxnSpPr>
        <p:spPr>
          <a:xfrm>
            <a:off x="1655195" y="2440885"/>
            <a:ext cx="2126324" cy="11297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8" y="1910739"/>
            <a:ext cx="1654977"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‘be-there’ time</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ery reliable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statistically simulated </a:t>
            </a:r>
          </a:p>
        </p:txBody>
      </p:sp>
      <p:cxnSp>
        <p:nvCxnSpPr>
          <p:cNvPr id="18" name="Straight Arrow Connector 17"/>
          <p:cNvCxnSpPr/>
          <p:nvPr/>
        </p:nvCxnSpPr>
        <p:spPr>
          <a:xfrm>
            <a:off x="968452" y="3907136"/>
            <a:ext cx="3645009" cy="1380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0" y="4519553"/>
            <a:ext cx="1556187"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Expected waiting time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later than “be-there” time</a:t>
            </a:r>
          </a:p>
        </p:txBody>
      </p:sp>
      <p:sp>
        <p:nvSpPr>
          <p:cNvPr id="25" name="TextBox 24"/>
          <p:cNvSpPr txBox="1"/>
          <p:nvPr/>
        </p:nvSpPr>
        <p:spPr>
          <a:xfrm>
            <a:off x="0" y="3447596"/>
            <a:ext cx="1143841"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Updated in real time</a:t>
            </a:r>
            <a:endParaRPr lang="en-US" dirty="0" smtClean="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968452" y="894619"/>
            <a:ext cx="3594921" cy="114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Get your ticket</a:t>
            </a:r>
          </a:p>
        </p:txBody>
      </p:sp>
      <p:cxnSp>
        <p:nvCxnSpPr>
          <p:cNvPr id="20" name="Straight Arrow Connector 19"/>
          <p:cNvCxnSpPr/>
          <p:nvPr/>
        </p:nvCxnSpPr>
        <p:spPr>
          <a:xfrm>
            <a:off x="968452" y="3926724"/>
            <a:ext cx="2406613" cy="13607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322007" y="4754880"/>
            <a:ext cx="1706943" cy="532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8</a:t>
            </a:fld>
            <a:endParaRPr lang="it-IT" dirty="0">
              <a:solidFill>
                <a:prstClr val="white"/>
              </a:solidFill>
            </a:endParaRPr>
          </a:p>
        </p:txBody>
      </p:sp>
      <p:sp>
        <p:nvSpPr>
          <p:cNvPr id="89" name="Title 4"/>
          <p:cNvSpPr txBox="1">
            <a:spLocks/>
          </p:cNvSpPr>
          <p:nvPr/>
        </p:nvSpPr>
        <p:spPr>
          <a:xfrm>
            <a:off x="670110" y="12219"/>
            <a:ext cx="8473889"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Special </a:t>
            </a:r>
            <a:r>
              <a:rPr lang="en-US" sz="3600" dirty="0" smtClean="0">
                <a:latin typeface="Times New Roman" panose="02020603050405020304" pitchFamily="18" charset="0"/>
                <a:cs typeface="Times New Roman" panose="02020603050405020304" pitchFamily="18" charset="0"/>
              </a:rPr>
              <a:t>feature: in-advance booking</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12" name="Content Placeholder 5"/>
          <p:cNvSpPr>
            <a:spLocks noGrp="1"/>
          </p:cNvSpPr>
          <p:nvPr>
            <p:ph idx="1"/>
          </p:nvPr>
        </p:nvSpPr>
        <p:spPr>
          <a:xfrm>
            <a:off x="819150" y="1770547"/>
            <a:ext cx="1585409" cy="757733"/>
          </a:xfrm>
        </p:spPr>
        <p:txBody>
          <a:bodyPr>
            <a:noAutofit/>
          </a:bodyPr>
          <a:lstStyle/>
          <a:p>
            <a:pPr marL="0" indent="0" algn="ctr">
              <a:buNone/>
            </a:pPr>
            <a:r>
              <a:rPr lang="en-US" dirty="0" smtClean="0">
                <a:latin typeface="Times New Roman" panose="02020603050405020304" pitchFamily="18" charset="0"/>
                <a:cs typeface="Times New Roman" panose="02020603050405020304" pitchFamily="18" charset="0"/>
              </a:rPr>
              <a:t>Today</a:t>
            </a:r>
          </a:p>
        </p:txBody>
      </p:sp>
      <p:sp>
        <p:nvSpPr>
          <p:cNvPr id="8"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
        <p:nvSpPr>
          <p:cNvPr id="9" name="Content Placeholder 5"/>
          <p:cNvSpPr txBox="1">
            <a:spLocks/>
          </p:cNvSpPr>
          <p:nvPr/>
        </p:nvSpPr>
        <p:spPr>
          <a:xfrm>
            <a:off x="6309405" y="1759644"/>
            <a:ext cx="2047518" cy="7577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Tomorrow</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9511" y="2903727"/>
            <a:ext cx="1162372" cy="894898"/>
          </a:xfrm>
          <a:prstGeom prst="rect">
            <a:avLst/>
          </a:prstGeom>
        </p:spPr>
      </p:pic>
      <p:sp>
        <p:nvSpPr>
          <p:cNvPr id="5" name="Right Arrow 4"/>
          <p:cNvSpPr/>
          <p:nvPr/>
        </p:nvSpPr>
        <p:spPr>
          <a:xfrm>
            <a:off x="3326314" y="3083046"/>
            <a:ext cx="754525" cy="567159"/>
          </a:xfrm>
          <a:prstGeom prst="rightArrow">
            <a:avLst/>
          </a:prstGeom>
          <a:noFill/>
          <a:ln w="19050">
            <a:solidFill>
              <a:srgbClr val="ED7D3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5460555" y="3060423"/>
            <a:ext cx="754525" cy="567159"/>
          </a:xfrm>
          <a:prstGeom prst="rightArrow">
            <a:avLst/>
          </a:prstGeom>
          <a:noFill/>
          <a:ln w="19050">
            <a:solidFill>
              <a:srgbClr val="ED7D3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18391" t="10921" r="15771" b="4875"/>
          <a:stretch/>
        </p:blipFill>
        <p:spPr>
          <a:xfrm>
            <a:off x="537660" y="2346738"/>
            <a:ext cx="2148390" cy="1994527"/>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66940" t="12448" r="28108" b="69702"/>
          <a:stretch/>
        </p:blipFill>
        <p:spPr>
          <a:xfrm>
            <a:off x="6855344" y="2336215"/>
            <a:ext cx="955640" cy="1837773"/>
          </a:xfrm>
          <a:prstGeom prst="rect">
            <a:avLst/>
          </a:prstGeom>
        </p:spPr>
      </p:pic>
      <p:sp>
        <p:nvSpPr>
          <p:cNvPr id="15" name="Content Placeholder 5"/>
          <p:cNvSpPr txBox="1">
            <a:spLocks/>
          </p:cNvSpPr>
          <p:nvPr/>
        </p:nvSpPr>
        <p:spPr>
          <a:xfrm>
            <a:off x="2329705" y="5198859"/>
            <a:ext cx="4484589" cy="7577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Seamless for businesses</a:t>
            </a:r>
          </a:p>
        </p:txBody>
      </p:sp>
    </p:spTree>
    <p:extLst>
      <p:ext uri="{BB962C8B-B14F-4D97-AF65-F5344CB8AC3E}">
        <p14:creationId xmlns:p14="http://schemas.microsoft.com/office/powerpoint/2010/main" val="236310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11"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85360-AEBD-4A62-8E4D-4308F51F47D1}" type="datetime4">
              <a:rPr lang="en-US" smtClean="0">
                <a:solidFill>
                  <a:prstClr val="white"/>
                </a:solidFill>
              </a:rPr>
              <a:pPr/>
              <a:t>May 31, 2015</a:t>
            </a:fld>
            <a:endParaRPr lang="it-IT" dirty="0">
              <a:solidFill>
                <a:prstClr val="white"/>
              </a:solidFill>
            </a:endParaRPr>
          </a:p>
        </p:txBody>
      </p:sp>
      <p:sp>
        <p:nvSpPr>
          <p:cNvPr id="4" name="Slide Number Placeholder 3"/>
          <p:cNvSpPr>
            <a:spLocks noGrp="1"/>
          </p:cNvSpPr>
          <p:nvPr>
            <p:ph type="sldNum" sz="quarter" idx="12"/>
          </p:nvPr>
        </p:nvSpPr>
        <p:spPr/>
        <p:txBody>
          <a:bodyPr/>
          <a:lstStyle/>
          <a:p>
            <a:fld id="{02E28A4E-38AF-4CF0-932B-F73A073218AB}" type="slidenum">
              <a:rPr lang="it-IT" smtClean="0">
                <a:solidFill>
                  <a:prstClr val="white"/>
                </a:solidFill>
              </a:rPr>
              <a:pPr/>
              <a:t>9</a:t>
            </a:fld>
            <a:endParaRPr lang="it-IT" dirty="0">
              <a:solidFill>
                <a:prstClr val="white"/>
              </a:solidFill>
            </a:endParaRPr>
          </a:p>
        </p:txBody>
      </p:sp>
      <p:sp>
        <p:nvSpPr>
          <p:cNvPr id="89" name="Title 4"/>
          <p:cNvSpPr txBox="1">
            <a:spLocks/>
          </p:cNvSpPr>
          <p:nvPr/>
        </p:nvSpPr>
        <p:spPr>
          <a:xfrm>
            <a:off x="670111" y="12219"/>
            <a:ext cx="7886700" cy="756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Advantages</a:t>
            </a:r>
            <a:endParaRPr lang="en-US" sz="3600" dirty="0">
              <a:latin typeface="Times New Roman" panose="02020603050405020304" pitchFamily="18" charset="0"/>
              <a:cs typeface="Times New Roman" panose="02020603050405020304" pitchFamily="18" charset="0"/>
            </a:endParaRPr>
          </a:p>
        </p:txBody>
      </p:sp>
      <p:cxnSp>
        <p:nvCxnSpPr>
          <p:cNvPr id="90" name="Straight Connector 89"/>
          <p:cNvCxnSpPr/>
          <p:nvPr/>
        </p:nvCxnSpPr>
        <p:spPr>
          <a:xfrm>
            <a:off x="0" y="772357"/>
            <a:ext cx="9144000" cy="0"/>
          </a:xfrm>
          <a:prstGeom prst="line">
            <a:avLst/>
          </a:prstGeom>
          <a:ln w="28575">
            <a:solidFill>
              <a:srgbClr val="F76F39"/>
            </a:solidFill>
          </a:ln>
        </p:spPr>
        <p:style>
          <a:lnRef idx="1">
            <a:schemeClr val="accent1"/>
          </a:lnRef>
          <a:fillRef idx="0">
            <a:schemeClr val="accent1"/>
          </a:fillRef>
          <a:effectRef idx="0">
            <a:schemeClr val="accent1"/>
          </a:effectRef>
          <a:fontRef idx="minor">
            <a:schemeClr val="tx1"/>
          </a:fontRef>
        </p:style>
      </p:cxnSp>
      <p:sp>
        <p:nvSpPr>
          <p:cNvPr id="8" name="Footer Placeholder 2"/>
          <p:cNvSpPr>
            <a:spLocks noGrp="1"/>
          </p:cNvSpPr>
          <p:nvPr>
            <p:ph type="ftr" sz="quarter" idx="11"/>
          </p:nvPr>
        </p:nvSpPr>
        <p:spPr>
          <a:xfrm>
            <a:off x="3028950" y="6483356"/>
            <a:ext cx="3086100" cy="365125"/>
          </a:xfrm>
        </p:spPr>
        <p:txBody>
          <a:bodyPr/>
          <a:lstStyle/>
          <a:p>
            <a:r>
              <a:rPr lang="it-IT" dirty="0" smtClean="0">
                <a:solidFill>
                  <a:prstClr val="white"/>
                </a:solidFill>
              </a:rPr>
              <a:t>Queue online </a:t>
            </a:r>
            <a:r>
              <a:rPr lang="it-IT" dirty="0" err="1" smtClean="0">
                <a:solidFill>
                  <a:prstClr val="white"/>
                </a:solidFill>
              </a:rPr>
              <a:t>at</a:t>
            </a:r>
            <a:r>
              <a:rPr lang="it-IT" dirty="0" smtClean="0">
                <a:solidFill>
                  <a:prstClr val="white"/>
                </a:solidFill>
              </a:rPr>
              <a:t> </a:t>
            </a:r>
            <a:r>
              <a:rPr lang="it-IT" dirty="0" smtClean="0">
                <a:solidFill>
                  <a:prstClr val="white"/>
                </a:solidFill>
              </a:rPr>
              <a:t>www.QatHome.eu</a:t>
            </a:r>
            <a:endParaRPr lang="it-IT" dirty="0">
              <a:solidFill>
                <a:prstClr val="white"/>
              </a:solidFill>
            </a:endParaRPr>
          </a:p>
        </p:txBody>
      </p:sp>
      <p:sp>
        <p:nvSpPr>
          <p:cNvPr id="9" name="TextBox 8"/>
          <p:cNvSpPr txBox="1"/>
          <p:nvPr/>
        </p:nvSpPr>
        <p:spPr>
          <a:xfrm>
            <a:off x="1225683" y="2438522"/>
            <a:ext cx="3068525"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Save time </a:t>
            </a:r>
            <a:endParaRPr lang="en-US" sz="28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Queue at </a:t>
            </a:r>
            <a:r>
              <a:rPr lang="en-US" sz="2800" b="1" dirty="0">
                <a:latin typeface="Times New Roman" panose="02020603050405020304" pitchFamily="18" charset="0"/>
                <a:cs typeface="Times New Roman" panose="02020603050405020304" pitchFamily="18" charset="0"/>
              </a:rPr>
              <a:t>home</a:t>
            </a:r>
            <a:r>
              <a:rPr lang="en-US" sz="2800" dirty="0">
                <a:latin typeface="Times New Roman" panose="02020603050405020304" pitchFamily="18" charset="0"/>
                <a:cs typeface="Times New Roman" panose="02020603050405020304" pitchFamily="18" charset="0"/>
              </a:rPr>
              <a:t>, at work, </a:t>
            </a:r>
            <a:r>
              <a:rPr lang="en-US" sz="2800" dirty="0" smtClean="0">
                <a:latin typeface="Times New Roman" panose="02020603050405020304" pitchFamily="18" charset="0"/>
                <a:cs typeface="Times New Roman" panose="02020603050405020304" pitchFamily="18" charset="0"/>
              </a:rPr>
              <a:t>or </a:t>
            </a:r>
            <a:r>
              <a:rPr lang="en-US" sz="2800" dirty="0">
                <a:latin typeface="Times New Roman" panose="02020603050405020304" pitchFamily="18" charset="0"/>
                <a:cs typeface="Times New Roman" panose="02020603050405020304" pitchFamily="18" charset="0"/>
              </a:rPr>
              <a:t>in the bus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Book</a:t>
            </a:r>
            <a:r>
              <a:rPr lang="en-US" sz="2800" dirty="0" smtClean="0">
                <a:latin typeface="Times New Roman" panose="02020603050405020304" pitchFamily="18" charset="0"/>
                <a:cs typeface="Times New Roman" panose="02020603050405020304" pitchFamily="18" charset="0"/>
              </a:rPr>
              <a:t> for tomorrow</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a:t>
            </a:r>
            <a:r>
              <a:rPr lang="en-US" sz="2800" b="1" dirty="0" smtClean="0">
                <a:latin typeface="Times New Roman" panose="02020603050405020304" pitchFamily="18" charset="0"/>
                <a:cs typeface="Times New Roman" panose="02020603050405020304" pitchFamily="18" charset="0"/>
              </a:rPr>
              <a:t>free</a:t>
            </a:r>
            <a:endParaRPr lang="en-US" sz="2800" b="1" dirty="0">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225683" y="1432779"/>
            <a:ext cx="2445105" cy="77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800" b="1" dirty="0" smtClean="0">
                <a:latin typeface="Times New Roman" panose="02020603050405020304" pitchFamily="18" charset="0"/>
                <a:cs typeface="Times New Roman" panose="02020603050405020304" pitchFamily="18" charset="0"/>
              </a:rPr>
              <a:t>For </a:t>
            </a:r>
            <a:r>
              <a:rPr lang="it-IT" sz="2800" b="1" dirty="0" err="1" smtClean="0">
                <a:latin typeface="Times New Roman" panose="02020603050405020304" pitchFamily="18" charset="0"/>
                <a:cs typeface="Times New Roman" panose="02020603050405020304" pitchFamily="18" charset="0"/>
              </a:rPr>
              <a:t>users</a:t>
            </a:r>
            <a:endParaRPr lang="en-US" sz="24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225684" y="1423013"/>
            <a:ext cx="2445105" cy="7846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5445990" y="1442545"/>
            <a:ext cx="2445105" cy="774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800" b="1" dirty="0" smtClean="0">
                <a:latin typeface="Times New Roman" panose="02020603050405020304" pitchFamily="18" charset="0"/>
                <a:cs typeface="Times New Roman" panose="02020603050405020304" pitchFamily="18" charset="0"/>
              </a:rPr>
              <a:t>For business</a:t>
            </a:r>
            <a:endParaRPr lang="en-US" sz="2400" b="1" dirty="0">
              <a:latin typeface="Times New Roman" panose="02020603050405020304" pitchFamily="18" charset="0"/>
              <a:cs typeface="Times New Roman" panose="02020603050405020304" pitchFamily="18" charset="0"/>
            </a:endParaRPr>
          </a:p>
        </p:txBody>
      </p:sp>
      <p:sp>
        <p:nvSpPr>
          <p:cNvPr id="14" name="Rectangle 13"/>
          <p:cNvSpPr/>
          <p:nvPr/>
        </p:nvSpPr>
        <p:spPr>
          <a:xfrm>
            <a:off x="5445991" y="1432779"/>
            <a:ext cx="2445105" cy="78460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36029" y="2438522"/>
            <a:ext cx="3250771" cy="3539430"/>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Make money</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Relaxed </a:t>
            </a:r>
            <a:r>
              <a:rPr lang="en-US" sz="2800" b="1" dirty="0">
                <a:latin typeface="Times New Roman" panose="02020603050405020304" pitchFamily="18" charset="0"/>
                <a:cs typeface="Times New Roman" panose="02020603050405020304" pitchFamily="18" charset="0"/>
              </a:rPr>
              <a:t>employees </a:t>
            </a:r>
            <a:endParaRPr lang="en-US" sz="28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Happy customers </a:t>
            </a:r>
            <a:endParaRPr lang="en-US" sz="28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Monitor performance </a:t>
            </a:r>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Free </a:t>
            </a:r>
            <a:r>
              <a:rPr lang="en-US" sz="2800" dirty="0" smtClean="0">
                <a:latin typeface="Times New Roman" panose="02020603050405020304" pitchFamily="18" charset="0"/>
                <a:cs typeface="Times New Roman" panose="02020603050405020304" pitchFamily="18" charset="0"/>
              </a:rPr>
              <a:t>basic service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3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708</Words>
  <Application>Microsoft Office PowerPoint</Application>
  <PresentationFormat>On-screen Show (4:3)</PresentationFormat>
  <Paragraphs>102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QatHome.com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Vision: save time, save money, save room</vt:lpstr>
      <vt:lpstr>PowerPoint Presentation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nomoreQ.eu</dc:title>
  <dc:creator>hp</dc:creator>
  <cp:lastModifiedBy>hpuser</cp:lastModifiedBy>
  <cp:revision>24</cp:revision>
  <dcterms:created xsi:type="dcterms:W3CDTF">2015-03-02T19:17:00Z</dcterms:created>
  <dcterms:modified xsi:type="dcterms:W3CDTF">2015-05-31T11:24:21Z</dcterms:modified>
</cp:coreProperties>
</file>