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8" r:id="rId4"/>
    <p:sldId id="273" r:id="rId5"/>
    <p:sldId id="269" r:id="rId6"/>
    <p:sldId id="270" r:id="rId7"/>
    <p:sldId id="271" r:id="rId8"/>
    <p:sldId id="272" r:id="rId9"/>
    <p:sldId id="258" r:id="rId10"/>
    <p:sldId id="259" r:id="rId11"/>
    <p:sldId id="260" r:id="rId12"/>
    <p:sldId id="261" r:id="rId13"/>
    <p:sldId id="262" r:id="rId14"/>
    <p:sldId id="274" r:id="rId15"/>
    <p:sldId id="282" r:id="rId16"/>
    <p:sldId id="287" r:id="rId17"/>
    <p:sldId id="288" r:id="rId18"/>
    <p:sldId id="283" r:id="rId19"/>
    <p:sldId id="284" r:id="rId20"/>
    <p:sldId id="289" r:id="rId21"/>
    <p:sldId id="290" r:id="rId22"/>
    <p:sldId id="265" r:id="rId23"/>
    <p:sldId id="266" r:id="rId24"/>
    <p:sldId id="26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3" autoAdjust="0"/>
    <p:restoredTop sz="94660"/>
  </p:normalViewPr>
  <p:slideViewPr>
    <p:cSldViewPr>
      <p:cViewPr varScale="1">
        <p:scale>
          <a:sx n="82" d="100"/>
          <a:sy n="82" d="100"/>
        </p:scale>
        <p:origin x="917"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6F0AA-AADF-4C23-8EB6-7B305AFA1808}" type="datetimeFigureOut">
              <a:rPr lang="en-US" smtClean="0"/>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737162-4C94-44F4-9A28-4FBFFCA9E8E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33824E-6BED-4F9F-B1C5-3D0ABE31EBBB}" type="datetime1">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103AA-D12E-47B7-A34A-47FBCAD9902B}" type="datetime1">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D293BA-E2BD-41CB-8955-61D704C40138}" type="datetime1">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96510-8683-43E5-8E04-0CF9ED20CAB5}" type="datetime1">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213C4-9A22-4513-A253-3EA16378C642}" type="datetime1">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BCF9E9-A8F6-4B65-AAF0-86604EFF5DCB}" type="datetime1">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5703D7-375A-466B-B242-CC57B54A220A}" type="datetime1">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BABB91-00AB-4B8C-B033-1A83AEFC14A5}" type="datetime1">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AD7A8-2485-4E28-A95A-ABADCC4CDBDE}" type="datetime1">
              <a:rPr lang="en-US" smtClean="0"/>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7384C7-02B0-4AB6-89F5-E277876CF3F4}" type="datetime1">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73D11-0F2E-472A-ACD7-35BA056C7331}" type="datetime1">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3ADA2-68A1-45A8-9001-5790F0FEC6AA}" type="datetime1">
              <a:rPr lang="en-US" smtClean="0"/>
              <a:t>1/17/2017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AC03A-3D85-4F03-A54E-5815B089E744}" type="slidenum">
              <a:rPr lang="en-US" smtClean="0"/>
              <a:t>‹#›</a:t>
            </a:fld>
            <a:endParaRPr lang="en-US"/>
          </a:p>
        </p:txBody>
      </p:sp>
      <p:pic>
        <p:nvPicPr>
          <p:cNvPr id="25602" name="Picture 2" descr="https://www.phenix.bnl.gov/gifs/phenix_288x94.gif"/>
          <p:cNvPicPr>
            <a:picLocks noChangeAspect="1" noChangeArrowheads="1"/>
          </p:cNvPicPr>
          <p:nvPr userDrawn="1"/>
        </p:nvPicPr>
        <p:blipFill>
          <a:blip r:embed="rId13" cstate="print"/>
          <a:srcRect/>
          <a:stretch>
            <a:fillRect/>
          </a:stretch>
        </p:blipFill>
        <p:spPr bwMode="auto">
          <a:xfrm>
            <a:off x="3962400" y="6324600"/>
            <a:ext cx="1371600" cy="44767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henix.bnl.gov/phenix/WWW/p/draft/abagoly/ThreeParicleHBT_analysisnote/analysisnote.pdf" TargetMode="External"/><Relationship Id="rId2" Type="http://schemas.openxmlformats.org/officeDocument/2006/relationships/hyperlink" Target="https://www.phenix.bnl.gov/WWW/p/draft/abagoly/talks/abagoly_threeparticleHBT_final1.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henix.bnl.gov/viewvc/viewvc.cgi/phenix/offline/AnalysisTrain/hadrons_run11/train_sources/hadron_pid_ds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s://www.phenix.bnl.gov/phenix/WWW/p/plots/show_plot.php?editkey=p1388" TargetMode="External"/><Relationship Id="rId2" Type="http://schemas.openxmlformats.org/officeDocument/2006/relationships/hyperlink" Target="https://www.phenix.bnl.gov/phenix/WWW/p/plots/show_plot.php?editkey=p1387"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phenix.bnl.gov/phenix/WWW/p/plots/show_plot.php?editkey=p1390" TargetMode="External"/><Relationship Id="rId4" Type="http://schemas.openxmlformats.org/officeDocument/2006/relationships/hyperlink" Target="https://www.phenix.bnl.gov/phenix/WWW/p/plots/show_plot.php?editkey=p1389"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henix.bnl.gov/phenix/WWW/p/plots/show_plot.php?editkey=p1388" TargetMode="External"/><Relationship Id="rId2" Type="http://schemas.openxmlformats.org/officeDocument/2006/relationships/hyperlink" Target="https://www.phenix.bnl.gov/phenix/WWW/p/plots/show_plot.php?editkey=p1387"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phenix.bnl.gov/phenix/WWW/p/plots/show_plot.php?editkey=p1390" TargetMode="External"/><Relationship Id="rId4" Type="http://schemas.openxmlformats.org/officeDocument/2006/relationships/hyperlink" Target="https://www.phenix.bnl.gov/phenix/WWW/p/plots/show_plot.php?editkey=p1389"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phenix.bnl.gov/viewvc/viewvc.cgi/phenix/offline/analysis/hbtmeasure_3particle/" TargetMode="External"/><Relationship Id="rId2" Type="http://schemas.openxmlformats.org/officeDocument/2006/relationships/hyperlink" Target="https://www.phenix.bnl.gov/viewvc/viewvc.cgi/phenix/offline/AnalysisTrain/hadrons_run11/train_sources/hadron_pid_dst/" TargetMode="External"/><Relationship Id="rId1" Type="http://schemas.openxmlformats.org/officeDocument/2006/relationships/slideLayout" Target="../slideLayouts/slideLayout1.xml"/><Relationship Id="rId4" Type="http://schemas.openxmlformats.org/officeDocument/2006/relationships/hyperlink" Target="https://www.phenix.bnl.gov/viewvc/viewvc.cgi/phenix/offline/analysis/hbtlevyfit_3partic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PHENIX Preliminary Data Request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Plenary Presentation</a:t>
            </a:r>
          </a:p>
        </p:txBody>
      </p:sp>
      <p:sp>
        <p:nvSpPr>
          <p:cNvPr id="7" name="Rectangle 4"/>
          <p:cNvSpPr txBox="1">
            <a:spLocks noChangeArrowheads="1"/>
          </p:cNvSpPr>
          <p:nvPr/>
        </p:nvSpPr>
        <p:spPr>
          <a:xfrm>
            <a:off x="478971" y="1524000"/>
            <a:ext cx="7772400" cy="4495800"/>
          </a:xfrm>
          <a:prstGeom prst="rect">
            <a:avLst/>
          </a:prstGeom>
          <a:ln>
            <a:solidFill>
              <a:schemeClr val="tx2">
                <a:lumMod val="50000"/>
              </a:schemeClr>
            </a:solidFill>
          </a:ln>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Name: Attila Bagoly, M</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áté</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Csanád</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PWG:</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PLHF</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W</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hat </a:t>
            </a:r>
            <a:r>
              <a:rPr lang="en-US" sz="2800" dirty="0">
                <a:solidFill>
                  <a:schemeClr val="tx2">
                    <a:lumMod val="50000"/>
                  </a:schemeClr>
                </a:solidFill>
              </a:rPr>
              <a:t>O</a:t>
            </a:r>
            <a:r>
              <a:rPr kumimoji="0" lang="en-US" sz="2800" b="0" i="0" u="none" strike="noStrike" kern="1200" cap="none" spc="0" normalizeH="0" baseline="0" noProof="0" dirty="0" err="1">
                <a:ln>
                  <a:noFill/>
                </a:ln>
                <a:solidFill>
                  <a:schemeClr val="tx2">
                    <a:lumMod val="50000"/>
                  </a:schemeClr>
                </a:solidFill>
                <a:effectLst/>
                <a:uLnTx/>
                <a:uFillTx/>
                <a:latin typeface="+mn-lt"/>
                <a:ea typeface="+mn-ea"/>
                <a:cs typeface="+mn-cs"/>
              </a:rPr>
              <a:t>bservable</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3</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particle B-E corr. strength</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S</a:t>
            </a:r>
            <a:r>
              <a:rPr kumimoji="0" lang="en-US" sz="2800" b="0" i="0" u="none" strike="noStrike" kern="1200" cap="none" spc="0" normalizeH="0" baseline="0" noProof="0" dirty="0" err="1">
                <a:ln>
                  <a:noFill/>
                </a:ln>
                <a:solidFill>
                  <a:schemeClr val="tx2">
                    <a:lumMod val="50000"/>
                  </a:schemeClr>
                </a:solidFill>
                <a:effectLst/>
                <a:uLnTx/>
                <a:uFillTx/>
                <a:latin typeface="+mn-lt"/>
                <a:ea typeface="+mn-ea"/>
                <a:cs typeface="+mn-cs"/>
              </a:rPr>
              <a:t>ystem</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 Energy, Run:</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Au+Au,</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200 GeV, Run-10</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Last PWG Presentation Date:</a:t>
            </a:r>
            <a:r>
              <a:rPr lang="hu-HU" sz="2800" dirty="0">
                <a:solidFill>
                  <a:schemeClr val="tx2">
                    <a:lumMod val="50000"/>
                  </a:schemeClr>
                </a:solidFill>
              </a:rPr>
              <a:t> December 22, 2016</a:t>
            </a:r>
            <a:endParaRPr lang="en-US" sz="2800" dirty="0">
              <a:solidFill>
                <a:schemeClr val="tx2">
                  <a:lumMod val="50000"/>
                </a:schemeClr>
              </a:solidFill>
            </a:endParaRPr>
          </a:p>
          <a:p>
            <a:pPr lvl="0">
              <a:spcBef>
                <a:spcPct val="20000"/>
              </a:spcBef>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Last</a:t>
            </a:r>
            <a:r>
              <a:rPr kumimoji="0" lang="en-US" sz="2800" b="0" i="0" u="none" strike="noStrike" kern="1200" cap="none" spc="0" normalizeH="0" noProof="0" dirty="0">
                <a:ln>
                  <a:noFill/>
                </a:ln>
                <a:solidFill>
                  <a:schemeClr val="tx2">
                    <a:lumMod val="50000"/>
                  </a:schemeClr>
                </a:solidFill>
                <a:effectLst/>
                <a:uLnTx/>
                <a:uFillTx/>
                <a:latin typeface="+mn-lt"/>
                <a:ea typeface="+mn-ea"/>
                <a:cs typeface="+mn-cs"/>
              </a:rPr>
              <a:t> PWG Presentation Link:</a:t>
            </a:r>
            <a:r>
              <a:rPr lang="hu-HU" sz="2800" noProof="0" dirty="0">
                <a:solidFill>
                  <a:schemeClr val="tx2">
                    <a:lumMod val="50000"/>
                  </a:schemeClr>
                </a:solidFill>
              </a:rPr>
              <a:t> </a:t>
            </a:r>
            <a:r>
              <a:rPr lang="hu-HU" dirty="0">
                <a:solidFill>
                  <a:schemeClr val="tx2">
                    <a:lumMod val="50000"/>
                  </a:schemeClr>
                </a:solidFill>
                <a:hlinkClick r:id="rId2"/>
              </a:rPr>
              <a:t>abagoly_threeparticleHBT_final1.pdf</a:t>
            </a:r>
            <a:endParaRPr kumimoji="0" lang="en-US" sz="1600" b="0" i="0" u="none" strike="noStrike" kern="1200" cap="none" spc="0" normalizeH="0" baseline="0" noProof="0" dirty="0">
              <a:ln>
                <a:noFill/>
              </a:ln>
              <a:solidFill>
                <a:schemeClr val="tx2">
                  <a:lumMod val="50000"/>
                </a:schemeClr>
              </a:solidFill>
              <a:effectLst/>
              <a:uLnTx/>
              <a:uFillTx/>
            </a:endParaRPr>
          </a:p>
          <a:p>
            <a:pPr lvl="0">
              <a:spcBef>
                <a:spcPct val="20000"/>
              </a:spcBef>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Analysis</a:t>
            </a:r>
            <a:r>
              <a:rPr kumimoji="0" lang="en-US" sz="2800" b="0" i="0" u="none" strike="noStrike" kern="1200" cap="none" spc="0" normalizeH="0" noProof="0" dirty="0">
                <a:ln>
                  <a:noFill/>
                </a:ln>
                <a:solidFill>
                  <a:schemeClr val="tx2">
                    <a:lumMod val="50000"/>
                  </a:schemeClr>
                </a:solidFill>
                <a:effectLst/>
                <a:uLnTx/>
                <a:uFillTx/>
                <a:latin typeface="+mn-lt"/>
                <a:ea typeface="+mn-ea"/>
                <a:cs typeface="+mn-cs"/>
              </a:rPr>
              <a:t> Note #:</a:t>
            </a:r>
            <a:r>
              <a:rPr lang="hu-HU" sz="2800" dirty="0">
                <a:solidFill>
                  <a:schemeClr val="tx2">
                    <a:lumMod val="50000"/>
                  </a:schemeClr>
                </a:solidFill>
              </a:rPr>
              <a:t> 1288</a:t>
            </a:r>
            <a:endParaRPr kumimoji="0" lang="en-US" sz="2800" b="0" i="0" u="none" strike="noStrike" kern="1200" cap="none" spc="0" normalizeH="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baseline="0" dirty="0">
                <a:solidFill>
                  <a:schemeClr val="tx2">
                    <a:lumMod val="50000"/>
                  </a:schemeClr>
                </a:solidFill>
              </a:rPr>
              <a:t>Analysis</a:t>
            </a:r>
            <a:r>
              <a:rPr lang="en-US" sz="2800" dirty="0">
                <a:solidFill>
                  <a:schemeClr val="tx2">
                    <a:lumMod val="50000"/>
                  </a:schemeClr>
                </a:solidFill>
              </a:rPr>
              <a:t> Note Web Link:</a:t>
            </a:r>
            <a:r>
              <a:rPr lang="hu-HU" sz="2800" dirty="0">
                <a:solidFill>
                  <a:schemeClr val="tx2">
                    <a:lumMod val="50000"/>
                  </a:schemeClr>
                </a:solidFill>
              </a:rPr>
              <a:t> </a:t>
            </a:r>
            <a:r>
              <a:rPr lang="hu-HU" sz="2800" dirty="0">
                <a:solidFill>
                  <a:schemeClr val="tx2">
                    <a:lumMod val="50000"/>
                  </a:schemeClr>
                </a:solidFill>
                <a:hlinkClick r:id="rId3"/>
              </a:rPr>
              <a:t>analysisnote.pdf</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10</a:t>
            </a:fld>
            <a:endParaRPr lang="en-US"/>
          </a:p>
        </p:txBody>
      </p:sp>
      <p:sp>
        <p:nvSpPr>
          <p:cNvPr id="6" name="Rectangle 2"/>
          <p:cNvSpPr txBox="1">
            <a:spLocks noChangeArrowheads="1"/>
          </p:cNvSpPr>
          <p:nvPr/>
        </p:nvSpPr>
        <p:spPr>
          <a:xfrm>
            <a:off x="304800" y="-152400"/>
            <a:ext cx="86868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B</a:t>
            </a:r>
            <a:r>
              <a:rPr kumimoji="0" lang="en-US" sz="4000" b="1" i="0" u="none" strike="noStrike" kern="1200" cap="none" spc="0" normalizeH="0" baseline="0" noProof="0" dirty="0" err="1">
                <a:ln>
                  <a:noFill/>
                </a:ln>
                <a:solidFill>
                  <a:schemeClr val="tx1"/>
                </a:solidFill>
                <a:effectLst/>
                <a:uLnTx/>
                <a:uFillTx/>
                <a:latin typeface="+mj-lt"/>
                <a:ea typeface="+mj-ea"/>
                <a:cs typeface="+mj-cs"/>
              </a:rPr>
              <a:t>asic</a:t>
            </a:r>
            <a:r>
              <a:rPr kumimoji="0" lang="en-US" sz="4000" b="1" i="0" u="none" strike="noStrike" kern="1200" cap="none" spc="0" normalizeH="0" baseline="0" noProof="0" dirty="0">
                <a:ln>
                  <a:noFill/>
                </a:ln>
                <a:solidFill>
                  <a:schemeClr val="tx1"/>
                </a:solidFill>
                <a:effectLst/>
                <a:uLnTx/>
                <a:uFillTx/>
                <a:latin typeface="+mj-lt"/>
                <a:ea typeface="+mj-ea"/>
                <a:cs typeface="+mj-cs"/>
              </a:rPr>
              <a:t> Information &amp; Provenance, part 2</a:t>
            </a:r>
          </a:p>
        </p:txBody>
      </p:sp>
      <p:sp>
        <p:nvSpPr>
          <p:cNvPr id="7" name="Rectangle 3"/>
          <p:cNvSpPr txBox="1">
            <a:spLocks noChangeArrowheads="1"/>
          </p:cNvSpPr>
          <p:nvPr/>
        </p:nvSpPr>
        <p:spPr>
          <a:xfrm>
            <a:off x="381000" y="914400"/>
            <a:ext cx="8458200" cy="5257800"/>
          </a:xfrm>
          <a:prstGeom prst="rect">
            <a:avLst/>
          </a:prstGeom>
          <a:ln>
            <a:solidFill>
              <a:schemeClr val="tx2">
                <a:lumMod val="50000"/>
              </a:schemeClr>
            </a:solidFill>
          </a:ln>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Please list all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recalibrators</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 used in this analysis</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dirty="0">
                <a:solidFill>
                  <a:schemeClr val="tx2">
                    <a:lumMod val="50000"/>
                  </a:schemeClr>
                </a:solidFill>
              </a:rPr>
              <a:t>centrality calibration, beam shift &amp; mom. scale calibration</a:t>
            </a:r>
          </a:p>
          <a:p>
            <a:pPr lvl="0">
              <a:spcBef>
                <a:spcPct val="20000"/>
              </a:spcBef>
              <a:defRPr/>
            </a:pPr>
            <a:r>
              <a:rPr lang="en-US" sz="3400" dirty="0" err="1">
                <a:solidFill>
                  <a:schemeClr val="tx2">
                    <a:lumMod val="50000"/>
                  </a:schemeClr>
                </a:solidFill>
              </a:rPr>
              <a:t>Pbsc</a:t>
            </a:r>
            <a:r>
              <a:rPr lang="en-US" sz="3400" dirty="0">
                <a:solidFill>
                  <a:schemeClr val="tx2">
                    <a:lumMod val="50000"/>
                  </a:schemeClr>
                </a:solidFill>
              </a:rPr>
              <a:t> hadron timing, TOF East/West timing, PID variable tuning</a:t>
            </a:r>
          </a:p>
          <a:p>
            <a:pPr lvl="0">
              <a:spcBef>
                <a:spcPct val="20000"/>
              </a:spcBef>
              <a:defRPr/>
            </a:pPr>
            <a:r>
              <a:rPr lang="en-US" sz="3400" dirty="0" err="1">
                <a:solidFill>
                  <a:schemeClr val="tx2">
                    <a:lumMod val="50000"/>
                  </a:schemeClr>
                </a:solidFill>
              </a:rPr>
              <a:t>PbSc</a:t>
            </a:r>
            <a:r>
              <a:rPr lang="en-US" sz="3400" dirty="0">
                <a:solidFill>
                  <a:schemeClr val="tx2">
                    <a:lumMod val="50000"/>
                  </a:schemeClr>
                </a:solidFill>
              </a:rPr>
              <a:t>/TOF/PC2/PC3 hadron track matching</a:t>
            </a:r>
            <a:endParaRPr lang="hu-HU" sz="34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Were any of these not in the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MasterRecalibrator</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dirty="0">
                <a:solidFill>
                  <a:schemeClr val="tx2">
                    <a:lumMod val="50000"/>
                  </a:schemeClr>
                </a:solidFill>
              </a:rPr>
              <a:t>- only centrality, beam shift &amp; mom. scale calibration is from </a:t>
            </a:r>
            <a:r>
              <a:rPr lang="en-US" sz="3400" dirty="0" err="1">
                <a:solidFill>
                  <a:schemeClr val="tx2">
                    <a:lumMod val="50000"/>
                  </a:schemeClr>
                </a:solidFill>
              </a:rPr>
              <a:t>MasterRecal</a:t>
            </a:r>
            <a:endParaRPr lang="en-US" sz="3400" dirty="0">
              <a:solidFill>
                <a:schemeClr val="tx2">
                  <a:lumMod val="50000"/>
                </a:schemeClr>
              </a:solidFill>
            </a:endParaRPr>
          </a:p>
          <a:p>
            <a:pPr lvl="0">
              <a:spcBef>
                <a:spcPct val="20000"/>
              </a:spcBef>
              <a:defRPr/>
            </a:pPr>
            <a:r>
              <a:rPr lang="en-US" sz="3400" dirty="0">
                <a:solidFill>
                  <a:schemeClr val="tx2">
                    <a:lumMod val="50000"/>
                  </a:schemeClr>
                </a:solidFill>
              </a:rPr>
              <a:t>- others are private calibrations (done specifically for this analysis)</a:t>
            </a:r>
            <a:endParaRPr kumimoji="0" lang="en-US" sz="34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Location in CVS of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Recalibrator</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 codes</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100" dirty="0">
                <a:solidFill>
                  <a:schemeClr val="tx2">
                    <a:lumMod val="50000"/>
                  </a:schemeClr>
                </a:solidFill>
              </a:rPr>
              <a:t>- see AN1187; general location: </a:t>
            </a:r>
            <a:r>
              <a:rPr lang="en-US" sz="3100" dirty="0">
                <a:solidFill>
                  <a:schemeClr val="tx2">
                    <a:lumMod val="50000"/>
                  </a:schemeClr>
                </a:solidFill>
                <a:hlinkClick r:id="rId2"/>
              </a:rPr>
              <a:t>offline/</a:t>
            </a:r>
            <a:r>
              <a:rPr lang="en-US" sz="3100" dirty="0" err="1">
                <a:solidFill>
                  <a:schemeClr val="tx2">
                    <a:lumMod val="50000"/>
                  </a:schemeClr>
                </a:solidFill>
                <a:hlinkClick r:id="rId2"/>
              </a:rPr>
              <a:t>AnalysisTrain</a:t>
            </a:r>
            <a:r>
              <a:rPr lang="en-US" sz="3100" dirty="0">
                <a:solidFill>
                  <a:schemeClr val="tx2">
                    <a:lumMod val="50000"/>
                  </a:schemeClr>
                </a:solidFill>
                <a:hlinkClick r:id="rId2"/>
              </a:rPr>
              <a:t>/hadrons_run11/</a:t>
            </a:r>
            <a:endParaRPr lang="en-US" sz="3100" dirty="0">
              <a:solidFill>
                <a:schemeClr val="tx2">
                  <a:lumMod val="50000"/>
                </a:schemeClr>
              </a:solidFill>
            </a:endParaRPr>
          </a:p>
          <a:p>
            <a:pPr lvl="0">
              <a:spcBef>
                <a:spcPct val="20000"/>
              </a:spcBef>
              <a:defRPr/>
            </a:pPr>
            <a:r>
              <a:rPr lang="en-US" sz="3100" dirty="0">
                <a:solidFill>
                  <a:schemeClr val="tx2">
                    <a:lumMod val="50000"/>
                  </a:schemeClr>
                </a:solidFill>
              </a:rPr>
              <a:t>- DST used for this corr. </a:t>
            </a:r>
            <a:r>
              <a:rPr lang="en-US" sz="3100" dirty="0" err="1">
                <a:solidFill>
                  <a:schemeClr val="tx2">
                    <a:lumMod val="50000"/>
                  </a:schemeClr>
                </a:solidFill>
              </a:rPr>
              <a:t>func</a:t>
            </a:r>
            <a:r>
              <a:rPr lang="en-US" sz="3100" dirty="0">
                <a:solidFill>
                  <a:schemeClr val="tx2">
                    <a:lumMod val="50000"/>
                  </a:schemeClr>
                </a:solidFill>
              </a:rPr>
              <a:t>. measurement generated with Taxi 5202:</a:t>
            </a:r>
          </a:p>
          <a:p>
            <a:pPr lvl="0">
              <a:spcBef>
                <a:spcPct val="20000"/>
              </a:spcBef>
              <a:defRPr/>
            </a:pPr>
            <a:r>
              <a:rPr lang="en-US" sz="3100" dirty="0">
                <a:solidFill>
                  <a:schemeClr val="tx2">
                    <a:lumMod val="50000"/>
                  </a:schemeClr>
                </a:solidFill>
                <a:hlinkClick r:id="rId2"/>
              </a:rPr>
              <a:t>offline/</a:t>
            </a:r>
            <a:r>
              <a:rPr lang="en-US" sz="3100" dirty="0" err="1">
                <a:solidFill>
                  <a:schemeClr val="tx2">
                    <a:lumMod val="50000"/>
                  </a:schemeClr>
                </a:solidFill>
                <a:hlinkClick r:id="rId2"/>
              </a:rPr>
              <a:t>AnalysisTrain</a:t>
            </a:r>
            <a:r>
              <a:rPr lang="en-US" sz="3100" dirty="0">
                <a:solidFill>
                  <a:schemeClr val="tx2">
                    <a:lumMod val="50000"/>
                  </a:schemeClr>
                </a:solidFill>
                <a:hlinkClick r:id="rId2"/>
              </a:rPr>
              <a:t>/hadrons_run11/</a:t>
            </a:r>
            <a:r>
              <a:rPr lang="en-US" sz="3100" dirty="0" err="1">
                <a:solidFill>
                  <a:schemeClr val="tx2">
                    <a:lumMod val="50000"/>
                  </a:schemeClr>
                </a:solidFill>
                <a:hlinkClick r:id="rId2"/>
              </a:rPr>
              <a:t>train_sources</a:t>
            </a:r>
            <a:r>
              <a:rPr lang="en-US" sz="3100" dirty="0">
                <a:solidFill>
                  <a:schemeClr val="tx2">
                    <a:lumMod val="50000"/>
                  </a:schemeClr>
                </a:solidFill>
                <a:hlinkClick r:id="rId2"/>
              </a:rPr>
              <a:t>/</a:t>
            </a:r>
            <a:r>
              <a:rPr lang="en-US" sz="3100" dirty="0" err="1">
                <a:solidFill>
                  <a:schemeClr val="tx2">
                    <a:lumMod val="50000"/>
                  </a:schemeClr>
                </a:solidFill>
                <a:hlinkClick r:id="rId2"/>
              </a:rPr>
              <a:t>hadron_pid_dst</a:t>
            </a:r>
            <a:endParaRPr lang="en-US" sz="31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11</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What’s the observable</a:t>
            </a:r>
          </a:p>
        </p:txBody>
      </p:sp>
      <p:sp>
        <p:nvSpPr>
          <p:cNvPr id="7" name="Rectangle 3"/>
          <p:cNvSpPr txBox="1">
            <a:spLocks noChangeArrowheads="1"/>
          </p:cNvSpPr>
          <p:nvPr/>
        </p:nvSpPr>
        <p:spPr>
          <a:xfrm>
            <a:off x="304800" y="914400"/>
            <a:ext cx="8534400" cy="5257800"/>
          </a:xfrm>
          <a:prstGeom prst="rect">
            <a:avLst/>
          </a:prstGeom>
          <a:ln>
            <a:solidFill>
              <a:schemeClr val="tx2">
                <a:lumMod val="50000"/>
              </a:schemeClr>
            </a:solidFill>
          </a:ln>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observable is analyzed?</a:t>
            </a:r>
            <a:endParaRPr kumimoji="0" lang="hu-HU"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hu-HU" sz="3000" dirty="0">
                <a:solidFill>
                  <a:schemeClr val="tx2">
                    <a:lumMod val="50000"/>
                  </a:schemeClr>
                </a:solidFill>
              </a:rPr>
              <a:t>Three particle Bose-Einstein correlation and theri Levy parameters, in 29 p</a:t>
            </a:r>
            <a:r>
              <a:rPr lang="hu-HU" sz="3000" baseline="-25000" dirty="0">
                <a:solidFill>
                  <a:schemeClr val="tx2">
                    <a:lumMod val="50000"/>
                  </a:schemeClr>
                </a:solidFill>
              </a:rPr>
              <a:t>t</a:t>
            </a:r>
            <a:r>
              <a:rPr lang="hu-HU" sz="3000" dirty="0">
                <a:solidFill>
                  <a:schemeClr val="tx2">
                    <a:lumMod val="50000"/>
                  </a:schemeClr>
                </a:solidFill>
              </a:rPr>
              <a:t> bins, from 180 to 780 MeV/c</a:t>
            </a:r>
            <a:endParaRPr kumimoji="0" lang="en-US" sz="30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will be plotted?</a:t>
            </a:r>
            <a:endParaRPr kumimoji="0" lang="hu-HU"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hu-HU" sz="2600" dirty="0">
                <a:solidFill>
                  <a:schemeClr val="tx2">
                    <a:lumMod val="50000"/>
                  </a:schemeClr>
                </a:solidFill>
              </a:rPr>
              <a:t>Correlation strength (</a:t>
            </a:r>
            <a:r>
              <a:rPr lang="el-GR" sz="2600" dirty="0">
                <a:solidFill>
                  <a:srgbClr val="FF0000"/>
                </a:solidFill>
              </a:rPr>
              <a:t>λ</a:t>
            </a:r>
            <a:r>
              <a:rPr lang="hu-HU" sz="2600" baseline="-25000" dirty="0">
                <a:solidFill>
                  <a:srgbClr val="FF0000"/>
                </a:solidFill>
              </a:rPr>
              <a:t>3</a:t>
            </a:r>
            <a:r>
              <a:rPr lang="hu-HU" sz="2600" dirty="0">
                <a:solidFill>
                  <a:schemeClr val="tx2">
                    <a:lumMod val="50000"/>
                  </a:schemeClr>
                </a:solidFill>
              </a:rPr>
              <a:t>), Core-Halo independent parameter (</a:t>
            </a:r>
            <a:r>
              <a:rPr lang="el-GR" sz="2600" dirty="0">
                <a:solidFill>
                  <a:srgbClr val="FF0000"/>
                </a:solidFill>
              </a:rPr>
              <a:t>κ</a:t>
            </a:r>
            <a:r>
              <a:rPr lang="hu-HU" sz="2600" baseline="-25000" dirty="0">
                <a:solidFill>
                  <a:srgbClr val="FF0000"/>
                </a:solidFill>
              </a:rPr>
              <a:t>3</a:t>
            </a:r>
            <a:r>
              <a:rPr lang="hu-HU" sz="2600" dirty="0">
                <a:solidFill>
                  <a:schemeClr val="tx2">
                    <a:lumMod val="50000"/>
                  </a:schemeClr>
                </a:solidFill>
              </a:rPr>
              <a:t>) as function of m</a:t>
            </a:r>
            <a:r>
              <a:rPr lang="hu-HU" sz="2600" baseline="-25000" dirty="0">
                <a:solidFill>
                  <a:schemeClr val="tx2">
                    <a:lumMod val="50000"/>
                  </a:schemeClr>
                </a:solidFill>
              </a:rPr>
              <a:t>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rgbClr val="FF0000"/>
                </a:solidFill>
              </a:rPr>
              <a:t>f</a:t>
            </a:r>
            <a:r>
              <a:rPr kumimoji="0" lang="hu-HU" sz="2600" b="0" i="0" u="none" strike="noStrike" kern="1200" cap="none" spc="0" normalizeH="0" baseline="-25000" noProof="0" dirty="0">
                <a:ln>
                  <a:noFill/>
                </a:ln>
                <a:solidFill>
                  <a:srgbClr val="FF0000"/>
                </a:solidFill>
                <a:effectLst/>
                <a:uLnTx/>
                <a:uFillTx/>
              </a:rPr>
              <a:t>c</a:t>
            </a:r>
            <a:r>
              <a:rPr kumimoji="0" lang="hu-HU" sz="2600" b="0" i="0" u="none" strike="noStrike" kern="1200" cap="none" spc="0" normalizeH="0" baseline="0" noProof="0" dirty="0">
                <a:ln>
                  <a:noFill/>
                </a:ln>
                <a:solidFill>
                  <a:srgbClr val="FF0000"/>
                </a:solidFill>
                <a:effectLst/>
                <a:uLnTx/>
                <a:uFillTx/>
              </a:rPr>
              <a:t>-p</a:t>
            </a:r>
            <a:r>
              <a:rPr kumimoji="0" lang="hu-HU" sz="2600" b="0" i="0" u="none" strike="noStrike" kern="1200" cap="none" spc="0" normalizeH="0" baseline="-25000" noProof="0" dirty="0">
                <a:ln>
                  <a:noFill/>
                </a:ln>
                <a:solidFill>
                  <a:srgbClr val="FF0000"/>
                </a:solidFill>
                <a:effectLst/>
                <a:uLnTx/>
                <a:uFillTx/>
              </a:rPr>
              <a:t>c</a:t>
            </a:r>
            <a:r>
              <a:rPr kumimoji="0" lang="hu-HU" sz="2600" b="0" i="0" u="none" strike="noStrike" kern="1200" cap="none" spc="0" normalizeH="0" baseline="0" noProof="0" dirty="0">
                <a:ln>
                  <a:noFill/>
                </a:ln>
                <a:solidFill>
                  <a:srgbClr val="FF0000"/>
                </a:solidFill>
                <a:effectLst/>
                <a:uLnTx/>
                <a:uFillTx/>
              </a:rPr>
              <a:t> </a:t>
            </a:r>
            <a:r>
              <a:rPr kumimoji="0" lang="hu-HU" sz="2600" b="0" i="0" u="none" strike="noStrike" kern="1200" cap="none" spc="0" normalizeH="0" baseline="0" noProof="0" dirty="0">
                <a:ln>
                  <a:noFill/>
                </a:ln>
                <a:solidFill>
                  <a:schemeClr val="tx2">
                    <a:lumMod val="50000"/>
                  </a:schemeClr>
                </a:solidFill>
                <a:effectLst/>
                <a:uLnTx/>
                <a:uFillTx/>
              </a:rPr>
              <a:t>plots for partial</a:t>
            </a:r>
            <a:r>
              <a:rPr kumimoji="0" lang="hu-HU" sz="2600" b="0" i="0" u="none" strike="noStrike" kern="1200" cap="none" spc="0" normalizeH="0" noProof="0" dirty="0">
                <a:ln>
                  <a:noFill/>
                </a:ln>
                <a:solidFill>
                  <a:schemeClr val="tx2">
                    <a:lumMod val="50000"/>
                  </a:schemeClr>
                </a:solidFill>
                <a:effectLst/>
                <a:uLnTx/>
                <a:uFillTx/>
              </a:rPr>
              <a:t> coherence</a:t>
            </a:r>
            <a:endParaRPr kumimoji="0" lang="en-US" sz="26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hat’s new about this result?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tx2">
                    <a:lumMod val="50000"/>
                  </a:schemeClr>
                </a:solidFill>
              </a:rPr>
              <a:t>Three particle correlation functions with Levy sources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is the question that this new result will answer?</a:t>
            </a:r>
          </a:p>
          <a:p>
            <a:pPr lvl="0">
              <a:spcBef>
                <a:spcPct val="20000"/>
              </a:spcBef>
              <a:defRPr/>
            </a:pPr>
            <a:r>
              <a:rPr lang="en-US" sz="2600" dirty="0">
                <a:solidFill>
                  <a:schemeClr val="tx2">
                    <a:lumMod val="50000"/>
                  </a:schemeClr>
                </a:solidFill>
              </a:rPr>
              <a:t>Pion production mechanism details beyond core/halo; coherent pion production?</a:t>
            </a:r>
            <a:endParaRPr kumimoji="0" lang="en-US" sz="26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12</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Analysis Issues (~2 slides)</a:t>
            </a:r>
          </a:p>
        </p:txBody>
      </p:sp>
      <p:sp>
        <p:nvSpPr>
          <p:cNvPr id="7" name="Rectangle 3"/>
          <p:cNvSpPr txBox="1">
            <a:spLocks noChangeArrowheads="1"/>
          </p:cNvSpPr>
          <p:nvPr/>
        </p:nvSpPr>
        <p:spPr>
          <a:xfrm>
            <a:off x="304800" y="762000"/>
            <a:ext cx="8534400" cy="5594350"/>
          </a:xfrm>
          <a:prstGeom prst="rect">
            <a:avLst/>
          </a:prstGeom>
          <a:ln>
            <a:solidFill>
              <a:schemeClr val="tx2">
                <a:lumMod val="50000"/>
              </a:schemeClr>
            </a:solidFill>
          </a:ln>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What were the main issues in the analysis?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rPr>
              <a:t>Visualization of fits, high memory usage of 3D histograms,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rPr>
              <a:t>s</a:t>
            </a:r>
            <a:r>
              <a:rPr kumimoji="0" lang="en-US" sz="2000" b="0" i="0" u="none" strike="noStrike" kern="1200" cap="none" spc="0" normalizeH="0" baseline="0" noProof="0" dirty="0">
                <a:ln>
                  <a:noFill/>
                </a:ln>
                <a:solidFill>
                  <a:schemeClr val="tx2">
                    <a:lumMod val="50000"/>
                  </a:schemeClr>
                </a:solidFill>
                <a:effectLst/>
                <a:uLnTx/>
                <a:uFillTx/>
              </a:rPr>
              <a:t>low</a:t>
            </a:r>
            <a:r>
              <a:rPr kumimoji="0" lang="en-US" sz="2000" b="0" i="0" u="none" strike="noStrike" kern="1200" cap="none" spc="0" normalizeH="0" noProof="0" dirty="0">
                <a:ln>
                  <a:noFill/>
                </a:ln>
                <a:solidFill>
                  <a:schemeClr val="tx2">
                    <a:lumMod val="50000"/>
                  </a:schemeClr>
                </a:solidFill>
                <a:effectLst/>
                <a:uLnTx/>
                <a:uFillTx/>
              </a:rPr>
              <a:t> fit in 3D, many </a:t>
            </a:r>
            <a:r>
              <a:rPr lang="en-US" sz="2000" dirty="0">
                <a:solidFill>
                  <a:schemeClr val="tx2">
                    <a:lumMod val="50000"/>
                  </a:schemeClr>
                </a:solidFill>
              </a:rPr>
              <a:t>fit parameters</a:t>
            </a:r>
            <a:endParaRPr kumimoji="0" lang="en-US" sz="20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ＭＳ Ｐゴシック" pitchFamily="-110" charset="-128"/>
                <a:cs typeface="+mn-cs"/>
              </a:rPr>
              <a:t>What concerns were raised in PWG meetings?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ea typeface="ＭＳ Ｐゴシック" pitchFamily="-110" charset="-128"/>
              </a:rPr>
              <a:t>Why is R, </a:t>
            </a:r>
            <a:r>
              <a:rPr lang="el-GR" sz="2000" dirty="0">
                <a:solidFill>
                  <a:schemeClr val="tx2">
                    <a:lumMod val="50000"/>
                  </a:schemeClr>
                </a:solidFill>
                <a:ea typeface="ＭＳ Ｐゴシック" pitchFamily="-110" charset="-128"/>
              </a:rPr>
              <a:t>α</a:t>
            </a:r>
            <a:r>
              <a:rPr lang="en-US" sz="2000" dirty="0">
                <a:solidFill>
                  <a:schemeClr val="tx2">
                    <a:lumMod val="50000"/>
                  </a:schemeClr>
                </a:solidFill>
                <a:ea typeface="ＭＳ Ｐゴシック" pitchFamily="-110" charset="-128"/>
              </a:rPr>
              <a:t> is taken from PPG194, and not used as fit parameter? What are the f</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-p</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 plots?</a:t>
            </a:r>
            <a:endParaRPr kumimoji="0" lang="en-US" sz="2000" b="0" i="0" u="none" strike="noStrike" kern="1200" cap="none" spc="0" normalizeH="0" baseline="0" noProof="0" dirty="0">
              <a:ln>
                <a:noFill/>
              </a:ln>
              <a:solidFill>
                <a:schemeClr val="tx2">
                  <a:lumMod val="50000"/>
                </a:schemeClr>
              </a:solidFill>
              <a:effectLst/>
              <a:uLnTx/>
              <a:uFillTx/>
              <a:ea typeface="ＭＳ Ｐゴシック" pitchFamily="-110" charset="-128"/>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What was the resolution for these issues?</a:t>
            </a:r>
          </a:p>
          <a:p>
            <a:pPr lvl="0">
              <a:spcBef>
                <a:spcPct val="20000"/>
              </a:spcBef>
              <a:defRPr/>
            </a:pPr>
            <a:r>
              <a:rPr lang="en-US" sz="2000" dirty="0">
                <a:solidFill>
                  <a:schemeClr val="tx2">
                    <a:lumMod val="50000"/>
                  </a:schemeClr>
                </a:solidFill>
              </a:rPr>
              <a:t>We used R, </a:t>
            </a:r>
            <a:r>
              <a:rPr lang="el-GR" sz="2000" dirty="0">
                <a:solidFill>
                  <a:schemeClr val="tx2">
                    <a:lumMod val="50000"/>
                  </a:schemeClr>
                </a:solidFill>
              </a:rPr>
              <a:t>α</a:t>
            </a:r>
            <a:r>
              <a:rPr lang="en-US" sz="2000" dirty="0">
                <a:solidFill>
                  <a:schemeClr val="tx2">
                    <a:lumMod val="50000"/>
                  </a:schemeClr>
                </a:solidFill>
              </a:rPr>
              <a:t> as fit parameters, the results was consistent with PPG194 (see AN1288 figure 5), but using them from PPG194 reduce the number of parameters and it’s easier and faster to fit. Explanation of </a:t>
            </a:r>
            <a:r>
              <a:rPr lang="en-US" sz="2000" dirty="0">
                <a:solidFill>
                  <a:schemeClr val="tx2">
                    <a:lumMod val="50000"/>
                  </a:schemeClr>
                </a:solidFill>
                <a:ea typeface="ＭＳ Ｐゴシック" pitchFamily="-110" charset="-128"/>
              </a:rPr>
              <a:t>f</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-p</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 plots was extended in AN1288 section 6.3</a:t>
            </a:r>
            <a:r>
              <a:rPr lang="en-US" sz="2800" dirty="0">
                <a:solidFill>
                  <a:schemeClr val="tx2">
                    <a:lumMod val="50000"/>
                  </a:schemeClr>
                </a:solidFill>
                <a:ea typeface="ＭＳ Ｐゴシック" pitchFamily="-110" charset="-128"/>
              </a:rPr>
              <a:t>.</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P</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age number / figure in AN with the details…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noProof="0" dirty="0">
                <a:solidFill>
                  <a:schemeClr val="tx2">
                    <a:lumMod val="50000"/>
                  </a:schemeClr>
                </a:solidFill>
              </a:rPr>
              <a:t>Chapter 4 plots in figure 5</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noProof="0" dirty="0">
                <a:solidFill>
                  <a:schemeClr val="tx2">
                    <a:lumMod val="50000"/>
                  </a:schemeClr>
                </a:solidFill>
              </a:rPr>
              <a:t>Chapter 6.3</a:t>
            </a:r>
            <a:endParaRPr kumimoji="0" lang="en-US" sz="20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13</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Relation to Previous </a:t>
            </a:r>
            <a:r>
              <a:rPr lang="en-US" sz="4000" b="1" dirty="0">
                <a:latin typeface="+mj-lt"/>
                <a:ea typeface="+mj-ea"/>
                <a:cs typeface="+mj-cs"/>
              </a:rPr>
              <a:t>A</a:t>
            </a:r>
            <a:r>
              <a:rPr kumimoji="0" lang="en-US" sz="4000" b="1" i="0" u="none" strike="noStrike" kern="1200" cap="none" spc="0" normalizeH="0" baseline="0" noProof="0" dirty="0" err="1">
                <a:ln>
                  <a:noFill/>
                </a:ln>
                <a:solidFill>
                  <a:schemeClr val="tx1"/>
                </a:solidFill>
                <a:effectLst/>
                <a:uLnTx/>
                <a:uFillTx/>
                <a:latin typeface="+mj-lt"/>
                <a:ea typeface="+mj-ea"/>
                <a:cs typeface="+mj-cs"/>
              </a:rPr>
              <a:t>nalyses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152400" y="838200"/>
            <a:ext cx="8839200" cy="5181600"/>
          </a:xfrm>
          <a:prstGeom prst="rect">
            <a:avLst/>
          </a:prstGeom>
          <a:ln>
            <a:solidFill>
              <a:schemeClr val="tx2">
                <a:lumMod val="50000"/>
              </a:schemeClr>
            </a:solidFill>
          </a:ln>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previous results for the same observable?</a:t>
            </a:r>
          </a:p>
          <a:p>
            <a:pPr lvl="0">
              <a:spcBef>
                <a:spcPct val="20000"/>
              </a:spcBef>
              <a:defRPr/>
            </a:pPr>
            <a:r>
              <a:rPr lang="en-US" sz="2400" dirty="0">
                <a:solidFill>
                  <a:schemeClr val="tx2">
                    <a:lumMod val="50000"/>
                  </a:schemeClr>
                </a:solidFill>
              </a:rPr>
              <a:t>     No</a:t>
            </a:r>
            <a:endParaRPr kumimoji="0" lang="en-US" sz="24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previous results for a related observable?</a:t>
            </a:r>
          </a:p>
          <a:p>
            <a:pPr>
              <a:spcBef>
                <a:spcPct val="20000"/>
              </a:spcBef>
              <a:defRPr/>
            </a:pPr>
            <a:r>
              <a:rPr lang="en-US" sz="3200" dirty="0">
                <a:solidFill>
                  <a:schemeClr val="tx2">
                    <a:lumMod val="50000"/>
                  </a:schemeClr>
                </a:solidFill>
                <a:ea typeface="ＭＳ Ｐゴシック" pitchFamily="-110" charset="-128"/>
              </a:rPr>
              <a:t>     </a:t>
            </a:r>
            <a:r>
              <a:rPr lang="en-US" sz="2400" dirty="0" err="1">
                <a:solidFill>
                  <a:schemeClr val="tx2">
                    <a:lumMod val="50000"/>
                  </a:schemeClr>
                </a:solidFill>
              </a:rPr>
              <a:t>m</a:t>
            </a:r>
            <a:r>
              <a:rPr lang="en-US" sz="2400" baseline="-25000" dirty="0" err="1">
                <a:solidFill>
                  <a:schemeClr val="tx2">
                    <a:lumMod val="50000"/>
                  </a:schemeClr>
                </a:solidFill>
              </a:rPr>
              <a:t>T</a:t>
            </a:r>
            <a:r>
              <a:rPr lang="en-US" sz="2400" dirty="0">
                <a:solidFill>
                  <a:schemeClr val="tx2">
                    <a:lumMod val="50000"/>
                  </a:schemeClr>
                </a:solidFill>
              </a:rPr>
              <a:t>-integrated f</a:t>
            </a:r>
            <a:r>
              <a:rPr lang="en-US" sz="2400" baseline="-25000" dirty="0">
                <a:solidFill>
                  <a:schemeClr val="tx2">
                    <a:lumMod val="50000"/>
                  </a:schemeClr>
                </a:solidFill>
              </a:rPr>
              <a:t>c</a:t>
            </a:r>
            <a:r>
              <a:rPr lang="en-US" sz="2400" dirty="0">
                <a:solidFill>
                  <a:schemeClr val="tx2">
                    <a:lumMod val="50000"/>
                  </a:schemeClr>
                </a:solidFill>
              </a:rPr>
              <a:t>-p</a:t>
            </a:r>
            <a:r>
              <a:rPr lang="en-US" sz="2400" baseline="-25000" dirty="0">
                <a:solidFill>
                  <a:schemeClr val="tx2">
                    <a:lumMod val="50000"/>
                  </a:schemeClr>
                </a:solidFill>
              </a:rPr>
              <a:t>c</a:t>
            </a:r>
            <a:r>
              <a:rPr lang="en-US" sz="2400" dirty="0">
                <a:solidFill>
                  <a:schemeClr val="tx2">
                    <a:lumMod val="50000"/>
                  </a:schemeClr>
                </a:solidFill>
              </a:rPr>
              <a:t> with Gaussian fits (ID p0278, QM05 preliminary) PPG194 partly </a:t>
            </a:r>
          </a:p>
          <a:p>
            <a:pPr>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any non-PHENIX results for this</a:t>
            </a:r>
            <a:r>
              <a:rPr kumimoji="0" lang="en-US" sz="3200" b="0" i="0" u="none" strike="noStrike" kern="1200" cap="none" spc="0" normalizeH="0" noProof="0" dirty="0">
                <a:ln>
                  <a:noFill/>
                </a:ln>
                <a:solidFill>
                  <a:schemeClr val="tx2">
                    <a:lumMod val="50000"/>
                  </a:schemeClr>
                </a:solidFill>
                <a:effectLst/>
                <a:uLnTx/>
                <a:uFillTx/>
                <a:latin typeface="+mn-lt"/>
                <a:ea typeface="+mn-ea"/>
                <a:cs typeface="+mn-cs"/>
              </a:rPr>
              <a:t> </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observable?</a:t>
            </a:r>
          </a:p>
          <a:p>
            <a:pPr lvl="0">
              <a:spcBef>
                <a:spcPct val="20000"/>
              </a:spcBef>
              <a:defRPr/>
            </a:pPr>
            <a:r>
              <a:rPr lang="en-US" sz="3200" dirty="0">
                <a:solidFill>
                  <a:schemeClr val="tx2">
                    <a:lumMod val="50000"/>
                  </a:schemeClr>
                </a:solidFill>
              </a:rPr>
              <a:t>     </a:t>
            </a:r>
            <a:r>
              <a:rPr lang="en-US" sz="2600" dirty="0">
                <a:solidFill>
                  <a:schemeClr val="tx2">
                    <a:lumMod val="50000"/>
                  </a:schemeClr>
                </a:solidFill>
              </a:rPr>
              <a:t>No Levy fits was done, no 3D analysis (12, 23, 31)      </a:t>
            </a:r>
          </a:p>
          <a:p>
            <a:pPr lvl="0">
              <a:spcBef>
                <a:spcPct val="20000"/>
              </a:spcBef>
              <a:defRPr/>
            </a:pPr>
            <a:r>
              <a:rPr lang="en-US" sz="2600" dirty="0">
                <a:solidFill>
                  <a:schemeClr val="tx2">
                    <a:lumMod val="50000"/>
                  </a:schemeClr>
                </a:solidFill>
              </a:rPr>
              <a:t>     Similar observable in ALICE measurements: arXiv:1512.08902, </a:t>
            </a:r>
            <a:r>
              <a:rPr lang="en-US" sz="2600" dirty="0" err="1">
                <a:solidFill>
                  <a:schemeClr val="tx2">
                    <a:lumMod val="50000"/>
                  </a:schemeClr>
                </a:solidFill>
              </a:rPr>
              <a:t>arXiv</a:t>
            </a:r>
            <a:r>
              <a:rPr lang="en-US" sz="2600" dirty="0">
                <a:solidFill>
                  <a:schemeClr val="tx2">
                    <a:lumMod val="50000"/>
                  </a:schemeClr>
                </a:solidFill>
              </a:rPr>
              <a:t>: 1310.7808 </a:t>
            </a:r>
          </a:p>
          <a:p>
            <a:pPr lvl="0">
              <a:spcBef>
                <a:spcPct val="20000"/>
              </a:spcBef>
              <a:defRPr/>
            </a:pPr>
            <a:r>
              <a:rPr lang="en-US" sz="2600" dirty="0">
                <a:solidFill>
                  <a:schemeClr val="tx2">
                    <a:lumMod val="50000"/>
                  </a:schemeClr>
                </a:solidFill>
              </a:rPr>
              <a:t>     Not directly comparable</a:t>
            </a:r>
            <a:endParaRPr kumimoji="0" lang="en-US" sz="26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14</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Comparison of New &amp; Old PHENIX Results</a:t>
            </a:r>
          </a:p>
        </p:txBody>
      </p:sp>
      <p:sp>
        <p:nvSpPr>
          <p:cNvPr id="7" name="Rectangle 3"/>
          <p:cNvSpPr txBox="1">
            <a:spLocks noChangeArrowheads="1"/>
          </p:cNvSpPr>
          <p:nvPr/>
        </p:nvSpPr>
        <p:spPr>
          <a:xfrm>
            <a:off x="181947" y="1114105"/>
            <a:ext cx="7772400" cy="5181600"/>
          </a:xfrm>
          <a:prstGeom prst="rect">
            <a:avLst/>
          </a:prstGeom>
          <a:ln>
            <a:solidFill>
              <a:schemeClr val="tx2">
                <a:lumMod val="50000"/>
              </a:schemeClr>
            </a:solidFill>
          </a:ln>
        </p:spPr>
        <p:txBody>
          <a:bodyPr vert="horz" lIns="91440" tIns="45720" rIns="91440" bIns="45720" rtlCol="0">
            <a:normAutofit fontScale="625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4400" dirty="0">
                <a:solidFill>
                  <a:schemeClr val="tx2">
                    <a:lumMod val="50000"/>
                  </a:schemeClr>
                </a:solidFill>
              </a:rPr>
              <a:t>S</a:t>
            </a:r>
            <a:r>
              <a:rPr kumimoji="0" lang="en-US" sz="4400" b="0" i="0" u="none" strike="noStrike" kern="1200" cap="none" spc="0" normalizeH="0" baseline="0" noProof="0" dirty="0">
                <a:ln>
                  <a:noFill/>
                </a:ln>
                <a:solidFill>
                  <a:schemeClr val="tx2">
                    <a:lumMod val="50000"/>
                  </a:schemeClr>
                </a:solidFill>
                <a:effectLst/>
                <a:uLnTx/>
                <a:uFillTx/>
              </a:rPr>
              <a:t>how plot(s) of this comparison</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noProof="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4400" dirty="0">
                <a:solidFill>
                  <a:schemeClr val="tx2">
                    <a:lumMod val="50000"/>
                  </a:schemeClr>
                </a:solidFill>
              </a:rPr>
              <a:t>S</a:t>
            </a:r>
            <a:r>
              <a:rPr kumimoji="0" lang="en-US" sz="4400" b="0" i="0" u="none" strike="noStrike" kern="1200" cap="none" spc="0" normalizeH="0" baseline="0" noProof="0" dirty="0" err="1">
                <a:ln>
                  <a:noFill/>
                </a:ln>
                <a:solidFill>
                  <a:schemeClr val="tx2">
                    <a:lumMod val="50000"/>
                  </a:schemeClr>
                </a:solidFill>
                <a:effectLst/>
                <a:uLnTx/>
                <a:uFillTx/>
              </a:rPr>
              <a:t>ummarize</a:t>
            </a:r>
            <a:r>
              <a:rPr kumimoji="0" lang="en-US" sz="4400" b="0" i="0" u="none" strike="noStrike" kern="1200" cap="none" spc="0" normalizeH="0" baseline="0" noProof="0" dirty="0">
                <a:ln>
                  <a:noFill/>
                </a:ln>
                <a:solidFill>
                  <a:schemeClr val="tx2">
                    <a:lumMod val="50000"/>
                  </a:schemeClr>
                </a:solidFill>
                <a:effectLst/>
                <a:uLnTx/>
                <a:uFillTx/>
              </a:rPr>
              <a:t> how good/bad the agreement is</a:t>
            </a:r>
          </a:p>
          <a:p>
            <a:pPr lvl="0">
              <a:spcBef>
                <a:spcPct val="20000"/>
              </a:spcBef>
              <a:defRPr/>
            </a:pPr>
            <a:r>
              <a:rPr lang="en-US" sz="3200" dirty="0">
                <a:solidFill>
                  <a:schemeClr val="tx2">
                    <a:lumMod val="50000"/>
                  </a:schemeClr>
                </a:solidFill>
              </a:rPr>
              <a:t>Values of λ</a:t>
            </a:r>
            <a:r>
              <a:rPr lang="en-US" sz="3200" baseline="-25000" dirty="0">
                <a:solidFill>
                  <a:schemeClr val="tx2">
                    <a:lumMod val="50000"/>
                  </a:schemeClr>
                </a:solidFill>
              </a:rPr>
              <a:t>2</a:t>
            </a:r>
            <a:r>
              <a:rPr lang="en-US" sz="3200" dirty="0">
                <a:solidFill>
                  <a:schemeClr val="tx2">
                    <a:lumMod val="50000"/>
                  </a:schemeClr>
                </a:solidFill>
              </a:rPr>
              <a:t> and λ</a:t>
            </a:r>
            <a:r>
              <a:rPr lang="en-US" sz="3200" baseline="-25000" dirty="0">
                <a:solidFill>
                  <a:schemeClr val="tx2">
                    <a:lumMod val="50000"/>
                  </a:schemeClr>
                </a:solidFill>
              </a:rPr>
              <a:t>3 </a:t>
            </a:r>
            <a:r>
              <a:rPr lang="en-US" sz="3200" dirty="0">
                <a:solidFill>
                  <a:schemeClr val="tx2">
                    <a:lumMod val="50000"/>
                  </a:schemeClr>
                </a:solidFill>
              </a:rPr>
              <a:t>give similar (f</a:t>
            </a:r>
            <a:r>
              <a:rPr lang="en-US" sz="3200" baseline="-25000" dirty="0">
                <a:solidFill>
                  <a:schemeClr val="tx2">
                    <a:lumMod val="50000"/>
                  </a:schemeClr>
                </a:solidFill>
              </a:rPr>
              <a:t>c</a:t>
            </a:r>
            <a:r>
              <a:rPr lang="en-US" sz="3200" dirty="0">
                <a:solidFill>
                  <a:schemeClr val="tx2">
                    <a:lumMod val="50000"/>
                  </a:schemeClr>
                </a:solidFill>
              </a:rPr>
              <a:t>,</a:t>
            </a:r>
            <a:r>
              <a:rPr lang="en-US" sz="3200" baseline="-25000" dirty="0">
                <a:solidFill>
                  <a:schemeClr val="tx2">
                    <a:lumMod val="50000"/>
                  </a:schemeClr>
                </a:solidFill>
              </a:rPr>
              <a:t> </a:t>
            </a:r>
            <a:r>
              <a:rPr lang="en-US" sz="3200" dirty="0">
                <a:solidFill>
                  <a:schemeClr val="tx2">
                    <a:lumMod val="50000"/>
                  </a:schemeClr>
                </a:solidFill>
              </a:rPr>
              <a:t>p</a:t>
            </a:r>
            <a:r>
              <a:rPr lang="en-US" sz="3200" baseline="-25000" dirty="0">
                <a:solidFill>
                  <a:schemeClr val="tx2">
                    <a:lumMod val="50000"/>
                  </a:schemeClr>
                </a:solidFill>
              </a:rPr>
              <a:t>c</a:t>
            </a:r>
            <a:r>
              <a:rPr lang="en-US" sz="3200" dirty="0">
                <a:solidFill>
                  <a:schemeClr val="tx2">
                    <a:lumMod val="50000"/>
                  </a:schemeClr>
                </a:solidFill>
              </a:rPr>
              <a:t>) ranges with 1</a:t>
            </a:r>
            <a:r>
              <a:rPr lang="hu-HU" sz="3200" dirty="0">
                <a:solidFill>
                  <a:schemeClr val="tx2">
                    <a:lumMod val="50000"/>
                  </a:schemeClr>
                </a:solidFill>
              </a:rPr>
              <a:t> </a:t>
            </a:r>
            <a:r>
              <a:rPr lang="en-US" sz="3200" dirty="0">
                <a:solidFill>
                  <a:schemeClr val="tx2">
                    <a:lumMod val="50000"/>
                  </a:schemeClr>
                </a:solidFill>
              </a:rPr>
              <a:t>sigma stat errors  Results compatible with partially coherent source</a:t>
            </a:r>
            <a:endParaRPr lang="hu-HU" sz="3200" dirty="0">
              <a:solidFill>
                <a:schemeClr val="tx2">
                  <a:lumMod val="50000"/>
                </a:schemeClr>
              </a:solidFill>
            </a:endParaRPr>
          </a:p>
          <a:p>
            <a:pPr lvl="0">
              <a:spcBef>
                <a:spcPct val="20000"/>
              </a:spcBef>
              <a:defRPr/>
            </a:pPr>
            <a:r>
              <a:rPr lang="en-US" sz="3200" dirty="0">
                <a:solidFill>
                  <a:schemeClr val="tx2">
                    <a:lumMod val="50000"/>
                  </a:schemeClr>
                </a:solidFill>
              </a:rPr>
              <a:t>At the given </a:t>
            </a:r>
            <a:r>
              <a:rPr lang="en-US" sz="3200" dirty="0" err="1">
                <a:solidFill>
                  <a:schemeClr val="tx2">
                    <a:lumMod val="50000"/>
                  </a:schemeClr>
                </a:solidFill>
              </a:rPr>
              <a:t>m</a:t>
            </a:r>
            <a:r>
              <a:rPr lang="en-US" sz="3200" baseline="-25000" dirty="0" err="1">
                <a:solidFill>
                  <a:schemeClr val="tx2">
                    <a:lumMod val="50000"/>
                  </a:schemeClr>
                </a:solidFill>
              </a:rPr>
              <a:t>T</a:t>
            </a:r>
            <a:r>
              <a:rPr lang="en-US" sz="3200">
                <a:solidFill>
                  <a:schemeClr val="tx2">
                    <a:lumMod val="50000"/>
                  </a:schemeClr>
                </a:solidFill>
              </a:rPr>
              <a:t>, f</a:t>
            </a:r>
            <a:r>
              <a:rPr lang="en-US" sz="3200" baseline="-25000">
                <a:solidFill>
                  <a:schemeClr val="tx2">
                    <a:lumMod val="50000"/>
                  </a:schemeClr>
                </a:solidFill>
              </a:rPr>
              <a:t>c</a:t>
            </a:r>
            <a:r>
              <a:rPr lang="en-US" sz="3200" dirty="0">
                <a:solidFill>
                  <a:schemeClr val="tx2">
                    <a:lumMod val="50000"/>
                  </a:schemeClr>
                </a:solidFill>
              </a:rPr>
              <a:t>&lt;</a:t>
            </a:r>
            <a:r>
              <a:rPr lang="en-US" sz="3200">
                <a:solidFill>
                  <a:schemeClr val="tx2">
                    <a:lumMod val="50000"/>
                  </a:schemeClr>
                </a:solidFill>
              </a:rPr>
              <a:t>0.82 and p</a:t>
            </a:r>
            <a:r>
              <a:rPr lang="en-US" sz="3200" baseline="-25000">
                <a:solidFill>
                  <a:schemeClr val="tx2">
                    <a:lumMod val="50000"/>
                  </a:schemeClr>
                </a:solidFill>
              </a:rPr>
              <a:t>c</a:t>
            </a:r>
            <a:r>
              <a:rPr lang="en-US" sz="3200" dirty="0">
                <a:solidFill>
                  <a:schemeClr val="tx2">
                    <a:lumMod val="50000"/>
                  </a:schemeClr>
                </a:solidFill>
              </a:rPr>
              <a:t>&gt;</a:t>
            </a:r>
            <a:r>
              <a:rPr lang="en-US" sz="3200">
                <a:solidFill>
                  <a:schemeClr val="tx2">
                    <a:lumMod val="50000"/>
                  </a:schemeClr>
                </a:solidFill>
              </a:rPr>
              <a:t>0.5 </a:t>
            </a:r>
            <a:r>
              <a:rPr lang="en-US" sz="3200" dirty="0">
                <a:solidFill>
                  <a:schemeClr val="tx2">
                    <a:lumMod val="50000"/>
                  </a:schemeClr>
                </a:solidFill>
              </a:rPr>
              <a:t>are excluded</a:t>
            </a:r>
            <a:endParaRPr lang="hu-HU" sz="32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4400" dirty="0">
                <a:solidFill>
                  <a:schemeClr val="tx2">
                    <a:lumMod val="50000"/>
                  </a:schemeClr>
                </a:solidFill>
              </a:rPr>
              <a:t>E</a:t>
            </a:r>
            <a:r>
              <a:rPr kumimoji="0" lang="en-US" sz="4400" b="0" i="0" u="none" strike="noStrike" kern="1200" cap="none" spc="0" normalizeH="0" baseline="0" noProof="0" dirty="0" err="1">
                <a:ln>
                  <a:noFill/>
                </a:ln>
                <a:solidFill>
                  <a:schemeClr val="tx2">
                    <a:lumMod val="50000"/>
                  </a:schemeClr>
                </a:solidFill>
                <a:effectLst/>
                <a:uLnTx/>
                <a:uFillTx/>
              </a:rPr>
              <a:t>xplain</a:t>
            </a:r>
            <a:r>
              <a:rPr kumimoji="0" lang="en-US" sz="4400" b="0" i="0" u="none" strike="noStrike" kern="1200" cap="none" spc="0" normalizeH="0" baseline="0" noProof="0" dirty="0">
                <a:ln>
                  <a:noFill/>
                </a:ln>
                <a:solidFill>
                  <a:schemeClr val="tx2">
                    <a:lumMod val="50000"/>
                  </a:schemeClr>
                </a:solidFill>
                <a:effectLst/>
                <a:uLnTx/>
                <a:uFillTx/>
              </a:rPr>
              <a:t> any disagreement</a:t>
            </a:r>
            <a:r>
              <a:rPr lang="en-US" sz="4400" dirty="0">
                <a:solidFill>
                  <a:schemeClr val="tx2">
                    <a:lumMod val="50000"/>
                  </a:schemeClr>
                </a:solidFill>
              </a:rPr>
              <a:t>:</a:t>
            </a:r>
          </a:p>
          <a:p>
            <a:pPr lvl="0">
              <a:spcBef>
                <a:spcPct val="20000"/>
              </a:spcBef>
              <a:defRPr/>
            </a:pPr>
            <a:r>
              <a:rPr lang="en-US" sz="3200" dirty="0">
                <a:solidFill>
                  <a:schemeClr val="tx2">
                    <a:lumMod val="50000"/>
                  </a:schemeClr>
                </a:solidFill>
              </a:rPr>
              <a:t>Previous result: not with Levy sources, </a:t>
            </a:r>
            <a:r>
              <a:rPr lang="en-US" sz="3200" dirty="0" err="1">
                <a:solidFill>
                  <a:schemeClr val="tx2">
                    <a:lumMod val="50000"/>
                  </a:schemeClr>
                </a:solidFill>
              </a:rPr>
              <a:t>m</a:t>
            </a:r>
            <a:r>
              <a:rPr lang="en-US" sz="3200" baseline="-25000" dirty="0" err="1">
                <a:solidFill>
                  <a:schemeClr val="tx2">
                    <a:lumMod val="50000"/>
                  </a:schemeClr>
                </a:solidFill>
              </a:rPr>
              <a:t>T</a:t>
            </a:r>
            <a:r>
              <a:rPr lang="en-US" sz="3200" dirty="0">
                <a:solidFill>
                  <a:schemeClr val="tx2">
                    <a:lumMod val="50000"/>
                  </a:schemeClr>
                </a:solidFill>
              </a:rPr>
              <a:t>-integrated</a:t>
            </a: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pic>
        <p:nvPicPr>
          <p:cNvPr id="8" name="Picture 2" descr="https://www.phenix.bnl.gov/phenix/WWW/p/plots/archive/p0278/01/fcpc_levy.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947" y="1509101"/>
            <a:ext cx="2195804" cy="2195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751" y="1509425"/>
            <a:ext cx="3058478" cy="2044187"/>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8400" y="1509101"/>
            <a:ext cx="3089616" cy="204451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8016" y="1509101"/>
            <a:ext cx="2918567" cy="1919899"/>
          </a:xfrm>
          <a:prstGeom prst="rect">
            <a:avLst/>
          </a:prstGeom>
        </p:spPr>
      </p:pic>
    </p:spTree>
    <p:extLst>
      <p:ext uri="{BB962C8B-B14F-4D97-AF65-F5344CB8AC3E}">
        <p14:creationId xmlns:p14="http://schemas.microsoft.com/office/powerpoint/2010/main" val="206810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15</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What plots are requested preliminary?</a:t>
            </a:r>
          </a:p>
        </p:txBody>
      </p:sp>
      <mc:AlternateContent xmlns:mc="http://schemas.openxmlformats.org/markup-compatibility/2006" xmlns:a14="http://schemas.microsoft.com/office/drawing/2010/main">
        <mc:Choice Requires="a14">
          <p:sp>
            <p:nvSpPr>
              <p:cNvPr id="7" name="Rectangle 3"/>
              <p:cNvSpPr txBox="1">
                <a:spLocks noChangeArrowheads="1"/>
              </p:cNvSpPr>
              <p:nvPr/>
            </p:nvSpPr>
            <p:spPr>
              <a:xfrm>
                <a:off x="228600" y="883298"/>
                <a:ext cx="8915400" cy="5257800"/>
              </a:xfrm>
              <a:prstGeom prst="rect">
                <a:avLst/>
              </a:prstGeom>
            </p:spPr>
            <p:txBody>
              <a:bodyPr vert="horz" lIns="91440" tIns="45720" rIns="91440" bIns="45720" rtlCol="0">
                <a:normAutofit fontScale="62500" lnSpcReduction="20000"/>
              </a:bodyPr>
              <a:lstStyle/>
              <a:p>
                <a:pPr>
                  <a:spcBef>
                    <a:spcPct val="20000"/>
                  </a:spcBef>
                  <a:buFont typeface="Arial" pitchFamily="34" charset="0"/>
                  <a:buNone/>
                  <a:defRPr/>
                </a:pPr>
                <a:r>
                  <a:rPr kumimoji="0" lang="hu-HU" sz="3800" b="0" i="0" u="none" strike="noStrike" kern="1200" cap="none" spc="0" normalizeH="0" baseline="0" noProof="0" dirty="0">
                    <a:ln>
                      <a:noFill/>
                    </a:ln>
                    <a:solidFill>
                      <a:schemeClr val="tx2">
                        <a:lumMod val="60000"/>
                        <a:lumOff val="40000"/>
                      </a:schemeClr>
                    </a:solidFill>
                    <a:effectLst/>
                    <a:uLnTx/>
                    <a:uFillTx/>
                    <a:latin typeface="+mn-lt"/>
                    <a:ea typeface="+mn-ea"/>
                    <a:cs typeface="+mn-cs"/>
                  </a:rPr>
                  <a:t>Example</a:t>
                </a:r>
                <a:r>
                  <a:rPr kumimoji="0" lang="hu-HU" sz="3800" b="0" i="0" u="none" strike="noStrike" kern="1200" cap="none" spc="0" normalizeH="0" noProof="0" dirty="0">
                    <a:ln>
                      <a:noFill/>
                    </a:ln>
                    <a:solidFill>
                      <a:schemeClr val="tx2">
                        <a:lumMod val="60000"/>
                        <a:lumOff val="40000"/>
                      </a:schemeClr>
                    </a:solidFill>
                    <a:effectLst/>
                    <a:uLnTx/>
                    <a:uFillTx/>
                    <a:latin typeface="+mn-lt"/>
                    <a:ea typeface="+mn-ea"/>
                    <a:cs typeface="+mn-cs"/>
                  </a:rPr>
                  <a:t> C</a:t>
                </a:r>
                <a:r>
                  <a:rPr kumimoji="0" lang="hu-HU" sz="3800" b="0" i="0" u="none" kern="1200" cap="none" spc="0" normalizeH="0" baseline="-25000" noProof="0" dirty="0">
                    <a:ln>
                      <a:noFill/>
                    </a:ln>
                    <a:solidFill>
                      <a:schemeClr val="tx2">
                        <a:lumMod val="60000"/>
                        <a:lumOff val="40000"/>
                      </a:schemeClr>
                    </a:solidFill>
                    <a:effectLst/>
                    <a:uLnTx/>
                    <a:uFillTx/>
                    <a:latin typeface="+mn-lt"/>
                    <a:ea typeface="+mn-ea"/>
                    <a:cs typeface="+mn-cs"/>
                  </a:rPr>
                  <a:t>3</a:t>
                </a:r>
                <a:r>
                  <a:rPr kumimoji="0" lang="hu-HU"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12</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13</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14</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 diagonal correlation functions with fits (2 plots, p1387)</a:t>
                </a:r>
              </a:p>
              <a:p>
                <a:pPr>
                  <a:spcBef>
                    <a:spcPct val="20000"/>
                  </a:spcBef>
                  <a:buFont typeface="Arial" pitchFamily="34" charset="0"/>
                  <a:buNone/>
                  <a:defRPr/>
                </a:pPr>
                <a:r>
                  <a:rPr lang="en-GB" sz="3800" noProof="0" dirty="0">
                    <a:solidFill>
                      <a:schemeClr val="tx2">
                        <a:lumMod val="60000"/>
                        <a:lumOff val="40000"/>
                      </a:schemeClr>
                    </a:solidFill>
                  </a:rPr>
                  <a:t>Correlation strength: </a:t>
                </a:r>
                <a:r>
                  <a:rPr lang="el-GR" sz="3800" noProof="0" dirty="0">
                    <a:solidFill>
                      <a:srgbClr val="FF0000"/>
                    </a:solidFill>
                  </a:rPr>
                  <a:t>λ</a:t>
                </a:r>
                <a:r>
                  <a:rPr lang="en-GB" sz="3800" baseline="-25000" dirty="0">
                    <a:solidFill>
                      <a:srgbClr val="FF0000"/>
                    </a:solidFill>
                  </a:rPr>
                  <a:t>3</a:t>
                </a:r>
                <a:r>
                  <a:rPr lang="en-GB" sz="3800" dirty="0">
                    <a:solidFill>
                      <a:srgbClr val="FF0000"/>
                    </a:solidFill>
                  </a:rPr>
                  <a:t> </a:t>
                </a:r>
                <a:r>
                  <a:rPr lang="en-GB" sz="3800" noProof="0" dirty="0">
                    <a:solidFill>
                      <a:schemeClr val="tx2">
                        <a:lumMod val="60000"/>
                        <a:lumOff val="40000"/>
                      </a:schemeClr>
                    </a:solidFill>
                  </a:rPr>
                  <a:t>(1 plot, p1388)</a:t>
                </a:r>
              </a:p>
              <a:p>
                <a:pPr>
                  <a:spcBef>
                    <a:spcPct val="20000"/>
                  </a:spcBef>
                  <a:buFont typeface="Arial" pitchFamily="34" charset="0"/>
                  <a:buNone/>
                  <a:defRPr/>
                </a:pPr>
                <a:r>
                  <a:rPr lang="en-GB" sz="3800" dirty="0">
                    <a:solidFill>
                      <a:schemeClr val="tx2">
                        <a:lumMod val="60000"/>
                        <a:lumOff val="40000"/>
                      </a:schemeClr>
                    </a:solidFill>
                  </a:rPr>
                  <a:t>New Core-Halo independent parameter</a:t>
                </a:r>
                <a:r>
                  <a:rPr lang="en-GB" sz="3800" noProof="0" dirty="0">
                    <a:solidFill>
                      <a:schemeClr val="tx2">
                        <a:lumMod val="60000"/>
                        <a:lumOff val="40000"/>
                      </a:schemeClr>
                    </a:solidFill>
                  </a:rPr>
                  <a:t> </a:t>
                </a:r>
                <a14:m>
                  <m:oMath xmlns:m="http://schemas.openxmlformats.org/officeDocument/2006/math">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κ</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m:t>
                    </m:r>
                    <m:f>
                      <m:fPr>
                        <m:ctrlPr>
                          <a:rPr lang="en-GB" sz="3800" b="0" i="1" noProof="0" smtClean="0">
                            <a:solidFill>
                              <a:srgbClr val="FF0000"/>
                            </a:solidFill>
                            <a:latin typeface="Cambria Math" panose="02040503050406030204" pitchFamily="18" charset="0"/>
                          </a:rPr>
                        </m:ctrlPr>
                      </m:fPr>
                      <m:num>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−3</m:t>
                        </m:r>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Sub>
                      </m:num>
                      <m:den>
                        <m:sSubSup>
                          <m:sSubSupPr>
                            <m:ctrlPr>
                              <a:rPr lang="en-GB" sz="3800" b="0" i="1" noProof="0" smtClean="0">
                                <a:solidFill>
                                  <a:srgbClr val="FF0000"/>
                                </a:solidFill>
                                <a:latin typeface="Cambria Math" panose="02040503050406030204" pitchFamily="18" charset="0"/>
                              </a:rPr>
                            </m:ctrlPr>
                          </m:sSubSup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up>
                            <m:r>
                              <a:rPr lang="en-GB" sz="3800" b="0" i="1" noProof="0" smtClean="0">
                                <a:solidFill>
                                  <a:srgbClr val="FF0000"/>
                                </a:solidFill>
                                <a:latin typeface="Cambria Math" panose="02040503050406030204" pitchFamily="18" charset="0"/>
                              </a:rPr>
                              <m:t>3/2</m:t>
                            </m:r>
                          </m:sup>
                        </m:sSubSup>
                      </m:den>
                    </m:f>
                  </m:oMath>
                </a14:m>
                <a:r>
                  <a:rPr kumimoji="0" lang="en-GB" sz="3800" b="0" i="0" u="none" kern="1200" cap="none" spc="0" normalizeH="0" baseline="-25000" noProof="0" dirty="0">
                    <a:ln>
                      <a:noFill/>
                    </a:ln>
                    <a:solidFill>
                      <a:schemeClr val="tx2">
                        <a:lumMod val="60000"/>
                        <a:lumOff val="40000"/>
                      </a:schemeClr>
                    </a:solidFill>
                    <a:effectLst/>
                    <a:uLnTx/>
                    <a:uFillTx/>
                  </a:rPr>
                  <a:t> </a:t>
                </a:r>
                <a:r>
                  <a:rPr kumimoji="0" lang="en-GB" sz="3800" b="0" i="0" u="none" kern="1200" cap="none" spc="0" normalizeH="0" noProof="0" dirty="0">
                    <a:ln>
                      <a:noFill/>
                    </a:ln>
                    <a:solidFill>
                      <a:schemeClr val="tx2">
                        <a:lumMod val="60000"/>
                        <a:lumOff val="40000"/>
                      </a:schemeClr>
                    </a:solidFill>
                    <a:effectLst/>
                    <a:uLnTx/>
                    <a:uFillTx/>
                  </a:rPr>
                  <a:t> (1 plot, p1389)</a:t>
                </a:r>
              </a:p>
              <a:p>
                <a:pPr>
                  <a:spcBef>
                    <a:spcPct val="20000"/>
                  </a:spcBef>
                  <a:buFont typeface="Arial" pitchFamily="34" charset="0"/>
                  <a:buNone/>
                  <a:defRPr/>
                </a:pPr>
                <a:r>
                  <a:rPr lang="en-GB" sz="4400" noProof="0" dirty="0">
                    <a:solidFill>
                      <a:schemeClr val="tx2">
                        <a:lumMod val="60000"/>
                        <a:lumOff val="40000"/>
                      </a:schemeClr>
                    </a:solidFill>
                  </a:rPr>
                  <a:t>Partial coherence: </a:t>
                </a:r>
                <a:r>
                  <a:rPr lang="en-GB" sz="4400" noProof="0" dirty="0">
                    <a:solidFill>
                      <a:srgbClr val="FF0000"/>
                    </a:solidFill>
                  </a:rPr>
                  <a:t>f</a:t>
                </a:r>
                <a:r>
                  <a:rPr lang="en-GB" sz="4400" baseline="-25000" noProof="0" dirty="0">
                    <a:solidFill>
                      <a:srgbClr val="FF0000"/>
                    </a:solidFill>
                  </a:rPr>
                  <a:t>c</a:t>
                </a:r>
                <a:r>
                  <a:rPr lang="en-GB" sz="4400" noProof="0" dirty="0">
                    <a:solidFill>
                      <a:srgbClr val="FF0000"/>
                    </a:solidFill>
                  </a:rPr>
                  <a:t>-p</a:t>
                </a:r>
                <a:r>
                  <a:rPr lang="en-GB" sz="4400" baseline="-25000" noProof="0" dirty="0">
                    <a:solidFill>
                      <a:srgbClr val="FF0000"/>
                    </a:solidFill>
                  </a:rPr>
                  <a:t>c</a:t>
                </a:r>
                <a:r>
                  <a:rPr lang="en-GB" sz="4400" noProof="0" dirty="0">
                    <a:solidFill>
                      <a:srgbClr val="FF0000"/>
                    </a:solidFill>
                  </a:rPr>
                  <a:t> plot</a:t>
                </a:r>
                <a:r>
                  <a:rPr lang="en-GB" sz="4400" noProof="0" dirty="0">
                    <a:solidFill>
                      <a:schemeClr val="tx2">
                        <a:lumMod val="60000"/>
                        <a:lumOff val="40000"/>
                      </a:schemeClr>
                    </a:solidFill>
                  </a:rPr>
                  <a:t>, where f</a:t>
                </a:r>
                <a:r>
                  <a:rPr lang="en-GB" sz="4400" baseline="-25000" noProof="0" dirty="0">
                    <a:solidFill>
                      <a:schemeClr val="tx2">
                        <a:lumMod val="60000"/>
                        <a:lumOff val="40000"/>
                      </a:schemeClr>
                    </a:solidFill>
                  </a:rPr>
                  <a:t>c</a:t>
                </a:r>
                <a:r>
                  <a:rPr lang="en-GB" sz="4400" noProof="0" dirty="0">
                    <a:solidFill>
                      <a:schemeClr val="tx2">
                        <a:lumMod val="60000"/>
                        <a:lumOff val="40000"/>
                      </a:schemeClr>
                    </a:solidFill>
                  </a:rPr>
                  <a:t> fraction of core, p</a:t>
                </a:r>
                <a:r>
                  <a:rPr lang="en-GB" sz="4400" baseline="-25000" noProof="0" dirty="0">
                    <a:solidFill>
                      <a:schemeClr val="tx2">
                        <a:lumMod val="60000"/>
                        <a:lumOff val="40000"/>
                      </a:schemeClr>
                    </a:solidFill>
                  </a:rPr>
                  <a:t>c </a:t>
                </a:r>
                <a:r>
                  <a:rPr lang="en-GB" sz="4400" noProof="0" dirty="0">
                    <a:solidFill>
                      <a:schemeClr val="tx2">
                        <a:lumMod val="60000"/>
                        <a:lumOff val="40000"/>
                      </a:schemeClr>
                    </a:solidFill>
                  </a:rPr>
                  <a:t>fraction of coherent </a:t>
                </a:r>
                <a:r>
                  <a:rPr lang="en-GB" sz="4400" noProof="0" dirty="0" err="1">
                    <a:solidFill>
                      <a:schemeClr val="tx2">
                        <a:lumMod val="60000"/>
                        <a:lumOff val="40000"/>
                      </a:schemeClr>
                    </a:solidFill>
                  </a:rPr>
                  <a:t>pions</a:t>
                </a:r>
                <a:r>
                  <a:rPr lang="en-GB" sz="4400" noProof="0" dirty="0">
                    <a:solidFill>
                      <a:schemeClr val="tx2">
                        <a:lumMod val="60000"/>
                        <a:lumOff val="40000"/>
                      </a:schemeClr>
                    </a:solidFill>
                  </a:rPr>
                  <a:t> (2 plots, p1390)</a:t>
                </a:r>
                <a:endParaRPr kumimoji="0" lang="hu-HU" sz="4400" b="0" i="0" u="none" kern="1200" cap="none" spc="0" normalizeH="0" baseline="-25000" noProof="0" dirty="0">
                  <a:ln>
                    <a:noFill/>
                  </a:ln>
                  <a:solidFill>
                    <a:schemeClr val="tx2">
                      <a:lumMod val="60000"/>
                      <a:lumOff val="4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hu-HU" sz="3200" dirty="0">
                  <a:solidFill>
                    <a:schemeClr val="tx2">
                      <a:lumMod val="60000"/>
                      <a:lumOff val="4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u-HU"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lvl="0">
                  <a:spcBef>
                    <a:spcPct val="20000"/>
                  </a:spcBef>
                </a:pPr>
                <a:r>
                  <a:rPr lang="en-US" sz="3200" dirty="0">
                    <a:hlinkClick r:id="rId2"/>
                  </a:rPr>
                  <a:t>https://www.phenix.bnl.gov/phenix/WWW/p/plots/show_plot.php?editkey=p1387</a:t>
                </a:r>
                <a:endParaRPr lang="en-US" sz="3200" dirty="0"/>
              </a:p>
              <a:p>
                <a:pPr lvl="0">
                  <a:spcBef>
                    <a:spcPct val="20000"/>
                  </a:spcBef>
                </a:pPr>
                <a:r>
                  <a:rPr lang="en-US" sz="3200" dirty="0">
                    <a:solidFill>
                      <a:srgbClr val="FF0000"/>
                    </a:solidFill>
                    <a:ea typeface="ＭＳ Ｐゴシック" pitchFamily="-110" charset="-128"/>
                    <a:hlinkClick r:id="rId3"/>
                  </a:rPr>
                  <a:t>https://www.phenix.bnl.gov/phenix/WWW/p/plots/show_plot.php?editkey=p1388</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4"/>
                  </a:rPr>
                  <a:t>https://www.phenix.bnl.gov/phenix/WWW/p/plots/show_plot.php?editkey=p1389</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5"/>
                  </a:rPr>
                  <a:t>https://www.phenix.bnl.gov/phenix/WWW/p/plots/show_plot.php?editkey=p1390</a:t>
                </a:r>
                <a:endParaRPr lang="en-US" sz="3200" dirty="0">
                  <a:solidFill>
                    <a:srgbClr val="FF0000"/>
                  </a:solidFill>
                  <a:ea typeface="ＭＳ Ｐゴシック" pitchFamily="-110" charset="-128"/>
                </a:endParaRPr>
              </a:p>
              <a:p>
                <a:pPr lvl="0">
                  <a:spcBef>
                    <a:spcPct val="20000"/>
                  </a:spcBef>
                </a:pPr>
                <a:endParaRPr lang="en-US" sz="2800" dirty="0">
                  <a:solidFill>
                    <a:srgbClr val="FF0000"/>
                  </a:solidFill>
                  <a:ea typeface="ＭＳ Ｐゴシック" pitchFamily="-110" charset="-128"/>
                </a:endParaRPr>
              </a:p>
            </p:txBody>
          </p:sp>
        </mc:Choice>
        <mc:Fallback xmlns="">
          <p:sp>
            <p:nvSpPr>
              <p:cNvPr id="7" name="Rectangle 3"/>
              <p:cNvSpPr txBox="1">
                <a:spLocks noRot="1" noChangeAspect="1" noMove="1" noResize="1" noEditPoints="1" noAdjustHandles="1" noChangeArrowheads="1" noChangeShapeType="1" noTextEdit="1"/>
              </p:cNvSpPr>
              <p:nvPr/>
            </p:nvSpPr>
            <p:spPr>
              <a:xfrm>
                <a:off x="228600" y="883298"/>
                <a:ext cx="8915400" cy="5257800"/>
              </a:xfrm>
              <a:prstGeom prst="rect">
                <a:avLst/>
              </a:prstGeom>
              <a:blipFill>
                <a:blip r:embed="rId6"/>
                <a:stretch>
                  <a:fillRect l="-1436" t="-2204"/>
                </a:stretch>
              </a:blipFill>
            </p:spPr>
            <p:txBody>
              <a:bodyPr/>
              <a:lstStyle/>
              <a:p>
                <a:r>
                  <a:rPr lang="en-US">
                    <a:noFill/>
                  </a:rPr>
                  <a:t> </a:t>
                </a:r>
              </a:p>
            </p:txBody>
          </p:sp>
        </mc:Fallback>
      </mc:AlternateContent>
    </p:spTree>
    <p:extLst>
      <p:ext uri="{BB962C8B-B14F-4D97-AF65-F5344CB8AC3E}">
        <p14:creationId xmlns:p14="http://schemas.microsoft.com/office/powerpoint/2010/main" val="256097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16</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990600" y="611592"/>
            <a:ext cx="7239000" cy="5744758"/>
          </a:xfrm>
          <a:prstGeom prst="rect">
            <a:avLst/>
          </a:prstGeom>
        </p:spPr>
      </p:pic>
    </p:spTree>
    <p:extLst>
      <p:ext uri="{BB962C8B-B14F-4D97-AF65-F5344CB8AC3E}">
        <p14:creationId xmlns:p14="http://schemas.microsoft.com/office/powerpoint/2010/main" val="365933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17</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3" name="Picture 2"/>
          <p:cNvPicPr>
            <a:picLocks noChangeAspect="1"/>
          </p:cNvPicPr>
          <p:nvPr/>
        </p:nvPicPr>
        <p:blipFill>
          <a:blip r:embed="rId2"/>
          <a:stretch>
            <a:fillRect/>
          </a:stretch>
        </p:blipFill>
        <p:spPr>
          <a:xfrm>
            <a:off x="914400" y="533400"/>
            <a:ext cx="7086600" cy="5729598"/>
          </a:xfrm>
          <a:prstGeom prst="rect">
            <a:avLst/>
          </a:prstGeom>
        </p:spPr>
      </p:pic>
    </p:spTree>
    <p:extLst>
      <p:ext uri="{BB962C8B-B14F-4D97-AF65-F5344CB8AC3E}">
        <p14:creationId xmlns:p14="http://schemas.microsoft.com/office/powerpoint/2010/main" val="266496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18</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8" name="Picture 7"/>
          <p:cNvPicPr>
            <a:picLocks noChangeAspect="1"/>
          </p:cNvPicPr>
          <p:nvPr/>
        </p:nvPicPr>
        <p:blipFill>
          <a:blip r:embed="rId2"/>
          <a:stretch>
            <a:fillRect/>
          </a:stretch>
        </p:blipFill>
        <p:spPr>
          <a:xfrm>
            <a:off x="0" y="990600"/>
            <a:ext cx="9144000" cy="4772737"/>
          </a:xfrm>
          <a:prstGeom prst="rect">
            <a:avLst/>
          </a:prstGeom>
        </p:spPr>
      </p:pic>
    </p:spTree>
    <p:extLst>
      <p:ext uri="{BB962C8B-B14F-4D97-AF65-F5344CB8AC3E}">
        <p14:creationId xmlns:p14="http://schemas.microsoft.com/office/powerpoint/2010/main" val="88005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19</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0" y="838200"/>
            <a:ext cx="9165204" cy="4724400"/>
          </a:xfrm>
          <a:prstGeom prst="rect">
            <a:avLst/>
          </a:prstGeom>
        </p:spPr>
      </p:pic>
    </p:spTree>
    <p:extLst>
      <p:ext uri="{BB962C8B-B14F-4D97-AF65-F5344CB8AC3E}">
        <p14:creationId xmlns:p14="http://schemas.microsoft.com/office/powerpoint/2010/main" val="205723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What plots are requested preliminary?</a:t>
            </a:r>
          </a:p>
        </p:txBody>
      </p:sp>
      <mc:AlternateContent xmlns:mc="http://schemas.openxmlformats.org/markup-compatibility/2006" xmlns:a14="http://schemas.microsoft.com/office/drawing/2010/main">
        <mc:Choice Requires="a14">
          <p:sp>
            <p:nvSpPr>
              <p:cNvPr id="7" name="Rectangle 3"/>
              <p:cNvSpPr txBox="1">
                <a:spLocks noChangeArrowheads="1"/>
              </p:cNvSpPr>
              <p:nvPr/>
            </p:nvSpPr>
            <p:spPr>
              <a:xfrm>
                <a:off x="228600" y="883298"/>
                <a:ext cx="8915400" cy="5257800"/>
              </a:xfrm>
              <a:prstGeom prst="rect">
                <a:avLst/>
              </a:prstGeom>
            </p:spPr>
            <p:txBody>
              <a:bodyPr vert="horz" lIns="91440" tIns="45720" rIns="91440" bIns="45720" rtlCol="0">
                <a:normAutofit fontScale="62500" lnSpcReduction="20000"/>
              </a:bodyPr>
              <a:lstStyle/>
              <a:p>
                <a:pPr>
                  <a:spcBef>
                    <a:spcPct val="20000"/>
                  </a:spcBef>
                  <a:buFont typeface="Arial" pitchFamily="34" charset="0"/>
                  <a:buNone/>
                  <a:defRPr/>
                </a:pPr>
                <a:r>
                  <a:rPr kumimoji="0" lang="hu-HU" sz="3800" b="0" i="0" u="none" strike="noStrike" kern="1200" cap="none" spc="0" normalizeH="0" baseline="0" noProof="0" dirty="0">
                    <a:ln>
                      <a:noFill/>
                    </a:ln>
                    <a:solidFill>
                      <a:schemeClr val="tx2">
                        <a:lumMod val="60000"/>
                        <a:lumOff val="40000"/>
                      </a:schemeClr>
                    </a:solidFill>
                    <a:effectLst/>
                    <a:uLnTx/>
                    <a:uFillTx/>
                    <a:latin typeface="+mn-lt"/>
                    <a:ea typeface="+mn-ea"/>
                    <a:cs typeface="+mn-cs"/>
                  </a:rPr>
                  <a:t>Example</a:t>
                </a:r>
                <a:r>
                  <a:rPr kumimoji="0" lang="hu-HU" sz="3800" b="0" i="0" u="none" strike="noStrike" kern="1200" cap="none" spc="0" normalizeH="0" noProof="0" dirty="0">
                    <a:ln>
                      <a:noFill/>
                    </a:ln>
                    <a:solidFill>
                      <a:schemeClr val="tx2">
                        <a:lumMod val="60000"/>
                        <a:lumOff val="40000"/>
                      </a:schemeClr>
                    </a:solidFill>
                    <a:effectLst/>
                    <a:uLnTx/>
                    <a:uFillTx/>
                    <a:latin typeface="+mn-lt"/>
                    <a:ea typeface="+mn-ea"/>
                    <a:cs typeface="+mn-cs"/>
                  </a:rPr>
                  <a:t> C</a:t>
                </a:r>
                <a:r>
                  <a:rPr kumimoji="0" lang="hu-HU" sz="3800" b="0" i="0" u="none" kern="1200" cap="none" spc="0" normalizeH="0" baseline="-25000" noProof="0" dirty="0">
                    <a:ln>
                      <a:noFill/>
                    </a:ln>
                    <a:solidFill>
                      <a:schemeClr val="tx2">
                        <a:lumMod val="60000"/>
                        <a:lumOff val="40000"/>
                      </a:schemeClr>
                    </a:solidFill>
                    <a:effectLst/>
                    <a:uLnTx/>
                    <a:uFillTx/>
                    <a:latin typeface="+mn-lt"/>
                    <a:ea typeface="+mn-ea"/>
                    <a:cs typeface="+mn-cs"/>
                  </a:rPr>
                  <a:t>3</a:t>
                </a:r>
                <a:r>
                  <a:rPr kumimoji="0" lang="hu-HU"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12</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13</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14</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 diagonal correlation functions with fits (2 plots, p1387)</a:t>
                </a:r>
              </a:p>
              <a:p>
                <a:pPr>
                  <a:spcBef>
                    <a:spcPct val="20000"/>
                  </a:spcBef>
                  <a:buFont typeface="Arial" pitchFamily="34" charset="0"/>
                  <a:buNone/>
                  <a:defRPr/>
                </a:pPr>
                <a:r>
                  <a:rPr lang="en-GB" sz="3800" noProof="0" dirty="0">
                    <a:solidFill>
                      <a:schemeClr val="tx2">
                        <a:lumMod val="60000"/>
                        <a:lumOff val="40000"/>
                      </a:schemeClr>
                    </a:solidFill>
                  </a:rPr>
                  <a:t>Correlation strength: </a:t>
                </a:r>
                <a:r>
                  <a:rPr lang="el-GR" sz="3800" noProof="0" dirty="0">
                    <a:solidFill>
                      <a:srgbClr val="FF0000"/>
                    </a:solidFill>
                  </a:rPr>
                  <a:t>λ</a:t>
                </a:r>
                <a:r>
                  <a:rPr lang="en-GB" sz="3800" baseline="-25000" dirty="0">
                    <a:solidFill>
                      <a:srgbClr val="FF0000"/>
                    </a:solidFill>
                  </a:rPr>
                  <a:t>3</a:t>
                </a:r>
                <a:r>
                  <a:rPr lang="en-GB" sz="3800" dirty="0">
                    <a:solidFill>
                      <a:srgbClr val="FF0000"/>
                    </a:solidFill>
                  </a:rPr>
                  <a:t> </a:t>
                </a:r>
                <a:r>
                  <a:rPr lang="en-GB" sz="3800" noProof="0" dirty="0">
                    <a:solidFill>
                      <a:schemeClr val="tx2">
                        <a:lumMod val="60000"/>
                        <a:lumOff val="40000"/>
                      </a:schemeClr>
                    </a:solidFill>
                  </a:rPr>
                  <a:t>(1 plot, p1388)</a:t>
                </a:r>
              </a:p>
              <a:p>
                <a:pPr>
                  <a:spcBef>
                    <a:spcPct val="20000"/>
                  </a:spcBef>
                  <a:buFont typeface="Arial" pitchFamily="34" charset="0"/>
                  <a:buNone/>
                  <a:defRPr/>
                </a:pPr>
                <a:r>
                  <a:rPr lang="en-GB" sz="3800" dirty="0">
                    <a:solidFill>
                      <a:schemeClr val="tx2">
                        <a:lumMod val="60000"/>
                        <a:lumOff val="40000"/>
                      </a:schemeClr>
                    </a:solidFill>
                  </a:rPr>
                  <a:t>New Core-Halo independent parameter</a:t>
                </a:r>
                <a:r>
                  <a:rPr lang="en-GB" sz="3800" noProof="0" dirty="0">
                    <a:solidFill>
                      <a:schemeClr val="tx2">
                        <a:lumMod val="60000"/>
                        <a:lumOff val="40000"/>
                      </a:schemeClr>
                    </a:solidFill>
                  </a:rPr>
                  <a:t> </a:t>
                </a:r>
                <a14:m>
                  <m:oMath xmlns:m="http://schemas.openxmlformats.org/officeDocument/2006/math">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κ</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m:t>
                    </m:r>
                    <m:f>
                      <m:fPr>
                        <m:ctrlPr>
                          <a:rPr lang="en-GB" sz="3800" b="0" i="1" noProof="0" smtClean="0">
                            <a:solidFill>
                              <a:srgbClr val="FF0000"/>
                            </a:solidFill>
                            <a:latin typeface="Cambria Math" panose="02040503050406030204" pitchFamily="18" charset="0"/>
                          </a:rPr>
                        </m:ctrlPr>
                      </m:fPr>
                      <m:num>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−3</m:t>
                        </m:r>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Sub>
                      </m:num>
                      <m:den>
                        <m:sSubSup>
                          <m:sSubSupPr>
                            <m:ctrlPr>
                              <a:rPr lang="en-GB" sz="3800" b="0" i="1" noProof="0" smtClean="0">
                                <a:solidFill>
                                  <a:srgbClr val="FF0000"/>
                                </a:solidFill>
                                <a:latin typeface="Cambria Math" panose="02040503050406030204" pitchFamily="18" charset="0"/>
                              </a:rPr>
                            </m:ctrlPr>
                          </m:sSubSup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up>
                            <m:r>
                              <a:rPr lang="en-GB" sz="3800" b="0" i="1" noProof="0" smtClean="0">
                                <a:solidFill>
                                  <a:srgbClr val="FF0000"/>
                                </a:solidFill>
                                <a:latin typeface="Cambria Math" panose="02040503050406030204" pitchFamily="18" charset="0"/>
                              </a:rPr>
                              <m:t>3/2</m:t>
                            </m:r>
                          </m:sup>
                        </m:sSubSup>
                      </m:den>
                    </m:f>
                  </m:oMath>
                </a14:m>
                <a:r>
                  <a:rPr kumimoji="0" lang="en-GB" sz="3800" b="0" i="0" u="none" kern="1200" cap="none" spc="0" normalizeH="0" baseline="-25000" noProof="0" dirty="0">
                    <a:ln>
                      <a:noFill/>
                    </a:ln>
                    <a:solidFill>
                      <a:schemeClr val="tx2">
                        <a:lumMod val="60000"/>
                        <a:lumOff val="40000"/>
                      </a:schemeClr>
                    </a:solidFill>
                    <a:effectLst/>
                    <a:uLnTx/>
                    <a:uFillTx/>
                  </a:rPr>
                  <a:t> </a:t>
                </a:r>
                <a:r>
                  <a:rPr kumimoji="0" lang="en-GB" sz="3800" b="0" i="0" u="none" kern="1200" cap="none" spc="0" normalizeH="0" noProof="0" dirty="0">
                    <a:ln>
                      <a:noFill/>
                    </a:ln>
                    <a:solidFill>
                      <a:schemeClr val="tx2">
                        <a:lumMod val="60000"/>
                        <a:lumOff val="40000"/>
                      </a:schemeClr>
                    </a:solidFill>
                    <a:effectLst/>
                    <a:uLnTx/>
                    <a:uFillTx/>
                  </a:rPr>
                  <a:t> (1 plot, p1389)</a:t>
                </a:r>
              </a:p>
              <a:p>
                <a:pPr>
                  <a:spcBef>
                    <a:spcPct val="20000"/>
                  </a:spcBef>
                  <a:buFont typeface="Arial" pitchFamily="34" charset="0"/>
                  <a:buNone/>
                  <a:defRPr/>
                </a:pPr>
                <a:r>
                  <a:rPr lang="en-GB" sz="4400" noProof="0" dirty="0">
                    <a:solidFill>
                      <a:schemeClr val="tx2">
                        <a:lumMod val="60000"/>
                        <a:lumOff val="40000"/>
                      </a:schemeClr>
                    </a:solidFill>
                  </a:rPr>
                  <a:t>Partial coherence: </a:t>
                </a:r>
                <a:r>
                  <a:rPr lang="en-GB" sz="4400" noProof="0" dirty="0">
                    <a:solidFill>
                      <a:srgbClr val="FF0000"/>
                    </a:solidFill>
                  </a:rPr>
                  <a:t>f</a:t>
                </a:r>
                <a:r>
                  <a:rPr lang="en-GB" sz="4400" baseline="-25000" noProof="0" dirty="0">
                    <a:solidFill>
                      <a:srgbClr val="FF0000"/>
                    </a:solidFill>
                  </a:rPr>
                  <a:t>c</a:t>
                </a:r>
                <a:r>
                  <a:rPr lang="en-GB" sz="4400" noProof="0" dirty="0">
                    <a:solidFill>
                      <a:srgbClr val="FF0000"/>
                    </a:solidFill>
                  </a:rPr>
                  <a:t>-p</a:t>
                </a:r>
                <a:r>
                  <a:rPr lang="en-GB" sz="4400" baseline="-25000" noProof="0" dirty="0">
                    <a:solidFill>
                      <a:srgbClr val="FF0000"/>
                    </a:solidFill>
                  </a:rPr>
                  <a:t>c</a:t>
                </a:r>
                <a:r>
                  <a:rPr lang="en-GB" sz="4400" noProof="0" dirty="0">
                    <a:solidFill>
                      <a:srgbClr val="FF0000"/>
                    </a:solidFill>
                  </a:rPr>
                  <a:t> plot</a:t>
                </a:r>
                <a:r>
                  <a:rPr lang="en-GB" sz="4400" noProof="0" dirty="0">
                    <a:solidFill>
                      <a:schemeClr val="tx2">
                        <a:lumMod val="60000"/>
                        <a:lumOff val="40000"/>
                      </a:schemeClr>
                    </a:solidFill>
                  </a:rPr>
                  <a:t>, where f</a:t>
                </a:r>
                <a:r>
                  <a:rPr lang="en-GB" sz="4400" baseline="-25000" noProof="0" dirty="0">
                    <a:solidFill>
                      <a:schemeClr val="tx2">
                        <a:lumMod val="60000"/>
                        <a:lumOff val="40000"/>
                      </a:schemeClr>
                    </a:solidFill>
                  </a:rPr>
                  <a:t>c</a:t>
                </a:r>
                <a:r>
                  <a:rPr lang="en-GB" sz="4400" noProof="0" dirty="0">
                    <a:solidFill>
                      <a:schemeClr val="tx2">
                        <a:lumMod val="60000"/>
                        <a:lumOff val="40000"/>
                      </a:schemeClr>
                    </a:solidFill>
                  </a:rPr>
                  <a:t> fraction of core, p</a:t>
                </a:r>
                <a:r>
                  <a:rPr lang="en-GB" sz="4400" baseline="-25000" noProof="0" dirty="0">
                    <a:solidFill>
                      <a:schemeClr val="tx2">
                        <a:lumMod val="60000"/>
                        <a:lumOff val="40000"/>
                      </a:schemeClr>
                    </a:solidFill>
                  </a:rPr>
                  <a:t>c </a:t>
                </a:r>
                <a:r>
                  <a:rPr lang="en-GB" sz="4400" noProof="0" dirty="0">
                    <a:solidFill>
                      <a:schemeClr val="tx2">
                        <a:lumMod val="60000"/>
                        <a:lumOff val="40000"/>
                      </a:schemeClr>
                    </a:solidFill>
                  </a:rPr>
                  <a:t>fraction of coherent </a:t>
                </a:r>
                <a:r>
                  <a:rPr lang="en-GB" sz="4400" noProof="0" dirty="0" err="1">
                    <a:solidFill>
                      <a:schemeClr val="tx2">
                        <a:lumMod val="60000"/>
                        <a:lumOff val="40000"/>
                      </a:schemeClr>
                    </a:solidFill>
                  </a:rPr>
                  <a:t>pions</a:t>
                </a:r>
                <a:r>
                  <a:rPr lang="en-GB" sz="4400" noProof="0" dirty="0">
                    <a:solidFill>
                      <a:schemeClr val="tx2">
                        <a:lumMod val="60000"/>
                        <a:lumOff val="40000"/>
                      </a:schemeClr>
                    </a:solidFill>
                  </a:rPr>
                  <a:t> (2 plots, p1390)</a:t>
                </a:r>
                <a:endParaRPr kumimoji="0" lang="hu-HU" sz="4400" b="0" i="0" u="none" kern="1200" cap="none" spc="0" normalizeH="0" baseline="-25000" noProof="0" dirty="0">
                  <a:ln>
                    <a:noFill/>
                  </a:ln>
                  <a:solidFill>
                    <a:schemeClr val="tx2">
                      <a:lumMod val="60000"/>
                      <a:lumOff val="4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hu-HU" sz="3200" dirty="0">
                  <a:solidFill>
                    <a:schemeClr val="tx2">
                      <a:lumMod val="60000"/>
                      <a:lumOff val="4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u-HU"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lvl="0">
                  <a:spcBef>
                    <a:spcPct val="20000"/>
                  </a:spcBef>
                </a:pPr>
                <a:r>
                  <a:rPr lang="en-US" sz="3200" dirty="0">
                    <a:hlinkClick r:id="rId2"/>
                  </a:rPr>
                  <a:t>https://www.phenix.bnl.gov/phenix/WWW/p/plots/show_plot.php?editkey=p1387</a:t>
                </a:r>
                <a:endParaRPr lang="en-US" sz="3200" dirty="0"/>
              </a:p>
              <a:p>
                <a:pPr lvl="0">
                  <a:spcBef>
                    <a:spcPct val="20000"/>
                  </a:spcBef>
                </a:pPr>
                <a:r>
                  <a:rPr lang="en-US" sz="3200" dirty="0">
                    <a:solidFill>
                      <a:srgbClr val="FF0000"/>
                    </a:solidFill>
                    <a:ea typeface="ＭＳ Ｐゴシック" pitchFamily="-110" charset="-128"/>
                    <a:hlinkClick r:id="rId3"/>
                  </a:rPr>
                  <a:t>https://www.phenix.bnl.gov/phenix/WWW/p/plots/show_plot.php?editkey=p1388</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4"/>
                  </a:rPr>
                  <a:t>https://www.phenix.bnl.gov/phenix/WWW/p/plots/show_plot.php?editkey=p1389</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5"/>
                  </a:rPr>
                  <a:t>https://www.phenix.bnl.gov/phenix/WWW/p/plots/show_plot.php?editkey=p1390</a:t>
                </a:r>
                <a:endParaRPr lang="en-US" sz="3200" dirty="0">
                  <a:solidFill>
                    <a:srgbClr val="FF0000"/>
                  </a:solidFill>
                  <a:ea typeface="ＭＳ Ｐゴシック" pitchFamily="-110" charset="-128"/>
                </a:endParaRPr>
              </a:p>
              <a:p>
                <a:pPr lvl="0">
                  <a:spcBef>
                    <a:spcPct val="20000"/>
                  </a:spcBef>
                </a:pPr>
                <a:endParaRPr lang="en-US" sz="2800" dirty="0">
                  <a:solidFill>
                    <a:srgbClr val="FF0000"/>
                  </a:solidFill>
                  <a:ea typeface="ＭＳ Ｐゴシック" pitchFamily="-110" charset="-128"/>
                </a:endParaRPr>
              </a:p>
            </p:txBody>
          </p:sp>
        </mc:Choice>
        <mc:Fallback xmlns="">
          <p:sp>
            <p:nvSpPr>
              <p:cNvPr id="7" name="Rectangle 3"/>
              <p:cNvSpPr txBox="1">
                <a:spLocks noRot="1" noChangeAspect="1" noMove="1" noResize="1" noEditPoints="1" noAdjustHandles="1" noChangeArrowheads="1" noChangeShapeType="1" noTextEdit="1"/>
              </p:cNvSpPr>
              <p:nvPr/>
            </p:nvSpPr>
            <p:spPr>
              <a:xfrm>
                <a:off x="228600" y="883298"/>
                <a:ext cx="8915400" cy="5257800"/>
              </a:xfrm>
              <a:prstGeom prst="rect">
                <a:avLst/>
              </a:prstGeom>
              <a:blipFill>
                <a:blip r:embed="rId6"/>
                <a:stretch>
                  <a:fillRect l="-1436" t="-2204"/>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20</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 y="658393"/>
            <a:ext cx="8572500" cy="5672745"/>
          </a:xfrm>
          <a:prstGeom prst="rect">
            <a:avLst/>
          </a:prstGeom>
        </p:spPr>
      </p:pic>
    </p:spTree>
    <p:extLst>
      <p:ext uri="{BB962C8B-B14F-4D97-AF65-F5344CB8AC3E}">
        <p14:creationId xmlns:p14="http://schemas.microsoft.com/office/powerpoint/2010/main" val="1310184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21</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609600"/>
            <a:ext cx="8534400" cy="5614120"/>
          </a:xfrm>
          <a:prstGeom prst="rect">
            <a:avLst/>
          </a:prstGeom>
        </p:spPr>
      </p:pic>
    </p:spTree>
    <p:extLst>
      <p:ext uri="{BB962C8B-B14F-4D97-AF65-F5344CB8AC3E}">
        <p14:creationId xmlns:p14="http://schemas.microsoft.com/office/powerpoint/2010/main" val="547622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22</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P</a:t>
            </a:r>
            <a:r>
              <a:rPr kumimoji="0" lang="en-US" sz="4000" b="1" i="0" u="none" strike="noStrike" kern="1200" cap="none" spc="0" normalizeH="0" baseline="0" noProof="0" dirty="0" err="1">
                <a:ln>
                  <a:noFill/>
                </a:ln>
                <a:solidFill>
                  <a:schemeClr val="tx1"/>
                </a:solidFill>
                <a:effectLst/>
                <a:uLnTx/>
                <a:uFillTx/>
                <a:latin typeface="+mj-lt"/>
                <a:ea typeface="+mj-ea"/>
                <a:cs typeface="+mj-cs"/>
              </a:rPr>
              <a:t>hysics</a:t>
            </a:r>
            <a:r>
              <a:rPr kumimoji="0" lang="en-US" sz="4000" b="1" i="0" u="none" strike="noStrike" kern="1200" cap="none" spc="0" normalizeH="0" baseline="0" noProof="0" dirty="0">
                <a:ln>
                  <a:noFill/>
                </a:ln>
                <a:solidFill>
                  <a:schemeClr val="tx1"/>
                </a:solidFill>
                <a:effectLst/>
                <a:uLnTx/>
                <a:uFillTx/>
                <a:latin typeface="+mj-lt"/>
                <a:ea typeface="+mj-ea"/>
                <a:cs typeface="+mj-cs"/>
              </a:rPr>
              <a:t> Knowledge</a:t>
            </a:r>
            <a:r>
              <a:rPr kumimoji="0" lang="en-US" sz="4000" b="1" i="0" u="none" strike="noStrike" kern="1200" cap="none" spc="0" normalizeH="0" noProof="0" dirty="0">
                <a:ln>
                  <a:noFill/>
                </a:ln>
                <a:solidFill>
                  <a:schemeClr val="tx1"/>
                </a:solidFill>
                <a:effectLst/>
                <a:uLnTx/>
                <a:uFillTx/>
                <a:latin typeface="+mj-lt"/>
                <a:ea typeface="+mj-ea"/>
                <a:cs typeface="+mj-cs"/>
              </a:rPr>
              <a:t> Gained</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304800" y="1066800"/>
            <a:ext cx="8686800" cy="5029200"/>
          </a:xfrm>
          <a:prstGeom prst="rect">
            <a:avLst/>
          </a:prstGeom>
        </p:spPr>
        <p:txBody>
          <a:bodyPr vert="horz" lIns="91440" tIns="45720" rIns="91440" bIns="45720" rtlCol="0">
            <a:normAutofit fontScale="4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100" b="0" i="0" u="none" strike="noStrike" kern="1200" cap="none" spc="0" normalizeH="0" baseline="0" noProof="0" dirty="0">
                <a:ln>
                  <a:noFill/>
                </a:ln>
                <a:solidFill>
                  <a:srgbClr val="FF0000"/>
                </a:solidFill>
                <a:effectLst/>
                <a:uLnTx/>
                <a:uFillTx/>
                <a:latin typeface="+mn-lt"/>
                <a:ea typeface="+mn-ea"/>
                <a:cs typeface="+mn-cs"/>
              </a:rPr>
              <a:t>What did we learn?</a:t>
            </a:r>
          </a:p>
          <a:p>
            <a:pPr lvl="0" algn="ctr">
              <a:spcBef>
                <a:spcPct val="20000"/>
              </a:spcBef>
              <a:defRPr/>
            </a:pPr>
            <a:r>
              <a:rPr lang="en-US" sz="3800" dirty="0">
                <a:solidFill>
                  <a:srgbClr val="FF0000"/>
                </a:solidFill>
              </a:rPr>
              <a:t>Strength of three-particle correlations (</a:t>
            </a:r>
            <a:r>
              <a:rPr lang="el-GR" sz="3800" dirty="0">
                <a:solidFill>
                  <a:srgbClr val="FF0000"/>
                </a:solidFill>
              </a:rPr>
              <a:t>λ</a:t>
            </a:r>
            <a:r>
              <a:rPr lang="en-GB" sz="3800" baseline="-25000" dirty="0">
                <a:solidFill>
                  <a:srgbClr val="FF0000"/>
                </a:solidFill>
              </a:rPr>
              <a:t>3</a:t>
            </a:r>
            <a:r>
              <a:rPr lang="en-US" sz="3800" dirty="0">
                <a:solidFill>
                  <a:srgbClr val="FF0000"/>
                </a:solidFill>
              </a:rPr>
              <a:t>) within the </a:t>
            </a:r>
            <a:r>
              <a:rPr lang="en-US" sz="3800" dirty="0" err="1">
                <a:solidFill>
                  <a:srgbClr val="FF0000"/>
                </a:solidFill>
              </a:rPr>
              <a:t>core-halo&amp;thermal</a:t>
            </a:r>
            <a:r>
              <a:rPr lang="en-US" sz="3800" dirty="0">
                <a:solidFill>
                  <a:srgbClr val="FF0000"/>
                </a:solidFill>
              </a:rPr>
              <a:t> emission limits (0-5) at all </a:t>
            </a:r>
            <a:r>
              <a:rPr lang="en-US" sz="3800" dirty="0" err="1">
                <a:solidFill>
                  <a:srgbClr val="FF0000"/>
                </a:solidFill>
              </a:rPr>
              <a:t>m</a:t>
            </a:r>
            <a:r>
              <a:rPr lang="en-US" sz="3800" baseline="-25000" dirty="0" err="1">
                <a:solidFill>
                  <a:srgbClr val="FF0000"/>
                </a:solidFill>
              </a:rPr>
              <a:t>T</a:t>
            </a:r>
            <a:r>
              <a:rPr lang="en-US" sz="3800" dirty="0">
                <a:solidFill>
                  <a:srgbClr val="FF0000"/>
                </a:solidFill>
              </a:rPr>
              <a:t> values</a:t>
            </a:r>
          </a:p>
          <a:p>
            <a:pPr lvl="0" algn="ctr">
              <a:spcBef>
                <a:spcPct val="20000"/>
              </a:spcBef>
              <a:defRPr/>
            </a:pPr>
            <a:r>
              <a:rPr lang="en-US" sz="3800" dirty="0">
                <a:solidFill>
                  <a:srgbClr val="FF0000"/>
                </a:solidFill>
              </a:rPr>
              <a:t>Two- and three-particle correlation </a:t>
            </a:r>
            <a:r>
              <a:rPr lang="en-US" sz="3800" dirty="0" err="1">
                <a:solidFill>
                  <a:srgbClr val="FF0000"/>
                </a:solidFill>
              </a:rPr>
              <a:t>stren</a:t>
            </a:r>
            <a:r>
              <a:rPr lang="hu-HU" sz="3800" dirty="0">
                <a:solidFill>
                  <a:srgbClr val="FF0000"/>
                </a:solidFill>
              </a:rPr>
              <a:t>g</a:t>
            </a:r>
            <a:r>
              <a:rPr lang="en-US" sz="3800" dirty="0" err="1">
                <a:solidFill>
                  <a:srgbClr val="FF0000"/>
                </a:solidFill>
              </a:rPr>
              <a:t>th</a:t>
            </a:r>
            <a:r>
              <a:rPr lang="en-US" sz="3800" dirty="0">
                <a:solidFill>
                  <a:srgbClr val="FF0000"/>
                </a:solidFill>
              </a:rPr>
              <a:t> values (λ</a:t>
            </a:r>
            <a:r>
              <a:rPr lang="en-US" sz="3800" baseline="-25000" dirty="0">
                <a:solidFill>
                  <a:srgbClr val="FF0000"/>
                </a:solidFill>
              </a:rPr>
              <a:t>2</a:t>
            </a:r>
            <a:r>
              <a:rPr lang="en-US" sz="3800" dirty="0">
                <a:solidFill>
                  <a:srgbClr val="FF0000"/>
                </a:solidFill>
              </a:rPr>
              <a:t> &amp; λ</a:t>
            </a:r>
            <a:r>
              <a:rPr lang="en-US" sz="3800" baseline="-25000" dirty="0">
                <a:solidFill>
                  <a:srgbClr val="FF0000"/>
                </a:solidFill>
              </a:rPr>
              <a:t>3</a:t>
            </a:r>
            <a:r>
              <a:rPr lang="en-US" sz="3800" dirty="0">
                <a:solidFill>
                  <a:srgbClr val="FF0000"/>
                </a:solidFill>
              </a:rPr>
              <a:t>) are consistent within 1 sigma in an extended region on the (f</a:t>
            </a:r>
            <a:r>
              <a:rPr lang="en-US" sz="3800" baseline="-25000" dirty="0">
                <a:solidFill>
                  <a:srgbClr val="FF0000"/>
                </a:solidFill>
              </a:rPr>
              <a:t>c</a:t>
            </a:r>
            <a:r>
              <a:rPr lang="en-US" sz="3800" dirty="0">
                <a:solidFill>
                  <a:srgbClr val="FF0000"/>
                </a:solidFill>
              </a:rPr>
              <a:t>,</a:t>
            </a:r>
            <a:r>
              <a:rPr lang="hu-HU" sz="3800" dirty="0">
                <a:solidFill>
                  <a:srgbClr val="FF0000"/>
                </a:solidFill>
              </a:rPr>
              <a:t> </a:t>
            </a:r>
            <a:r>
              <a:rPr lang="en-US" sz="3800" dirty="0">
                <a:solidFill>
                  <a:srgbClr val="FF0000"/>
                </a:solidFill>
              </a:rPr>
              <a:t>p</a:t>
            </a:r>
            <a:r>
              <a:rPr lang="en-US" sz="3800" baseline="-25000" dirty="0">
                <a:solidFill>
                  <a:srgbClr val="FF0000"/>
                </a:solidFill>
              </a:rPr>
              <a:t>c</a:t>
            </a:r>
            <a:r>
              <a:rPr lang="en-US" sz="3800" dirty="0">
                <a:solidFill>
                  <a:srgbClr val="FF0000"/>
                </a:solidFill>
              </a:rPr>
              <a:t>) plots at various values of m</a:t>
            </a:r>
            <a:r>
              <a:rPr lang="hu-HU" sz="3800" baseline="-25000" dirty="0">
                <a:solidFill>
                  <a:srgbClr val="FF0000"/>
                </a:solidFill>
              </a:rPr>
              <a:t>T</a:t>
            </a:r>
            <a:r>
              <a:rPr lang="hu-HU" sz="3800" dirty="0">
                <a:solidFill>
                  <a:srgbClr val="FF0000"/>
                </a:solidFill>
              </a:rPr>
              <a:t>. </a:t>
            </a:r>
          </a:p>
          <a:p>
            <a:pPr lvl="0" algn="ctr">
              <a:spcBef>
                <a:spcPct val="20000"/>
              </a:spcBef>
              <a:defRPr/>
            </a:pPr>
            <a:r>
              <a:rPr lang="hu-HU" sz="3800" dirty="0">
                <a:solidFill>
                  <a:srgbClr val="FF0000"/>
                </a:solidFill>
              </a:rPr>
              <a:t>In  </a:t>
            </a:r>
            <a:r>
              <a:rPr lang="en-US" sz="3800" dirty="0">
                <a:solidFill>
                  <a:srgbClr val="FF0000"/>
                </a:solidFill>
              </a:rPr>
              <a:t>statistically significant manner </a:t>
            </a:r>
            <a:r>
              <a:rPr lang="hu-HU" sz="3800" dirty="0">
                <a:solidFill>
                  <a:srgbClr val="FF0000"/>
                </a:solidFill>
              </a:rPr>
              <a:t>we can</a:t>
            </a:r>
            <a:r>
              <a:rPr lang="en-US" sz="3800" dirty="0">
                <a:solidFill>
                  <a:srgbClr val="FF0000"/>
                </a:solidFill>
              </a:rPr>
              <a:t> exclude</a:t>
            </a:r>
            <a:r>
              <a:rPr lang="hu-HU" sz="3800" dirty="0">
                <a:solidFill>
                  <a:srgbClr val="FF0000"/>
                </a:solidFill>
              </a:rPr>
              <a:t>:</a:t>
            </a:r>
          </a:p>
          <a:p>
            <a:pPr lvl="0" algn="ctr">
              <a:spcBef>
                <a:spcPct val="20000"/>
              </a:spcBef>
              <a:defRPr/>
            </a:pPr>
            <a:r>
              <a:rPr lang="en-US" sz="2900" dirty="0">
                <a:solidFill>
                  <a:srgbClr val="FF0000"/>
                </a:solidFill>
              </a:rPr>
              <a:t>small values of halo contributions(f</a:t>
            </a:r>
            <a:r>
              <a:rPr lang="en-US" sz="2900" baseline="-25000" dirty="0">
                <a:solidFill>
                  <a:srgbClr val="FF0000"/>
                </a:solidFill>
              </a:rPr>
              <a:t>c</a:t>
            </a:r>
            <a:r>
              <a:rPr lang="en-US" sz="2900" dirty="0">
                <a:solidFill>
                  <a:srgbClr val="FF0000"/>
                </a:solidFill>
              </a:rPr>
              <a:t> &lt; 0.82 region)</a:t>
            </a:r>
            <a:endParaRPr lang="hu-HU" sz="2900" dirty="0">
              <a:solidFill>
                <a:srgbClr val="FF0000"/>
              </a:solidFill>
            </a:endParaRPr>
          </a:p>
          <a:p>
            <a:pPr lvl="0" algn="ctr">
              <a:spcBef>
                <a:spcPct val="20000"/>
              </a:spcBef>
              <a:defRPr/>
            </a:pPr>
            <a:r>
              <a:rPr lang="en-US" sz="2900" dirty="0">
                <a:solidFill>
                  <a:srgbClr val="FF0000"/>
                </a:solidFill>
              </a:rPr>
              <a:t>scenario that partial coherence is dominant</a:t>
            </a:r>
            <a:r>
              <a:rPr lang="hu-HU" sz="2900" dirty="0">
                <a:solidFill>
                  <a:srgbClr val="FF0000"/>
                </a:solidFill>
              </a:rPr>
              <a:t> </a:t>
            </a:r>
            <a:r>
              <a:rPr lang="en-US" sz="2900" dirty="0">
                <a:solidFill>
                  <a:srgbClr val="FF0000"/>
                </a:solidFill>
              </a:rPr>
              <a:t>(p</a:t>
            </a:r>
            <a:r>
              <a:rPr lang="en-US" sz="2900" baseline="-25000" dirty="0">
                <a:solidFill>
                  <a:srgbClr val="FF0000"/>
                </a:solidFill>
              </a:rPr>
              <a:t>c</a:t>
            </a:r>
            <a:r>
              <a:rPr lang="en-US" sz="2900" dirty="0">
                <a:solidFill>
                  <a:srgbClr val="FF0000"/>
                </a:solidFill>
              </a:rPr>
              <a:t> &gt; 0.5 region)</a:t>
            </a:r>
          </a:p>
          <a:p>
            <a:pPr lvl="0" algn="ctr">
              <a:spcBef>
                <a:spcPct val="20000"/>
              </a:spcBef>
              <a:defRPr/>
            </a:pPr>
            <a:r>
              <a:rPr lang="en-US" sz="3800" dirty="0">
                <a:solidFill>
                  <a:srgbClr val="FF0000"/>
                </a:solidFill>
              </a:rPr>
              <a:t>A small (p</a:t>
            </a:r>
            <a:r>
              <a:rPr lang="en-US" sz="3800" baseline="-25000" dirty="0">
                <a:solidFill>
                  <a:srgbClr val="FF0000"/>
                </a:solidFill>
              </a:rPr>
              <a:t>c</a:t>
            </a:r>
            <a:r>
              <a:rPr lang="en-US" sz="3800" dirty="0">
                <a:solidFill>
                  <a:srgbClr val="FF0000"/>
                </a:solidFill>
              </a:rPr>
              <a:t> &lt; 0.5) partial coherence cannot excluded.</a:t>
            </a:r>
            <a:endParaRPr lang="hu-HU" sz="3800" dirty="0">
              <a:solidFill>
                <a:srgbClr val="FF0000"/>
              </a:solidFill>
            </a:endParaRPr>
          </a:p>
          <a:p>
            <a:pPr lvl="0" algn="ctr">
              <a:spcBef>
                <a:spcPct val="20000"/>
              </a:spcBef>
              <a:defRPr/>
            </a:pPr>
            <a:r>
              <a:rPr lang="en-US" sz="3800" dirty="0">
                <a:solidFill>
                  <a:srgbClr val="FF0000"/>
                </a:solidFill>
              </a:rPr>
              <a:t>Possibility of coherent particle production or other deviations from thermal emission</a:t>
            </a:r>
          </a:p>
          <a:p>
            <a:pPr lvl="0" algn="ctr">
              <a:spcBef>
                <a:spcPct val="20000"/>
              </a:spcBef>
              <a:defRPr/>
            </a:pPr>
            <a:r>
              <a:rPr lang="en-US" sz="3800" dirty="0">
                <a:solidFill>
                  <a:srgbClr val="FF0000"/>
                </a:solidFill>
              </a:rPr>
              <a:t>Model-dependent possibility for extracting coherent pion fraction</a:t>
            </a:r>
            <a:endParaRPr lang="hu-HU" sz="3800" dirty="0">
              <a:solidFill>
                <a:srgbClr val="FF0000"/>
              </a:solidFill>
            </a:endParaRPr>
          </a:p>
          <a:p>
            <a:pPr lvl="0" algn="ctr">
              <a:spcBef>
                <a:spcPct val="20000"/>
              </a:spcBef>
              <a:defRPr/>
            </a:pPr>
            <a:endParaRPr lang="hu-HU" sz="2900" dirty="0">
              <a:solidFill>
                <a:srgbClr val="FF0000"/>
              </a:solidFill>
            </a:endParaRPr>
          </a:p>
          <a:p>
            <a:pPr lvl="0" algn="ctr">
              <a:spcBef>
                <a:spcPct val="20000"/>
              </a:spcBef>
              <a:defRPr/>
            </a:pPr>
            <a:r>
              <a:rPr kumimoji="0" lang="en-US" sz="5100" b="0" i="0" u="none" strike="noStrike" kern="1200" cap="none" spc="0" normalizeH="0" baseline="0" noProof="0" dirty="0">
                <a:ln>
                  <a:noFill/>
                </a:ln>
                <a:solidFill>
                  <a:srgbClr val="FF0000"/>
                </a:solidFill>
                <a:effectLst/>
                <a:uLnTx/>
                <a:uFillTx/>
                <a:latin typeface="+mn-lt"/>
                <a:ea typeface="+mn-ea"/>
                <a:cs typeface="+mn-cs"/>
              </a:rPr>
              <a:t>If comparisons to theoretical models, provide plots and direct links to arXiv papers</a:t>
            </a:r>
          </a:p>
          <a:p>
            <a:pPr lvl="0" algn="ctr">
              <a:spcBef>
                <a:spcPct val="20000"/>
              </a:spcBef>
              <a:defRPr/>
            </a:pPr>
            <a:r>
              <a:rPr lang="en-US" sz="3200" dirty="0">
                <a:solidFill>
                  <a:srgbClr val="FF0000"/>
                </a:solidFill>
              </a:rPr>
              <a:t>D. </a:t>
            </a:r>
            <a:r>
              <a:rPr lang="en-US" sz="3200" dirty="0" err="1">
                <a:solidFill>
                  <a:srgbClr val="FF0000"/>
                </a:solidFill>
              </a:rPr>
              <a:t>Gangadharan</a:t>
            </a:r>
            <a:r>
              <a:rPr lang="en-US" sz="3200" dirty="0">
                <a:solidFill>
                  <a:srgbClr val="FF0000"/>
                </a:solidFill>
              </a:rPr>
              <a:t>, </a:t>
            </a:r>
            <a:r>
              <a:rPr lang="en-US" sz="3200" dirty="0" err="1">
                <a:solidFill>
                  <a:srgbClr val="FF0000"/>
                </a:solidFill>
              </a:rPr>
              <a:t>Phys.Lett</a:t>
            </a:r>
            <a:r>
              <a:rPr lang="en-US" sz="3200" dirty="0">
                <a:solidFill>
                  <a:srgbClr val="FF0000"/>
                </a:solidFill>
              </a:rPr>
              <a:t>. B762, arXiv:1605.07296 </a:t>
            </a:r>
          </a:p>
          <a:p>
            <a:pPr lvl="0" algn="ctr">
              <a:spcBef>
                <a:spcPct val="20000"/>
              </a:spcBef>
              <a:defRPr/>
            </a:pPr>
            <a:r>
              <a:rPr lang="en-US" sz="3200" dirty="0">
                <a:solidFill>
                  <a:srgbClr val="FF0000"/>
                </a:solidFill>
              </a:rPr>
              <a:t>S. </a:t>
            </a:r>
            <a:r>
              <a:rPr lang="en-US" sz="3200" dirty="0" err="1">
                <a:solidFill>
                  <a:srgbClr val="FF0000"/>
                </a:solidFill>
              </a:rPr>
              <a:t>Akkelin</a:t>
            </a:r>
            <a:r>
              <a:rPr lang="en-US" sz="3200" dirty="0">
                <a:solidFill>
                  <a:srgbClr val="FF0000"/>
                </a:solidFill>
              </a:rPr>
              <a:t> et al., </a:t>
            </a:r>
            <a:r>
              <a:rPr lang="en-US" sz="3200" dirty="0" err="1">
                <a:solidFill>
                  <a:srgbClr val="FF0000"/>
                </a:solidFill>
              </a:rPr>
              <a:t>Phys.Rev</a:t>
            </a:r>
            <a:r>
              <a:rPr lang="en-US" sz="3200" dirty="0">
                <a:solidFill>
                  <a:srgbClr val="FF0000"/>
                </a:solidFill>
              </a:rPr>
              <a:t>. C65 (2002) 064904.</a:t>
            </a:r>
          </a:p>
          <a:p>
            <a:pPr lvl="0" algn="ctr">
              <a:spcBef>
                <a:spcPct val="20000"/>
              </a:spcBef>
              <a:defRPr/>
            </a:pPr>
            <a:r>
              <a:rPr lang="en-US" sz="3200" dirty="0">
                <a:solidFill>
                  <a:srgbClr val="FF0000"/>
                </a:solidFill>
              </a:rPr>
              <a:t> T. </a:t>
            </a:r>
            <a:r>
              <a:rPr lang="en-US" sz="3200" dirty="0" err="1">
                <a:solidFill>
                  <a:srgbClr val="FF0000"/>
                </a:solidFill>
              </a:rPr>
              <a:t>Csörgő</a:t>
            </a:r>
            <a:r>
              <a:rPr lang="en-US" sz="3200" dirty="0">
                <a:solidFill>
                  <a:srgbClr val="FF0000"/>
                </a:solidFill>
              </a:rPr>
              <a:t>, Phys. Lett. B409 (1997) 11, </a:t>
            </a:r>
            <a:r>
              <a:rPr lang="en-US" sz="3200" dirty="0" err="1">
                <a:solidFill>
                  <a:srgbClr val="FF0000"/>
                </a:solidFill>
              </a:rPr>
              <a:t>hep-ph</a:t>
            </a:r>
            <a:r>
              <a:rPr lang="en-US" sz="3200" dirty="0">
                <a:solidFill>
                  <a:srgbClr val="FF0000"/>
                </a:solidFill>
              </a:rPr>
              <a:t>/9705422 </a:t>
            </a:r>
          </a:p>
          <a:p>
            <a:pPr lvl="0" algn="ctr">
              <a:spcBef>
                <a:spcPct val="20000"/>
              </a:spcBef>
              <a:defRPr/>
            </a:pPr>
            <a:r>
              <a:rPr lang="en-US" sz="3200" dirty="0">
                <a:solidFill>
                  <a:srgbClr val="FF0000"/>
                </a:solidFill>
              </a:rPr>
              <a:t>T. </a:t>
            </a:r>
            <a:r>
              <a:rPr lang="en-US" sz="3200" dirty="0" err="1">
                <a:solidFill>
                  <a:srgbClr val="FF0000"/>
                </a:solidFill>
              </a:rPr>
              <a:t>Csörgő</a:t>
            </a:r>
            <a:r>
              <a:rPr lang="en-US" sz="3200" dirty="0">
                <a:solidFill>
                  <a:srgbClr val="FF0000"/>
                </a:solidFill>
              </a:rPr>
              <a:t>, Heavy Ion Physics 15 (2002) 1, </a:t>
            </a:r>
            <a:r>
              <a:rPr lang="en-US" sz="3200" dirty="0" err="1">
                <a:solidFill>
                  <a:srgbClr val="FF0000"/>
                </a:solidFill>
              </a:rPr>
              <a:t>hep-ph</a:t>
            </a:r>
            <a:r>
              <a:rPr lang="en-US" sz="3200" dirty="0">
                <a:solidFill>
                  <a:srgbClr val="FF0000"/>
                </a:solidFill>
              </a:rPr>
              <a:t>/0001233</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23</a:t>
            </a:fld>
            <a:endParaRPr lang="en-US"/>
          </a:p>
        </p:txBody>
      </p:sp>
      <p:sp>
        <p:nvSpPr>
          <p:cNvPr id="6" name="Rectangle 2"/>
          <p:cNvSpPr txBox="1">
            <a:spLocks noChangeArrowheads="1"/>
          </p:cNvSpPr>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The Path to Final </a:t>
            </a:r>
            <a:r>
              <a:rPr lang="en-US" sz="4000" b="1" dirty="0">
                <a:latin typeface="+mj-lt"/>
                <a:ea typeface="+mj-ea"/>
                <a:cs typeface="+mj-cs"/>
              </a:rPr>
              <a:t>R</a:t>
            </a:r>
            <a:r>
              <a:rPr kumimoji="0" lang="en-US" sz="4000" b="1" i="0" u="none" strike="noStrike" kern="1200" cap="none" spc="0" normalizeH="0" baseline="0" noProof="0" dirty="0" err="1">
                <a:ln>
                  <a:noFill/>
                </a:ln>
                <a:solidFill>
                  <a:schemeClr val="tx1"/>
                </a:solidFill>
                <a:effectLst/>
                <a:uLnTx/>
                <a:uFillTx/>
                <a:latin typeface="+mj-lt"/>
                <a:ea typeface="+mj-ea"/>
                <a:cs typeface="+mj-cs"/>
              </a:rPr>
              <a:t>esults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228600" y="990600"/>
            <a:ext cx="8691562" cy="5029200"/>
          </a:xfrm>
          <a:prstGeom prst="rect">
            <a:avLst/>
          </a:prstGeom>
          <a:ln>
            <a:solidFill>
              <a:schemeClr val="tx2">
                <a:lumMod val="50000"/>
              </a:schemeClr>
            </a:solidFill>
          </a:ln>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What improvements are expected for the final results </a:t>
            </a:r>
          </a:p>
          <a:p>
            <a:pPr lvl="0">
              <a:spcBef>
                <a:spcPct val="20000"/>
              </a:spcBef>
              <a:defRPr/>
            </a:pPr>
            <a:r>
              <a:rPr lang="en-US" sz="2600" dirty="0">
                <a:solidFill>
                  <a:schemeClr val="tx2">
                    <a:lumMod val="50000"/>
                  </a:schemeClr>
                </a:solidFill>
              </a:rPr>
              <a:t>Better numerical calculation for Coulomb factor</a:t>
            </a:r>
          </a:p>
          <a:p>
            <a:pPr lvl="0">
              <a:spcBef>
                <a:spcPct val="20000"/>
              </a:spcBef>
              <a:defRPr/>
            </a:pPr>
            <a:r>
              <a:rPr lang="en-US" sz="2600" dirty="0" err="1">
                <a:solidFill>
                  <a:schemeClr val="tx2">
                    <a:lumMod val="50000"/>
                  </a:schemeClr>
                </a:solidFill>
              </a:rPr>
              <a:t>m</a:t>
            </a:r>
            <a:r>
              <a:rPr lang="en-US" sz="2600" baseline="-25000" dirty="0" err="1">
                <a:solidFill>
                  <a:schemeClr val="tx2">
                    <a:lumMod val="50000"/>
                  </a:schemeClr>
                </a:solidFill>
              </a:rPr>
              <a:t>T</a:t>
            </a:r>
            <a:r>
              <a:rPr lang="en-US" sz="2600" dirty="0">
                <a:solidFill>
                  <a:schemeClr val="tx2">
                    <a:lumMod val="50000"/>
                  </a:schemeClr>
                </a:solidFill>
              </a:rPr>
              <a:t> dependent determination of the excluded regions</a:t>
            </a: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Is all the data available used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tx2">
                    <a:lumMod val="50000"/>
                  </a:schemeClr>
                </a:solidFill>
                <a:effectLst/>
                <a:uLnTx/>
                <a:uFillTx/>
                <a:latin typeface="+mn-lt"/>
                <a:ea typeface="+mn-ea"/>
                <a:cs typeface="+mn-cs"/>
              </a:rPr>
              <a:t>Yes (Run10)</a:t>
            </a:r>
            <a:br>
              <a:rPr kumimoji="0" lang="en-US" sz="2600" b="0" i="0" u="none" strike="noStrike" kern="1200" cap="none" spc="0" normalizeH="0" baseline="0" noProof="0" dirty="0">
                <a:ln>
                  <a:noFill/>
                </a:ln>
                <a:solidFill>
                  <a:schemeClr val="tx2">
                    <a:lumMod val="50000"/>
                  </a:schemeClr>
                </a:solidFill>
                <a:effectLst/>
                <a:uLnTx/>
                <a:uFillTx/>
                <a:latin typeface="+mn-lt"/>
                <a:ea typeface="+mn-ea"/>
                <a:cs typeface="+mn-cs"/>
              </a:rPr>
            </a:b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How much statistical / systematical gain?</a:t>
            </a:r>
          </a:p>
          <a:p>
            <a:pPr lvl="0">
              <a:spcBef>
                <a:spcPct val="20000"/>
              </a:spcBef>
              <a:defRPr/>
            </a:pPr>
            <a:r>
              <a:rPr lang="en-US" sz="2600" dirty="0">
                <a:solidFill>
                  <a:schemeClr val="tx2">
                    <a:lumMod val="50000"/>
                  </a:schemeClr>
                </a:solidFill>
              </a:rPr>
              <a:t>Not much change expected</a:t>
            </a:r>
            <a:endParaRPr lang="en-US" sz="2600" noProof="0" dirty="0">
              <a:solidFill>
                <a:schemeClr val="tx2">
                  <a:lumMod val="50000"/>
                </a:schemeClr>
              </a:solidFill>
            </a:endParaRP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What is the timescale to achieve final result ?</a:t>
            </a:r>
            <a:endParaRPr lang="en-US" sz="3200" noProof="0" dirty="0">
              <a:solidFill>
                <a:schemeClr val="tx2">
                  <a:lumMod val="50000"/>
                </a:schemeClr>
              </a:solidFill>
            </a:endParaRPr>
          </a:p>
          <a:p>
            <a:pPr lvl="0">
              <a:spcBef>
                <a:spcPct val="20000"/>
              </a:spcBef>
              <a:defRPr/>
            </a:pPr>
            <a:r>
              <a:rPr lang="en-US" sz="3500" dirty="0">
                <a:solidFill>
                  <a:schemeClr val="tx2">
                    <a:lumMod val="50000"/>
                  </a:schemeClr>
                </a:solidFill>
              </a:rPr>
              <a:t>    </a:t>
            </a:r>
            <a:r>
              <a:rPr lang="en-US" sz="2600" dirty="0">
                <a:solidFill>
                  <a:schemeClr val="tx2">
                    <a:lumMod val="50000"/>
                  </a:schemeClr>
                </a:solidFill>
              </a:rPr>
              <a:t>1-1.5 month until Coulomb correction calculated</a:t>
            </a:r>
          </a:p>
          <a:p>
            <a:pPr lvl="0">
              <a:spcBef>
                <a:spcPct val="20000"/>
              </a:spcBef>
              <a:defRPr/>
            </a:pPr>
            <a:r>
              <a:rPr lang="en-US" sz="2600" dirty="0">
                <a:solidFill>
                  <a:schemeClr val="tx2">
                    <a:lumMod val="50000"/>
                  </a:schemeClr>
                </a:solidFill>
              </a:rPr>
              <a:t>      Will have to see about 4-pion correlations </a:t>
            </a:r>
          </a:p>
          <a:p>
            <a:pPr lvl="0">
              <a:spcBef>
                <a:spcPct val="20000"/>
              </a:spcBef>
              <a:defRPr/>
            </a:pPr>
            <a:r>
              <a:rPr lang="en-US" sz="2600" dirty="0">
                <a:solidFill>
                  <a:schemeClr val="tx2">
                    <a:lumMod val="50000"/>
                  </a:schemeClr>
                </a:solidFill>
              </a:rPr>
              <a:t>      Work will be done by: Attila Bagoly, Máté Csanád</a:t>
            </a:r>
            <a:endParaRPr kumimoji="0" lang="en-US" sz="30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24</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Any Other </a:t>
            </a:r>
            <a:r>
              <a:rPr lang="en-US" sz="4000" b="1" dirty="0">
                <a:latin typeface="+mj-lt"/>
                <a:ea typeface="+mj-ea"/>
                <a:cs typeface="+mj-cs"/>
              </a:rPr>
              <a:t>I</a:t>
            </a:r>
            <a:r>
              <a:rPr kumimoji="0" lang="en-US" sz="4000" b="1" i="0" u="none" strike="noStrike" kern="1200" cap="none" spc="0" normalizeH="0" baseline="0" noProof="0" dirty="0" err="1">
                <a:ln>
                  <a:noFill/>
                </a:ln>
                <a:solidFill>
                  <a:schemeClr val="tx1"/>
                </a:solidFill>
                <a:effectLst/>
                <a:uLnTx/>
                <a:uFillTx/>
                <a:latin typeface="+mj-lt"/>
                <a:ea typeface="+mj-ea"/>
                <a:cs typeface="+mj-cs"/>
              </a:rPr>
              <a:t>nformation</a:t>
            </a:r>
            <a:r>
              <a:rPr kumimoji="0" lang="en-US" sz="4000" b="1" i="0" u="none" strike="noStrike" kern="1200" cap="none" spc="0" normalizeH="0" baseline="0" noProof="0" dirty="0">
                <a:ln>
                  <a:noFill/>
                </a:ln>
                <a:solidFill>
                  <a:schemeClr val="tx1"/>
                </a:solidFill>
                <a:effectLst/>
                <a:uLnTx/>
                <a:uFillTx/>
                <a:latin typeface="+mj-lt"/>
                <a:ea typeface="+mj-ea"/>
                <a:cs typeface="+mj-cs"/>
              </a:rPr>
              <a:t> </a:t>
            </a:r>
          </a:p>
        </p:txBody>
      </p:sp>
      <p:sp>
        <p:nvSpPr>
          <p:cNvPr id="7" name="Rectangle 3"/>
          <p:cNvSpPr txBox="1">
            <a:spLocks noChangeArrowheads="1"/>
          </p:cNvSpPr>
          <p:nvPr/>
        </p:nvSpPr>
        <p:spPr>
          <a:xfrm>
            <a:off x="681038" y="1463675"/>
            <a:ext cx="7772400" cy="1203325"/>
          </a:xfrm>
          <a:prstGeom prst="rect">
            <a:avLst/>
          </a:prstGeom>
        </p:spPr>
        <p:txBody>
          <a:bodyPr vert="horz" lIns="91440" tIns="45720" rIns="91440" bIns="45720" rtlCol="0">
            <a:normAutofit/>
          </a:bodyPr>
          <a:lstStyle/>
          <a:p>
            <a:pPr lvl="0">
              <a:spcBef>
                <a:spcPct val="20000"/>
              </a:spcBef>
              <a:defRPr/>
            </a:pPr>
            <a:r>
              <a:rPr lang="en-US" sz="3200" dirty="0">
                <a:solidFill>
                  <a:schemeClr val="tx2">
                    <a:lumMod val="50000"/>
                  </a:schemeClr>
                </a:solidFill>
              </a:rPr>
              <a:t>We are thinking about measuring 4-pion correlations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3</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990600" y="611592"/>
            <a:ext cx="7239000" cy="5744758"/>
          </a:xfrm>
          <a:prstGeom prst="rect">
            <a:avLst/>
          </a:prstGeom>
        </p:spPr>
      </p:pic>
    </p:spTree>
    <p:extLst>
      <p:ext uri="{BB962C8B-B14F-4D97-AF65-F5344CB8AC3E}">
        <p14:creationId xmlns:p14="http://schemas.microsoft.com/office/powerpoint/2010/main" val="247514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4</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3" name="Picture 2"/>
          <p:cNvPicPr>
            <a:picLocks noChangeAspect="1"/>
          </p:cNvPicPr>
          <p:nvPr/>
        </p:nvPicPr>
        <p:blipFill>
          <a:blip r:embed="rId2"/>
          <a:stretch>
            <a:fillRect/>
          </a:stretch>
        </p:blipFill>
        <p:spPr>
          <a:xfrm>
            <a:off x="914400" y="533400"/>
            <a:ext cx="7086600" cy="5729598"/>
          </a:xfrm>
          <a:prstGeom prst="rect">
            <a:avLst/>
          </a:prstGeom>
        </p:spPr>
      </p:pic>
    </p:spTree>
    <p:extLst>
      <p:ext uri="{BB962C8B-B14F-4D97-AF65-F5344CB8AC3E}">
        <p14:creationId xmlns:p14="http://schemas.microsoft.com/office/powerpoint/2010/main" val="148731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5</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1555" y="838200"/>
            <a:ext cx="9142445" cy="4771925"/>
          </a:xfrm>
          <a:prstGeom prst="rect">
            <a:avLst/>
          </a:prstGeom>
        </p:spPr>
      </p:pic>
    </p:spTree>
    <p:extLst>
      <p:ext uri="{BB962C8B-B14F-4D97-AF65-F5344CB8AC3E}">
        <p14:creationId xmlns:p14="http://schemas.microsoft.com/office/powerpoint/2010/main" val="236654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6</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31195" y="1088345"/>
            <a:ext cx="9081611" cy="4681309"/>
          </a:xfrm>
          <a:prstGeom prst="rect">
            <a:avLst/>
          </a:prstGeom>
        </p:spPr>
      </p:pic>
    </p:spTree>
    <p:extLst>
      <p:ext uri="{BB962C8B-B14F-4D97-AF65-F5344CB8AC3E}">
        <p14:creationId xmlns:p14="http://schemas.microsoft.com/office/powerpoint/2010/main" val="193206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7</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 y="658393"/>
            <a:ext cx="8572500" cy="5672745"/>
          </a:xfrm>
          <a:prstGeom prst="rect">
            <a:avLst/>
          </a:prstGeom>
        </p:spPr>
      </p:pic>
    </p:spTree>
    <p:extLst>
      <p:ext uri="{BB962C8B-B14F-4D97-AF65-F5344CB8AC3E}">
        <p14:creationId xmlns:p14="http://schemas.microsoft.com/office/powerpoint/2010/main" val="292115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8</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609600"/>
            <a:ext cx="8534400" cy="5614120"/>
          </a:xfrm>
          <a:prstGeom prst="rect">
            <a:avLst/>
          </a:prstGeom>
        </p:spPr>
      </p:pic>
    </p:spTree>
    <p:extLst>
      <p:ext uri="{BB962C8B-B14F-4D97-AF65-F5344CB8AC3E}">
        <p14:creationId xmlns:p14="http://schemas.microsoft.com/office/powerpoint/2010/main" val="2142680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1/17/2017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9</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B</a:t>
            </a:r>
            <a:r>
              <a:rPr kumimoji="0" lang="en-US" sz="4000" b="1" i="0" u="none" strike="noStrike" kern="1200" cap="none" spc="0" normalizeH="0" baseline="0" noProof="0" dirty="0" err="1">
                <a:ln>
                  <a:noFill/>
                </a:ln>
                <a:solidFill>
                  <a:schemeClr val="tx1"/>
                </a:solidFill>
                <a:effectLst/>
                <a:uLnTx/>
                <a:uFillTx/>
                <a:latin typeface="+mj-lt"/>
                <a:ea typeface="+mj-ea"/>
                <a:cs typeface="+mj-cs"/>
              </a:rPr>
              <a:t>asic</a:t>
            </a:r>
            <a:r>
              <a:rPr kumimoji="0" lang="en-US" sz="4000" b="1" i="0" u="none" strike="noStrike" kern="1200" cap="none" spc="0" normalizeH="0" baseline="0" noProof="0" dirty="0">
                <a:ln>
                  <a:noFill/>
                </a:ln>
                <a:solidFill>
                  <a:schemeClr val="tx1"/>
                </a:solidFill>
                <a:effectLst/>
                <a:uLnTx/>
                <a:uFillTx/>
                <a:latin typeface="+mj-lt"/>
                <a:ea typeface="+mj-ea"/>
                <a:cs typeface="+mj-cs"/>
              </a:rPr>
              <a:t> Information</a:t>
            </a:r>
          </a:p>
        </p:txBody>
      </p:sp>
      <p:sp>
        <p:nvSpPr>
          <p:cNvPr id="7" name="Rectangle 3"/>
          <p:cNvSpPr txBox="1">
            <a:spLocks noChangeArrowheads="1"/>
          </p:cNvSpPr>
          <p:nvPr/>
        </p:nvSpPr>
        <p:spPr>
          <a:xfrm>
            <a:off x="304800" y="838200"/>
            <a:ext cx="8686800" cy="5334000"/>
          </a:xfrm>
          <a:prstGeom prst="rect">
            <a:avLst/>
          </a:prstGeom>
          <a:ln>
            <a:solidFill>
              <a:schemeClr val="tx2">
                <a:lumMod val="50000"/>
              </a:schemeClr>
            </a:solidFill>
          </a:ln>
        </p:spPr>
        <p:txBody>
          <a:bodyPr vert="horz" lIns="91440" tIns="45720" rIns="91440" bIns="45720" rtlCol="0">
            <a:normAutofit fontScale="70000" lnSpcReduction="20000"/>
          </a:bodyPr>
          <a:lstStyle/>
          <a:p>
            <a:pPr lvl="0">
              <a:spcBef>
                <a:spcPct val="20000"/>
              </a:spcBef>
              <a:defRPr/>
            </a:pPr>
            <a:r>
              <a:rPr lang="en-US" sz="3400" b="1" dirty="0">
                <a:solidFill>
                  <a:srgbClr val="10253F"/>
                </a:solidFill>
              </a:rPr>
              <a:t>D</a:t>
            </a:r>
            <a:r>
              <a:rPr kumimoji="0" lang="en-US" sz="3400" b="1" i="0" u="none" strike="noStrike" kern="1200" cap="none" spc="0" normalizeH="0" baseline="0" noProof="0" dirty="0" err="1">
                <a:ln>
                  <a:noFill/>
                </a:ln>
                <a:solidFill>
                  <a:srgbClr val="10253F"/>
                </a:solidFill>
                <a:effectLst/>
                <a:uLnTx/>
                <a:uFillTx/>
              </a:rPr>
              <a:t>ata</a:t>
            </a:r>
            <a:r>
              <a:rPr kumimoji="0" lang="en-US" sz="3400" b="1" i="0" u="none" strike="noStrike" kern="1200" cap="none" spc="0" normalizeH="0" baseline="0" noProof="0" dirty="0">
                <a:ln>
                  <a:noFill/>
                </a:ln>
                <a:solidFill>
                  <a:srgbClr val="10253F"/>
                </a:solidFill>
                <a:effectLst/>
                <a:uLnTx/>
                <a:uFillTx/>
              </a:rPr>
              <a:t> set</a:t>
            </a:r>
            <a:r>
              <a:rPr lang="hu-HU" sz="3400" b="1" dirty="0">
                <a:solidFill>
                  <a:srgbClr val="10253F"/>
                </a:solidFill>
              </a:rPr>
              <a:t>:</a:t>
            </a:r>
            <a:r>
              <a:rPr lang="en-US" sz="3400" b="1" dirty="0">
                <a:solidFill>
                  <a:srgbClr val="10253F"/>
                </a:solidFill>
              </a:rPr>
              <a:t> </a:t>
            </a:r>
            <a:r>
              <a:rPr lang="en-US" sz="3600" dirty="0">
                <a:solidFill>
                  <a:srgbClr val="10253F"/>
                </a:solidFill>
              </a:rPr>
              <a:t>Run-10 </a:t>
            </a:r>
            <a:r>
              <a:rPr lang="en-US" sz="3600" dirty="0" err="1">
                <a:solidFill>
                  <a:srgbClr val="10253F"/>
                </a:solidFill>
              </a:rPr>
              <a:t>Au+Au</a:t>
            </a:r>
            <a:r>
              <a:rPr lang="en-US" sz="3600" dirty="0">
                <a:solidFill>
                  <a:srgbClr val="10253F"/>
                </a:solidFill>
              </a:rPr>
              <a:t> 200 GeV </a:t>
            </a:r>
            <a:r>
              <a:rPr lang="en-US" sz="3600" dirty="0" err="1">
                <a:solidFill>
                  <a:srgbClr val="10253F"/>
                </a:solidFill>
              </a:rPr>
              <a:t>MinBias</a:t>
            </a:r>
            <a:endParaRPr kumimoji="0" lang="en-US" sz="3200" b="0" i="0" u="none" strike="noStrike" kern="1200" cap="none" spc="0" normalizeH="0" baseline="0" noProof="0" dirty="0">
              <a:ln>
                <a:noFill/>
              </a:ln>
              <a:solidFill>
                <a:srgbClr val="10253F"/>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400" b="1" dirty="0">
                <a:solidFill>
                  <a:srgbClr val="10253F"/>
                </a:solidFill>
              </a:rPr>
              <a:t>D</a:t>
            </a:r>
            <a:r>
              <a:rPr kumimoji="0" lang="en-US" sz="3400" b="1" i="0" u="none" strike="noStrike" kern="1200" cap="none" spc="0" normalizeH="0" baseline="0" noProof="0" dirty="0" err="1">
                <a:ln>
                  <a:noFill/>
                </a:ln>
                <a:solidFill>
                  <a:srgbClr val="10253F"/>
                </a:solidFill>
                <a:effectLst/>
                <a:uLnTx/>
                <a:uFillTx/>
              </a:rPr>
              <a:t>ata</a:t>
            </a:r>
            <a:r>
              <a:rPr kumimoji="0" lang="en-US" sz="3400" b="1" i="0" u="none" strike="noStrike" kern="1200" cap="none" spc="0" normalizeH="0" baseline="0" noProof="0" dirty="0">
                <a:ln>
                  <a:noFill/>
                </a:ln>
                <a:solidFill>
                  <a:srgbClr val="10253F"/>
                </a:solidFill>
                <a:effectLst/>
                <a:uLnTx/>
                <a:uFillTx/>
              </a:rPr>
              <a:t> provenance (i.e. reconstruction tag): </a:t>
            </a:r>
            <a:r>
              <a:rPr kumimoji="0" lang="en-US" sz="3200" b="0" i="0" u="none" strike="noStrike" kern="1200" cap="none" spc="0" normalizeH="0" baseline="0" noProof="0" dirty="0">
                <a:ln>
                  <a:noFill/>
                </a:ln>
                <a:solidFill>
                  <a:srgbClr val="10253F"/>
                </a:solidFill>
                <a:effectLst/>
                <a:uLnTx/>
                <a:uFillTx/>
                <a:latin typeface="+mn-lt"/>
                <a:ea typeface="+mn-ea"/>
                <a:cs typeface="+mn-cs"/>
              </a:rPr>
              <a:t>pro84</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400" b="1" dirty="0">
                <a:solidFill>
                  <a:srgbClr val="10253F"/>
                </a:solidFill>
              </a:rPr>
              <a:t>A</a:t>
            </a:r>
            <a:r>
              <a:rPr kumimoji="0" lang="en-US" sz="3400" b="1" i="0" u="none" strike="noStrike" kern="1200" cap="none" spc="0" normalizeH="0" baseline="0" noProof="0" dirty="0" err="1">
                <a:ln>
                  <a:noFill/>
                </a:ln>
                <a:solidFill>
                  <a:srgbClr val="10253F"/>
                </a:solidFill>
                <a:effectLst/>
                <a:uLnTx/>
                <a:uFillTx/>
              </a:rPr>
              <a:t>nalysis</a:t>
            </a:r>
            <a:r>
              <a:rPr kumimoji="0" lang="en-US" sz="3400" b="1" i="0" u="none" strike="noStrike" kern="1200" cap="none" spc="0" normalizeH="0" baseline="0" noProof="0" dirty="0">
                <a:ln>
                  <a:noFill/>
                </a:ln>
                <a:solidFill>
                  <a:srgbClr val="10253F"/>
                </a:solidFill>
                <a:effectLst/>
                <a:uLnTx/>
                <a:uFillTx/>
              </a:rPr>
              <a:t> code location in CVS (required):</a:t>
            </a:r>
          </a:p>
          <a:p>
            <a:pPr lvl="0">
              <a:spcBef>
                <a:spcPct val="20000"/>
              </a:spcBef>
              <a:defRPr/>
            </a:pPr>
            <a:r>
              <a:rPr lang="en-US" sz="2900" dirty="0">
                <a:solidFill>
                  <a:srgbClr val="10253F"/>
                </a:solidFill>
              </a:rPr>
              <a:t>recalibration, compressed DST generation (see AN1187):</a:t>
            </a:r>
          </a:p>
          <a:p>
            <a:pPr lvl="0">
              <a:spcBef>
                <a:spcPct val="20000"/>
              </a:spcBef>
              <a:defRPr/>
            </a:pPr>
            <a:r>
              <a:rPr lang="en-US" sz="2900" dirty="0">
                <a:hlinkClick r:id="rId2"/>
              </a:rPr>
              <a:t>offline/</a:t>
            </a:r>
            <a:r>
              <a:rPr lang="en-US" sz="2900" dirty="0" err="1">
                <a:hlinkClick r:id="rId2"/>
              </a:rPr>
              <a:t>AnalysisTrain</a:t>
            </a:r>
            <a:r>
              <a:rPr lang="en-US" sz="2900" dirty="0">
                <a:hlinkClick r:id="rId2"/>
              </a:rPr>
              <a:t>/hadrons_run11/</a:t>
            </a:r>
            <a:r>
              <a:rPr lang="en-US" sz="2900" dirty="0" err="1">
                <a:hlinkClick r:id="rId2"/>
              </a:rPr>
              <a:t>train_sources</a:t>
            </a:r>
            <a:r>
              <a:rPr lang="en-US" sz="2900" dirty="0">
                <a:hlinkClick r:id="rId2"/>
              </a:rPr>
              <a:t>/</a:t>
            </a:r>
            <a:r>
              <a:rPr lang="en-US" sz="2900" dirty="0" err="1">
                <a:hlinkClick r:id="rId2"/>
              </a:rPr>
              <a:t>hadron_pid_dst</a:t>
            </a:r>
            <a:r>
              <a:rPr lang="en-US" sz="2900" dirty="0">
                <a:hlinkClick r:id="rId2"/>
              </a:rPr>
              <a:t>/</a:t>
            </a:r>
            <a:endParaRPr lang="en-US" sz="2900" dirty="0"/>
          </a:p>
          <a:p>
            <a:pPr lvl="0">
              <a:spcBef>
                <a:spcPct val="20000"/>
              </a:spcBef>
              <a:defRPr/>
            </a:pPr>
            <a:r>
              <a:rPr lang="en-US" sz="2900" dirty="0">
                <a:solidFill>
                  <a:srgbClr val="10253F"/>
                </a:solidFill>
              </a:rPr>
              <a:t>Measurement: </a:t>
            </a:r>
            <a:r>
              <a:rPr lang="en-US" sz="2900" dirty="0">
                <a:solidFill>
                  <a:srgbClr val="10253F"/>
                </a:solidFill>
                <a:hlinkClick r:id="rId3"/>
              </a:rPr>
              <a:t>offline/analysis/hbtmeasure_3particle/</a:t>
            </a:r>
            <a:endParaRPr lang="en-US" sz="2900" dirty="0">
              <a:solidFill>
                <a:srgbClr val="10253F"/>
              </a:solidFill>
            </a:endParaRPr>
          </a:p>
          <a:p>
            <a:pPr lvl="0">
              <a:spcBef>
                <a:spcPct val="20000"/>
              </a:spcBef>
              <a:defRPr/>
            </a:pPr>
            <a:r>
              <a:rPr lang="en-US" sz="2900" dirty="0">
                <a:solidFill>
                  <a:srgbClr val="10253F"/>
                </a:solidFill>
              </a:rPr>
              <a:t>Fitting: </a:t>
            </a:r>
            <a:r>
              <a:rPr lang="en-US" sz="2900" dirty="0">
                <a:solidFill>
                  <a:srgbClr val="10253F"/>
                </a:solidFill>
                <a:hlinkClick r:id="rId4"/>
              </a:rPr>
              <a:t>offline/analysis/hbtlevyfit_3particle/</a:t>
            </a:r>
            <a:endParaRPr kumimoji="0" lang="en-US" sz="4600" b="0"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b="1" dirty="0">
                <a:solidFill>
                  <a:schemeClr val="tx2">
                    <a:lumMod val="50000"/>
                  </a:schemeClr>
                </a:solidFill>
              </a:rPr>
              <a:t>B</a:t>
            </a:r>
            <a:r>
              <a:rPr kumimoji="0" lang="en-US" sz="3400" b="1" i="0" u="none" strike="noStrike" kern="1200" cap="none" spc="0" normalizeH="0" baseline="0" noProof="0" dirty="0" err="1">
                <a:ln>
                  <a:noFill/>
                </a:ln>
                <a:solidFill>
                  <a:schemeClr val="tx2">
                    <a:lumMod val="50000"/>
                  </a:schemeClr>
                </a:solidFill>
                <a:effectLst/>
                <a:uLnTx/>
                <a:uFillTx/>
              </a:rPr>
              <a:t>asic</a:t>
            </a:r>
            <a:r>
              <a:rPr kumimoji="0" lang="en-US" sz="3400" b="1" i="0" u="none" strike="noStrike" kern="1200" cap="none" spc="0" normalizeH="0" baseline="0" noProof="0" dirty="0">
                <a:ln>
                  <a:noFill/>
                </a:ln>
                <a:solidFill>
                  <a:schemeClr val="tx2">
                    <a:lumMod val="50000"/>
                  </a:schemeClr>
                </a:solidFill>
                <a:effectLst/>
                <a:uLnTx/>
                <a:uFillTx/>
              </a:rPr>
              <a:t> analysis cuts (details in AN1288):</a:t>
            </a: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 used </a:t>
            </a:r>
            <a:r>
              <a:rPr lang="en-US" sz="3200" dirty="0">
                <a:solidFill>
                  <a:schemeClr val="tx2">
                    <a:lumMod val="50000"/>
                  </a:schemeClr>
                </a:solidFill>
              </a:rPr>
              <a:t>event </a:t>
            </a:r>
            <a:r>
              <a:rPr lang="en-US" sz="3200" dirty="0" err="1">
                <a:solidFill>
                  <a:schemeClr val="tx2">
                    <a:lumMod val="50000"/>
                  </a:schemeClr>
                </a:solidFill>
              </a:rPr>
              <a:t>cuts:MinBias</a:t>
            </a:r>
            <a:r>
              <a:rPr lang="en-US" sz="3200" dirty="0">
                <a:solidFill>
                  <a:schemeClr val="tx2">
                    <a:lumMod val="50000"/>
                  </a:schemeClr>
                </a:solidFill>
              </a:rPr>
              <a:t>, |</a:t>
            </a:r>
            <a:r>
              <a:rPr lang="en-US" sz="3200" dirty="0" err="1">
                <a:solidFill>
                  <a:schemeClr val="tx2">
                    <a:lumMod val="50000"/>
                  </a:schemeClr>
                </a:solidFill>
              </a:rPr>
              <a:t>zvtx</a:t>
            </a:r>
            <a:r>
              <a:rPr lang="en-US" sz="3200" dirty="0">
                <a:solidFill>
                  <a:schemeClr val="tx2">
                    <a:lumMod val="50000"/>
                  </a:schemeClr>
                </a:solidFill>
              </a:rPr>
              <a:t>|&lt;30 cm</a:t>
            </a:r>
          </a:p>
          <a:p>
            <a:pPr lvl="0">
              <a:spcBef>
                <a:spcPct val="20000"/>
              </a:spcBef>
              <a:defRPr/>
            </a:pPr>
            <a:r>
              <a:rPr lang="en-US" sz="3200" dirty="0">
                <a:solidFill>
                  <a:schemeClr val="tx2">
                    <a:lumMod val="50000"/>
                  </a:schemeClr>
                </a:solidFill>
              </a:rPr>
              <a:t>track cuts: quality, n0, usual TOF,ECENT cuts, 2s (</a:t>
            </a:r>
            <a:r>
              <a:rPr lang="en-US" sz="3200" dirty="0" err="1">
                <a:solidFill>
                  <a:schemeClr val="tx2">
                    <a:lumMod val="50000"/>
                  </a:schemeClr>
                </a:solidFill>
              </a:rPr>
              <a:t>dphi</a:t>
            </a:r>
            <a:r>
              <a:rPr lang="en-US" sz="3200" dirty="0">
                <a:solidFill>
                  <a:schemeClr val="tx2">
                    <a:lumMod val="50000"/>
                  </a:schemeClr>
                </a:solidFill>
              </a:rPr>
              <a:t>, </a:t>
            </a:r>
            <a:r>
              <a:rPr lang="en-US" sz="3200" dirty="0" err="1">
                <a:solidFill>
                  <a:schemeClr val="tx2">
                    <a:lumMod val="50000"/>
                  </a:schemeClr>
                </a:solidFill>
              </a:rPr>
              <a:t>dz</a:t>
            </a:r>
            <a:r>
              <a:rPr lang="en-US" sz="3200" dirty="0">
                <a:solidFill>
                  <a:schemeClr val="tx2">
                    <a:lumMod val="50000"/>
                  </a:schemeClr>
                </a:solidFill>
              </a:rPr>
              <a:t>) in </a:t>
            </a:r>
            <a:r>
              <a:rPr lang="en-US" sz="3200" dirty="0" err="1">
                <a:solidFill>
                  <a:schemeClr val="tx2">
                    <a:lumMod val="50000"/>
                  </a:schemeClr>
                </a:solidFill>
              </a:rPr>
              <a:t>PbSc</a:t>
            </a:r>
            <a:r>
              <a:rPr lang="en-US" sz="3200" dirty="0">
                <a:solidFill>
                  <a:schemeClr val="tx2">
                    <a:lumMod val="50000"/>
                  </a:schemeClr>
                </a:solidFill>
              </a:rPr>
              <a:t>/TOF</a:t>
            </a:r>
          </a:p>
          <a:p>
            <a:pPr lvl="0">
              <a:spcBef>
                <a:spcPct val="20000"/>
              </a:spcBef>
              <a:defRPr/>
            </a:pPr>
            <a:r>
              <a:rPr lang="en-US" sz="3200" dirty="0">
                <a:solidFill>
                  <a:schemeClr val="tx2">
                    <a:lumMod val="50000"/>
                  </a:schemeClr>
                </a:solidFill>
              </a:rPr>
              <a:t>pion PID: 2s m2 cut in </a:t>
            </a:r>
            <a:r>
              <a:rPr lang="en-US" sz="3200" dirty="0" err="1">
                <a:solidFill>
                  <a:schemeClr val="tx2">
                    <a:lumMod val="50000"/>
                  </a:schemeClr>
                </a:solidFill>
              </a:rPr>
              <a:t>PbSc</a:t>
            </a:r>
            <a:r>
              <a:rPr lang="en-US" sz="3200" dirty="0">
                <a:solidFill>
                  <a:schemeClr val="tx2">
                    <a:lumMod val="50000"/>
                  </a:schemeClr>
                </a:solidFill>
              </a:rPr>
              <a:t>/TOF.E/TOF.W, 2.5s veto for K, p</a:t>
            </a:r>
          </a:p>
          <a:p>
            <a:pPr lvl="0">
              <a:spcBef>
                <a:spcPct val="20000"/>
              </a:spcBef>
              <a:defRPr/>
            </a:pPr>
            <a:r>
              <a:rPr lang="en-US" sz="3200" dirty="0">
                <a:solidFill>
                  <a:schemeClr val="tx2">
                    <a:lumMod val="50000"/>
                  </a:schemeClr>
                </a:solidFill>
              </a:rPr>
              <a:t>two track cuts (explained in AN1244):</a:t>
            </a:r>
          </a:p>
          <a:p>
            <a:pPr lvl="0">
              <a:spcBef>
                <a:spcPct val="20000"/>
              </a:spcBef>
              <a:defRPr/>
            </a:pPr>
            <a:r>
              <a:rPr lang="en-US" sz="3200" dirty="0">
                <a:solidFill>
                  <a:schemeClr val="tx2">
                    <a:lumMod val="50000"/>
                  </a:schemeClr>
                </a:solidFill>
              </a:rPr>
              <a:t>- tower/slat/strip ID cut</a:t>
            </a:r>
          </a:p>
          <a:p>
            <a:pPr lvl="0">
              <a:spcBef>
                <a:spcPct val="20000"/>
              </a:spcBef>
              <a:defRPr/>
            </a:pPr>
            <a:r>
              <a:rPr lang="en-US" sz="3200" dirty="0">
                <a:solidFill>
                  <a:schemeClr val="tx2">
                    <a:lumMod val="50000"/>
                  </a:schemeClr>
                </a:solidFill>
              </a:rPr>
              <a:t>- customary shaped cuts in DCH zed/phi and </a:t>
            </a:r>
            <a:r>
              <a:rPr lang="en-US" sz="3200" dirty="0" err="1">
                <a:solidFill>
                  <a:schemeClr val="tx2">
                    <a:lumMod val="50000"/>
                  </a:schemeClr>
                </a:solidFill>
              </a:rPr>
              <a:t>PbSc</a:t>
            </a:r>
            <a:r>
              <a:rPr lang="en-US" sz="3200" dirty="0">
                <a:solidFill>
                  <a:schemeClr val="tx2">
                    <a:lumMod val="50000"/>
                  </a:schemeClr>
                </a:solidFill>
              </a:rPr>
              <a:t>, TOF zed/phi</a:t>
            </a:r>
          </a:p>
          <a:p>
            <a:pPr lvl="0">
              <a:spcBef>
                <a:spcPct val="20000"/>
              </a:spcBef>
              <a:defRPr/>
            </a:pPr>
            <a:r>
              <a:rPr lang="en-US" sz="3200" dirty="0">
                <a:solidFill>
                  <a:schemeClr val="tx2">
                    <a:lumMod val="50000"/>
                  </a:schemeClr>
                </a:solidFill>
              </a:rPr>
              <a:t>event mixing: 3% wide centrality &amp; 2cm wide </a:t>
            </a:r>
            <a:r>
              <a:rPr lang="en-US" sz="3200" dirty="0" err="1">
                <a:solidFill>
                  <a:schemeClr val="tx2">
                    <a:lumMod val="50000"/>
                  </a:schemeClr>
                </a:solidFill>
              </a:rPr>
              <a:t>zvtx</a:t>
            </a:r>
            <a:r>
              <a:rPr lang="en-US" sz="3200" dirty="0">
                <a:solidFill>
                  <a:schemeClr val="tx2">
                    <a:lumMod val="50000"/>
                  </a:schemeClr>
                </a:solidFill>
              </a:rPr>
              <a:t> bins.</a:t>
            </a: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1100</Words>
  <Application>Microsoft Office PowerPoint</Application>
  <PresentationFormat>On-screen Show (4:3)</PresentationFormat>
  <Paragraphs>196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ＭＳ Ｐゴシック</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nagle</dc:creator>
  <cp:lastModifiedBy>Attila Bagoly</cp:lastModifiedBy>
  <cp:revision>76</cp:revision>
  <dcterms:created xsi:type="dcterms:W3CDTF">2013-01-02T21:02:23Z</dcterms:created>
  <dcterms:modified xsi:type="dcterms:W3CDTF">2017-01-17T13:55:48Z</dcterms:modified>
</cp:coreProperties>
</file>