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3" r:id="rId5"/>
    <p:sldId id="264" r:id="rId6"/>
    <p:sldId id="259" r:id="rId7"/>
    <p:sldId id="265" r:id="rId8"/>
    <p:sldId id="267" r:id="rId9"/>
    <p:sldId id="266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62" r:id="rId30"/>
    <p:sldId id="26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Gépi tanulás, neuronhálózatok, mély tanulás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  <a:p>
            <a:r>
              <a:rPr lang="hu-HU" dirty="0"/>
              <a:t>Elméleti fizika szeminárium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76424" y="3602038"/>
            <a:ext cx="32494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Bagoly Attila</a:t>
            </a:r>
          </a:p>
          <a:p>
            <a:r>
              <a:rPr lang="hu-HU" dirty="0"/>
              <a:t>ELTE Fizika MSc, 2. évfolyam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7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20036"/>
            <a:ext cx="9905998" cy="1478570"/>
          </a:xfrm>
        </p:spPr>
        <p:txBody>
          <a:bodyPr/>
          <a:lstStyle/>
          <a:p>
            <a:r>
              <a:rPr lang="hu-HU" dirty="0"/>
              <a:t>TANULÁS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4889" y="1088901"/>
                <a:ext cx="10605111" cy="5558083"/>
              </a:xfrm>
            </p:spPr>
            <p:txBody>
              <a:bodyPr/>
              <a:lstStyle/>
              <a:p>
                <a:r>
                  <a:rPr lang="hu-HU" dirty="0"/>
                  <a:t>Tehát, mi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hu-HU" dirty="0"/>
                  <a:t> súlyok, hogy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dirty="0"/>
                  <a:t> minimális legyen?</a:t>
                </a:r>
              </a:p>
              <a:p>
                <a:r>
                  <a:rPr lang="hu-HU" dirty="0"/>
                  <a:t>Megoldás: gradiens módszer: W,b-ket mindig L gradiens irányába változtatjuk</a:t>
                </a:r>
              </a:p>
              <a:p>
                <a:r>
                  <a:rPr lang="hu-HU" dirty="0"/>
                  <a:t>Gradiens-t hogy határozzuk meg?</a:t>
                </a:r>
              </a:p>
              <a:p>
                <a:r>
                  <a:rPr lang="hu-HU" dirty="0"/>
                  <a:t>Válasz: összetett függvény deriválási szabály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u-HU" dirty="0"/>
                  <a:t> backpropagation algoritmus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4889" y="1088901"/>
                <a:ext cx="10605111" cy="5558083"/>
              </a:xfrm>
              <a:blipFill>
                <a:blip r:embed="rId2"/>
                <a:stretch>
                  <a:fillRect l="-1149" t="-1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s://leonardoaraujosantos.gitbooks.io/artificial-inteligence/content/Images/chainrule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079" y="3342424"/>
            <a:ext cx="9143527" cy="36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78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90374"/>
            <a:ext cx="9905998" cy="1478570"/>
          </a:xfrm>
        </p:spPr>
        <p:txBody>
          <a:bodyPr/>
          <a:lstStyle/>
          <a:p>
            <a:r>
              <a:rPr lang="hu-HU" dirty="0"/>
              <a:t>Nem linearitások</a:t>
            </a:r>
            <a:endParaRPr lang="en-US" dirty="0"/>
          </a:p>
        </p:txBody>
      </p:sp>
      <p:pic>
        <p:nvPicPr>
          <p:cNvPr id="5128" name="Picture 8" descr="Image result for leaky 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132" y="4205476"/>
            <a:ext cx="9266241" cy="251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result for tan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608" y="1218294"/>
            <a:ext cx="4239777" cy="274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Image result for sigmoi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081" y="1193129"/>
            <a:ext cx="4195939" cy="279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7730" y="1931228"/>
            <a:ext cx="2651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Mély hálózatok nagy problémája:</a:t>
            </a:r>
            <a:r>
              <a:rPr lang="hu-HU" sz="2400" dirty="0">
                <a:solidFill>
                  <a:srgbClr val="FF0000"/>
                </a:solidFill>
              </a:rPr>
              <a:t> eltűnő gradiens</a:t>
            </a:r>
            <a:br>
              <a:rPr lang="hu-HU" sz="2400" dirty="0"/>
            </a:br>
            <a:r>
              <a:rPr lang="hu-HU" sz="2400" dirty="0">
                <a:solidFill>
                  <a:schemeClr val="accent1"/>
                </a:solidFill>
              </a:rPr>
              <a:t>MEGOLDÁS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" name="Arrow: Right 4"/>
          <p:cNvSpPr/>
          <p:nvPr/>
        </p:nvSpPr>
        <p:spPr>
          <a:xfrm rot="3197541">
            <a:off x="1605328" y="3498369"/>
            <a:ext cx="817685" cy="557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3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67282"/>
            <a:ext cx="9905998" cy="1478570"/>
          </a:xfrm>
        </p:spPr>
        <p:txBody>
          <a:bodyPr/>
          <a:lstStyle/>
          <a:p>
            <a:r>
              <a:rPr lang="hu-HU" dirty="0"/>
              <a:t>Milyen jó a hálózat?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8851" y="1211995"/>
                <a:ext cx="10561149" cy="5276728"/>
              </a:xfrm>
            </p:spPr>
            <p:txBody>
              <a:bodyPr/>
              <a:lstStyle/>
              <a:p>
                <a:r>
                  <a:rPr lang="hu-HU" dirty="0"/>
                  <a:t>L-et minimalizáljuk, konvergál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</m:oMath>
                </a14:m>
                <a:r>
                  <a:rPr lang="hu-HU" dirty="0"/>
                  <a:t> </a:t>
                </a:r>
                <a:r>
                  <a:rPr lang="hu-HU" dirty="0">
                    <a:solidFill>
                      <a:srgbClr val="FFFF00"/>
                    </a:solidFill>
                  </a:rPr>
                  <a:t>konvergált hiba jellemzi a pontosságot</a:t>
                </a:r>
              </a:p>
              <a:p>
                <a:r>
                  <a:rPr lang="hu-HU" dirty="0">
                    <a:solidFill>
                      <a:srgbClr val="FF0000"/>
                    </a:solidFill>
                  </a:rPr>
                  <a:t>NEM! </a:t>
                </a:r>
                <a:r>
                  <a:rPr lang="hu-HU" dirty="0"/>
                  <a:t>Mert: nagyon könnyű overfittelni (mély háló, sok millió illesztési paraméter)</a:t>
                </a:r>
              </a:p>
              <a:p>
                <a:r>
                  <a:rPr lang="hu-HU" dirty="0"/>
                  <a:t>Megoldás: adatszetet szét kell osztani tanuló és teszt halmazra</a:t>
                </a:r>
              </a:p>
              <a:p>
                <a:r>
                  <a:rPr lang="hu-HU" dirty="0">
                    <a:solidFill>
                      <a:schemeClr val="accent1"/>
                    </a:solidFill>
                  </a:rPr>
                  <a:t>Teszt halmazon L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u-HU" dirty="0"/>
                  <a:t> pontosság (általánosít-e?)</a:t>
                </a:r>
              </a:p>
              <a:p>
                <a:r>
                  <a:rPr lang="hu-HU" dirty="0"/>
                  <a:t>Általánosabb: </a:t>
                </a:r>
                <a:r>
                  <a:rPr lang="hu-HU" dirty="0">
                    <a:solidFill>
                      <a:srgbClr val="FFFF00"/>
                    </a:solidFill>
                  </a:rPr>
                  <a:t>k-fold Cross-validation</a:t>
                </a:r>
              </a:p>
              <a:p>
                <a:endParaRPr lang="hu-H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8851" y="1211995"/>
                <a:ext cx="10561149" cy="5276728"/>
              </a:xfrm>
              <a:blipFill>
                <a:blip r:embed="rId2"/>
                <a:stretch>
                  <a:fillRect l="-1212" t="-1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093" y="4021748"/>
            <a:ext cx="6570468" cy="283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8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752" y="-120036"/>
            <a:ext cx="9905998" cy="1478570"/>
          </a:xfrm>
        </p:spPr>
        <p:txBody>
          <a:bodyPr/>
          <a:lstStyle/>
          <a:p>
            <a:r>
              <a:rPr lang="hu-HU" dirty="0"/>
              <a:t>Mély hálózatok: túl illesztés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3507" y="1047449"/>
                <a:ext cx="9905999" cy="3541714"/>
              </a:xfrm>
            </p:spPr>
            <p:txBody>
              <a:bodyPr>
                <a:normAutofit/>
              </a:bodyPr>
              <a:lstStyle/>
              <a:p>
                <a:r>
                  <a:rPr lang="hu-HU" dirty="0"/>
                  <a:t>Sok millió paraméter lehet egy mély hálózatban</a:t>
                </a:r>
              </a:p>
              <a:p>
                <a:r>
                  <a:rPr lang="hu-HU" dirty="0"/>
                  <a:t>Könnyen overfitteljük az adatokat: </a:t>
                </a:r>
              </a:p>
              <a:p>
                <a:r>
                  <a:rPr lang="hu-HU" dirty="0"/>
                  <a:t>Hatékony megoldások:</a:t>
                </a:r>
              </a:p>
              <a:p>
                <a:pPr lvl="1"/>
                <a:r>
                  <a:rPr lang="hu-HU" sz="2400" dirty="0">
                    <a:solidFill>
                      <a:schemeClr val="accent1"/>
                    </a:solidFill>
                  </a:rPr>
                  <a:t>Regularizáció</a:t>
                </a:r>
                <a:r>
                  <a:rPr lang="hu-HU" sz="2400" dirty="0"/>
                  <a:t> bevezetése: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hu-H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hu-H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hu-HU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hu-HU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hu-HU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hu-HU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nary>
                          </m:e>
                        </m:nary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hu-HU" sz="2400" dirty="0"/>
              </a:p>
              <a:p>
                <a:pPr lvl="1"/>
                <a:r>
                  <a:rPr lang="hu-HU" sz="2400" dirty="0">
                    <a:solidFill>
                      <a:schemeClr val="accent1"/>
                    </a:solidFill>
                  </a:rPr>
                  <a:t>Droupout</a:t>
                </a:r>
                <a:r>
                  <a:rPr lang="hu-HU" sz="2400" dirty="0"/>
                  <a:t>: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507" y="1047449"/>
                <a:ext cx="9905999" cy="3541714"/>
              </a:xfrm>
              <a:blipFill>
                <a:blip r:embed="rId2"/>
                <a:stretch>
                  <a:fillRect l="-1231" t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Image result for dropout neural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22" y="3387395"/>
            <a:ext cx="6908612" cy="369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69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243128"/>
            <a:ext cx="9905998" cy="1478570"/>
          </a:xfrm>
        </p:spPr>
        <p:txBody>
          <a:bodyPr/>
          <a:lstStyle/>
          <a:p>
            <a:r>
              <a:rPr lang="hu-HU" dirty="0"/>
              <a:t>Konvoluciós neuronhálózatok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692" y="930641"/>
            <a:ext cx="11356977" cy="5434990"/>
          </a:xfrm>
        </p:spPr>
        <p:txBody>
          <a:bodyPr/>
          <a:lstStyle/>
          <a:p>
            <a:r>
              <a:rPr lang="hu-HU" dirty="0"/>
              <a:t>Feladat: képek felismerése</a:t>
            </a:r>
          </a:p>
          <a:p>
            <a:r>
              <a:rPr lang="hu-HU" dirty="0"/>
              <a:t>Feature vektor (x): most egy 3 dimenziós mátrix: width x height x 3</a:t>
            </a:r>
          </a:p>
          <a:p>
            <a:r>
              <a:rPr lang="hu-HU" dirty="0"/>
              <a:t>CNN: speciális struktúra a képfelismeréshez kitalálva</a:t>
            </a:r>
          </a:p>
          <a:p>
            <a:r>
              <a:rPr lang="hu-HU" dirty="0"/>
              <a:t>Kép: eltolás invariancia, lokális objektumok</a:t>
            </a:r>
          </a:p>
          <a:p>
            <a:r>
              <a:rPr lang="hu-HU" dirty="0"/>
              <a:t>Lokalitás: neuronba nem az egész kép van bekötve, csak néhány szomszéd</a:t>
            </a:r>
          </a:p>
          <a:p>
            <a:r>
              <a:rPr lang="hu-HU" dirty="0"/>
              <a:t>Eltolás invariancia: neuron csináljon egy map-et, úgy, hogy végigpásztázza a képet</a:t>
            </a:r>
            <a:endParaRPr lang="en-US" dirty="0"/>
          </a:p>
        </p:txBody>
      </p:sp>
      <p:pic>
        <p:nvPicPr>
          <p:cNvPr id="717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819" y="4245998"/>
            <a:ext cx="3813142" cy="261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302" y="4253572"/>
            <a:ext cx="3733014" cy="260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74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827" y="-229894"/>
            <a:ext cx="9905998" cy="1478570"/>
          </a:xfrm>
        </p:spPr>
        <p:txBody>
          <a:bodyPr/>
          <a:lstStyle/>
          <a:p>
            <a:r>
              <a:rPr lang="hu-HU" dirty="0"/>
              <a:t>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948" y="3777264"/>
            <a:ext cx="9905999" cy="3541714"/>
          </a:xfrm>
        </p:spPr>
        <p:txBody>
          <a:bodyPr/>
          <a:lstStyle/>
          <a:p>
            <a:r>
              <a:rPr lang="hu-HU" dirty="0"/>
              <a:t>1989-ben vezette be Yann LeCun: LeNet5 (CIFAR10)</a:t>
            </a:r>
          </a:p>
          <a:p>
            <a:r>
              <a:rPr lang="hu-HU" dirty="0"/>
              <a:t>De ekkor még nem lett nagyon népszerű</a:t>
            </a:r>
          </a:p>
          <a:p>
            <a:r>
              <a:rPr lang="hu-HU" dirty="0"/>
              <a:t>Mi változott?</a:t>
            </a:r>
          </a:p>
          <a:p>
            <a:r>
              <a:rPr lang="hu-HU" dirty="0">
                <a:solidFill>
                  <a:srgbClr val="FFFF00"/>
                </a:solidFill>
              </a:rPr>
              <a:t>Sok adat</a:t>
            </a:r>
          </a:p>
          <a:p>
            <a:r>
              <a:rPr lang="hu-HU" dirty="0">
                <a:solidFill>
                  <a:srgbClr val="FFFF00"/>
                </a:solidFill>
              </a:rPr>
              <a:t>Erős GPU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8194" name="Picture 2" descr="Image result for convolutional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827" y="860749"/>
            <a:ext cx="8288616" cy="277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36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5030"/>
            <a:ext cx="9905998" cy="1478570"/>
          </a:xfrm>
        </p:spPr>
        <p:txBody>
          <a:bodyPr/>
          <a:lstStyle/>
          <a:p>
            <a:r>
              <a:rPr lang="hu-HU" dirty="0"/>
              <a:t>ALEXnET 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369" y="1510015"/>
            <a:ext cx="9905999" cy="3541714"/>
          </a:xfrm>
        </p:spPr>
        <p:txBody>
          <a:bodyPr/>
          <a:lstStyle/>
          <a:p>
            <a:r>
              <a:rPr lang="hu-HU" dirty="0"/>
              <a:t>61 millió paraméter</a:t>
            </a:r>
          </a:p>
          <a:p>
            <a:r>
              <a:rPr lang="hu-HU" dirty="0"/>
              <a:t>ImageNnet: top5 error15.4% (ember 5% körüli)</a:t>
            </a:r>
          </a:p>
          <a:p>
            <a:r>
              <a:rPr lang="hu-HU" dirty="0"/>
              <a:t>Conv, pool rétegek váltakozása + végén teljesen összekötött réteg</a:t>
            </a:r>
          </a:p>
          <a:p>
            <a:r>
              <a:rPr lang="hu-HU" dirty="0"/>
              <a:t>VGGNet (138 millió paraméter, 2013, 7.3% top5 error)</a:t>
            </a:r>
            <a:endParaRPr lang="en-US" dirty="0"/>
          </a:p>
        </p:txBody>
      </p:sp>
      <p:pic>
        <p:nvPicPr>
          <p:cNvPr id="9218" name="Picture 2" descr="Image result for alex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70" y="3857810"/>
            <a:ext cx="9389898" cy="293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876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141" y="-140434"/>
            <a:ext cx="9905998" cy="1478570"/>
          </a:xfrm>
        </p:spPr>
        <p:txBody>
          <a:bodyPr/>
          <a:lstStyle/>
          <a:p>
            <a:r>
              <a:rPr lang="hu-HU" dirty="0"/>
              <a:t>ResNet: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388" y="1124774"/>
            <a:ext cx="10791508" cy="4608513"/>
          </a:xfrm>
        </p:spPr>
        <p:txBody>
          <a:bodyPr/>
          <a:lstStyle/>
          <a:p>
            <a:r>
              <a:rPr lang="hu-HU" dirty="0"/>
              <a:t>ResNet 2015: </a:t>
            </a:r>
            <a:r>
              <a:rPr lang="hu-HU" dirty="0">
                <a:solidFill>
                  <a:srgbClr val="FFFF00"/>
                </a:solidFill>
              </a:rPr>
              <a:t>3.6% </a:t>
            </a:r>
            <a:r>
              <a:rPr lang="hu-HU" dirty="0"/>
              <a:t>top5 error (ember kb. 5%)</a:t>
            </a:r>
          </a:p>
          <a:p>
            <a:r>
              <a:rPr lang="hu-HU" dirty="0"/>
              <a:t>AlexNet: 8 layer, GoogleNet (2014 legjobbja) 22 layer</a:t>
            </a:r>
          </a:p>
          <a:p>
            <a:r>
              <a:rPr lang="hu-HU" dirty="0"/>
              <a:t>Sok layert nem lehet pakolni: eltűnik a gradines a hálózat alján</a:t>
            </a:r>
          </a:p>
          <a:p>
            <a:r>
              <a:rPr lang="hu-HU" dirty="0"/>
              <a:t>ResNet: 152 layer</a:t>
            </a:r>
          </a:p>
          <a:p>
            <a:r>
              <a:rPr lang="hu-HU" dirty="0"/>
              <a:t>Trükk:</a:t>
            </a:r>
            <a:endParaRPr lang="en-US" dirty="0"/>
          </a:p>
        </p:txBody>
      </p:sp>
      <p:pic>
        <p:nvPicPr>
          <p:cNvPr id="10242" name="Picture 2" descr="Image result for resnet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95" y="3365419"/>
            <a:ext cx="5903414" cy="335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097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547" y="-301657"/>
            <a:ext cx="9905998" cy="1478570"/>
          </a:xfrm>
        </p:spPr>
        <p:txBody>
          <a:bodyPr/>
          <a:lstStyle/>
          <a:p>
            <a:r>
              <a:rPr lang="hu-HU" dirty="0"/>
              <a:t>Rekurens hálózatok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717" y="950669"/>
            <a:ext cx="9086671" cy="3541714"/>
          </a:xfrm>
        </p:spPr>
        <p:txBody>
          <a:bodyPr/>
          <a:lstStyle/>
          <a:p>
            <a:r>
              <a:rPr lang="hu-HU" dirty="0"/>
              <a:t>Szöveg, beszéd, videó, idősorok: számítanak az előzmények</a:t>
            </a:r>
          </a:p>
          <a:p>
            <a:r>
              <a:rPr lang="hu-HU" dirty="0"/>
              <a:t>Ember: nem dob el minden előző infót, és kezdi elölről megérteni a szöveget</a:t>
            </a:r>
          </a:p>
          <a:p>
            <a:r>
              <a:rPr lang="hu-HU" dirty="0"/>
              <a:t>Neuronhálózat ezt nem tudja</a:t>
            </a:r>
          </a:p>
          <a:p>
            <a:r>
              <a:rPr lang="hu-HU" dirty="0"/>
              <a:t>Megoldás: rekurens hálózat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131" y="856829"/>
            <a:ext cx="1802729" cy="24125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10" y="3806730"/>
            <a:ext cx="10467435" cy="305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13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128" y="-287089"/>
            <a:ext cx="9905998" cy="1478570"/>
          </a:xfrm>
        </p:spPr>
        <p:txBody>
          <a:bodyPr/>
          <a:lstStyle/>
          <a:p>
            <a:r>
              <a:rPr lang="hu-HU" dirty="0"/>
              <a:t>RNN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4696" y="836282"/>
                <a:ext cx="9905999" cy="4878718"/>
              </a:xfrm>
            </p:spPr>
            <p:txBody>
              <a:bodyPr>
                <a:normAutofit/>
              </a:bodyPr>
              <a:lstStyle/>
              <a:p>
                <a:r>
                  <a:rPr lang="hu-HU" dirty="0"/>
                  <a:t>Idősorokat szeretnénk feldolgozni: feature vektor időfüggő: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hu-HU" dirty="0"/>
              </a:p>
              <a:p>
                <a:r>
                  <a:rPr lang="hu-HU" dirty="0"/>
                  <a:t>Loop: memóriát vittünk a rendszerbe</a:t>
                </a:r>
              </a:p>
              <a:p>
                <a:r>
                  <a:rPr lang="hu-HU" dirty="0"/>
                  <a:t>Neuron kimenete t-ben: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:r>
                  <a:rPr lang="hu-HU" dirty="0"/>
                  <a:t>RNN: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hu-HU" dirty="0"/>
                  <a:t>modelt</a:t>
                </a:r>
                <a:r>
                  <a:rPr lang="en-US" dirty="0"/>
                  <a:t> tan</a:t>
                </a:r>
                <a:r>
                  <a:rPr lang="hu-HU" dirty="0"/>
                  <a:t>ul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den>
                    </m:f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𝑑𝑎</m:t>
                        </m:r>
                      </m:den>
                    </m:f>
                    <m:r>
                      <a:rPr lang="hu-H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hu-HU" dirty="0"/>
                  <a:t>,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hu-HU" dirty="0"/>
                  <a:t> is függ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hu-HU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hu-HU" b="0" i="0" smtClean="0">
                        <a:latin typeface="Cambria Math" panose="02040503050406030204" pitchFamily="18" charset="0"/>
                      </a:rPr>
                      <m:t>ő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 időben is kell backpropagationt csinálni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4696" y="836282"/>
                <a:ext cx="9905999" cy="4878718"/>
              </a:xfrm>
              <a:blipFill>
                <a:blip r:embed="rId2"/>
                <a:stretch>
                  <a:fillRect l="-1231" t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332" y="4547036"/>
            <a:ext cx="43624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4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188" y="189893"/>
            <a:ext cx="9905998" cy="1478570"/>
          </a:xfrm>
        </p:spPr>
        <p:txBody>
          <a:bodyPr/>
          <a:lstStyle/>
          <a:p>
            <a:r>
              <a:rPr lang="hu-HU" dirty="0"/>
              <a:t>Mesterséges intelligencia, gépi tanulás, deep learning</a:t>
            </a:r>
            <a:endParaRPr lang="en-US" dirty="0"/>
          </a:p>
        </p:txBody>
      </p:sp>
      <p:sp>
        <p:nvSpPr>
          <p:cNvPr id="5" name="Rectangle: Diagonal Corners Rounded 4"/>
          <p:cNvSpPr/>
          <p:nvPr/>
        </p:nvSpPr>
        <p:spPr>
          <a:xfrm>
            <a:off x="175845" y="1608992"/>
            <a:ext cx="11509131" cy="5249008"/>
          </a:xfrm>
          <a:prstGeom prst="round2DiagRect">
            <a:avLst/>
          </a:prstGeom>
          <a:solidFill>
            <a:schemeClr val="tx1"/>
          </a:solidFill>
          <a:ln>
            <a:solidFill>
              <a:srgbClr val="002060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06" y="1921330"/>
            <a:ext cx="9545637" cy="462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8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59" y="126149"/>
            <a:ext cx="9905998" cy="1478570"/>
          </a:xfrm>
        </p:spPr>
        <p:txBody>
          <a:bodyPr/>
          <a:lstStyle/>
          <a:p>
            <a:r>
              <a:rPr lang="hu-HU" dirty="0"/>
              <a:t>Problémák az RNN-el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243" y="1449386"/>
            <a:ext cx="9905999" cy="5408613"/>
          </a:xfrm>
        </p:spPr>
        <p:txBody>
          <a:bodyPr>
            <a:normAutofit/>
          </a:bodyPr>
          <a:lstStyle/>
          <a:p>
            <a:r>
              <a:rPr lang="hu-HU" dirty="0"/>
              <a:t>Időben sokat akarunk hátramenni</a:t>
            </a:r>
          </a:p>
          <a:p>
            <a:r>
              <a:rPr lang="hu-HU" dirty="0"/>
              <a:t>De gradiensek: felrobbannak vagy eltűnnek</a:t>
            </a:r>
          </a:p>
          <a:p>
            <a:r>
              <a:rPr lang="hu-HU" dirty="0"/>
              <a:t>RNN kb. 10 időlépést tud hátramenni: előtte látott információkat elfelejti</a:t>
            </a:r>
          </a:p>
          <a:p>
            <a:r>
              <a:rPr lang="hu-HU" dirty="0"/>
              <a:t>Felrobbanás:</a:t>
            </a:r>
          </a:p>
          <a:p>
            <a:pPr lvl="1"/>
            <a:r>
              <a:rPr lang="hu-HU" dirty="0"/>
              <a:t>Észlelés: könnyű (Loss függvény elszáll)</a:t>
            </a:r>
          </a:p>
          <a:p>
            <a:pPr lvl="1"/>
            <a:r>
              <a:rPr lang="hu-HU" dirty="0"/>
              <a:t>Orvoslás: pl. gradiens küszöb értékben maximalizálás</a:t>
            </a:r>
          </a:p>
          <a:p>
            <a:r>
              <a:rPr lang="hu-HU" dirty="0"/>
              <a:t>Eltűnés:</a:t>
            </a:r>
          </a:p>
          <a:p>
            <a:pPr lvl="1"/>
            <a:r>
              <a:rPr lang="hu-HU" dirty="0"/>
              <a:t>Észlelés: nehéz</a:t>
            </a:r>
          </a:p>
          <a:p>
            <a:pPr lvl="1"/>
            <a:r>
              <a:rPr lang="hu-HU" dirty="0"/>
              <a:t>Orvoslás: népszerű: RNN helyet LSTM hálózat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6728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744" y="211336"/>
            <a:ext cx="9905998" cy="1478570"/>
          </a:xfrm>
        </p:spPr>
        <p:txBody>
          <a:bodyPr/>
          <a:lstStyle/>
          <a:p>
            <a:r>
              <a:rPr lang="hu-HU" dirty="0"/>
              <a:t>LSTM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157" y="398621"/>
            <a:ext cx="7727181" cy="2920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555" y="3506740"/>
            <a:ext cx="7735783" cy="30083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556" y="1994745"/>
            <a:ext cx="4210032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1997-ben vezették be, manapság lettek népszerűek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Lényeg: cella állapot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Cella állapot csak lineárisan változik időben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Tudunk információt beírni, törölni, kiolvasni a cella állapotból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6095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128" y="0"/>
            <a:ext cx="9905998" cy="1478570"/>
          </a:xfrm>
        </p:spPr>
        <p:txBody>
          <a:bodyPr/>
          <a:lstStyle/>
          <a:p>
            <a:r>
              <a:rPr lang="hu-HU" dirty="0"/>
              <a:t>LSTM: információ törlése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7643" y="1396634"/>
                <a:ext cx="10191872" cy="3541714"/>
              </a:xfrm>
            </p:spPr>
            <p:txBody>
              <a:bodyPr/>
              <a:lstStyle/>
              <a:p>
                <a:r>
                  <a:rPr lang="hu-HU" dirty="0"/>
                  <a:t>Felejtő kapu: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hu-HU" dirty="0"/>
                  <a:t> alapján egy 0 és 1 közti számokból álló vektor (Sigmoid)</a:t>
                </a:r>
              </a:p>
              <a:p>
                <a:r>
                  <a:rPr lang="hu-HU" dirty="0"/>
                  <a:t>Szorozzuk a cella állapotot 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u-HU" dirty="0"/>
                  <a:t> mennyi információt örzünk meg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hu-HU" dirty="0"/>
                  <a:t> forget gate layer</a:t>
                </a:r>
              </a:p>
              <a:p>
                <a:r>
                  <a:rPr lang="hu-HU" dirty="0"/>
                  <a:t>Kapun</a:t>
                </a:r>
                <a:r>
                  <a:rPr lang="en-US" dirty="0"/>
                  <a:t> </a:t>
                </a:r>
                <a:r>
                  <a:rPr lang="hu-HU" dirty="0"/>
                  <a:t>átmegy: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7643" y="1396634"/>
                <a:ext cx="10191872" cy="3541714"/>
              </a:xfrm>
              <a:blipFill>
                <a:blip r:embed="rId2"/>
                <a:stretch>
                  <a:fillRect l="-1256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098" y="2532185"/>
            <a:ext cx="6543675" cy="411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27802" y="2974156"/>
                <a:ext cx="2027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4A3F8480-337D-41D3-A320-68837AC08388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802" y="2974156"/>
                <a:ext cx="2027799" cy="276999"/>
              </a:xfrm>
              <a:prstGeom prst="rect">
                <a:avLst/>
              </a:prstGeom>
              <a:blipFill>
                <a:blip r:embed="rId4"/>
                <a:stretch>
                  <a:fillRect l="-3003" r="-240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66187" y="2719278"/>
                <a:ext cx="4832285" cy="531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hu-H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hu-H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hu-H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u-H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hu-H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hu-H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187" y="2719278"/>
                <a:ext cx="4832285" cy="5318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368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287090"/>
            <a:ext cx="9905998" cy="1478570"/>
          </a:xfrm>
        </p:spPr>
        <p:txBody>
          <a:bodyPr/>
          <a:lstStyle/>
          <a:p>
            <a:r>
              <a:rPr lang="hu-HU" dirty="0"/>
              <a:t>LSTM: Információ hozzáadása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604" y="1088903"/>
            <a:ext cx="9905999" cy="5443782"/>
          </a:xfrm>
        </p:spPr>
        <p:txBody>
          <a:bodyPr/>
          <a:lstStyle/>
          <a:p>
            <a:r>
              <a:rPr lang="hu-HU" dirty="0"/>
              <a:t>Két rész: miből mennyit adunk a cella állapothoz</a:t>
            </a:r>
          </a:p>
          <a:p>
            <a:r>
              <a:rPr lang="hu-HU" dirty="0"/>
              <a:t>Input layer gate (sigmoid): milyen értékeket mennyire frissítünk</a:t>
            </a:r>
          </a:p>
          <a:p>
            <a:r>
              <a:rPr lang="hu-HU" dirty="0"/>
              <a:t>Célérték layer (tanh): milyen infót szeretnénk hozzáadni 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Állapotváltozás: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523" y="2778821"/>
            <a:ext cx="5969198" cy="39436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7629" y="2925031"/>
                <a:ext cx="470699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hu-HU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hu-H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hu-HU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hu-HU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u-H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u-HU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u-H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u-H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29" y="2925031"/>
                <a:ext cx="470699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5127" y="3449775"/>
                <a:ext cx="535550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hu-HU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hu-H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u-HU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32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hu-HU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u-HU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hu-HU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hu-HU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hu-HU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7" y="3449775"/>
                <a:ext cx="535550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4493" y="5253602"/>
                <a:ext cx="392479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hu-HU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hu-HU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sz="4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93" y="5253602"/>
                <a:ext cx="3924792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106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220" y="-127340"/>
            <a:ext cx="9905998" cy="1478570"/>
          </a:xfrm>
        </p:spPr>
        <p:txBody>
          <a:bodyPr/>
          <a:lstStyle/>
          <a:p>
            <a:r>
              <a:rPr lang="hu-HU" dirty="0"/>
              <a:t>LSTM: Kimenet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7112" y="1185617"/>
                <a:ext cx="9905999" cy="5672381"/>
              </a:xfrm>
            </p:spPr>
            <p:txBody>
              <a:bodyPr>
                <a:normAutofit/>
              </a:bodyPr>
              <a:lstStyle/>
              <a:p>
                <a:r>
                  <a:rPr lang="hu-HU" dirty="0"/>
                  <a:t>Első lépésben eldöntjük a cella állapotából mit kapcsolunk a kimenetre</a:t>
                </a:r>
              </a:p>
              <a:p>
                <a:endParaRPr lang="hu-HU" dirty="0"/>
              </a:p>
              <a:p>
                <a:r>
                  <a:rPr lang="hu-HU" dirty="0"/>
                  <a:t>Következőben a cella állapotát átvezetjük egy tanh-n</a:t>
                </a:r>
              </a:p>
              <a:p>
                <a:r>
                  <a:rPr lang="hu-HU" dirty="0"/>
                  <a:t>Kimenet: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hu-HU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hu-HU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3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hu-HU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func>
                      <m:funcPr>
                        <m:ctrlPr>
                          <a:rPr lang="hu-HU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32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sSub>
                          <m:sSubPr>
                            <m:ctrlPr>
                              <a:rPr lang="hu-HU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hu-HU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</m:oMath>
                </a14:m>
                <a:endParaRPr lang="hu-HU" sz="3200" b="0" dirty="0"/>
              </a:p>
              <a:p>
                <a:r>
                  <a:rPr lang="hu-HU" dirty="0"/>
                  <a:t>Ezzel a konstrukcióval időben</a:t>
                </a:r>
                <a:br>
                  <a:rPr lang="hu-HU" dirty="0"/>
                </a:br>
                <a:r>
                  <a:rPr lang="hu-HU" dirty="0"/>
                  <a:t>sokáig tudunk visszatekinteni</a:t>
                </a:r>
              </a:p>
              <a:p>
                <a:r>
                  <a:rPr lang="hu-HU" dirty="0"/>
                  <a:t>Memoria változtatás pl.:</a:t>
                </a:r>
                <a:br>
                  <a:rPr lang="hu-HU" dirty="0"/>
                </a:br>
                <a:r>
                  <a:rPr lang="hu-HU" dirty="0"/>
                  <a:t>angol szöveg: emlékezni he/she</a:t>
                </a:r>
                <a:br>
                  <a:rPr lang="hu-HU" dirty="0"/>
                </a:br>
                <a:r>
                  <a:rPr lang="hu-HU" dirty="0"/>
                  <a:t>új szövegrész: váltás</a:t>
                </a:r>
                <a:br>
                  <a:rPr lang="hu-HU" dirty="0"/>
                </a:br>
                <a:r>
                  <a:rPr lang="hu-HU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7112" y="1185617"/>
                <a:ext cx="9905999" cy="5672381"/>
              </a:xfrm>
              <a:blipFill>
                <a:blip r:embed="rId2"/>
                <a:stretch>
                  <a:fillRect l="-1231" t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47319" y="1745302"/>
                <a:ext cx="50669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hu-HU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hu-HU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hu-HU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hu-HU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u-H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hu-HU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u-H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hu-HU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319" y="1745302"/>
                <a:ext cx="50669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571" y="2724149"/>
            <a:ext cx="64484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7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251920"/>
            <a:ext cx="9905998" cy="1478570"/>
          </a:xfrm>
        </p:spPr>
        <p:txBody>
          <a:bodyPr/>
          <a:lstStyle/>
          <a:p>
            <a:r>
              <a:rPr lang="hu-HU" dirty="0"/>
              <a:t>LSTM: Matek generálás</a:t>
            </a:r>
            <a:endParaRPr lang="en-US" dirty="0"/>
          </a:p>
        </p:txBody>
      </p:sp>
      <p:pic>
        <p:nvPicPr>
          <p:cNvPr id="11266" name="Picture 2" descr="http://karpathy.github.io/assets/rnn/latex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32" y="689988"/>
            <a:ext cx="11060468" cy="625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222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84867"/>
            <a:ext cx="9905998" cy="1478570"/>
          </a:xfrm>
        </p:spPr>
        <p:txBody>
          <a:bodyPr/>
          <a:lstStyle/>
          <a:p>
            <a:r>
              <a:rPr lang="hu-HU" dirty="0"/>
              <a:t>LSTM: Kódírás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555"/>
            <a:ext cx="7554490" cy="5114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0" y="381856"/>
            <a:ext cx="69913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13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713" y="99772"/>
            <a:ext cx="9905998" cy="1478570"/>
          </a:xfrm>
        </p:spPr>
        <p:txBody>
          <a:bodyPr/>
          <a:lstStyle/>
          <a:p>
            <a:r>
              <a:rPr lang="hu-HU" dirty="0"/>
              <a:t>Tőzsdei előrejelzés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198"/>
            <a:ext cx="12192000" cy="536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57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45957"/>
            <a:ext cx="9905998" cy="1478570"/>
          </a:xfrm>
        </p:spPr>
        <p:txBody>
          <a:bodyPr/>
          <a:lstStyle/>
          <a:p>
            <a:r>
              <a:rPr lang="hu-HU" dirty="0"/>
              <a:t>Tőzsdei előrejelzés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489" y="1941756"/>
            <a:ext cx="9905999" cy="3541714"/>
          </a:xfrm>
        </p:spPr>
        <p:txBody>
          <a:bodyPr/>
          <a:lstStyle/>
          <a:p>
            <a:r>
              <a:rPr lang="hu-HU" dirty="0"/>
              <a:t>Árfolyam: idősor</a:t>
            </a:r>
          </a:p>
          <a:p>
            <a:r>
              <a:rPr lang="hu-HU" dirty="0"/>
              <a:t>Egy több rétegű LSTM hálózatott építhetünk</a:t>
            </a:r>
          </a:p>
          <a:p>
            <a:r>
              <a:rPr lang="hu-HU" dirty="0"/>
              <a:t>Elkezdjük múltbéli adatokkal tanítani, a tett előrejelzésre van adat, amiből Loss függvényt csinálhatunk</a:t>
            </a:r>
          </a:p>
          <a:p>
            <a:r>
              <a:rPr lang="hu-HU" dirty="0"/>
              <a:t>Árfolyamon végigmenve: jövőbeli előrejelzéseket tehetünk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48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2">
                  <a:shade val="48000"/>
                  <a:hueMod val="106000"/>
                  <a:satMod val="140000"/>
                  <a:lumMod val="42000"/>
                </a:schemeClr>
                <a:schemeClr val="bg2">
                  <a:tint val="98000"/>
                  <a:hueMod val="92000"/>
                  <a:satMod val="220000"/>
                  <a:lumMod val="90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46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8" name="Group 14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49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0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Rectangle 8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3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Rectangle 33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8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4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Rectangle 4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0" name="Freeform 4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04" name="Round Diagonal Corner 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60" y="697928"/>
            <a:ext cx="3652195" cy="23966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hu-HU" sz="4400" dirty="0"/>
              <a:t>Deep learning vs. Machine learning</a:t>
            </a:r>
            <a:endParaRPr lang="en-US" sz="4400" dirty="0"/>
          </a:p>
        </p:txBody>
      </p:sp>
      <p:sp>
        <p:nvSpPr>
          <p:cNvPr id="7" name="Rectangle: Diagonal Corners Rounded 6"/>
          <p:cNvSpPr/>
          <p:nvPr/>
        </p:nvSpPr>
        <p:spPr>
          <a:xfrm>
            <a:off x="52385" y="307975"/>
            <a:ext cx="8080500" cy="6230938"/>
          </a:xfrm>
          <a:prstGeom prst="round2Diag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Image result for machine learning algorithm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983457"/>
            <a:ext cx="7535523" cy="481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44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Gépi tanulás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hu-HU" dirty="0"/>
              <a:t>Számitástechnika részterülete</a:t>
            </a:r>
          </a:p>
          <a:p>
            <a:pPr>
              <a:spcAft>
                <a:spcPts val="600"/>
              </a:spcAft>
            </a:pPr>
            <a:r>
              <a:rPr lang="hu-HU" dirty="0"/>
              <a:t>Olyan cselekvések végrehajtárásra képes, ami expliciten nem volt beprogramozva </a:t>
            </a:r>
          </a:p>
          <a:p>
            <a:pPr>
              <a:spcAft>
                <a:spcPts val="600"/>
              </a:spcAft>
            </a:pPr>
            <a:r>
              <a:rPr lang="hu-HU" dirty="0">
                <a:solidFill>
                  <a:srgbClr val="FF0000"/>
                </a:solidFill>
              </a:rPr>
              <a:t>E </a:t>
            </a:r>
            <a:r>
              <a:rPr lang="hu-HU" dirty="0"/>
              <a:t>tapasztalat, </a:t>
            </a:r>
            <a:r>
              <a:rPr lang="hu-HU" dirty="0">
                <a:solidFill>
                  <a:srgbClr val="FF0000"/>
                </a:solidFill>
              </a:rPr>
              <a:t>T</a:t>
            </a:r>
            <a:r>
              <a:rPr lang="hu-HU" dirty="0"/>
              <a:t> feladatok osztálya, teljesítmény </a:t>
            </a:r>
            <a:r>
              <a:rPr lang="hu-HU" dirty="0">
                <a:solidFill>
                  <a:srgbClr val="FF0000"/>
                </a:solidFill>
              </a:rPr>
              <a:t>P(T)</a:t>
            </a:r>
          </a:p>
          <a:p>
            <a:pPr>
              <a:spcAft>
                <a:spcPts val="600"/>
              </a:spcAft>
            </a:pPr>
            <a:r>
              <a:rPr lang="hu-HU" dirty="0"/>
              <a:t>Tanuló program: </a:t>
            </a:r>
            <a:r>
              <a:rPr lang="hu-HU" dirty="0">
                <a:solidFill>
                  <a:srgbClr val="FF0000"/>
                </a:solidFill>
              </a:rPr>
              <a:t>P(T)</a:t>
            </a:r>
            <a:r>
              <a:rPr lang="hu-HU" dirty="0"/>
              <a:t> nő </a:t>
            </a:r>
            <a:r>
              <a:rPr lang="hu-HU" dirty="0">
                <a:solidFill>
                  <a:srgbClr val="FF0000"/>
                </a:solidFill>
              </a:rPr>
              <a:t>E</a:t>
            </a:r>
            <a:r>
              <a:rPr lang="hu-HU" dirty="0"/>
              <a:t> növelésével</a:t>
            </a:r>
          </a:p>
        </p:txBody>
      </p:sp>
    </p:spTree>
    <p:extLst>
      <p:ext uri="{BB962C8B-B14F-4D97-AF65-F5344CB8AC3E}">
        <p14:creationId xmlns:p14="http://schemas.microsoft.com/office/powerpoint/2010/main" val="2511509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2">
                  <a:shade val="48000"/>
                  <a:hueMod val="106000"/>
                  <a:satMod val="140000"/>
                  <a:lumMod val="42000"/>
                </a:schemeClr>
                <a:schemeClr val="bg2">
                  <a:tint val="98000"/>
                  <a:hueMod val="92000"/>
                  <a:satMod val="220000"/>
                  <a:lumMod val="90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46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8" name="Group 14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49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0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Rectangle 8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3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Rectangle 33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8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4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Rectangle 4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0" name="Freeform 4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04" name="Round Diagonal Corner 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2898" y="697928"/>
            <a:ext cx="3733158" cy="3575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4400" dirty="0"/>
              <a:t>Gépi tanulás Néhány alkalmazásA</a:t>
            </a:r>
            <a:endParaRPr lang="en-US" sz="4400" dirty="0"/>
          </a:p>
        </p:txBody>
      </p:sp>
      <p:sp>
        <p:nvSpPr>
          <p:cNvPr id="7" name="Rectangle: Diagonal Corners Rounded 6"/>
          <p:cNvSpPr/>
          <p:nvPr/>
        </p:nvSpPr>
        <p:spPr>
          <a:xfrm>
            <a:off x="52385" y="307975"/>
            <a:ext cx="8080500" cy="6230938"/>
          </a:xfrm>
          <a:prstGeom prst="round2Diag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77" name="Picture 276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04825" y="810405"/>
            <a:ext cx="7066786" cy="528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5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129" y="-73084"/>
            <a:ext cx="9905998" cy="1478570"/>
          </a:xfrm>
        </p:spPr>
        <p:txBody>
          <a:bodyPr/>
          <a:lstStyle/>
          <a:p>
            <a:r>
              <a:rPr lang="hu-HU" sz="3960" dirty="0"/>
              <a:t>Feladatok</a:t>
            </a:r>
            <a:r>
              <a:rPr lang="hu-HU" dirty="0"/>
              <a:t> típusai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488" y="1173894"/>
            <a:ext cx="10490811" cy="4980721"/>
          </a:xfrm>
        </p:spPr>
        <p:txBody>
          <a:bodyPr>
            <a:normAutofit/>
          </a:bodyPr>
          <a:lstStyle/>
          <a:p>
            <a:r>
              <a:rPr lang="hu-HU" u="sng" dirty="0"/>
              <a:t>Felügyelt tanulás </a:t>
            </a:r>
            <a:r>
              <a:rPr lang="hu-HU" dirty="0"/>
              <a:t>(supervised learning):</a:t>
            </a:r>
          </a:p>
          <a:p>
            <a:endParaRPr lang="hu-HU" dirty="0"/>
          </a:p>
          <a:p>
            <a:endParaRPr lang="hu-HU" dirty="0"/>
          </a:p>
          <a:p>
            <a:r>
              <a:rPr lang="hu-HU" u="sng" dirty="0"/>
              <a:t>Nem felügyelt tanulás </a:t>
            </a:r>
            <a:r>
              <a:rPr lang="hu-HU" dirty="0"/>
              <a:t>(unsupervised learning):</a:t>
            </a:r>
          </a:p>
          <a:p>
            <a:endParaRPr lang="hu-HU" dirty="0"/>
          </a:p>
          <a:p>
            <a:endParaRPr lang="hu-HU" dirty="0"/>
          </a:p>
          <a:p>
            <a:r>
              <a:rPr lang="hu-HU" u="sng" dirty="0"/>
              <a:t>Megerősítéses tanulás </a:t>
            </a:r>
            <a:r>
              <a:rPr lang="hu-HU" dirty="0"/>
              <a:t>(reinforcement learning):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83078" y="1793797"/>
                <a:ext cx="1095387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200" dirty="0">
                    <a:solidFill>
                      <a:srgbClr val="92D050"/>
                    </a:solidFill>
                  </a:rPr>
                  <a:t>Adott:</a:t>
                </a:r>
                <a:r>
                  <a:rPr lang="hu-HU" sz="2200" dirty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hu-HU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hu-H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hu-HU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u-H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hu-HU" sz="2200" dirty="0"/>
                  <a:t> adathalmaz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hu-HU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∋</m:t>
                    </m:r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u-HU" sz="2200" dirty="0"/>
                  <a:t> feature vektor, </a:t>
                </a:r>
                <a14:m>
                  <m:oMath xmlns:m="http://schemas.openxmlformats.org/officeDocument/2006/math"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∋</m:t>
                    </m:r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hu-HU" sz="2200" dirty="0"/>
                  <a:t> label). </a:t>
                </a:r>
              </a:p>
              <a:p>
                <a:r>
                  <a:rPr lang="hu-HU" sz="2200" dirty="0">
                    <a:solidFill>
                      <a:srgbClr val="FFFF00"/>
                    </a:solidFill>
                  </a:rPr>
                  <a:t>Keressük</a:t>
                </a:r>
                <a:r>
                  <a:rPr lang="hu-HU" sz="2200" dirty="0"/>
                  <a:t>: </a:t>
                </a:r>
                <a14:m>
                  <m:oMath xmlns:m="http://schemas.openxmlformats.org/officeDocument/2006/math"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hu-HU" sz="2200" dirty="0"/>
                  <a:t> leképezést, úgy, hogy </a:t>
                </a:r>
                <a14:m>
                  <m:oMath xmlns:m="http://schemas.openxmlformats.org/officeDocument/2006/math"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hu-HU" sz="2200" dirty="0"/>
                  <a:t> pont fügvény maximális legyen.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078" y="1793797"/>
                <a:ext cx="10953871" cy="769441"/>
              </a:xfrm>
              <a:prstGeom prst="rect">
                <a:avLst/>
              </a:prstGeom>
              <a:blipFill>
                <a:blip r:embed="rId2"/>
                <a:stretch>
                  <a:fillRect l="-723" t="-4762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83078" y="3430500"/>
                <a:ext cx="79455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200" dirty="0">
                    <a:solidFill>
                      <a:srgbClr val="92D050"/>
                    </a:solidFill>
                  </a:rPr>
                  <a:t>Adott</a:t>
                </a:r>
                <a:r>
                  <a:rPr lang="hu-HU" sz="2200" dirty="0"/>
                  <a:t>: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hu-HU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hu-HU" sz="22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…,</m:t>
                        </m:r>
                        <m:d>
                          <m:dPr>
                            <m:ctrlPr>
                              <a:rPr lang="hu-H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sz="2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hu-HU" sz="22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200" dirty="0"/>
                  <a:t> adathalmaz. Nincsennek labelek!</a:t>
                </a:r>
              </a:p>
              <a:p>
                <a:r>
                  <a:rPr lang="hu-HU" sz="2200" dirty="0">
                    <a:solidFill>
                      <a:srgbClr val="FFFF00"/>
                    </a:solidFill>
                  </a:rPr>
                  <a:t>Keressük</a:t>
                </a:r>
                <a:r>
                  <a:rPr lang="hu-HU" sz="2200" dirty="0"/>
                  <a:t>:  adathalmaz struktúrát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078" y="3430500"/>
                <a:ext cx="7945560" cy="769441"/>
              </a:xfrm>
              <a:prstGeom prst="rect">
                <a:avLst/>
              </a:prstGeom>
              <a:blipFill>
                <a:blip r:embed="rId3"/>
                <a:stretch>
                  <a:fillRect l="-998" t="-5556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383078" y="5046619"/>
            <a:ext cx="104513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dirty="0">
                <a:solidFill>
                  <a:srgbClr val="92D050"/>
                </a:solidFill>
              </a:rPr>
              <a:t>Adott</a:t>
            </a:r>
            <a:r>
              <a:rPr lang="hu-HU" sz="2200" dirty="0"/>
              <a:t>:       megfigyelhető környezet</a:t>
            </a:r>
            <a:endParaRPr lang="hu-HU" sz="2200" b="0" dirty="0"/>
          </a:p>
          <a:p>
            <a:r>
              <a:rPr lang="hu-HU" sz="2200" dirty="0">
                <a:solidFill>
                  <a:srgbClr val="FFFF00"/>
                </a:solidFill>
              </a:rPr>
              <a:t>Keressük</a:t>
            </a:r>
            <a:r>
              <a:rPr lang="hu-HU" sz="2200" dirty="0"/>
              <a:t>:   ügynököt, aki környezetet megfigyelve cselekvéseket tesz, úgy, hogy                </a:t>
            </a:r>
          </a:p>
          <a:p>
            <a:r>
              <a:rPr lang="hu-HU" sz="2200" dirty="0"/>
              <a:t>                maximalizálja a jutalmat.</a:t>
            </a:r>
          </a:p>
        </p:txBody>
      </p:sp>
    </p:spTree>
    <p:extLst>
      <p:ext uri="{BB962C8B-B14F-4D97-AF65-F5344CB8AC3E}">
        <p14:creationId xmlns:p14="http://schemas.microsoft.com/office/powerpoint/2010/main" val="29671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felügyelt tanulás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8214" y="1743329"/>
                <a:ext cx="10289197" cy="4850902"/>
              </a:xfrm>
            </p:spPr>
            <p:txBody>
              <a:bodyPr/>
              <a:lstStyle/>
              <a:p>
                <a:r>
                  <a:rPr lang="hu-HU" dirty="0"/>
                  <a:t>Klasszifikáció:</a:t>
                </a:r>
              </a:p>
              <a:p>
                <a:pPr lvl="1"/>
                <a:r>
                  <a:rPr lang="hu-HU" dirty="0"/>
                  <a:t>Diszkrét állapot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hu-HU" dirty="0"/>
                  <a:t> diszkrét): kategoriák</a:t>
                </a:r>
              </a:p>
              <a:p>
                <a:pPr lvl="1"/>
                <a:r>
                  <a:rPr lang="hu-HU" dirty="0"/>
                  <a:t>Adott egy bemeneti vektor: milyen kategoriában esik?</a:t>
                </a:r>
              </a:p>
              <a:p>
                <a:pPr marL="457200" lvl="1" indent="0">
                  <a:buNone/>
                </a:pPr>
                <a:endParaRPr lang="hu-HU" dirty="0"/>
              </a:p>
              <a:p>
                <a:r>
                  <a:rPr lang="hu-HU" dirty="0"/>
                  <a:t>Regresszió:</a:t>
                </a:r>
              </a:p>
              <a:p>
                <a:pPr lvl="1"/>
                <a:r>
                  <a:rPr lang="hu-HU" dirty="0"/>
                  <a:t>„Folytonos” állapot (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hu-HU" dirty="0"/>
                  <a:t> diszkrét) </a:t>
                </a:r>
              </a:p>
              <a:p>
                <a:pPr lvl="1"/>
                <a:r>
                  <a:rPr lang="hu-HU" dirty="0"/>
                  <a:t>Nem kategoriába sorolunk</a:t>
                </a:r>
              </a:p>
              <a:p>
                <a:pPr lvl="1"/>
                <a:r>
                  <a:rPr lang="hu-HU" dirty="0"/>
                  <a:t>Numerikus előrejelzés</a:t>
                </a:r>
              </a:p>
              <a:p>
                <a:pPr lvl="1"/>
                <a:r>
                  <a:rPr lang="hu-HU" dirty="0"/>
                  <a:t>Megszokott függvényillesztés</a:t>
                </a:r>
              </a:p>
              <a:p>
                <a:pPr lvl="1"/>
                <a:r>
                  <a:rPr lang="hu-HU" dirty="0"/>
                  <a:t>Fizikusok lételeme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214" y="1743329"/>
                <a:ext cx="10289197" cy="4850902"/>
              </a:xfrm>
              <a:blipFill>
                <a:blip r:embed="rId2"/>
                <a:stretch>
                  <a:fillRect l="-1185" t="-1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696" y="3491735"/>
            <a:ext cx="3436987" cy="33416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357" y="181768"/>
            <a:ext cx="3665806" cy="35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5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221" y="25768"/>
            <a:ext cx="9905998" cy="1478570"/>
          </a:xfrm>
        </p:spPr>
        <p:txBody>
          <a:bodyPr/>
          <a:lstStyle/>
          <a:p>
            <a:r>
              <a:rPr lang="hu-HU" dirty="0"/>
              <a:t>Neuronhálózatok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735" y="1504338"/>
            <a:ext cx="9905999" cy="3541714"/>
          </a:xfrm>
        </p:spPr>
        <p:txBody>
          <a:bodyPr/>
          <a:lstStyle/>
          <a:p>
            <a:r>
              <a:rPr lang="hu-HU" dirty="0">
                <a:solidFill>
                  <a:srgbClr val="92D050"/>
                </a:solidFill>
              </a:rPr>
              <a:t>Fizika: </a:t>
            </a:r>
            <a:r>
              <a:rPr lang="hu-HU" dirty="0"/>
              <a:t>tudjuk a függvényt amit illeszteni szeretnénk</a:t>
            </a:r>
          </a:p>
          <a:p>
            <a:r>
              <a:rPr lang="hu-HU" dirty="0">
                <a:solidFill>
                  <a:srgbClr val="FF0000"/>
                </a:solidFill>
              </a:rPr>
              <a:t>Rengeteg esetben: </a:t>
            </a:r>
            <a:r>
              <a:rPr lang="hu-HU" dirty="0"/>
              <a:t>nem tudjuk mi a függvény</a:t>
            </a:r>
          </a:p>
          <a:p>
            <a:r>
              <a:rPr lang="hu-HU" dirty="0">
                <a:solidFill>
                  <a:srgbClr val="FFC000"/>
                </a:solidFill>
              </a:rPr>
              <a:t>Kell: </a:t>
            </a:r>
            <a:r>
              <a:rPr lang="hu-HU" dirty="0"/>
              <a:t>modell, ami bármilyen függvényt tud közeliteni</a:t>
            </a:r>
          </a:p>
          <a:p>
            <a:r>
              <a:rPr lang="hu-HU" dirty="0">
                <a:solidFill>
                  <a:srgbClr val="FFFF00"/>
                </a:solidFill>
              </a:rPr>
              <a:t>Felhasználó:</a:t>
            </a:r>
            <a:r>
              <a:rPr lang="hu-HU" dirty="0"/>
              <a:t> eredmény orientált, nem akarja megérteni a függvényt</a:t>
            </a:r>
          </a:p>
        </p:txBody>
      </p:sp>
      <p:pic>
        <p:nvPicPr>
          <p:cNvPr id="2050" name="Picture 2" descr="http://neuralnetworksanddeeplearning.com/images/tikz1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708" y="3646002"/>
            <a:ext cx="8188692" cy="31996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386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338" y="-124432"/>
            <a:ext cx="9905998" cy="1478570"/>
          </a:xfrm>
        </p:spPr>
        <p:txBody>
          <a:bodyPr/>
          <a:lstStyle/>
          <a:p>
            <a:r>
              <a:rPr lang="hu-HU" dirty="0"/>
              <a:t>Rétegek: sok neuron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0093" y="1220786"/>
                <a:ext cx="10746582" cy="5484814"/>
              </a:xfrm>
            </p:spPr>
            <p:txBody>
              <a:bodyPr>
                <a:normAutofit/>
              </a:bodyPr>
              <a:lstStyle/>
              <a:p>
                <a:r>
                  <a:rPr lang="hu-HU" dirty="0"/>
                  <a:t>Bemenet: a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hu-HU" dirty="0"/>
              </a:p>
              <a:p>
                <a:r>
                  <a:rPr lang="hu-HU" dirty="0"/>
                  <a:t>Egy neuron kimenete: o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/>
                    </m:sSup>
                  </m:oMath>
                </a14:m>
                <a:endParaRPr lang="hu-HU" dirty="0"/>
              </a:p>
              <a:p>
                <a:pPr marL="457200" lvl="1" indent="0">
                  <a:buNone/>
                </a:pPr>
                <a:r>
                  <a:rPr lang="en-GB" sz="3200" b="0" dirty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3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hu-HU" sz="3200" b="0" i="1" smtClean="0">
                            <a:latin typeface="Cambria Math" panose="02040503050406030204" pitchFamily="18" charset="0"/>
                          </a:rPr>
                          <m:t>𝑛𝑒𝑢𝑟𝑜𝑛</m:t>
                        </m:r>
                      </m:sup>
                    </m:sSup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3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hu-HU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u-HU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hu-HU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hu-HU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3200" dirty="0"/>
                  <a:t>)</a:t>
                </a:r>
                <a:endParaRPr lang="hu-HU" sz="3200" dirty="0"/>
              </a:p>
              <a:p>
                <a:r>
                  <a:rPr lang="en-GB" dirty="0"/>
                  <a:t>M neuron a r</a:t>
                </a:r>
                <a:r>
                  <a:rPr lang="hu-HU" dirty="0"/>
                  <a:t>étegben: kimenet: o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hu-HU" dirty="0"/>
              </a:p>
              <a:p>
                <a:pPr marL="914400" lvl="2" indent="0">
                  <a:buNone/>
                </a:pPr>
                <a:r>
                  <a:rPr lang="hu-HU" sz="3200" dirty="0"/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3200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hu-HU" sz="3200" b="0" i="0" dirty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3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hu-HU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hu-HU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hu-HU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hu-HU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3200" dirty="0"/>
                  <a:t>)</a:t>
                </a:r>
                <a:endParaRPr lang="hu-HU" sz="3200" dirty="0"/>
              </a:p>
              <a:p>
                <a:r>
                  <a:rPr lang="hu-HU" dirty="0"/>
                  <a:t>W: súlymátrix</a:t>
                </a:r>
              </a:p>
              <a:p>
                <a:r>
                  <a:rPr lang="hu-HU" dirty="0"/>
                  <a:t>g: nem lineáris függvény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093" y="1220786"/>
                <a:ext cx="10746582" cy="5484814"/>
              </a:xfrm>
              <a:blipFill>
                <a:blip r:embed="rId2"/>
                <a:stretch>
                  <a:fillRect l="-1134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/>
          <p:cNvSpPr/>
          <p:nvPr/>
        </p:nvSpPr>
        <p:spPr>
          <a:xfrm rot="5400000">
            <a:off x="9567069" y="1722837"/>
            <a:ext cx="1143000" cy="137239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075103" y="3352575"/>
            <a:ext cx="2469477" cy="4430316"/>
          </a:xfrm>
          <a:prstGeom prst="rect">
            <a:avLst/>
          </a:prstGeom>
        </p:spPr>
      </p:pic>
      <p:sp>
        <p:nvSpPr>
          <p:cNvPr id="8" name="Arrow: Curved Left 7"/>
          <p:cNvSpPr/>
          <p:nvPr/>
        </p:nvSpPr>
        <p:spPr>
          <a:xfrm rot="1485866">
            <a:off x="9896475" y="3736677"/>
            <a:ext cx="1503361" cy="29664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823" y="2792416"/>
            <a:ext cx="3438525" cy="1343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0817" y="4997"/>
            <a:ext cx="5121183" cy="251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2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2">
                  <a:shade val="48000"/>
                  <a:hueMod val="106000"/>
                  <a:satMod val="140000"/>
                  <a:lumMod val="42000"/>
                </a:schemeClr>
                <a:schemeClr val="bg2">
                  <a:tint val="98000"/>
                  <a:hueMod val="92000"/>
                  <a:satMod val="220000"/>
                  <a:lumMod val="90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46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8" name="Group 14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49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0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Rectangle 8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3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Rectangle 33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8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4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Rectangle 4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0" name="Freeform 4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04" name="Round Diagonal Corner 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60" y="697928"/>
            <a:ext cx="3652195" cy="11181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4400" dirty="0"/>
              <a:t>Neuronháló</a:t>
            </a:r>
            <a:endParaRPr lang="en-US" sz="4400" dirty="0"/>
          </a:p>
        </p:txBody>
      </p:sp>
      <p:sp>
        <p:nvSpPr>
          <p:cNvPr id="7" name="Rectangle: Diagonal Corners Rounded 6"/>
          <p:cNvSpPr/>
          <p:nvPr/>
        </p:nvSpPr>
        <p:spPr>
          <a:xfrm>
            <a:off x="-67042" y="288924"/>
            <a:ext cx="7847020" cy="6302375"/>
          </a:xfrm>
          <a:prstGeom prst="round2Diag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3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3" y="1286374"/>
            <a:ext cx="7675322" cy="38239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32366" y="2070834"/>
            <a:ext cx="43779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Rétegeket pakolunk egymás mögé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Ez függvénykomopozició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Sok réteg: bonyolult modell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Teljes hálózat a következő: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hu-HU" sz="24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hu-HU" sz="24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FFFF00"/>
                </a:solidFill>
              </a:rPr>
              <a:t>Deep learning</a:t>
            </a:r>
            <a:r>
              <a:rPr lang="hu-HU" sz="2400" dirty="0"/>
              <a:t>: mély hálózat (sok sok réteg)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789503" y="4725399"/>
                <a:ext cx="4312912" cy="471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b>
                    </m:sSub>
                    <m:r>
                      <m:rPr>
                        <m:nor/>
                      </m:rPr>
                      <a:rPr lang="hu-HU" sz="2800" dirty="0"/>
                      <m:t>o</m:t>
                    </m:r>
                    <m:r>
                      <a:rPr lang="hu-HU" sz="2800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hu-HU" sz="2800" dirty="0"/>
                  <a:t>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m:rPr>
                        <m:nor/>
                      </m:rPr>
                      <a:rPr lang="hu-HU" sz="2800" dirty="0"/>
                      <m:t>o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hu-HU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hu-HU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503" y="4725399"/>
                <a:ext cx="4312912" cy="471283"/>
              </a:xfrm>
              <a:prstGeom prst="rect">
                <a:avLst/>
              </a:prstGeom>
              <a:blipFill>
                <a:blip r:embed="rId5"/>
                <a:stretch>
                  <a:fillRect l="-141" t="-23377" b="-37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86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60" y="0"/>
            <a:ext cx="9905998" cy="1478570"/>
          </a:xfrm>
        </p:spPr>
        <p:txBody>
          <a:bodyPr/>
          <a:lstStyle/>
          <a:p>
            <a:r>
              <a:rPr lang="hu-HU" dirty="0"/>
              <a:t>Tanulás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16097" y="1106487"/>
                <a:ext cx="10983180" cy="5602044"/>
              </a:xfrm>
            </p:spPr>
            <p:txBody>
              <a:bodyPr/>
              <a:lstStyle/>
              <a:p>
                <a:r>
                  <a:rPr lang="hu-HU" dirty="0"/>
                  <a:t>Terveztünk egy hálózatot, azaz </a:t>
                </a:r>
                <a:r>
                  <a:rPr lang="hu-HU" dirty="0">
                    <a:solidFill>
                      <a:srgbClr val="FFFF00"/>
                    </a:solidFill>
                  </a:rPr>
                  <a:t>definiáltuk</a:t>
                </a:r>
                <a:r>
                  <a:rPr lang="hu-HU" dirty="0"/>
                  <a:t>:</a:t>
                </a:r>
              </a:p>
              <a:p>
                <a:pPr marL="914400" lvl="2" indent="0">
                  <a:buNone/>
                </a:pPr>
                <a:r>
                  <a:rPr lang="hu-HU" sz="3600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3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hu-HU" sz="3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3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3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hu-HU" sz="3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hu-HU" sz="3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b>
                    </m:sSub>
                    <m:r>
                      <m:rPr>
                        <m:nor/>
                      </m:rPr>
                      <a:rPr lang="hu-HU" sz="3600" dirty="0"/>
                      <m:t>o</m:t>
                    </m:r>
                    <m:r>
                      <a:rPr lang="hu-HU" sz="360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hu-HU" sz="3600" dirty="0"/>
                  <a:t>o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3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3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hu-HU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hu-HU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m:rPr>
                        <m:nor/>
                      </m:rPr>
                      <a:rPr lang="hu-HU" sz="3600" dirty="0"/>
                      <m:t>o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3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3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hu-HU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hu-HU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hu-HU" sz="2800" dirty="0"/>
              </a:p>
              <a:p>
                <a:r>
                  <a:rPr lang="hu-HU" dirty="0">
                    <a:solidFill>
                      <a:srgbClr val="92D050"/>
                    </a:solidFill>
                  </a:rPr>
                  <a:t>Adott</a:t>
                </a:r>
                <a:r>
                  <a:rPr lang="hu-HU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hu-HU" i="1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hu-HU" dirty="0"/>
                  <a:t> adathalmaz</a:t>
                </a:r>
              </a:p>
              <a:p>
                <a:r>
                  <a:rPr lang="hu-HU" dirty="0">
                    <a:solidFill>
                      <a:srgbClr val="FFC000"/>
                    </a:solidFill>
                  </a:rPr>
                  <a:t>Keressük: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hu-HU" dirty="0"/>
                  <a:t> mátrix halmazt,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hu-HU" dirty="0"/>
                  <a:t> vektor halmazt</a:t>
                </a:r>
              </a:p>
              <a:p>
                <a:r>
                  <a:rPr lang="hu-HU" dirty="0">
                    <a:solidFill>
                      <a:srgbClr val="FF0000"/>
                    </a:solidFill>
                  </a:rPr>
                  <a:t>Feltétel: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„lehető legközelebb” legyen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dirty="0"/>
                  <a:t>-hez, minden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u-HU" dirty="0"/>
                  <a:t>-re</a:t>
                </a:r>
              </a:p>
              <a:p>
                <a:r>
                  <a:rPr lang="hu-HU" dirty="0"/>
                  <a:t>Azaz, minimalizálni szeretnénk valamilyen távolságot (költségfüggvényt):</a:t>
                </a:r>
              </a:p>
              <a:p>
                <a:pPr lvl="1"/>
                <a:r>
                  <a:rPr lang="hu-HU" dirty="0"/>
                  <a:t>Euklideszi távolság: </a:t>
                </a:r>
                <a14:m>
                  <m:oMath xmlns:m="http://schemas.openxmlformats.org/officeDocument/2006/math"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hu-HU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hu-HU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hu-H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hu-H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hu-HU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hu-HU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hu-H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hu-HU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endParaRPr lang="hu-HU" dirty="0"/>
              </a:p>
              <a:p>
                <a:pPr lvl="1"/>
                <a:r>
                  <a:rPr lang="hu-HU" dirty="0"/>
                  <a:t>Cross-entropy:        </a:t>
                </a:r>
                <a14:m>
                  <m:oMath xmlns:m="http://schemas.openxmlformats.org/officeDocument/2006/math">
                    <m:r>
                      <a:rPr lang="hu-HU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hu-HU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2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hu-HU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hu-H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hu-H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u-HU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hu-H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097" y="1106487"/>
                <a:ext cx="10983180" cy="5602044"/>
              </a:xfrm>
              <a:blipFill>
                <a:blip r:embed="rId2"/>
                <a:stretch>
                  <a:fillRect l="-1165" t="-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385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325</TotalTime>
  <Words>1523</Words>
  <Application>Microsoft Office PowerPoint</Application>
  <PresentationFormat>Widescreen</PresentationFormat>
  <Paragraphs>179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Cambria Math</vt:lpstr>
      <vt:lpstr>Trebuchet MS</vt:lpstr>
      <vt:lpstr>Tw Cen MT</vt:lpstr>
      <vt:lpstr>Circuit</vt:lpstr>
      <vt:lpstr>Gépi tanulás, neuronhálózatok, mély tanulás</vt:lpstr>
      <vt:lpstr>Mesterséges intelligencia, gépi tanulás, deep learning</vt:lpstr>
      <vt:lpstr>Gépi tanulás</vt:lpstr>
      <vt:lpstr>Feladatok típusai</vt:lpstr>
      <vt:lpstr>felügyelt tanulás</vt:lpstr>
      <vt:lpstr>Neuronhálózatok</vt:lpstr>
      <vt:lpstr>Rétegek: sok neuron</vt:lpstr>
      <vt:lpstr>Neuronháló</vt:lpstr>
      <vt:lpstr>Tanulás 1</vt:lpstr>
      <vt:lpstr>TANULÁS 2</vt:lpstr>
      <vt:lpstr>Nem linearitások</vt:lpstr>
      <vt:lpstr>Milyen jó a hálózat?</vt:lpstr>
      <vt:lpstr>Mély hálózatok: túl illesztés</vt:lpstr>
      <vt:lpstr>Konvoluciós neuronhálózatok</vt:lpstr>
      <vt:lpstr>CNN</vt:lpstr>
      <vt:lpstr>ALEXnET 2012</vt:lpstr>
      <vt:lpstr>ResNet: 2015</vt:lpstr>
      <vt:lpstr>Rekurens hálózatok</vt:lpstr>
      <vt:lpstr>RNN</vt:lpstr>
      <vt:lpstr>Problémák az RNN-el</vt:lpstr>
      <vt:lpstr>LSTM</vt:lpstr>
      <vt:lpstr>LSTM: információ törlése</vt:lpstr>
      <vt:lpstr>LSTM: Információ hozzáadása</vt:lpstr>
      <vt:lpstr>LSTM: Kimenet</vt:lpstr>
      <vt:lpstr>LSTM: Matek generálás</vt:lpstr>
      <vt:lpstr>LSTM: Kódírás</vt:lpstr>
      <vt:lpstr>Tőzsdei előrejelzés</vt:lpstr>
      <vt:lpstr>Tőzsdei előrejelzés</vt:lpstr>
      <vt:lpstr>Deep learning vs. Machine learning</vt:lpstr>
      <vt:lpstr>Gépi tanulás Néhány alkalmazásA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Gépi tanulás, neuronhálózatok</dc:title>
  <dc:creator>Attila Bagoly</dc:creator>
  <cp:lastModifiedBy>Attila Bagoly</cp:lastModifiedBy>
  <cp:revision>70</cp:revision>
  <dcterms:created xsi:type="dcterms:W3CDTF">2017-04-09T13:39:31Z</dcterms:created>
  <dcterms:modified xsi:type="dcterms:W3CDTF">2017-04-10T06:45:01Z</dcterms:modified>
</cp:coreProperties>
</file>