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8E373F0-A1DB-4BB7-9CFC-E31ABB1FC4EA}">
  <a:tblStyle styleId="{78E373F0-A1DB-4BB7-9CFC-E31ABB1FC4EA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bviewer.jupyter.org/github/qati/GSOC16/blob/master/notebooks/ROOTbooks-TMVA-00.ipynb?flush_cache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Integrating Machine Learning in Jupyter Notebooks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31529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Attila Bagoly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status, analyzing steps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60950" y="1818000"/>
            <a:ext cx="8222100" cy="29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b="1" lang="en"/>
              <a:t>We use the well known TMVA methods, train selected models with our 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b="1" lang="en">
                <a:solidFill>
                  <a:schemeClr val="accent1"/>
                </a:solidFill>
              </a:rPr>
              <a:t>Evaluating:</a:t>
            </a:r>
            <a:r>
              <a:rPr b="1" lang="en"/>
              <a:t> after we finished  the results will be saved in a root file, we can make visualization from that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Char char="◆"/>
            </a:pPr>
            <a:r>
              <a:rPr b="1" lang="en">
                <a:solidFill>
                  <a:schemeClr val="accent3"/>
                </a:solidFill>
              </a:rPr>
              <a:t>But: </a:t>
            </a:r>
            <a:r>
              <a:rPr b="1" lang="en"/>
              <a:t>output file contains raw histograms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➔"/>
            </a:pPr>
            <a:r>
              <a:rPr b="1" lang="en">
                <a:solidFill>
                  <a:schemeClr val="accent2"/>
                </a:solidFill>
              </a:rPr>
              <a:t>TMVAGui:</a:t>
            </a:r>
            <a:r>
              <a:rPr b="1" lang="en"/>
              <a:t> methods to make nice histograms</a:t>
            </a:r>
            <a:br>
              <a:rPr b="1" lang="en"/>
            </a:br>
            <a:r>
              <a:rPr b="1" lang="en"/>
              <a:t>from the output file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Char char="◆"/>
            </a:pPr>
            <a:r>
              <a:rPr b="1" lang="en">
                <a:solidFill>
                  <a:schemeClr val="accent3"/>
                </a:solidFill>
              </a:rPr>
              <a:t>But: </a:t>
            </a:r>
            <a:r>
              <a:rPr b="1" lang="en"/>
              <a:t>not for notebook environment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77" name="Shape 77"/>
          <p:cNvGraphicFramePr/>
          <p:nvPr/>
        </p:nvGraphicFramePr>
        <p:xfrm>
          <a:off x="6074625" y="33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{78E373F0-A1DB-4BB7-9CFC-E31ABB1FC4EA}</a:tableStyleId>
              </a:tblPr>
              <a:tblGrid>
                <a:gridCol w="2619375"/>
              </a:tblGrid>
              <a:tr h="846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 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660066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TFile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900">
                          <a:solidFill>
                            <a:srgbClr val="0088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TMVAOutputFile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dir_dataset 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900">
                          <a:solidFill>
                            <a:srgbClr val="660066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GetDirectory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900">
                          <a:solidFill>
                            <a:srgbClr val="0088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datasetName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dir_dataset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TMVA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plot_efficiencies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900">
                          <a:solidFill>
                            <a:srgbClr val="006666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dir_dataset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900"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900">
                          <a:solidFill>
                            <a:srgbClr val="660066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</a:t>
                      </a:r>
                      <a:r>
                        <a:rPr lang="en" sz="900">
                          <a:solidFill>
                            <a:srgbClr val="666600"/>
                          </a:solidFill>
                          <a:highlight>
                            <a:srgbClr val="F7F7F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0950" y="1907850"/>
            <a:ext cx="8222100" cy="295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Jupyter notebook: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○"/>
            </a:pPr>
            <a:r>
              <a:rPr lang="en" sz="1400">
                <a:solidFill>
                  <a:schemeClr val="accent1"/>
                </a:solidFill>
              </a:rPr>
              <a:t>Interactive coding environment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○"/>
            </a:pPr>
            <a:r>
              <a:rPr lang="en">
                <a:solidFill>
                  <a:schemeClr val="accent1"/>
                </a:solidFill>
              </a:rPr>
              <a:t>Document: </a:t>
            </a:r>
            <a:r>
              <a:rPr lang="en"/>
              <a:t>HTML, Markdown support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○"/>
            </a:pPr>
            <a:r>
              <a:rPr lang="en">
                <a:solidFill>
                  <a:schemeClr val="accent1"/>
                </a:solidFill>
              </a:rPr>
              <a:t>Shareable: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nbviewer, binder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Integrating TMVA in Jupyter</a:t>
            </a:r>
            <a:r>
              <a:rPr lang="en"/>
              <a:t>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○"/>
            </a:pPr>
            <a:r>
              <a:rPr lang="en"/>
              <a:t>Support for TMVAGui in notebooks with nice interface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Char char="○"/>
            </a:pPr>
            <a:r>
              <a:rPr lang="en"/>
              <a:t>Interaction: changes modify the state of TMVA 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Char char="■"/>
            </a:pPr>
            <a:r>
              <a:rPr lang="en"/>
              <a:t>Example (possibility): transformations in input data and then Factory will use that selected transformations 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6025" y="1750625"/>
            <a:ext cx="8222100" cy="317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TMVAGui visualizations: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chemeClr val="accent3"/>
                </a:solidFill>
              </a:rPr>
              <a:t>To forget: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saving output file, reading back, visualizing the results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chemeClr val="accent2"/>
                </a:solidFill>
              </a:rPr>
              <a:t>Instead: </a:t>
            </a:r>
            <a:r>
              <a:rPr lang="en"/>
              <a:t>visualization directly from Factory and DataLoader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=&gt; Nice interface: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loader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drawCorrelationMatrix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Interactive interface: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chemeClr val="accent1"/>
                </a:solidFill>
              </a:rPr>
              <a:t>First: </a:t>
            </a:r>
            <a:r>
              <a:rPr lang="en"/>
              <a:t>every visualization in JavaScript using JsROOT and D3.js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Buttons, lists in JS plot, which is able to make changes in server state: ipywidgets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Interactive feedback from training: Cross validation and test errors for methods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Interaction with input variable histograms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etc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20625" y="1894000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buChar char="●"/>
            </a:pPr>
            <a:r>
              <a:rPr lang="en"/>
              <a:t>Importing JsMVA will register new magic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>
                <a:solidFill>
                  <a:schemeClr val="accent1"/>
                </a:solidFill>
              </a:rPr>
              <a:t>%jsmva on: </a:t>
            </a:r>
            <a:r>
              <a:rPr lang="en">
                <a:solidFill>
                  <a:schemeClr val="accent2"/>
                </a:solidFill>
              </a:rPr>
              <a:t>J</a:t>
            </a:r>
            <a:r>
              <a:rPr lang="en"/>
              <a:t>PyInterface inserts new methods to TMVA.DataLoader and TMVA.Factory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har char="●"/>
            </a:pPr>
            <a:r>
              <a:rPr lang="en"/>
              <a:t>New methods: inserting HTML to cell output, with JavaScript call for JsMVA.js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JsMVA.js using JsROOT to create JavaScript plots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</a:p>
        </p:txBody>
      </p:sp>
      <p:pic>
        <p:nvPicPr>
          <p:cNvPr descr="JsMVA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89" y="0"/>
            <a:ext cx="47705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Past few weeks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Histogram for input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transformations to input and make histogram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Draw correlation matrix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Classifier output distribution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Classifier Probability Distributions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Classifier cut efficiencies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ROC curve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Visualization for neural networks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http://nbviewer.jupyter.org/github/qati/GSOC16/blob/master/notebooks/ROOTbooks-TMVA-00.ipynb?flush_cache=true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