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E6E6E6"/>
    <a:srgbClr val="7A7A7A"/>
    <a:srgbClr val="64C798"/>
    <a:srgbClr val="F27835"/>
    <a:srgbClr val="4B77BE"/>
    <a:srgbClr val="F9BF3A"/>
    <a:srgbClr val="D34D58"/>
    <a:srgbClr val="4285F4"/>
    <a:srgbClr val="027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2ABCA-9F26-4DE3-86F2-A63917C44194}">
  <a:tblStyle styleId="{C672ABCA-9F26-4DE3-86F2-A63917C44194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42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7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bviewer.jupyter.org/github/qati/GSOC16/blob/master/index.ipynb" TargetMode="External"/><Relationship Id="rId2" Type="http://schemas.openxmlformats.org/officeDocument/2006/relationships/hyperlink" Target="https://github.com/qati/GSOC1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qati/GSOC16/tree/master/notebooks" TargetMode="External"/><Relationship Id="rId4" Type="http://schemas.openxmlformats.org/officeDocument/2006/relationships/hyperlink" Target="http://www.mybinder.org/repo/qati/GSOC1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qati/GSOC16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791454" y="1562590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 dirty="0"/>
              <a:t>Integrating Machine Learning in Jupyter Notebooks 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10446" y="2728596"/>
            <a:ext cx="4286983" cy="644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b="1" dirty="0">
                <a:latin typeface="+mj-lt"/>
              </a:rPr>
              <a:t>Attila Bagoly</a:t>
            </a:r>
            <a:r>
              <a:rPr lang="hu-HU" sz="2400" dirty="0">
                <a:latin typeface="+mj-lt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Eötvös Loránd University</a:t>
            </a:r>
            <a:r>
              <a:rPr lang="hu-HU" sz="2400" dirty="0">
                <a:solidFill>
                  <a:schemeClr val="bg1"/>
                </a:solidFill>
                <a:latin typeface="+mj-lt"/>
              </a:rPr>
              <a:t>, Hungary)</a:t>
            </a:r>
            <a:endParaRPr lang="e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77194"/>
            <a:ext cx="9032119" cy="1181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933" y="3768670"/>
            <a:ext cx="1366090" cy="1320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6" y="4171071"/>
            <a:ext cx="2844797" cy="80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0822" y="2728596"/>
            <a:ext cx="406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Mentors: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Sergei V. Gleyzer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Enric Tejedor Saavedra</a:t>
            </a:r>
            <a:r>
              <a:rPr lang="en-US" sz="24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023" y="3950706"/>
            <a:ext cx="3904720" cy="892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50122" y="940417"/>
            <a:ext cx="8273419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Everything on GitHub: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solidFill>
                  <a:srgbClr val="FF0000"/>
                </a:solidFill>
                <a:hlinkClick r:id="rId2"/>
              </a:rPr>
              <a:t>https://github.com/qati/GSOC16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</a:t>
            </a:r>
            <a:r>
              <a:rPr lang="en-US" sz="2000" b="1" dirty="0" err="1">
                <a:solidFill>
                  <a:srgbClr val="FF0000"/>
                </a:solidFill>
              </a:rPr>
              <a:t>nbviewer</a:t>
            </a:r>
            <a:r>
              <a:rPr lang="en-US" sz="2000" b="1" dirty="0">
                <a:solidFill>
                  <a:srgbClr val="FF0000"/>
                </a:solidFill>
              </a:rPr>
              <a:t> (static, rendered):</a:t>
            </a:r>
            <a:endParaRPr lang="en-US" sz="2000" b="1" dirty="0">
              <a:solidFill>
                <a:srgbClr val="FF0000"/>
              </a:solidFill>
              <a:hlinkClick r:id="rId3"/>
            </a:endParaRPr>
          </a:p>
          <a:p>
            <a:pPr>
              <a:spcAft>
                <a:spcPts val="3000"/>
              </a:spcAft>
            </a:pPr>
            <a:r>
              <a:rPr lang="en-US" sz="2000" dirty="0">
                <a:hlinkClick r:id="rId3"/>
              </a:rPr>
              <a:t>http://nbviewer.jupyter.org/github/qati/GSOC16/blob/master/index.ipynb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Notebooks on binder (interactive):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hlinkClick r:id="rId4"/>
              </a:rPr>
              <a:t>www.mybinder.org/repo/qati/GSOC16</a:t>
            </a:r>
            <a:endParaRPr lang="en-US" sz="2000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Or you can download:</a:t>
            </a:r>
          </a:p>
          <a:p>
            <a:pPr>
              <a:spcAft>
                <a:spcPts val="2400"/>
              </a:spcAft>
            </a:pPr>
            <a:r>
              <a:rPr lang="en-US" sz="2000" dirty="0">
                <a:hlinkClick r:id="rId5"/>
              </a:rPr>
              <a:t>https://github.com/qati/GSOC16/tree/master/notebooks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8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98249" y="901636"/>
            <a:ext cx="8425291" cy="453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spcAft>
                <a:spcPts val="600"/>
              </a:spcAft>
              <a:buChar char="●"/>
            </a:pPr>
            <a:r>
              <a:rPr lang="en" sz="1754" dirty="0">
                <a:solidFill>
                  <a:srgbClr val="737373"/>
                </a:solidFill>
              </a:rPr>
              <a:t>Jupyter</a:t>
            </a:r>
            <a:r>
              <a:rPr lang="en" dirty="0">
                <a:solidFill>
                  <a:srgbClr val="737373"/>
                </a:solidFill>
              </a:rPr>
              <a:t> notebook: </a:t>
            </a:r>
            <a:endParaRPr lang="hu-HU" dirty="0">
              <a:solidFill>
                <a:srgbClr val="737373"/>
              </a:solidFill>
            </a:endParaRP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Interactive coding </a:t>
            </a:r>
            <a:r>
              <a:rPr lang="en" dirty="0">
                <a:solidFill>
                  <a:srgbClr val="FAFAFA"/>
                </a:solidFill>
              </a:rPr>
              <a:t>environment 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Document:</a:t>
            </a:r>
            <a:r>
              <a:rPr lang="en" dirty="0">
                <a:solidFill>
                  <a:srgbClr val="737373"/>
                </a:solidFill>
              </a:rPr>
              <a:t> HTML, </a:t>
            </a:r>
            <a:r>
              <a:rPr lang="en" dirty="0">
                <a:solidFill>
                  <a:srgbClr val="4285F4"/>
                </a:solidFill>
              </a:rPr>
              <a:t>Markdown</a:t>
            </a:r>
            <a:r>
              <a:rPr lang="en" dirty="0">
                <a:solidFill>
                  <a:srgbClr val="737373"/>
                </a:solidFill>
              </a:rPr>
              <a:t> support</a:t>
            </a:r>
          </a:p>
          <a:p>
            <a:pPr marL="914400" lvl="1" indent="-228600">
              <a:spcAft>
                <a:spcPts val="12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0277BD"/>
                </a:solidFill>
              </a:rPr>
              <a:t>Shareable: </a:t>
            </a:r>
            <a:r>
              <a:rPr lang="en" dirty="0">
                <a:solidFill>
                  <a:srgbClr val="737373"/>
                </a:solidFill>
              </a:rPr>
              <a:t>SWAN, nbviewer, binder</a:t>
            </a:r>
            <a:endParaRPr lang="hu-HU" dirty="0">
              <a:solidFill>
                <a:srgbClr val="737373"/>
              </a:solidFill>
            </a:endParaRPr>
          </a:p>
          <a:p>
            <a:pPr marL="457200" lvl="0" indent="-228600">
              <a:spcAft>
                <a:spcPts val="600"/>
              </a:spcAft>
              <a:buChar char="●"/>
            </a:pPr>
            <a:r>
              <a:rPr lang="en-US" dirty="0">
                <a:solidFill>
                  <a:srgbClr val="737373"/>
                </a:solidFill>
              </a:rPr>
              <a:t>Current</a:t>
            </a:r>
            <a:r>
              <a:rPr lang="hu-HU" dirty="0">
                <a:solidFill>
                  <a:srgbClr val="737373"/>
                </a:solidFill>
              </a:rPr>
              <a:t> status</a:t>
            </a:r>
            <a:r>
              <a:rPr lang="en-US" dirty="0">
                <a:solidFill>
                  <a:srgbClr val="737373"/>
                </a:solidFill>
              </a:rPr>
              <a:t> of TMVA: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We can’t use TMVAGui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We can read back the classifier outputs and we can make visualizations. 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C00000"/>
                </a:solidFill>
              </a:rPr>
              <a:t>BUT users don’t want to spend time with making visualizations</a:t>
            </a:r>
          </a:p>
          <a:p>
            <a:pPr marL="457200" lvl="0" indent="-228600">
              <a:spcAft>
                <a:spcPts val="600"/>
              </a:spcAft>
              <a:buChar char="●"/>
            </a:pPr>
            <a:r>
              <a:rPr lang="en" dirty="0">
                <a:solidFill>
                  <a:srgbClr val="737373"/>
                </a:solidFill>
              </a:rPr>
              <a:t>Integrating TMVA in Jupyter: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Support for TMVAGui in notebooks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New visualizations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r>
              <a:rPr lang="en" dirty="0">
                <a:solidFill>
                  <a:srgbClr val="737373"/>
                </a:solidFill>
              </a:rPr>
              <a:t>Pythonic interface for a bunch of functions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Interaction: changes modify the state of TMVA 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FontTx/>
              <a:buChar char="○"/>
            </a:pPr>
            <a:r>
              <a:rPr lang="en" dirty="0">
                <a:solidFill>
                  <a:srgbClr val="737373"/>
                </a:solidFill>
              </a:rPr>
              <a:t>HTML formatted output</a:t>
            </a:r>
          </a:p>
          <a:p>
            <a:pPr marL="914400" lvl="1" indent="-228600">
              <a:spcAft>
                <a:spcPts val="600"/>
              </a:spcAft>
              <a:buClr>
                <a:schemeClr val="accent1"/>
              </a:buClr>
              <a:buChar char="○"/>
            </a:pPr>
            <a:endParaRPr lang="en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Code structure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20625" y="1894000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Importing ROOT will import </a:t>
            </a:r>
            <a:r>
              <a:rPr lang="en" dirty="0">
                <a:solidFill>
                  <a:srgbClr val="FF0000"/>
                </a:solidFill>
              </a:rPr>
              <a:t>JsMVA</a:t>
            </a:r>
            <a:r>
              <a:rPr lang="en" dirty="0"/>
              <a:t>, this will register jsmva magic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>
                <a:solidFill>
                  <a:schemeClr val="accent1"/>
                </a:solidFill>
              </a:rPr>
              <a:t>%jsmva on: </a:t>
            </a:r>
            <a:r>
              <a:rPr lang="en" dirty="0">
                <a:solidFill>
                  <a:schemeClr val="accent2"/>
                </a:solidFill>
              </a:rPr>
              <a:t>J</a:t>
            </a:r>
            <a:r>
              <a:rPr lang="en" dirty="0"/>
              <a:t>PyInterface inserts new methods to TMVA.DataLoader and TMVA.Factory, overloads some functions with a wrapper, register HTML transformer function</a:t>
            </a:r>
          </a:p>
          <a:p>
            <a:pPr marL="457200" lvl="0" indent="-228600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har char="●"/>
            </a:pPr>
            <a:r>
              <a:rPr lang="en" dirty="0"/>
              <a:t>New methods: inserting HTML to cell output, with JavaScript call for JsMVA.js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har char="●"/>
            </a:pPr>
            <a:r>
              <a:rPr lang="en" dirty="0"/>
              <a:t>JsMVA.js using </a:t>
            </a:r>
            <a:r>
              <a:rPr lang="en" dirty="0">
                <a:solidFill>
                  <a:srgbClr val="FF0000"/>
                </a:solidFill>
              </a:rPr>
              <a:t>JsROOT</a:t>
            </a:r>
            <a:r>
              <a:rPr lang="en" dirty="0"/>
              <a:t> to create JavaScript plots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3</a:t>
            </a:fld>
            <a:endParaRPr lang="en">
              <a:solidFill>
                <a:schemeClr val="l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78" y="0"/>
            <a:ext cx="48063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hlinkClick r:id="rId3" action="ppaction://hlinksldjump"/>
          </p:cNvPr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rgbClr val="D34D58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5 weeks</a:t>
            </a:r>
          </a:p>
        </p:txBody>
      </p:sp>
      <p:grpSp>
        <p:nvGrpSpPr>
          <p:cNvPr id="98" name="Shape 98"/>
          <p:cNvGrpSpPr/>
          <p:nvPr/>
        </p:nvGrpSpPr>
        <p:grpSpPr>
          <a:xfrm>
            <a:off x="912819" y="1610215"/>
            <a:ext cx="198899" cy="593656"/>
            <a:chOff x="777446" y="1610215"/>
            <a:chExt cx="198899" cy="593656"/>
          </a:xfrm>
        </p:grpSpPr>
        <p:cxnSp>
          <p:nvCxnSpPr>
            <p:cNvPr id="99" name="Shape 9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Shape 100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4294967295"/>
          </p:nvPr>
        </p:nvSpPr>
        <p:spPr>
          <a:xfrm>
            <a:off x="222381" y="848085"/>
            <a:ext cx="2242800" cy="7212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600" dirty="0"/>
              <a:t>TMVAGui </a:t>
            </a:r>
            <a:r>
              <a:rPr lang="en-US" sz="1600" dirty="0"/>
              <a:t>visualizations</a:t>
            </a:r>
            <a:endParaRPr lang="en" sz="1600" dirty="0"/>
          </a:p>
        </p:txBody>
      </p:sp>
      <p:sp>
        <p:nvSpPr>
          <p:cNvPr id="102" name="Shape 102">
            <a:hlinkClick r:id="rId4" action="ppaction://hlinksldjump"/>
          </p:cNvPr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F9BF3A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4294967295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 weeks</a:t>
            </a:r>
          </a:p>
        </p:txBody>
      </p:sp>
      <p:grpSp>
        <p:nvGrpSpPr>
          <p:cNvPr id="104" name="Shape 104"/>
          <p:cNvGrpSpPr/>
          <p:nvPr/>
        </p:nvGrpSpPr>
        <p:grpSpPr>
          <a:xfrm>
            <a:off x="2266282" y="2938957"/>
            <a:ext cx="198899" cy="593655"/>
            <a:chOff x="2223534" y="2938957"/>
            <a:chExt cx="198899" cy="593655"/>
          </a:xfrm>
        </p:grpSpPr>
        <p:cxnSp>
          <p:nvCxnSpPr>
            <p:cNvPr id="105" name="Shape 105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Shape 106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07" name="Shape 107"/>
          <p:cNvSpPr txBox="1">
            <a:spLocks noGrp="1"/>
          </p:cNvSpPr>
          <p:nvPr>
            <p:ph type="body" idx="4294967295"/>
          </p:nvPr>
        </p:nvSpPr>
        <p:spPr>
          <a:xfrm>
            <a:off x="1425766" y="3748993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N</a:t>
            </a:r>
            <a:r>
              <a:rPr lang="en" sz="1600" dirty="0"/>
              <a:t>eural network, deep network, decision tree </a:t>
            </a:r>
            <a:r>
              <a:rPr lang="en-US" sz="1600" dirty="0"/>
              <a:t>visualizations</a:t>
            </a:r>
            <a:endParaRPr lang="en" sz="1600" dirty="0"/>
          </a:p>
        </p:txBody>
      </p:sp>
      <p:sp>
        <p:nvSpPr>
          <p:cNvPr id="108" name="Shape 108">
            <a:hlinkClick r:id="rId5" action="ppaction://hlinksldjump"/>
          </p:cNvPr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4B77BE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4 weeks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4058732" y="1610215"/>
            <a:ext cx="198899" cy="593656"/>
            <a:chOff x="3918083" y="1610215"/>
            <a:chExt cx="198899" cy="593656"/>
          </a:xfrm>
        </p:grpSpPr>
        <p:cxnSp>
          <p:nvCxnSpPr>
            <p:cNvPr id="111" name="Shape 11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Shape 112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3441815" y="919728"/>
            <a:ext cx="2242800" cy="6012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I</a:t>
            </a:r>
            <a:r>
              <a:rPr lang="en" sz="1600" dirty="0"/>
              <a:t>nteractive training mode</a:t>
            </a:r>
          </a:p>
        </p:txBody>
      </p:sp>
      <p:sp>
        <p:nvSpPr>
          <p:cNvPr id="114" name="Shape 114">
            <a:hlinkClick r:id="rId6" action="ppaction://hlinksldjump"/>
          </p:cNvPr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F27835"/>
          </a:solidFill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1 week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17" name="Shape 11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" name="Shape 118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5078365" y="3748993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New user interface, documentation, tutorials</a:t>
            </a:r>
          </a:p>
        </p:txBody>
      </p:sp>
      <p:sp>
        <p:nvSpPr>
          <p:cNvPr id="120" name="Shape 120">
            <a:hlinkClick r:id="rId7" action="ppaction://hlinksldjump"/>
          </p:cNvPr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64C798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 weeks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23" name="Shape 1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" name="Shape 12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6647856" y="488207"/>
            <a:ext cx="2242800" cy="9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600" dirty="0"/>
              <a:t>Deep n</a:t>
            </a:r>
            <a:r>
              <a:rPr lang="en" sz="1600" dirty="0"/>
              <a:t>eural network builder, HTML formatted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880" y="-122795"/>
            <a:ext cx="295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</a:schemeClr>
                </a:solidFill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91158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4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TMVAGui visualizations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98250" y="4769312"/>
            <a:ext cx="659156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Go back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50" y="2886380"/>
            <a:ext cx="3596509" cy="22571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0" y="724486"/>
            <a:ext cx="3636722" cy="2210417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3865098" y="847279"/>
            <a:ext cx="646452" cy="60362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657600" y="3040339"/>
            <a:ext cx="611945" cy="66118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1550" y="841831"/>
            <a:ext cx="4038090" cy="1943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rgbClr val="7A7A7A"/>
                </a:solidFill>
              </a:rPr>
              <a:t>Visualizations</a:t>
            </a:r>
            <a:r>
              <a:rPr lang="en-US" b="1" dirty="0">
                <a:solidFill>
                  <a:schemeClr val="tx1"/>
                </a:solidFill>
              </a:rPr>
              <a:t> related to input variables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Correlation matrix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Input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Transform input variables &amp; show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745" y="3040339"/>
            <a:ext cx="3502855" cy="16552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800"/>
              </a:spcAft>
            </a:pPr>
            <a:r>
              <a:rPr lang="en-US" b="1" dirty="0">
                <a:solidFill>
                  <a:schemeClr val="tx1"/>
                </a:solidFill>
              </a:rPr>
              <a:t>Visualizations related to classifier outputs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ROC curve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Output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Cut efficiencies</a:t>
            </a:r>
          </a:p>
        </p:txBody>
      </p:sp>
    </p:spTree>
    <p:extLst>
      <p:ext uri="{BB962C8B-B14F-4D97-AF65-F5344CB8AC3E}">
        <p14:creationId xmlns:p14="http://schemas.microsoft.com/office/powerpoint/2010/main" val="162315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output: Neural networks, decision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757137" y="4695623"/>
            <a:ext cx="315103" cy="393600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98250" y="4769312"/>
            <a:ext cx="659156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Go back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49" y="787256"/>
            <a:ext cx="3200401" cy="1960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448" y="2748108"/>
            <a:ext cx="3131163" cy="25291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8863" y="884138"/>
            <a:ext cx="5261317" cy="3727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7"/>
            <a:r>
              <a:rPr lang="en-US" dirty="0">
                <a:solidFill>
                  <a:schemeClr val="tx1"/>
                </a:solidFill>
              </a:rPr>
              <a:t>Simple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Deep neural network</a:t>
            </a:r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pPr lvl="7"/>
            <a:r>
              <a:rPr lang="en-US" dirty="0"/>
              <a:t>Decision trees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6" y="1182906"/>
            <a:ext cx="4677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Python function reads the network, converts to JSON; JS with d3js make the visualization from 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focusing connections, zooming, moving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262" y="2486498"/>
            <a:ext cx="46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HTML5 Canvas visualization (speed)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Less interactive: zooming, moving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828" y="3418449"/>
            <a:ext cx="4917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Ipywidgets: input field for selecting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Visualization from JSON with D3js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Interactive: closing subtree, showing the path, focusing, moving, zooming,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77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0" y="54757"/>
            <a:ext cx="8826600" cy="602700"/>
          </a:xfrm>
        </p:spPr>
        <p:txBody>
          <a:bodyPr/>
          <a:lstStyle/>
          <a:p>
            <a:r>
              <a:rPr lang="en-US" dirty="0"/>
              <a:t>Interactive training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98250" y="4769312"/>
            <a:ext cx="659156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Go back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41" y="767689"/>
            <a:ext cx="4297500" cy="3050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029" y="3951243"/>
            <a:ext cx="4348924" cy="5784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250" y="749417"/>
            <a:ext cx="4586292" cy="3927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C++ interface for tracking/stopping the training 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New thread for training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Main thread periodically refreshes the plot (inserts small JS script, which removes itself)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Error plots supported for MLP, DNN, BDT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Progress bar for a bunch of methods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Stop button: by clicking on it the main thread will send stop message for training loop (just the loop, no interfere with saving the net, or other data)</a:t>
            </a:r>
          </a:p>
        </p:txBody>
      </p:sp>
    </p:spTree>
    <p:extLst>
      <p:ext uri="{BB962C8B-B14F-4D97-AF65-F5344CB8AC3E}">
        <p14:creationId xmlns:p14="http://schemas.microsoft.com/office/powerpoint/2010/main" val="178779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user interface, tutorial notebooks,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98250" y="4769312"/>
            <a:ext cx="659156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sldjump"/>
              </a:rPr>
              <a:t>Go back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6" y="814388"/>
            <a:ext cx="8989255" cy="688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7" y="1554480"/>
            <a:ext cx="4317834" cy="2039816"/>
          </a:xfrm>
          <a:prstGeom prst="rect">
            <a:avLst/>
          </a:prstGeom>
        </p:spPr>
      </p:pic>
      <p:pic>
        <p:nvPicPr>
          <p:cNvPr id="9" name="Picture 8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407" y="4217983"/>
            <a:ext cx="4317834" cy="5513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8250" y="1554480"/>
            <a:ext cx="4565190" cy="30526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New interface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28" y="1871004"/>
            <a:ext cx="40374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Option strings not very nice, we can do better in python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Bunch of functions use option string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Wrapper functions for them, with </a:t>
            </a: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magic these functions are replaced with corresponding wrapper function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The settings can be passed by named arguments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V=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True,Transformations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=[“I”,“D”] </a:t>
            </a:r>
            <a:r>
              <a:rPr lang="en-US" dirty="0">
                <a:solidFill>
                  <a:srgbClr val="737373"/>
                </a:solidFill>
              </a:rPr>
              <a:t>will be translated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“!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V:Transformations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=I,D”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8629" y="3747216"/>
            <a:ext cx="4176684" cy="3727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Tutorial, documentation links on</a:t>
            </a:r>
          </a:p>
        </p:txBody>
      </p:sp>
    </p:spTree>
    <p:extLst>
      <p:ext uri="{BB962C8B-B14F-4D97-AF65-F5344CB8AC3E}">
        <p14:creationId xmlns:p14="http://schemas.microsoft.com/office/powerpoint/2010/main" val="374740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C7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builder, HTML formatted 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98250" y="4769312"/>
            <a:ext cx="659156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sldjump"/>
              </a:rPr>
              <a:t>Go back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29" y="794825"/>
            <a:ext cx="5247612" cy="213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403" y="3828978"/>
            <a:ext cx="5196592" cy="90074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671668" y="2347463"/>
            <a:ext cx="534573" cy="41499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rved Down Arrow 10"/>
          <p:cNvSpPr/>
          <p:nvPr/>
        </p:nvSpPr>
        <p:spPr>
          <a:xfrm>
            <a:off x="3573193" y="3271659"/>
            <a:ext cx="2222695" cy="661181"/>
          </a:xfrm>
          <a:prstGeom prst="curved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250" y="3812271"/>
            <a:ext cx="3650790" cy="883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37373"/>
                </a:solidFill>
              </a:rPr>
              <a:t>jsmva</a:t>
            </a:r>
            <a:r>
              <a:rPr lang="en-US" dirty="0">
                <a:solidFill>
                  <a:srgbClr val="737373"/>
                </a:solidFill>
              </a:rPr>
              <a:t> magic register output transformer function, inserts CSS to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Structures the data to CSS formatted HTML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98249" y="794824"/>
            <a:ext cx="3726380" cy="2841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Booking DNN confusing: lot of settings, everybody forgets the exact names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Graphical interface: booking DNN with pleasure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We can add different types of layers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Specify the neuron number and training strategy for layer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Connect the layers: building the network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37373"/>
                </a:solidFill>
              </a:rPr>
              <a:t>Save network: transform the graphical representation to option string and books the method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424" y="2549777"/>
            <a:ext cx="2026817" cy="16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5370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609</Words>
  <Application>Microsoft Office PowerPoint</Application>
  <PresentationFormat>On-screen Show (16:9)</PresentationFormat>
  <Paragraphs>113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</vt:lpstr>
      <vt:lpstr>Arial</vt:lpstr>
      <vt:lpstr>material</vt:lpstr>
      <vt:lpstr>Integrating Machine Learning in Jupyter Notebooks </vt:lpstr>
      <vt:lpstr>Motivation</vt:lpstr>
      <vt:lpstr>Code structure</vt:lpstr>
      <vt:lpstr>PowerPoint Presentation</vt:lpstr>
      <vt:lpstr>TMVAGui visualizations </vt:lpstr>
      <vt:lpstr>Classifier output: Neural networks, decision trees</vt:lpstr>
      <vt:lpstr>Interactive training mode</vt:lpstr>
      <vt:lpstr>Pythonic user interface, tutorial notebooks, documentation</vt:lpstr>
      <vt:lpstr>Deep neural network builder, HTML formatted output</vt:lpstr>
      <vt:lpstr>Notebooks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Machine Learning in Jupyter Notebooks </dc:title>
  <cp:lastModifiedBy>qati</cp:lastModifiedBy>
  <cp:revision>42</cp:revision>
  <dcterms:modified xsi:type="dcterms:W3CDTF">2016-08-26T16:13:21Z</dcterms:modified>
</cp:coreProperties>
</file>