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60" r:id="rId4"/>
    <p:sldId id="264" r:id="rId5"/>
    <p:sldId id="265" r:id="rId6"/>
    <p:sldId id="266" r:id="rId7"/>
    <p:sldId id="267" r:id="rId8"/>
    <p:sldId id="268" r:id="rId9"/>
    <p:sldId id="271" r:id="rId10"/>
    <p:sldId id="274" r:id="rId11"/>
    <p:sldId id="273" r:id="rId12"/>
    <p:sldId id="272" r:id="rId13"/>
    <p:sldId id="270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0277BD"/>
    <a:srgbClr val="F27835"/>
    <a:srgbClr val="E6E6E6"/>
    <a:srgbClr val="7A7A7A"/>
    <a:srgbClr val="64C798"/>
    <a:srgbClr val="4B77BE"/>
    <a:srgbClr val="F9BF3A"/>
    <a:srgbClr val="D34D58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2ABCA-9F26-4DE3-86F2-A63917C44194}">
  <a:tblStyle styleId="{C672ABCA-9F26-4DE3-86F2-A63917C44194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9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qati/GSOC16/blob/master/index.ipynb" TargetMode="External"/><Relationship Id="rId2" Type="http://schemas.openxmlformats.org/officeDocument/2006/relationships/hyperlink" Target="https://github.com/qati/GSOC1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qati/GSOC16/tree/master/notebooks" TargetMode="External"/><Relationship Id="rId4" Type="http://schemas.openxmlformats.org/officeDocument/2006/relationships/hyperlink" Target="http://www.mybinder.org/repo/qati/GSOC1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nbviewer.jupyter.org/github/qati/GSOC16/blob/master/notebooks/ROOTbooks-TMVA-JsMVA-UserInterface.ipynb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575791" y="1363203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b="1" dirty="0" err="1"/>
              <a:t>Jupyter</a:t>
            </a:r>
            <a:r>
              <a:rPr lang="en-US" b="1" dirty="0"/>
              <a:t> and TMVA</a:t>
            </a:r>
            <a:endParaRPr lang="en" sz="4000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02136" y="2646093"/>
            <a:ext cx="4286983" cy="644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b="1" dirty="0">
                <a:latin typeface="+mj-lt"/>
              </a:rPr>
              <a:t>Attila Bagoly</a:t>
            </a:r>
            <a:r>
              <a:rPr lang="hu-HU" sz="2400" dirty="0">
                <a:latin typeface="+mj-lt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Eötvös Loránd University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, Hungary)</a:t>
            </a:r>
            <a:endParaRPr lang="e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33" y="3956806"/>
            <a:ext cx="1171467" cy="1132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6" y="4171071"/>
            <a:ext cx="2844797" cy="80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2512" y="2628641"/>
            <a:ext cx="406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Mentors: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Sergei V. Gleyzer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Enric Tejedor Saavedra</a:t>
            </a:r>
            <a:r>
              <a:rPr lang="en-US" sz="24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823" y="4084088"/>
            <a:ext cx="3904720" cy="8921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49" y="98468"/>
            <a:ext cx="1328685" cy="1332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597" y="31273"/>
            <a:ext cx="1174821" cy="1332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</a:t>
            </a:r>
            <a:r>
              <a:rPr lang="en-US" dirty="0" err="1"/>
              <a:t>JsMVA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35875" y="856724"/>
            <a:ext cx="7758556" cy="4123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Visualizations for other classifiers</a:t>
            </a:r>
          </a:p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Improve interactive training (open closed notebook and continue training, new interactive plots)</a:t>
            </a:r>
          </a:p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Support for new user interface for new functions</a:t>
            </a:r>
          </a:p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Visualization for regression, multiclass classification, </a:t>
            </a:r>
            <a:r>
              <a:rPr lang="en-US" sz="1600" dirty="0" err="1">
                <a:solidFill>
                  <a:srgbClr val="737373"/>
                </a:solidFill>
              </a:rPr>
              <a:t>autoencoders</a:t>
            </a:r>
            <a:endParaRPr lang="en-US" sz="1600" dirty="0">
              <a:solidFill>
                <a:srgbClr val="737373"/>
              </a:solidFill>
            </a:endParaRPr>
          </a:p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We are open to new suggestions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90619" y="1109943"/>
            <a:ext cx="6351787" cy="35856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can be activated easily, by using %</a:t>
            </a: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on command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Visualizer methods inserted to TMVA::Factory, and TMVA::</a:t>
            </a:r>
            <a:r>
              <a:rPr lang="en-US" dirty="0" err="1">
                <a:solidFill>
                  <a:srgbClr val="737373"/>
                </a:solidFill>
              </a:rPr>
              <a:t>DataLoader</a:t>
            </a: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Implemented </a:t>
            </a:r>
            <a:r>
              <a:rPr lang="en-US" dirty="0" err="1">
                <a:solidFill>
                  <a:srgbClr val="737373"/>
                </a:solidFill>
              </a:rPr>
              <a:t>TMVAGui</a:t>
            </a:r>
            <a:r>
              <a:rPr lang="en-US" dirty="0">
                <a:solidFill>
                  <a:srgbClr val="737373"/>
                </a:solidFill>
              </a:rPr>
              <a:t> visualizations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Classifier visualizations: MLP, DNN, BDT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 training mode: tracking the progress and the </a:t>
            </a:r>
            <a:r>
              <a:rPr lang="en-US" dirty="0" err="1">
                <a:solidFill>
                  <a:srgbClr val="737373"/>
                </a:solidFill>
              </a:rPr>
              <a:t>erros</a:t>
            </a: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input mode (no more option strings), new output (HTML formatted)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DNN builder: graphical interface for booking DNN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new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8250" y="765285"/>
            <a:ext cx="8202788" cy="43239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TMVAGui</a:t>
            </a:r>
            <a:r>
              <a:rPr lang="en-US" dirty="0">
                <a:solidFill>
                  <a:srgbClr val="737373"/>
                </a:solidFill>
              </a:rPr>
              <a:t>: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Classifier visualizations:</a:t>
            </a:r>
          </a:p>
          <a:p>
            <a:pPr>
              <a:spcAft>
                <a:spcPts val="4800"/>
              </a:spcAft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 training mode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user interface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HTML formatted output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Deep neural network builder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5" y="994909"/>
            <a:ext cx="462915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Input variable and transformed input visualization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Correlation matrix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Classifier output/probability distributions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Classifier cut efficiencies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5825" y="2480978"/>
            <a:ext cx="4629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Simple neural network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Deep neural network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95737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50122" y="940417"/>
            <a:ext cx="8273419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Everything on GitHub: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solidFill>
                  <a:srgbClr val="FF0000"/>
                </a:solidFill>
                <a:hlinkClick r:id="rId2"/>
              </a:rPr>
              <a:t>https://github.com/qati/GSOC16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</a:t>
            </a:r>
            <a:r>
              <a:rPr lang="en-US" sz="2000" b="1" dirty="0" err="1">
                <a:solidFill>
                  <a:srgbClr val="FF0000"/>
                </a:solidFill>
              </a:rPr>
              <a:t>nbviewer</a:t>
            </a:r>
            <a:r>
              <a:rPr lang="en-US" sz="2000" b="1" dirty="0">
                <a:solidFill>
                  <a:srgbClr val="FF0000"/>
                </a:solidFill>
              </a:rPr>
              <a:t> (static, rendered):</a:t>
            </a:r>
            <a:endParaRPr lang="en-US" sz="2000" b="1" dirty="0">
              <a:solidFill>
                <a:srgbClr val="FF0000"/>
              </a:solidFill>
              <a:hlinkClick r:id="rId3"/>
            </a:endParaRPr>
          </a:p>
          <a:p>
            <a:pPr>
              <a:spcAft>
                <a:spcPts val="3000"/>
              </a:spcAft>
            </a:pPr>
            <a:r>
              <a:rPr lang="en-US" sz="2000" dirty="0">
                <a:hlinkClick r:id="rId3"/>
              </a:rPr>
              <a:t>http://nbviewer.jupyter.org/github/qati/GSOC16/blob/master/index.ipynb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binder (interactive):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hlinkClick r:id="rId4"/>
              </a:rPr>
              <a:t>www.mybinder.org/repo/qati/GSOC16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Or you can download: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hlinkClick r:id="rId5"/>
              </a:rPr>
              <a:t>https://github.com/qati/GSOC16/tree/master/notebooks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Thank you for your attention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8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8249" y="901636"/>
            <a:ext cx="842529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spcAft>
                <a:spcPts val="1200"/>
              </a:spcAft>
              <a:buChar char="●"/>
            </a:pPr>
            <a:r>
              <a:rPr lang="en" sz="1600" dirty="0">
                <a:solidFill>
                  <a:srgbClr val="737373"/>
                </a:solidFill>
              </a:rPr>
              <a:t>Jupyter notebook:</a:t>
            </a:r>
            <a:endParaRPr lang="hu-HU" sz="1600" dirty="0">
              <a:solidFill>
                <a:srgbClr val="737373"/>
              </a:solidFill>
            </a:endParaRP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0277BD"/>
                </a:solidFill>
              </a:rPr>
              <a:t>Portable</a:t>
            </a:r>
            <a:r>
              <a:rPr lang="en" dirty="0">
                <a:solidFill>
                  <a:srgbClr val="737373"/>
                </a:solidFill>
              </a:rPr>
              <a:t>: you just need a browser</a:t>
            </a:r>
            <a:endParaRPr lang="en" dirty="0">
              <a:solidFill>
                <a:srgbClr val="0277BD"/>
              </a:solidFill>
            </a:endParaRP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Interactive coding</a:t>
            </a:r>
            <a:endParaRPr lang="en" dirty="0">
              <a:solidFill>
                <a:srgbClr val="FAFAFA"/>
              </a:solidFill>
            </a:endParaRP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Document:</a:t>
            </a:r>
            <a:r>
              <a:rPr lang="en" dirty="0">
                <a:solidFill>
                  <a:srgbClr val="737373"/>
                </a:solidFill>
              </a:rPr>
              <a:t> HTML, </a:t>
            </a:r>
            <a:r>
              <a:rPr lang="en" dirty="0">
                <a:solidFill>
                  <a:srgbClr val="4285F4"/>
                </a:solidFill>
              </a:rPr>
              <a:t>Markdown</a:t>
            </a:r>
            <a:r>
              <a:rPr lang="en" dirty="0">
                <a:solidFill>
                  <a:srgbClr val="737373"/>
                </a:solidFill>
              </a:rPr>
              <a:t> support</a:t>
            </a:r>
          </a:p>
          <a:p>
            <a:pPr marL="914400" lvl="1" indent="-228600">
              <a:spcAft>
                <a:spcPts val="24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Shareable: </a:t>
            </a:r>
            <a:r>
              <a:rPr lang="en" dirty="0">
                <a:solidFill>
                  <a:srgbClr val="737373"/>
                </a:solidFill>
              </a:rPr>
              <a:t>SWAN, nbviewer, binder</a:t>
            </a:r>
            <a:endParaRPr lang="hu-HU" dirty="0">
              <a:solidFill>
                <a:srgbClr val="737373"/>
              </a:solidFill>
            </a:endParaRPr>
          </a:p>
          <a:p>
            <a:pPr marL="457200" lvl="0" indent="-228600">
              <a:spcAft>
                <a:spcPts val="1200"/>
              </a:spcAft>
              <a:buChar char="●"/>
            </a:pPr>
            <a:r>
              <a:rPr lang="en" sz="1600" dirty="0">
                <a:solidFill>
                  <a:srgbClr val="737373"/>
                </a:solidFill>
              </a:rPr>
              <a:t>Integrating TMVA in Jupyter: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Support for TMVAGui in notebooks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Classifier visualizations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Pythonic interface for a bunch of functions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Interactivity: changes modify the state of TMVA 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HTML formatted output</a:t>
            </a:r>
          </a:p>
        </p:txBody>
      </p:sp>
    </p:spTree>
    <p:extLst>
      <p:ext uri="{BB962C8B-B14F-4D97-AF65-F5344CB8AC3E}">
        <p14:creationId xmlns:p14="http://schemas.microsoft.com/office/powerpoint/2010/main" val="12814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Code structure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20625" y="1894000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Importing ROOT will import </a:t>
            </a:r>
            <a:r>
              <a:rPr lang="en" dirty="0">
                <a:solidFill>
                  <a:srgbClr val="FF0000"/>
                </a:solidFill>
              </a:rPr>
              <a:t>JsMVA</a:t>
            </a:r>
            <a:r>
              <a:rPr lang="en" dirty="0"/>
              <a:t>, this will register jsmva magic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>
                <a:solidFill>
                  <a:schemeClr val="accent1"/>
                </a:solidFill>
              </a:rPr>
              <a:t>%jsmva on: </a:t>
            </a:r>
            <a:r>
              <a:rPr lang="en" dirty="0">
                <a:solidFill>
                  <a:schemeClr val="accent2"/>
                </a:solidFill>
              </a:rPr>
              <a:t>J</a:t>
            </a:r>
            <a:r>
              <a:rPr lang="en" dirty="0"/>
              <a:t>PyInterface inserts new methods to TMVA.DataLoader and TMVA.Factory, overloads some functions with a wrapper, register HTML transformer function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New methods: inserting HTML to cell output, with JavaScript call for JsMVA.js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 dirty="0"/>
              <a:t>JsMVA.js using </a:t>
            </a:r>
            <a:r>
              <a:rPr lang="en" dirty="0">
                <a:solidFill>
                  <a:srgbClr val="FF0000"/>
                </a:solidFill>
              </a:rPr>
              <a:t>JsROOT</a:t>
            </a:r>
            <a:r>
              <a:rPr lang="en" dirty="0"/>
              <a:t> to create JavaScript plots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</a:t>
            </a:fld>
            <a:endParaRPr lang="en">
              <a:solidFill>
                <a:schemeClr val="l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78" y="0"/>
            <a:ext cx="480632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TMVAGui visualizations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50" y="2886380"/>
            <a:ext cx="3596509" cy="2257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0" y="724486"/>
            <a:ext cx="3636722" cy="2210417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3865098" y="847279"/>
            <a:ext cx="646452" cy="60362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57600" y="3040339"/>
            <a:ext cx="611945" cy="6611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1550" y="841831"/>
            <a:ext cx="4038090" cy="1943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rgbClr val="7A7A7A"/>
                </a:solidFill>
              </a:rPr>
              <a:t>Visualizations</a:t>
            </a:r>
            <a:r>
              <a:rPr lang="en-US" b="1" dirty="0">
                <a:solidFill>
                  <a:schemeClr val="tx1"/>
                </a:solidFill>
              </a:rPr>
              <a:t> related to input variables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Correlation matrix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Transform input variables &amp; show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745" y="3040339"/>
            <a:ext cx="3502855" cy="1655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chemeClr val="tx1"/>
                </a:solidFill>
              </a:rPr>
              <a:t>Visualizations related to classifier outputs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ROC curve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Output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Cut efficiencies</a:t>
            </a:r>
          </a:p>
        </p:txBody>
      </p:sp>
    </p:spTree>
    <p:extLst>
      <p:ext uri="{BB962C8B-B14F-4D97-AF65-F5344CB8AC3E}">
        <p14:creationId xmlns:p14="http://schemas.microsoft.com/office/powerpoint/2010/main" val="162315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output: Neural networks, decision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757137" y="4695623"/>
            <a:ext cx="315103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49" y="787256"/>
            <a:ext cx="3200401" cy="1960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48" y="2748108"/>
            <a:ext cx="3131163" cy="2529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8863" y="884138"/>
            <a:ext cx="5261317" cy="3727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7"/>
            <a:r>
              <a:rPr lang="en-US" dirty="0">
                <a:solidFill>
                  <a:schemeClr val="tx1"/>
                </a:solidFill>
              </a:rPr>
              <a:t>Simple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Deep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Decision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6" y="1182906"/>
            <a:ext cx="4677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Python function reads the network, converts to JSON; JS with d3js make the visualization from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focusing connections, zooming, moving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262" y="2486498"/>
            <a:ext cx="46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HTML5 Canvas visualization (speed)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Less interactive: zooming, moving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828" y="3418449"/>
            <a:ext cx="4917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Ipywidgets: input field for selecting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Visualization from JSON with D3js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closing subtree, showing the path, focusing, moving, zooming,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7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0" y="54757"/>
            <a:ext cx="8826600" cy="602700"/>
          </a:xfrm>
        </p:spPr>
        <p:txBody>
          <a:bodyPr/>
          <a:lstStyle/>
          <a:p>
            <a:r>
              <a:rPr lang="en-US" dirty="0"/>
              <a:t>Interactive training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29" y="3951243"/>
            <a:ext cx="4348924" cy="5784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250" y="749417"/>
            <a:ext cx="4586292" cy="392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C++ interface for tracking/stopping the training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thread for training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Main thread periodically refreshes the plot (inserts small JS script, which removes itself)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Error plots supported for MLP, DNN, BDT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Progress bar for a bunch of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Stop button: by clicking on it the main thread will send stop message for training loop (just the loop, no interfere with saving the net, or other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000" y="749416"/>
            <a:ext cx="4148849" cy="30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Pythonic</a:t>
            </a:r>
            <a:r>
              <a:rPr lang="en-US" dirty="0"/>
              <a:t> </a:t>
            </a:r>
            <a:r>
              <a:rPr lang="en-US"/>
              <a:t>user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" y="814388"/>
            <a:ext cx="8989255" cy="68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407" y="1554480"/>
            <a:ext cx="4317834" cy="20398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250" y="1554480"/>
            <a:ext cx="4565190" cy="3384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New interface: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131" y="2065404"/>
            <a:ext cx="403742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Bunch of functions use option string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Python: cleaner input without option strings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Wrapper functions for them, with </a:t>
            </a: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magic these functions are replaced with corresponding wrapper function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The settings can be passed by named arguments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V=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True,Transformations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=[“I”,“D”] </a:t>
            </a:r>
            <a:r>
              <a:rPr lang="en-US" dirty="0">
                <a:solidFill>
                  <a:srgbClr val="737373"/>
                </a:solidFill>
              </a:rPr>
              <a:t>will be translated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“!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V:Transformations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=I,D”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629" y="3645525"/>
            <a:ext cx="4283612" cy="1144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Tutorial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http://nbviewer.jupyter.org/github/qati/GSOC16/blob/master/notebooks/ROOTbooks-TMVA-JsMVA-UserInterface.ipynb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builder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29" y="794825"/>
            <a:ext cx="5247612" cy="213828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671668" y="2347463"/>
            <a:ext cx="534573" cy="414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" y="794825"/>
            <a:ext cx="3726380" cy="4213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Booking DNN: lot of settings, everybody forgets the exact names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Graphical interface: intuitive way to book DNN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We can add different types of layers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Specify the neuron number and training strategy for layer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Connect the layers: building the network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Save network: transform the graphical representation to option string and books the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85" y="2798446"/>
            <a:ext cx="2209082" cy="186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17" y="2762460"/>
            <a:ext cx="1766795" cy="1071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59" y="2718365"/>
            <a:ext cx="2069016" cy="2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formatted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34042" y="1029605"/>
            <a:ext cx="4178328" cy="3376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initialization register output transformer function to </a:t>
            </a:r>
            <a:r>
              <a:rPr lang="en-US" dirty="0" err="1">
                <a:solidFill>
                  <a:srgbClr val="737373"/>
                </a:solidFill>
              </a:rPr>
              <a:t>JupyROOT</a:t>
            </a: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also inserts CSS (for transformed output tables style) to notebook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The output transformer class: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630660"/>
            <a:ext cx="3355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Regular expressions for matching different output lines =&gt; logical units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Based on matchings the output is transformed to table structure (style: CSS)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95" y="863335"/>
            <a:ext cx="4752806" cy="37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87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712</Words>
  <Application>Microsoft Office PowerPoint</Application>
  <PresentationFormat>On-screen Show (16:9)</PresentationFormat>
  <Paragraphs>134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Courier New</vt:lpstr>
      <vt:lpstr>Arial</vt:lpstr>
      <vt:lpstr>Roboto</vt:lpstr>
      <vt:lpstr>material</vt:lpstr>
      <vt:lpstr>Jupyter and TMVA</vt:lpstr>
      <vt:lpstr>Motivation</vt:lpstr>
      <vt:lpstr>Code structure</vt:lpstr>
      <vt:lpstr>TMVAGui visualizations </vt:lpstr>
      <vt:lpstr>Classifier output: Neural networks, decision trees</vt:lpstr>
      <vt:lpstr>Interactive training mode</vt:lpstr>
      <vt:lpstr>Pythonic user interface</vt:lpstr>
      <vt:lpstr>Deep neural network builder</vt:lpstr>
      <vt:lpstr>HTML formatted output</vt:lpstr>
      <vt:lpstr>Future of JsMVA</vt:lpstr>
      <vt:lpstr>Summary</vt:lpstr>
      <vt:lpstr>List of new features</vt:lpstr>
      <vt:lpstr>Notebooks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Machine Learning in Jupyter Notebooks </dc:title>
  <cp:lastModifiedBy>qati</cp:lastModifiedBy>
  <cp:revision>79</cp:revision>
  <dcterms:modified xsi:type="dcterms:W3CDTF">2016-09-26T09:43:30Z</dcterms:modified>
</cp:coreProperties>
</file>