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4" r:id="rId2"/>
    <p:sldId id="257" r:id="rId3"/>
    <p:sldId id="259" r:id="rId4"/>
    <p:sldId id="260" r:id="rId5"/>
    <p:sldId id="341" r:id="rId6"/>
    <p:sldId id="342" r:id="rId7"/>
    <p:sldId id="265" r:id="rId8"/>
    <p:sldId id="266" r:id="rId9"/>
    <p:sldId id="296" r:id="rId10"/>
    <p:sldId id="332" r:id="rId11"/>
    <p:sldId id="333" r:id="rId12"/>
    <p:sldId id="334" r:id="rId13"/>
    <p:sldId id="335" r:id="rId14"/>
    <p:sldId id="336" r:id="rId15"/>
    <p:sldId id="337" r:id="rId16"/>
    <p:sldId id="33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EB0E5-D7D4-491C-9D7F-9D3520E224F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F482-92A4-4B9E-B689-0B87F984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2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77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270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40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8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196A-5C13-1B60-6E72-F4FAB2D4B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0F342-D813-39B6-DD98-49676A3AF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F7E4E-BD92-ABB5-DF69-92F97B68F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1D72-25EB-4625-FA09-619B60E8E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4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15827E-93FA-1CDC-6DDE-B23C24F3528A}"/>
              </a:ext>
            </a:extLst>
          </p:cNvPr>
          <p:cNvGrpSpPr/>
          <p:nvPr userDrawn="1"/>
        </p:nvGrpSpPr>
        <p:grpSpPr>
          <a:xfrm>
            <a:off x="0" y="562062"/>
            <a:ext cx="5295900" cy="5058562"/>
            <a:chOff x="175987" y="136525"/>
            <a:chExt cx="5708533" cy="5974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364C36-53B4-3BD0-48B6-22CB7E2B0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75987" y="284432"/>
              <a:ext cx="5708533" cy="570853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A175EE-DF1C-01CF-1F04-CA21BCC864E8}"/>
                </a:ext>
              </a:extLst>
            </p:cNvPr>
            <p:cNvSpPr/>
            <p:nvPr userDrawn="1"/>
          </p:nvSpPr>
          <p:spPr>
            <a:xfrm>
              <a:off x="175987" y="136525"/>
              <a:ext cx="5523724" cy="5974915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567A7D-9E55-066A-0977-498FB491631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3260-0085-867D-6F37-25BC0AB9341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61A9-8289-02E1-AD59-FEEA58A272DD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0C94-309D-37CC-4D7D-10C98900B84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4482-7A72-B1A1-C66C-A4D2AEAA222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04E1-2FCC-3029-9583-AB971537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7B697-6A3B-30AF-F19A-17518B28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6AE5F-961C-C77C-6776-DC715833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9D02-1D9C-D09C-46F2-6623CB8C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6B1A-7886-7442-321A-6DC03E67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00B1F-4B88-3501-8D5F-8E46BE1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1D7E-5611-5FF3-CE2F-1E92F20D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BC4E-0833-F6CA-7103-09FD4EEB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6884-8596-BB15-EACF-8886B0F9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A2B0-B1DD-6FBC-658A-38AA46B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C496-4D2E-A543-CCD8-26BB449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1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C977-D651-FBD7-EE51-9B11B684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F6E7-E95B-914A-57FF-026AF17C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1029-0AAE-AA2B-8163-A9CF1A18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59E9-8FD4-83CB-C913-B8315D44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6A76-722C-8F7C-8192-9A5EA447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59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CF6881-2DF0-3061-726C-7D0BBE20919C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0E4034-4B82-BFD1-62B6-F7E098E08A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D7C602-304A-290B-D3E2-9F506508C844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2812F-92C0-5894-BA07-0495E7C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EC39-2243-8629-294D-0DC3AE84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556" y="181213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9894-8D92-8602-8487-4952F449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7463-F272-147C-5D72-82CE9833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BBD6-82B7-0927-3C72-FF60E3A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58EF-D352-7117-E6C4-A696329B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7A42-745E-647E-0B4E-C69FD557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9A97-802D-5918-AE2B-84B7CEB3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AB54-A8AE-0F4A-704E-5AAD2C9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6481-3D1D-E975-6C7A-054F2D8F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6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1AD2-6DE4-9DFD-F743-25D2294D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85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517AC-7121-B53D-30EA-FF1E1712712B}"/>
              </a:ext>
            </a:extLst>
          </p:cNvPr>
          <p:cNvSpPr/>
          <p:nvPr userDrawn="1"/>
        </p:nvSpPr>
        <p:spPr>
          <a:xfrm>
            <a:off x="9707671" y="3605626"/>
            <a:ext cx="2484329" cy="2887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F285-052C-3E9F-B837-0C0D20B4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7AF2-A592-B316-5C38-9BAD53E8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934F-AD7E-2BC1-D559-F208E683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7DF-5CAA-7B4A-3C04-72E08B52E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2237-EDA2-7073-BFA7-2252757FE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34AB4-7821-301B-E4CA-198FB6A3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3AE7-121E-6C3A-93AB-8F7E9D5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10C2C-407D-EBE9-F67F-917E1DE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F6B3-3C33-B963-466F-464BF652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9255-43C6-0B86-1A98-39C13F67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FCD4-3BDD-35A9-1360-081DF057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B2F5-DCF8-4604-CA3F-528431C6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70CC1-065B-9F1D-9B6F-8A401ADC56F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282BB-B366-70FA-8F50-6175762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A7FB-5FB4-E9E7-09B7-C18887BA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F5C44-9333-4911-2C30-4096EF84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C5493-419A-DDBA-4442-6139D0F8E70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3742-4275-AB5D-DED2-4429BF56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0BB1-14EE-04FB-8B97-E61083AB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8237-1F34-C882-826F-C364524C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0FB9-B740-2527-B437-A22B88B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19A8-A6A4-47EA-A920-58AC6C8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37B7-70CF-3B00-A647-3AC47C9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18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7E618-398C-2B98-A249-BC8C682C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6562-A596-ECD7-A334-3813BD99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558A-3988-303B-69A6-68976B95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8611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708-012F-4359-A84B-185C9FDFA39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63F6-AE3C-1F44-255D-4B2F1B6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8611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EC80-9AE5-950B-2CD4-2BE85738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8611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6B6F15-D432-C2D0-64B7-CB3C34A15477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F23AB2-CAB4-6AF5-5307-0088DF7773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19D38A-18A3-44E8-D3F3-6A03D0EF9FA9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DC5D2-A2CF-1554-AE9B-99AC30B263E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2231"/>
            <a:ext cx="12192000" cy="44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EB951A-B7D0-5D29-A1DB-F45B05E285AA}"/>
              </a:ext>
            </a:extLst>
          </p:cNvPr>
          <p:cNvSpPr/>
          <p:nvPr userDrawn="1"/>
        </p:nvSpPr>
        <p:spPr>
          <a:xfrm>
            <a:off x="0" y="6505575"/>
            <a:ext cx="12192000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6BCE-B02E-79D5-D5D0-A95B9DF7B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+mn-lt"/>
              </a:rPr>
              <a:t>Module 1: Terraform Refresher</a:t>
            </a:r>
            <a:br>
              <a:rPr lang="en-GB" sz="4400" dirty="0">
                <a:latin typeface="+mn-lt"/>
              </a:rPr>
            </a:br>
            <a:endParaRPr lang="en-GB" sz="4400" dirty="0">
              <a:latin typeface="+mn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1B8D180-555D-DA98-A88A-146E2CF0E0CD}"/>
              </a:ext>
            </a:extLst>
          </p:cNvPr>
          <p:cNvSpPr txBox="1">
            <a:spLocks/>
          </p:cNvSpPr>
          <p:nvPr/>
        </p:nvSpPr>
        <p:spPr>
          <a:xfrm>
            <a:off x="1828800" y="3509963"/>
            <a:ext cx="8534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QATIP-Intermediate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55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A907-1D7E-0D61-53B5-B224AE18F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827A-001F-13C7-BB68-60BD7464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84" y="3902603"/>
            <a:ext cx="5035549" cy="558799"/>
          </a:xfrm>
        </p:spPr>
        <p:txBody>
          <a:bodyPr>
            <a:noAutofit/>
          </a:bodyPr>
          <a:lstStyle/>
          <a:p>
            <a:pPr algn="ctr"/>
            <a:r>
              <a:rPr lang="en-GB" sz="8800" dirty="0"/>
              <a:t>Quiz </a:t>
            </a:r>
            <a:br>
              <a:rPr lang="en-GB" sz="8800" dirty="0"/>
            </a:br>
            <a:r>
              <a:rPr lang="en-GB" sz="8800" dirty="0"/>
              <a:t>Time</a:t>
            </a:r>
          </a:p>
        </p:txBody>
      </p:sp>
      <p:pic>
        <p:nvPicPr>
          <p:cNvPr id="5" name="Picture 4" descr="A logo of a question mark&#10;&#10;Description automatically generated">
            <a:extLst>
              <a:ext uri="{FF2B5EF4-FFF2-40B4-BE49-F238E27FC236}">
                <a16:creationId xmlns:a16="http://schemas.microsoft.com/office/drawing/2014/main" id="{2D5F30E2-9F83-4127-2EAF-E4B43E570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05"/>
          <a:stretch/>
        </p:blipFill>
        <p:spPr>
          <a:xfrm>
            <a:off x="5088467" y="960436"/>
            <a:ext cx="4885267" cy="415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673D1-529B-5DF4-AB6B-95EDD50047CA}"/>
              </a:ext>
            </a:extLst>
          </p:cNvPr>
          <p:cNvSpPr txBox="1"/>
          <p:nvPr/>
        </p:nvSpPr>
        <p:spPr>
          <a:xfrm>
            <a:off x="5588000" y="5117570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* Logo designed by Freepik</a:t>
            </a:r>
          </a:p>
        </p:txBody>
      </p:sp>
    </p:spTree>
    <p:extLst>
      <p:ext uri="{BB962C8B-B14F-4D97-AF65-F5344CB8AC3E}">
        <p14:creationId xmlns:p14="http://schemas.microsoft.com/office/powerpoint/2010/main" val="196985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2BD013-E480-1985-E86D-EACC8FBC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17EF2-47D5-86DC-BF6D-A3B84DBC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What is the primary advantage of Infrastructure as Code (IaC)?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A) Manual server setup </a:t>
            </a:r>
          </a:p>
          <a:p>
            <a:pPr marL="0" indent="0">
              <a:buNone/>
            </a:pPr>
            <a:r>
              <a:rPr lang="en-GB" dirty="0"/>
              <a:t>B) Consistent and repeatable infrastructure management  </a:t>
            </a:r>
          </a:p>
          <a:p>
            <a:pPr marL="0" indent="0">
              <a:buNone/>
            </a:pPr>
            <a:r>
              <a:rPr lang="en-GB" dirty="0"/>
              <a:t>C) Increased hardware costs  </a:t>
            </a:r>
          </a:p>
          <a:p>
            <a:pPr marL="0" indent="0">
              <a:buNone/>
            </a:pPr>
            <a:r>
              <a:rPr lang="en-GB" dirty="0"/>
              <a:t>D) Reduced need for cloud resources</a:t>
            </a:r>
          </a:p>
        </p:txBody>
      </p:sp>
    </p:spTree>
    <p:extLst>
      <p:ext uri="{BB962C8B-B14F-4D97-AF65-F5344CB8AC3E}">
        <p14:creationId xmlns:p14="http://schemas.microsoft.com/office/powerpoint/2010/main" val="1580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F83EA-9E1F-36EE-522D-6DB90749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46C27-273D-CBEC-910A-6C3E762F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AAF9B7-9713-9525-362E-EC4A5D50E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What is the primary advantage of Infrastructure as Code (IaC)?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A) Manual server setup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B) Consistent and repeatable infrastructure management  </a:t>
            </a:r>
          </a:p>
          <a:p>
            <a:pPr marL="0" indent="0">
              <a:buNone/>
            </a:pPr>
            <a:r>
              <a:rPr lang="en-GB" dirty="0"/>
              <a:t>C) Increased hardware costs  </a:t>
            </a:r>
          </a:p>
          <a:p>
            <a:pPr marL="0" indent="0">
              <a:buNone/>
            </a:pPr>
            <a:r>
              <a:rPr lang="en-GB" dirty="0"/>
              <a:t>D) Reduced need for cloud resources</a:t>
            </a:r>
          </a:p>
        </p:txBody>
      </p:sp>
    </p:spTree>
    <p:extLst>
      <p:ext uri="{BB962C8B-B14F-4D97-AF65-F5344CB8AC3E}">
        <p14:creationId xmlns:p14="http://schemas.microsoft.com/office/powerpoint/2010/main" val="138843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A96A-249A-6947-5E70-651B089D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9047D-98EA-FBA6-C152-75E3DDC1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Terraform primarily known for?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A) Being vendor-specific  </a:t>
            </a:r>
          </a:p>
          <a:p>
            <a:pPr marL="0" indent="0">
              <a:buNone/>
            </a:pPr>
            <a:r>
              <a:rPr lang="en-GB" dirty="0"/>
              <a:t>B) Being vendor-independent  </a:t>
            </a:r>
          </a:p>
          <a:p>
            <a:pPr marL="0" indent="0">
              <a:buNone/>
            </a:pPr>
            <a:r>
              <a:rPr lang="en-GB" dirty="0"/>
              <a:t>C) Supporting only JSON configuration  </a:t>
            </a:r>
          </a:p>
          <a:p>
            <a:pPr marL="0" indent="0">
              <a:buNone/>
            </a:pPr>
            <a:r>
              <a:rPr lang="en-GB" dirty="0"/>
              <a:t>D) Limited scalability </a:t>
            </a:r>
          </a:p>
        </p:txBody>
      </p:sp>
    </p:spTree>
    <p:extLst>
      <p:ext uri="{BB962C8B-B14F-4D97-AF65-F5344CB8AC3E}">
        <p14:creationId xmlns:p14="http://schemas.microsoft.com/office/powerpoint/2010/main" val="123646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F1D4D-B0B9-9A9E-49A8-18520C302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0E5E-915A-7F10-E051-857912C6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EAD3-B71A-3EE2-5AC9-6544BD60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Terraform primarily known for?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A) Being vendor-specific 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B) Being vendor-independent  </a:t>
            </a:r>
          </a:p>
          <a:p>
            <a:pPr marL="0" indent="0">
              <a:buNone/>
            </a:pPr>
            <a:r>
              <a:rPr lang="en-GB" dirty="0"/>
              <a:t>C) Supporting only JSON configuration  </a:t>
            </a:r>
          </a:p>
          <a:p>
            <a:pPr marL="0" indent="0">
              <a:buNone/>
            </a:pPr>
            <a:r>
              <a:rPr lang="en-GB" dirty="0"/>
              <a:t>D) Limited scalability </a:t>
            </a:r>
          </a:p>
        </p:txBody>
      </p:sp>
    </p:spTree>
    <p:extLst>
      <p:ext uri="{BB962C8B-B14F-4D97-AF65-F5344CB8AC3E}">
        <p14:creationId xmlns:p14="http://schemas.microsoft.com/office/powerpoint/2010/main" val="398439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E739-CE12-4C0A-B08A-2432133F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B5C3-30E3-4730-0620-4416B43F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format is most used with Terraform?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A) XML  </a:t>
            </a:r>
          </a:p>
          <a:p>
            <a:pPr marL="0" indent="0">
              <a:buNone/>
            </a:pPr>
            <a:r>
              <a:rPr lang="en-GB" dirty="0"/>
              <a:t>B) YAML  </a:t>
            </a:r>
          </a:p>
          <a:p>
            <a:pPr marL="0" indent="0">
              <a:buNone/>
            </a:pPr>
            <a:r>
              <a:rPr lang="en-GB" dirty="0"/>
              <a:t>C) HashiCorp Configuration Language (HCL)</a:t>
            </a:r>
          </a:p>
          <a:p>
            <a:pPr marL="0" indent="0">
              <a:buNone/>
            </a:pPr>
            <a:r>
              <a:rPr lang="en-GB" dirty="0"/>
              <a:t>D) INI</a:t>
            </a:r>
          </a:p>
        </p:txBody>
      </p:sp>
    </p:spTree>
    <p:extLst>
      <p:ext uri="{BB962C8B-B14F-4D97-AF65-F5344CB8AC3E}">
        <p14:creationId xmlns:p14="http://schemas.microsoft.com/office/powerpoint/2010/main" val="45439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185A-3695-8EE1-6C3F-C43B9E4CC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73EB-4449-32D6-264F-D22BDA95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EB7F-7D5F-C38B-C2F9-49C22C15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format is most used with Terraform?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A) XML  </a:t>
            </a:r>
          </a:p>
          <a:p>
            <a:pPr marL="0" indent="0">
              <a:buNone/>
            </a:pPr>
            <a:r>
              <a:rPr lang="en-GB" dirty="0"/>
              <a:t>B) YAML 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C) HashiCorp Configuration Language (HCL)</a:t>
            </a:r>
          </a:p>
          <a:p>
            <a:pPr marL="0" indent="0">
              <a:buNone/>
            </a:pPr>
            <a:r>
              <a:rPr lang="en-GB" dirty="0"/>
              <a:t>D) INI</a:t>
            </a:r>
          </a:p>
        </p:txBody>
      </p:sp>
    </p:spTree>
    <p:extLst>
      <p:ext uri="{BB962C8B-B14F-4D97-AF65-F5344CB8AC3E}">
        <p14:creationId xmlns:p14="http://schemas.microsoft.com/office/powerpoint/2010/main" val="321630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3448-829F-8292-E4C6-058AA2D5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62B3-2E4D-DEBB-51C6-9B67B2A9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Introducing Terraform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Comparing Vendor tools to Terraform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Terraform Basics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Terraform Workflow Blocks</a:t>
            </a:r>
            <a:endParaRPr lang="en-GB" sz="2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Lab 1 Creating a simple resource using Terraform</a:t>
            </a:r>
            <a:endParaRPr lang="en-GB" sz="2800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41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3448-829F-8292-E4C6-058AA2D5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62B3-2E4D-DEBB-51C6-9B67B2A9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Infrastructure as Code tool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Can manage on-premise and cloud</a:t>
            </a:r>
            <a:r>
              <a:rPr lang="en-GB" dirty="0"/>
              <a:t> resources</a:t>
            </a:r>
            <a:endParaRPr lang="en-GB" sz="2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Is cloud agnostic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Supports both JSON and HashiCorp Configuration Language (HCL)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7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3448-829F-8292-E4C6-058AA2D5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Vendor tools to Terraform</a:t>
            </a:r>
          </a:p>
        </p:txBody>
      </p:sp>
      <p:pic>
        <p:nvPicPr>
          <p:cNvPr id="6" name="Picture 2" descr="Using the CloudFormation Count Macro | by Chris Hare | The Startup | Medium">
            <a:extLst>
              <a:ext uri="{FF2B5EF4-FFF2-40B4-BE49-F238E27FC236}">
                <a16:creationId xmlns:a16="http://schemas.microsoft.com/office/drawing/2014/main" id="{FFE18E9D-FA8B-84AE-2343-8D66A18C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42" y="1599396"/>
            <a:ext cx="2508878" cy="148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99650E-5155-D153-29EF-9F058258A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324" y="1831191"/>
            <a:ext cx="5351828" cy="108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AWS</a:t>
            </a:r>
          </a:p>
          <a:p>
            <a:pPr marL="171450" lvl="1" indent="0">
              <a:buNone/>
            </a:pPr>
            <a:r>
              <a:rPr lang="en-GB" sz="2400" dirty="0"/>
              <a:t>CloudFormation</a:t>
            </a:r>
          </a:p>
        </p:txBody>
      </p:sp>
      <p:pic>
        <p:nvPicPr>
          <p:cNvPr id="8" name="Picture 4" descr="Scaling Out ARM Templates - New Signature">
            <a:extLst>
              <a:ext uri="{FF2B5EF4-FFF2-40B4-BE49-F238E27FC236}">
                <a16:creationId xmlns:a16="http://schemas.microsoft.com/office/drawing/2014/main" id="{A702CE84-B37A-24A8-F057-D409D0483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93" y="3336558"/>
            <a:ext cx="2179237" cy="108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Google Cloud Deployment Manager - Reviews, Pros &amp; Cons | Companies using  Google Cloud Deployment Manager">
            <a:extLst>
              <a:ext uri="{FF2B5EF4-FFF2-40B4-BE49-F238E27FC236}">
                <a16:creationId xmlns:a16="http://schemas.microsoft.com/office/drawing/2014/main" id="{EE1F8680-CE88-87AC-415D-9D8E17DDA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54" y="4843978"/>
            <a:ext cx="1189423" cy="118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5E058EE-C269-AC78-5B4B-6873B1935621}"/>
              </a:ext>
            </a:extLst>
          </p:cNvPr>
          <p:cNvSpPr txBox="1">
            <a:spLocks/>
          </p:cNvSpPr>
          <p:nvPr/>
        </p:nvSpPr>
        <p:spPr>
          <a:xfrm>
            <a:off x="3968834" y="3336557"/>
            <a:ext cx="5351828" cy="108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Azure</a:t>
            </a:r>
          </a:p>
          <a:p>
            <a:pPr marL="171450" lvl="1" indent="0">
              <a:buFont typeface="Arial" panose="020B0604020202020204" pitchFamily="34" charset="0"/>
              <a:buNone/>
            </a:pPr>
            <a:r>
              <a:rPr lang="en-GB" dirty="0"/>
              <a:t>ARM Templates</a:t>
            </a:r>
          </a:p>
          <a:p>
            <a:pPr marL="17145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2DB2DC8-9948-4A90-215C-A8255184148A}"/>
              </a:ext>
            </a:extLst>
          </p:cNvPr>
          <p:cNvSpPr txBox="1">
            <a:spLocks/>
          </p:cNvSpPr>
          <p:nvPr/>
        </p:nvSpPr>
        <p:spPr>
          <a:xfrm>
            <a:off x="5404063" y="4943782"/>
            <a:ext cx="3139046" cy="108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GCP</a:t>
            </a:r>
          </a:p>
          <a:p>
            <a:pPr marL="171450" lvl="1" indent="0">
              <a:buFont typeface="Arial" panose="020B0604020202020204" pitchFamily="34" charset="0"/>
              <a:buNone/>
            </a:pPr>
            <a:r>
              <a:rPr lang="en-GB" dirty="0"/>
              <a:t>Deployment Manager</a:t>
            </a:r>
          </a:p>
        </p:txBody>
      </p:sp>
    </p:spTree>
    <p:extLst>
      <p:ext uri="{BB962C8B-B14F-4D97-AF65-F5344CB8AC3E}">
        <p14:creationId xmlns:p14="http://schemas.microsoft.com/office/powerpoint/2010/main" val="157903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DC6528-3604-DA8A-72ED-CBE19446E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0638"/>
            <a:ext cx="6663813" cy="4351338"/>
          </a:xfrm>
        </p:spPr>
        <p:txBody>
          <a:bodyPr>
            <a:normAutofit/>
          </a:bodyPr>
          <a:lstStyle/>
          <a:p>
            <a:pPr marL="131400" indent="0">
              <a:lnSpc>
                <a:spcPct val="100000"/>
              </a:lnSpc>
              <a:buNone/>
            </a:pPr>
            <a:r>
              <a:rPr lang="en-GB" sz="2400" b="1" dirty="0"/>
              <a:t>Scope </a:t>
            </a:r>
            <a:r>
              <a:rPr lang="en-GB" sz="2400" dirty="0"/>
              <a:t>- What are you trying to achieve?</a:t>
            </a:r>
          </a:p>
          <a:p>
            <a:pPr marL="131400" indent="0">
              <a:lnSpc>
                <a:spcPct val="100000"/>
              </a:lnSpc>
              <a:buNone/>
            </a:pPr>
            <a:r>
              <a:rPr lang="en-GB" sz="2400" b="1" dirty="0"/>
              <a:t>Install</a:t>
            </a:r>
            <a:r>
              <a:rPr lang="en-GB" sz="2400" dirty="0"/>
              <a:t> - Install Terraform</a:t>
            </a:r>
          </a:p>
          <a:p>
            <a:pPr marL="131400" indent="0">
              <a:lnSpc>
                <a:spcPct val="160000"/>
              </a:lnSpc>
              <a:buNone/>
            </a:pPr>
            <a:r>
              <a:rPr lang="en-GB" sz="2400" b="1" dirty="0"/>
              <a:t>Write</a:t>
            </a:r>
            <a:r>
              <a:rPr lang="en-GB" sz="2400" dirty="0"/>
              <a:t> 	- Author infrastructure as code</a:t>
            </a:r>
          </a:p>
          <a:p>
            <a:pPr marL="131400" indent="0">
              <a:lnSpc>
                <a:spcPct val="100000"/>
              </a:lnSpc>
              <a:buNone/>
            </a:pPr>
            <a:r>
              <a:rPr lang="en-GB" sz="2400" b="1" dirty="0"/>
              <a:t>Plan</a:t>
            </a:r>
            <a:r>
              <a:rPr lang="en-GB" sz="2400" dirty="0"/>
              <a:t> 	- Preview changes before applying</a:t>
            </a:r>
          </a:p>
          <a:p>
            <a:pPr marL="131400" indent="0">
              <a:lnSpc>
                <a:spcPct val="100000"/>
              </a:lnSpc>
              <a:buNone/>
            </a:pPr>
            <a:r>
              <a:rPr lang="en-GB" sz="2400" b="1" dirty="0"/>
              <a:t>Apply</a:t>
            </a:r>
            <a:r>
              <a:rPr lang="en-GB" sz="2400" dirty="0"/>
              <a:t> - Deploy reproducible infrastructure</a:t>
            </a:r>
          </a:p>
          <a:p>
            <a:pPr marL="131400" indent="0">
              <a:lnSpc>
                <a:spcPct val="100000"/>
              </a:lnSpc>
              <a:buNone/>
            </a:pPr>
            <a:r>
              <a:rPr lang="en-GB" sz="2400" b="1" dirty="0"/>
              <a:t>Track</a:t>
            </a:r>
            <a:r>
              <a:rPr lang="en-GB" sz="2400" dirty="0"/>
              <a:t> - State file records deployment</a:t>
            </a:r>
          </a:p>
          <a:p>
            <a:pPr marL="131400" indent="0">
              <a:lnSpc>
                <a:spcPct val="160000"/>
              </a:lnSpc>
              <a:buNone/>
            </a:pPr>
            <a:r>
              <a:rPr lang="en-GB" sz="2400" b="1" dirty="0"/>
              <a:t>Destroy</a:t>
            </a:r>
            <a:r>
              <a:rPr lang="en-GB" sz="2400" dirty="0"/>
              <a:t> - Remove deployed infrastructure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</p:txBody>
      </p:sp>
      <p:pic>
        <p:nvPicPr>
          <p:cNvPr id="6" name="Picture 2" descr="Circle-Arrow Icons - Free SVG &amp; PNG Circle-Arrow Images ...">
            <a:extLst>
              <a:ext uri="{FF2B5EF4-FFF2-40B4-BE49-F238E27FC236}">
                <a16:creationId xmlns:a16="http://schemas.microsoft.com/office/drawing/2014/main" id="{A8F5215E-614F-8F46-56E9-56586BB67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984" y="2532574"/>
            <a:ext cx="2654848" cy="265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3664CE5-855F-C6D9-C175-725763B7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sz="4400" dirty="0"/>
              <a:t>Terraform 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FD4B3-CFA1-1C36-776F-9D6EDE29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051" y="1690688"/>
            <a:ext cx="2778346" cy="3388027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58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192C-59C1-E706-4349-9B70062A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66945" cy="990600"/>
          </a:xfrm>
        </p:spPr>
        <p:txBody>
          <a:bodyPr anchor="ctr">
            <a:normAutofit fontScale="90000"/>
          </a:bodyPr>
          <a:lstStyle/>
          <a:p>
            <a:r>
              <a:rPr lang="en-GB" sz="4800" dirty="0"/>
              <a:t>Terraform Workflow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D344-5D36-15A6-312F-E809DB99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322" y="1572683"/>
            <a:ext cx="7652279" cy="4218518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sv-SE" b="1" dirty="0"/>
              <a:t>    terraform</a:t>
            </a:r>
            <a:r>
              <a:rPr lang="sv-SE" sz="3600" dirty="0"/>
              <a:t>   </a:t>
            </a:r>
            <a:r>
              <a:rPr lang="sv-SE" sz="2400" dirty="0"/>
              <a:t>Identifies</a:t>
            </a:r>
            <a:r>
              <a:rPr lang="en-GB" sz="2400" b="0" i="0" dirty="0">
                <a:solidFill>
                  <a:srgbClr val="171717"/>
                </a:solidFill>
                <a:effectLst/>
                <a:latin typeface="-apple-system"/>
              </a:rPr>
              <a:t> the version of terraform we use </a:t>
            </a:r>
            <a:endParaRPr lang="sv-SE" sz="3600" dirty="0"/>
          </a:p>
          <a:p>
            <a:pPr marL="0" indent="0">
              <a:spcBef>
                <a:spcPts val="600"/>
              </a:spcBef>
              <a:buNone/>
            </a:pPr>
            <a:r>
              <a:rPr lang="sv-SE" b="1" dirty="0"/>
              <a:t>      provider</a:t>
            </a:r>
            <a:r>
              <a:rPr lang="sv-SE" sz="3600" dirty="0"/>
              <a:t> 	  </a:t>
            </a:r>
            <a:r>
              <a:rPr lang="sv-SE" sz="2400" dirty="0"/>
              <a:t>Identify the infrastructure we want to terraform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b="1" dirty="0"/>
              <a:t>      resource</a:t>
            </a:r>
            <a:r>
              <a:rPr lang="sv-SE" dirty="0"/>
              <a:t>    </a:t>
            </a:r>
            <a:r>
              <a:rPr lang="sv-SE" sz="2400" dirty="0"/>
              <a:t>Represents the resources we want to create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b="1" dirty="0"/>
              <a:t>       variable</a:t>
            </a:r>
            <a:r>
              <a:rPr lang="sv-SE" dirty="0"/>
              <a:t>    </a:t>
            </a:r>
            <a:r>
              <a:rPr lang="sv-SE" sz="2400" dirty="0"/>
              <a:t>Allow parameter passing and customization </a:t>
            </a:r>
            <a:endParaRPr lang="sv-SE" sz="2800" dirty="0"/>
          </a:p>
          <a:p>
            <a:pPr marL="0" indent="0">
              <a:spcBef>
                <a:spcPts val="600"/>
              </a:spcBef>
              <a:buNone/>
            </a:pPr>
            <a:r>
              <a:rPr lang="sv-SE" b="1" dirty="0"/>
              <a:t>           locals</a:t>
            </a:r>
            <a:r>
              <a:rPr lang="sv-SE" dirty="0"/>
              <a:t> 	</a:t>
            </a:r>
            <a:r>
              <a:rPr lang="sv-SE" sz="2400" dirty="0"/>
              <a:t>   Allow easy access to frequently accessed values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b="1" dirty="0"/>
              <a:t>             data</a:t>
            </a:r>
            <a:r>
              <a:rPr lang="sv-SE" dirty="0"/>
              <a:t> 	  </a:t>
            </a:r>
            <a:r>
              <a:rPr lang="sv-SE" sz="2400" dirty="0"/>
              <a:t>Loads or queries data from external sources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b="1" dirty="0"/>
              <a:t>       module</a:t>
            </a:r>
            <a:r>
              <a:rPr lang="sv-SE" dirty="0"/>
              <a:t>	  </a:t>
            </a:r>
            <a:r>
              <a:rPr lang="sv-SE" sz="2400" dirty="0"/>
              <a:t>Grouping of resources</a:t>
            </a:r>
            <a:r>
              <a:rPr lang="sv-SE" dirty="0"/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b="1" dirty="0"/>
              <a:t>        output</a:t>
            </a:r>
            <a:r>
              <a:rPr lang="sv-SE" dirty="0"/>
              <a:t>	  </a:t>
            </a:r>
            <a:r>
              <a:rPr lang="sv-SE" sz="2400" dirty="0"/>
              <a:t>Allow configuration data to be output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b="1" dirty="0"/>
              <a:t>provisioner</a:t>
            </a:r>
            <a:r>
              <a:rPr lang="sv-SE" dirty="0"/>
              <a:t> 	  </a:t>
            </a:r>
            <a:r>
              <a:rPr lang="sv-SE" sz="2400" dirty="0"/>
              <a:t>Allow local or remote actions to be performed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9074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5C8A28-3D7F-8251-8AEE-C1D5BDBC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27" y="987425"/>
            <a:ext cx="3932237" cy="3121269"/>
          </a:xfrm>
        </p:spPr>
        <p:txBody>
          <a:bodyPr/>
          <a:lstStyle/>
          <a:p>
            <a:r>
              <a:rPr lang="en-GB" sz="6000" dirty="0"/>
              <a:t>Lab Group Discussion &amp; Explore</a:t>
            </a:r>
            <a:br>
              <a:rPr lang="en-GB" dirty="0"/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09EEE-09A8-4979-16EC-45FD89A9E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438" y="992187"/>
            <a:ext cx="6172200" cy="487362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b="1" dirty="0"/>
              <a:t>Scoping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What Type of Resources are you going to create 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What specific Properties do we need to consider for these resources 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b="1" dirty="0"/>
              <a:t>Workflow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Are there any Implicit or Explicit dependencies 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What TF </a:t>
            </a:r>
            <a:r>
              <a:rPr lang="en-GB" sz="3200" i="1" dirty="0"/>
              <a:t>Provider</a:t>
            </a:r>
            <a:r>
              <a:rPr lang="en-GB" sz="3200" dirty="0"/>
              <a:t>, </a:t>
            </a:r>
            <a:r>
              <a:rPr lang="en-GB" sz="3200" i="1" dirty="0"/>
              <a:t>Resource,</a:t>
            </a:r>
            <a:r>
              <a:rPr lang="en-GB" sz="3200" dirty="0"/>
              <a:t> and </a:t>
            </a:r>
            <a:r>
              <a:rPr lang="en-GB" sz="3200" i="1" dirty="0"/>
              <a:t>Modules</a:t>
            </a:r>
            <a:r>
              <a:rPr lang="en-GB" sz="3200" dirty="0"/>
              <a:t> are required 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b="1" dirty="0"/>
              <a:t>Research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Identify the TF documentation that will assist in developing the solution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68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7C5AC8-59E8-0273-ED3B-0EA18AAB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238"/>
            <a:ext cx="4595446" cy="2852737"/>
          </a:xfrm>
        </p:spPr>
        <p:txBody>
          <a:bodyPr>
            <a:normAutofit/>
          </a:bodyPr>
          <a:lstStyle/>
          <a:p>
            <a:r>
              <a:rPr lang="en-GB" sz="13800" dirty="0"/>
              <a:t>Lab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07ADF-D4B7-F05A-93E9-490C1609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9848"/>
            <a:ext cx="4797669" cy="150018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</a:rPr>
              <a:t>A sample Terraform deployment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4ABBDBA-BB47-3117-A11A-84921348E7AF}"/>
              </a:ext>
            </a:extLst>
          </p:cNvPr>
          <p:cNvSpPr txBox="1">
            <a:spLocks/>
          </p:cNvSpPr>
          <p:nvPr/>
        </p:nvSpPr>
        <p:spPr>
          <a:xfrm>
            <a:off x="6193449" y="2028641"/>
            <a:ext cx="3474426" cy="318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In this lab you will deploy a Docker image and container as local resources on a Windows or Linux computer.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CB780-5DF6-BF6E-C118-A62D19E7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60" y="2028641"/>
            <a:ext cx="1071929" cy="10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8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62C2-2FB9-ACB4-0524-9B38BF8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558799"/>
          </a:xfrm>
        </p:spPr>
        <p:txBody>
          <a:bodyPr>
            <a:normAutofit fontScale="90000"/>
          </a:bodyPr>
          <a:lstStyle/>
          <a:p>
            <a:r>
              <a:rPr lang="en-GB" dirty="0"/>
              <a:t>Any questions…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27911-3AF5-DB2C-B179-7D3ABA22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41" r="21760"/>
          <a:stretch/>
        </p:blipFill>
        <p:spPr>
          <a:xfrm>
            <a:off x="6409265" y="854869"/>
            <a:ext cx="2810935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493</Words>
  <Application>Microsoft Office PowerPoint</Application>
  <PresentationFormat>Widescreen</PresentationFormat>
  <Paragraphs>103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Module 1: Terraform Refresher </vt:lpstr>
      <vt:lpstr>Agenda</vt:lpstr>
      <vt:lpstr>Introducing Terraform</vt:lpstr>
      <vt:lpstr>Comparing Vendor tools to Terraform</vt:lpstr>
      <vt:lpstr>Terraform Basics</vt:lpstr>
      <vt:lpstr>Terraform Workflow Blocks</vt:lpstr>
      <vt:lpstr>Lab Group Discussion &amp; Explore </vt:lpstr>
      <vt:lpstr>Lab 1</vt:lpstr>
      <vt:lpstr>Any questions…</vt:lpstr>
      <vt:lpstr>Quiz  Time</vt:lpstr>
      <vt:lpstr>Question 1</vt:lpstr>
      <vt:lpstr>Question 1</vt:lpstr>
      <vt:lpstr>Question 2</vt:lpstr>
      <vt:lpstr>Question 2</vt:lpstr>
      <vt:lpstr>Question 3</vt:lpstr>
      <vt:lpstr>Question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Infrastructure as Code &amp; Terraform</dc:title>
  <dc:creator>Coulling-Green, Michael</dc:creator>
  <cp:lastModifiedBy>Coulling-Green, Michael</cp:lastModifiedBy>
  <cp:revision>53</cp:revision>
  <dcterms:created xsi:type="dcterms:W3CDTF">2023-02-07T11:12:56Z</dcterms:created>
  <dcterms:modified xsi:type="dcterms:W3CDTF">2025-02-10T10:57:37Z</dcterms:modified>
</cp:coreProperties>
</file>