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33" r:id="rId4"/>
    <p:sldId id="259" r:id="rId5"/>
    <p:sldId id="258" r:id="rId6"/>
    <p:sldId id="260" r:id="rId7"/>
    <p:sldId id="334" r:id="rId8"/>
    <p:sldId id="335" r:id="rId9"/>
    <p:sldId id="261" r:id="rId10"/>
    <p:sldId id="262" r:id="rId11"/>
    <p:sldId id="263" r:id="rId12"/>
    <p:sldId id="336" r:id="rId13"/>
    <p:sldId id="264" r:id="rId14"/>
    <p:sldId id="266" r:id="rId15"/>
    <p:sldId id="296" r:id="rId16"/>
    <p:sldId id="332" r:id="rId17"/>
    <p:sldId id="337" r:id="rId18"/>
    <p:sldId id="338" r:id="rId19"/>
    <p:sldId id="339" r:id="rId20"/>
    <p:sldId id="340" r:id="rId21"/>
    <p:sldId id="341" r:id="rId22"/>
    <p:sldId id="34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C4"/>
    <a:srgbClr val="7030A0"/>
    <a:srgbClr val="00206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93929" autoAdjust="0"/>
  </p:normalViewPr>
  <p:slideViewPr>
    <p:cSldViewPr snapToGrid="0">
      <p:cViewPr>
        <p:scale>
          <a:sx n="90" d="100"/>
          <a:sy n="90" d="100"/>
        </p:scale>
        <p:origin x="1068" y="4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EB0E5-D7D4-491C-9D7F-9D3520E224FD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5F482-92A4-4B9E-B689-0B87F9843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27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827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Variables allow </a:t>
            </a:r>
            <a:r>
              <a:rPr lang="en-GB" b="1" dirty="0"/>
              <a:t>reusability</a:t>
            </a:r>
            <a:r>
              <a:rPr lang="en-GB" dirty="0"/>
              <a:t> and </a:t>
            </a:r>
            <a:r>
              <a:rPr lang="en-GB" b="1" dirty="0"/>
              <a:t>dynamic configuration</a:t>
            </a:r>
            <a:r>
              <a:rPr lang="en-GB" dirty="0"/>
              <a:t> in Terraform. JSON enforces strict typing, meaning a </a:t>
            </a:r>
            <a:r>
              <a:rPr lang="en-GB" b="1" dirty="0"/>
              <a:t>string cannot be used where a number is expected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747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66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484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A196A-5C13-1B60-6E72-F4FAB2D4B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80F342-D813-39B6-DD98-49676A3AF9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6F7E4E-BD92-ABB5-DF69-92F97B68F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81D72-25EB-4625-FA09-619B60E8E7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049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921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748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163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1984F-CE6B-FA03-B1B0-402802422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B2F346-D724-0C1E-A8FC-6FBB8419A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68A985-3C2F-C0E6-C47D-F81E0CB33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EAC74-DD41-B4F0-144B-87AE9A4C2A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304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JSON (JavaScript Object Notation) is a lightweight, text-based data format widely used for configuration files and data exchange. In Terraform, JSON serves as an alternative syntax to HCL (HashiCorp Configuration Language), offering a structured format that is machine-readable and easier to automate. While JSON is more rigid compared to HCL, it is often used in scenarios where Terraform configurations need to be generated programmatically.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3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Terraform allows configurations to be written in both HCL and JSON. HCL is human-friendly and supports comments, while JSON is more structured and commonly used for automation. Below is a direct comparison of how a provider, resource, and variable are defined in HCL and </a:t>
            </a:r>
            <a:r>
              <a:rPr lang="en-GB" dirty="0" err="1"/>
              <a:t>JSON.In</a:t>
            </a:r>
            <a:r>
              <a:rPr lang="en-GB" dirty="0"/>
              <a:t> HCL, resources are declared using blocks like provider, resource, and variable.</a:t>
            </a:r>
          </a:p>
          <a:p>
            <a:endParaRPr lang="en-GB" dirty="0"/>
          </a:p>
          <a:p>
            <a:r>
              <a:rPr lang="en-GB" dirty="0"/>
              <a:t>In JSON, these blocks are represented as nested objects, using key-value pairs to define </a:t>
            </a:r>
            <a:r>
              <a:rPr lang="en-GB" dirty="0" err="1"/>
              <a:t>attributes.While</a:t>
            </a:r>
            <a:r>
              <a:rPr lang="en-GB" dirty="0"/>
              <a:t> JSON enforces stricter syntax (e.g., mandatory double quotes, no comments), its machine-readability makes it ideal for templating and auto-generated configurations.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68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JSON is structured as a collection of </a:t>
            </a:r>
            <a:r>
              <a:rPr lang="en-GB" b="1" dirty="0"/>
              <a:t>key-value pairs</a:t>
            </a:r>
            <a:r>
              <a:rPr lang="en-GB" dirty="0"/>
              <a:t>, 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Keys</a:t>
            </a:r>
            <a:r>
              <a:rPr lang="en-GB" dirty="0"/>
              <a:t> must always be strings enclosed in double quotes ("key").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Values</a:t>
            </a:r>
            <a:r>
              <a:rPr lang="en-GB" dirty="0"/>
              <a:t> can be strings, numbers, booleans, arrays, objects, or null.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Commas</a:t>
            </a:r>
            <a:r>
              <a:rPr lang="en-GB" dirty="0"/>
              <a:t> are required to separate key-value pairs within objects and elements within arrays.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Braces {}</a:t>
            </a:r>
            <a:r>
              <a:rPr lang="en-GB" dirty="0"/>
              <a:t> define objects, and </a:t>
            </a:r>
            <a:r>
              <a:rPr lang="en-GB" b="1" dirty="0"/>
              <a:t>brackets []</a:t>
            </a:r>
            <a:r>
              <a:rPr lang="en-GB" dirty="0"/>
              <a:t> define arrays.</a:t>
            </a:r>
          </a:p>
          <a:p>
            <a:r>
              <a:rPr lang="en-GB" dirty="0"/>
              <a:t>Terraform JSON adheres to these rules strictly. Incorrect formatting, such as a </a:t>
            </a:r>
            <a:r>
              <a:rPr lang="en-GB" b="1" dirty="0"/>
              <a:t>missing comma or using single quotes</a:t>
            </a:r>
            <a:r>
              <a:rPr lang="en-GB" dirty="0"/>
              <a:t>, will result in parsing errors.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741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965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Terraform JSON, </a:t>
            </a:r>
            <a:r>
              <a:rPr lang="en-GB" b="1" dirty="0"/>
              <a:t>blocks are represented as objects</a:t>
            </a:r>
            <a:r>
              <a:rPr lang="en-GB" dirty="0"/>
              <a:t>. Each block type (provider, resource, variable, etc.) is structured as a </a:t>
            </a:r>
            <a:r>
              <a:rPr lang="en-GB" b="1" dirty="0"/>
              <a:t>key-value pair</a:t>
            </a:r>
            <a:r>
              <a:rPr lang="en-GB" dirty="0"/>
              <a:t>, 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block type</a:t>
            </a:r>
            <a:r>
              <a:rPr lang="en-GB" dirty="0"/>
              <a:t> is the key (e.g., "provider", "resource").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block contents</a:t>
            </a:r>
            <a:r>
              <a:rPr lang="en-GB" dirty="0"/>
              <a:t> are nested inside an object.</a:t>
            </a:r>
          </a:p>
          <a:p>
            <a:r>
              <a:rPr lang="en-GB" dirty="0"/>
              <a:t>For example, defining an </a:t>
            </a:r>
            <a:r>
              <a:rPr lang="en-GB" b="1" dirty="0"/>
              <a:t>Azure Virtual Network in JSON</a:t>
            </a:r>
            <a:r>
              <a:rPr lang="en-GB" dirty="0"/>
              <a:t> requires specifying attributes like name, location, and address_space inside a </a:t>
            </a:r>
            <a:r>
              <a:rPr lang="en-GB" b="1" dirty="0"/>
              <a:t>nested resource block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668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JSON (</a:t>
            </a:r>
            <a:r>
              <a:rPr lang="en-GB" b="1" dirty="0"/>
              <a:t>JavaScript Object Notation</a:t>
            </a:r>
            <a:r>
              <a:rPr lang="en-GB" dirty="0"/>
              <a:t>) is a lightweight, text-based data format widely used for configuration files and data exchange. In Terraform, JSON serves as an alternative syntax to </a:t>
            </a:r>
            <a:r>
              <a:rPr lang="en-GB" b="1" dirty="0"/>
              <a:t>HCL (HashiCorp Configuration Language)</a:t>
            </a:r>
            <a:r>
              <a:rPr lang="en-GB" dirty="0"/>
              <a:t>, offering a structured format that is </a:t>
            </a:r>
            <a:r>
              <a:rPr lang="en-GB" b="1" dirty="0"/>
              <a:t>machine-readable and easier to automate</a:t>
            </a:r>
            <a:r>
              <a:rPr lang="en-GB" dirty="0"/>
              <a:t>. While JSON is more rigid compared to HCL, it is often used in scenarios where </a:t>
            </a:r>
            <a:r>
              <a:rPr lang="en-GB" b="1" dirty="0"/>
              <a:t>Terraform configurations need to be generated programmatically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348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JSON follows a </a:t>
            </a:r>
            <a:r>
              <a:rPr lang="en-GB" b="1" dirty="0"/>
              <a:t>nested object hierarchy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root-level object</a:t>
            </a:r>
            <a:r>
              <a:rPr lang="en-GB" dirty="0"/>
              <a:t> is the entire JSON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Top-level objects</a:t>
            </a:r>
            <a:r>
              <a:rPr lang="en-GB" dirty="0"/>
              <a:t> include "provider", "resource", and "variable".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Nested objects</a:t>
            </a:r>
            <a:r>
              <a:rPr lang="en-GB" dirty="0"/>
              <a:t> represent configurations within resources.</a:t>
            </a:r>
          </a:p>
          <a:p>
            <a:r>
              <a:rPr lang="en-GB" dirty="0"/>
              <a:t>This structure ensures Terraform can properly </a:t>
            </a:r>
            <a:r>
              <a:rPr lang="en-GB" b="1" dirty="0"/>
              <a:t>map configurations to cloud resources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623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Identifiers in Terraform </a:t>
            </a:r>
            <a:r>
              <a:rPr lang="en-GB" b="1" dirty="0"/>
              <a:t>act as object keys</a:t>
            </a:r>
            <a:r>
              <a:rPr lang="en-GB" dirty="0"/>
              <a:t> that uniquely define resources, variables, and modules. In JSON: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An </a:t>
            </a:r>
            <a:r>
              <a:rPr lang="en-GB" b="1" dirty="0"/>
              <a:t>identifier</a:t>
            </a:r>
            <a:r>
              <a:rPr lang="en-GB" dirty="0"/>
              <a:t> is always a </a:t>
            </a:r>
            <a:r>
              <a:rPr lang="en-GB" b="1" dirty="0"/>
              <a:t>key</a:t>
            </a:r>
            <a:r>
              <a:rPr lang="en-GB" dirty="0"/>
              <a:t> inside the resource block.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 must be </a:t>
            </a:r>
            <a:r>
              <a:rPr lang="en-GB" b="1" dirty="0"/>
              <a:t>unique within the same scope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18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15827E-93FA-1CDC-6DDE-B23C24F3528A}"/>
              </a:ext>
            </a:extLst>
          </p:cNvPr>
          <p:cNvGrpSpPr/>
          <p:nvPr userDrawn="1"/>
        </p:nvGrpSpPr>
        <p:grpSpPr>
          <a:xfrm>
            <a:off x="0" y="562062"/>
            <a:ext cx="5295900" cy="5058562"/>
            <a:chOff x="175987" y="136525"/>
            <a:chExt cx="5708533" cy="59749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4364C36-53B4-3BD0-48B6-22CB7E2B04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75987" y="284432"/>
              <a:ext cx="5708533" cy="570853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A175EE-DF1C-01CF-1F04-CA21BCC864E8}"/>
                </a:ext>
              </a:extLst>
            </p:cNvPr>
            <p:cNvSpPr/>
            <p:nvPr userDrawn="1"/>
          </p:nvSpPr>
          <p:spPr>
            <a:xfrm>
              <a:off x="175987" y="136525"/>
              <a:ext cx="5523724" cy="5974915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567A7D-9E55-066A-0977-498FB491631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43260-0085-867D-6F37-25BC0AB9341B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61A9-8289-02E1-AD59-FEEA58A272DD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0C94-309D-37CC-4D7D-10C98900B84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4482-7A72-B1A1-C66C-A4D2AEAA222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70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04E1-2FCC-3029-9583-AB971537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7B697-6A3B-30AF-F19A-17518B286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6AE5F-961C-C77C-6776-DC715833D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89D02-1D9C-D09C-46F2-6623CB8C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A6B1A-7886-7442-321A-6DC03E67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00B1F-4B88-3501-8D5F-8E46BE1C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29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1D7E-5611-5FF3-CE2F-1E92F20D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2BC4E-0833-F6CA-7103-09FD4EEB8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76884-8596-BB15-EACF-8886B0F9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4A2B0-B1DD-6FBC-658A-38AA46B1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EC496-4D2E-A543-CCD8-26BB449B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81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3C977-D651-FBD7-EE51-9B11B6849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AF6E7-E95B-914A-57FF-026AF17CA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1029-0AAE-AA2B-8163-A9CF1A18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59E9-8FD4-83CB-C913-B8315D44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B6A76-722C-8F7C-8192-9A5EA447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59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CF6881-2DF0-3061-726C-7D0BBE20919C}"/>
              </a:ext>
            </a:extLst>
          </p:cNvPr>
          <p:cNvGrpSpPr/>
          <p:nvPr userDrawn="1"/>
        </p:nvGrpSpPr>
        <p:grpSpPr>
          <a:xfrm>
            <a:off x="9867900" y="4035425"/>
            <a:ext cx="2324100" cy="2457450"/>
            <a:chOff x="9845311" y="4264025"/>
            <a:chExt cx="2324100" cy="2457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10E4034-4B82-BFD1-62B6-F7E098E08A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9845311" y="4264025"/>
              <a:ext cx="2324100" cy="245745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D7C602-304A-290B-D3E2-9F506508C844}"/>
                </a:ext>
              </a:extLst>
            </p:cNvPr>
            <p:cNvSpPr/>
            <p:nvPr userDrawn="1"/>
          </p:nvSpPr>
          <p:spPr>
            <a:xfrm>
              <a:off x="9982200" y="4276725"/>
              <a:ext cx="2065156" cy="2444750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62812F-92C0-5894-BA07-0495E7C0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EC39-2243-8629-294D-0DC3AE84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556" y="1812131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9894-8D92-8602-8487-4952F449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27463-F272-147C-5D72-82CE9833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BBD6-82B7-0927-3C72-FF60E3A9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36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58EF-D352-7117-E6C4-A696329B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B7A42-745E-647E-0B4E-C69FD5572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09A97-802D-5918-AE2B-84B7CEB3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9AB54-A8AE-0F4A-704E-5AAD2C92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6481-3D1D-E975-6C7A-054F2D8F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96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F93B-D07F-CAC3-2208-11F6C815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0881-740E-7045-EF1B-C27C2160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81AD2-6DE4-9DFD-F743-25D2294D1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23B4-90AC-6702-A1FD-30E8C5FE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1E7E-705D-9298-4FFC-A3DECDF1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34398-C3C8-DAA1-D8F1-9A0F42E8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85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F93B-D07F-CAC3-2208-11F6C815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0881-740E-7045-EF1B-C27C2160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23B4-90AC-6702-A1FD-30E8C5FE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1E7E-705D-9298-4FFC-A3DECDF1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34398-C3C8-DAA1-D8F1-9A0F42E8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C517AC-7121-B53D-30EA-FF1E1712712B}"/>
              </a:ext>
            </a:extLst>
          </p:cNvPr>
          <p:cNvSpPr/>
          <p:nvPr userDrawn="1"/>
        </p:nvSpPr>
        <p:spPr>
          <a:xfrm>
            <a:off x="9707671" y="3605626"/>
            <a:ext cx="2484329" cy="2887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5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F285-052C-3E9F-B837-0C0D20B4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F7AF2-A592-B316-5C38-9BAD53E84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7934F-AD7E-2BC1-D559-F208E6832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8C7DF-5CAA-7B4A-3C04-72E08B52E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72237-EDA2-7073-BFA7-2252757FE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34AB4-7821-301B-E4CA-198FB6A3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C3AE7-121E-6C3A-93AB-8F7E9D5E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10C2C-407D-EBE9-F67F-917E1DEE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3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F6B3-3C33-B963-466F-464BF652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89255-43C6-0B86-1A98-39C13F67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4FCD4-3BDD-35A9-1360-081DF057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3B2F5-DCF8-4604-CA3F-528431C6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E70CC1-065B-9F1D-9B6F-8A401ADC56F6}"/>
              </a:ext>
            </a:extLst>
          </p:cNvPr>
          <p:cNvSpPr/>
          <p:nvPr userDrawn="1"/>
        </p:nvSpPr>
        <p:spPr>
          <a:xfrm>
            <a:off x="0" y="5919787"/>
            <a:ext cx="2247900" cy="87312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60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282BB-B366-70FA-8F50-61757628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8A7FB-5FB4-E9E7-09B7-C18887BA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F5C44-9333-4911-2C30-4096EF84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C5493-419A-DDBA-4442-6139D0F8E706}"/>
              </a:ext>
            </a:extLst>
          </p:cNvPr>
          <p:cNvSpPr/>
          <p:nvPr userDrawn="1"/>
        </p:nvSpPr>
        <p:spPr>
          <a:xfrm>
            <a:off x="0" y="5919787"/>
            <a:ext cx="2247900" cy="87312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6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3742-4275-AB5D-DED2-4429BF56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0BB1-14EE-04FB-8B97-E61083AB2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88237-1F34-C882-826F-C364524C3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00FB9-B740-2527-B437-A22B88BB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919A8-A6A4-47EA-A920-58AC6C87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D37B7-70CF-3B00-A647-3AC47C9B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18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7E618-398C-2B98-A249-BC8C682C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C6562-A596-ECD7-A334-3813BD995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2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3558A-3988-303B-69A6-68976B952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58611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94708-012F-4359-A84B-185C9FDFA390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B63F6-AE3C-1F44-255D-4B2F1B68F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586116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3EC80-9AE5-950B-2CD4-2BE857387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58611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6B6F15-D432-C2D0-64B7-CB3C34A15477}"/>
              </a:ext>
            </a:extLst>
          </p:cNvPr>
          <p:cNvGrpSpPr/>
          <p:nvPr userDrawn="1"/>
        </p:nvGrpSpPr>
        <p:grpSpPr>
          <a:xfrm>
            <a:off x="9867900" y="4035425"/>
            <a:ext cx="2324100" cy="2457450"/>
            <a:chOff x="9845311" y="4264025"/>
            <a:chExt cx="2324100" cy="2457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FF23AB2-CAB4-6AF5-5307-0088DF7773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9845311" y="4264025"/>
              <a:ext cx="2324100" cy="245745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19D38A-18A3-44E8-D3F3-6A03D0EF9FA9}"/>
                </a:ext>
              </a:extLst>
            </p:cNvPr>
            <p:cNvSpPr/>
            <p:nvPr userDrawn="1"/>
          </p:nvSpPr>
          <p:spPr>
            <a:xfrm>
              <a:off x="9982200" y="4276725"/>
              <a:ext cx="2065156" cy="2444750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14DC5D2-A2CF-1554-AE9B-99AC30B263E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2231"/>
            <a:ext cx="12192000" cy="44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EB951A-B7D0-5D29-A1DB-F45B05E285AA}"/>
              </a:ext>
            </a:extLst>
          </p:cNvPr>
          <p:cNvSpPr/>
          <p:nvPr userDrawn="1"/>
        </p:nvSpPr>
        <p:spPr>
          <a:xfrm>
            <a:off x="0" y="6505575"/>
            <a:ext cx="12192000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82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Module </a:t>
            </a:r>
            <a:r>
              <a:rPr lang="en-GB" dirty="0"/>
              <a:t>2</a:t>
            </a:r>
            <a:r>
              <a:rPr dirty="0"/>
              <a:t>: Introduction &amp; JSON Syntax Primer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chemeClr val="bg2">
                    <a:lumMod val="50000"/>
                  </a:schemeClr>
                </a:solidFill>
              </a:rPr>
              <a:t>QATIP-Intermediate</a:t>
            </a:r>
            <a:endParaRPr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Comments in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JSON does NOT support comments natively</a:t>
            </a:r>
          </a:p>
          <a:p>
            <a:r>
              <a:t>Use descriptive keys or external documentation instead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FC1291-DE6A-0F97-3603-2EF858F3DFE8}"/>
              </a:ext>
            </a:extLst>
          </p:cNvPr>
          <p:cNvSpPr txBox="1"/>
          <p:nvPr/>
        </p:nvSpPr>
        <p:spPr>
          <a:xfrm>
            <a:off x="1412081" y="5568047"/>
            <a:ext cx="8370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</a:t>
            </a:r>
            <a:r>
              <a:rPr lang="en-GB" b="1" dirty="0"/>
              <a:t>_comment </a:t>
            </a:r>
            <a:r>
              <a:rPr lang="en-GB" dirty="0"/>
              <a:t>key is ignored by Terraform but can provide human-readable context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2AD04B-AC09-B560-7625-E429CC703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225" y="3245853"/>
            <a:ext cx="5973152" cy="1695479"/>
          </a:xfrm>
          <a:prstGeom prst="rect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Variables and Variable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Types: String, Number, Boolean, List (Array), Map (Object)</a:t>
            </a:r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/>
              <a:t>String → "example“</a:t>
            </a:r>
          </a:p>
          <a:p>
            <a:pPr marL="457200" lvl="1" indent="0">
              <a:buNone/>
            </a:pPr>
            <a:r>
              <a:rPr lang="en-GB" dirty="0"/>
              <a:t>Number → 42</a:t>
            </a:r>
          </a:p>
          <a:p>
            <a:pPr marL="457200" lvl="1" indent="0">
              <a:buNone/>
            </a:pPr>
            <a:r>
              <a:rPr lang="en-GB" dirty="0"/>
              <a:t>Boolean → true / false</a:t>
            </a:r>
          </a:p>
          <a:p>
            <a:pPr marL="457200" lvl="1" indent="0">
              <a:buNone/>
            </a:pPr>
            <a:r>
              <a:rPr lang="en-GB" dirty="0"/>
              <a:t>List (Array) → ["item1", "item2"]</a:t>
            </a:r>
          </a:p>
          <a:p>
            <a:pPr marL="457200" lvl="1" indent="0">
              <a:buNone/>
            </a:pPr>
            <a:r>
              <a:rPr lang="en-GB" dirty="0"/>
              <a:t>Map (Object) → { "key1": "value1", "key2": "value2" }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16969-D2FF-D473-AC89-771A18032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7D25-1D8C-0942-4AAB-505D5480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Variables and Variable Types</a:t>
            </a:r>
            <a:r>
              <a:rPr lang="en-GB" dirty="0"/>
              <a:t> - Examples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004993-A107-B5E5-BD9D-11DD5BE58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684" y="1952625"/>
            <a:ext cx="3128945" cy="3364127"/>
          </a:xfrm>
          <a:prstGeom prst="rect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B7A589-3B4A-5348-C336-2B8737F45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719" y="1512078"/>
            <a:ext cx="3583326" cy="4726235"/>
          </a:xfrm>
          <a:prstGeom prst="rect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8681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906"/>
            <a:ext cx="10515600" cy="4351338"/>
          </a:xfrm>
        </p:spPr>
        <p:txBody>
          <a:bodyPr/>
          <a:lstStyle/>
          <a:p>
            <a:r>
              <a:rPr dirty="0"/>
              <a:t>Key-value pairs configuring resource properties</a:t>
            </a:r>
          </a:p>
          <a:p>
            <a:r>
              <a:rPr dirty="0"/>
              <a:t>Example: Setting `address_space` in an Azure Virtual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9DF4E-E652-284B-E5EB-2B40960C3A4B}"/>
              </a:ext>
            </a:extLst>
          </p:cNvPr>
          <p:cNvSpPr txBox="1"/>
          <p:nvPr/>
        </p:nvSpPr>
        <p:spPr>
          <a:xfrm>
            <a:off x="628650" y="3090843"/>
            <a:ext cx="48672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resource "azurerm_virtual_network" "example" {</a:t>
            </a:r>
          </a:p>
          <a:p>
            <a:r>
              <a:rPr lang="en-GB" dirty="0"/>
              <a:t>  name                = "my-vnet"</a:t>
            </a:r>
          </a:p>
          <a:p>
            <a:r>
              <a:rPr lang="en-GB" dirty="0"/>
              <a:t>  location            = "West Europe"</a:t>
            </a:r>
          </a:p>
          <a:p>
            <a:r>
              <a:rPr lang="en-GB" dirty="0"/>
              <a:t>  resource_group_name = "my-resource-group"</a:t>
            </a:r>
          </a:p>
          <a:p>
            <a:r>
              <a:rPr lang="en-GB" dirty="0"/>
              <a:t>  address_space       = ["10.0.0.0/16"]</a:t>
            </a:r>
          </a:p>
          <a:p>
            <a:r>
              <a:rPr lang="en-GB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DAE4B-FCD8-9BDD-5A6C-BD830948E206}"/>
              </a:ext>
            </a:extLst>
          </p:cNvPr>
          <p:cNvSpPr txBox="1"/>
          <p:nvPr/>
        </p:nvSpPr>
        <p:spPr>
          <a:xfrm>
            <a:off x="6174581" y="2737644"/>
            <a:ext cx="51792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{</a:t>
            </a:r>
          </a:p>
          <a:p>
            <a:r>
              <a:rPr lang="en-GB" dirty="0"/>
              <a:t>  "resource": {</a:t>
            </a:r>
          </a:p>
          <a:p>
            <a:r>
              <a:rPr lang="en-GB" dirty="0"/>
              <a:t>    "azurerm_virtual_network": {</a:t>
            </a:r>
          </a:p>
          <a:p>
            <a:r>
              <a:rPr lang="en-GB" dirty="0"/>
              <a:t>      "example": {</a:t>
            </a:r>
          </a:p>
          <a:p>
            <a:r>
              <a:rPr lang="en-GB" dirty="0"/>
              <a:t>        "name": "my-vnet",</a:t>
            </a:r>
          </a:p>
          <a:p>
            <a:r>
              <a:rPr lang="en-GB" dirty="0"/>
              <a:t>        "location": "West Europe",</a:t>
            </a:r>
          </a:p>
          <a:p>
            <a:r>
              <a:rPr lang="en-GB" dirty="0"/>
              <a:t>        "resource_group_name": "my-resource-group",</a:t>
            </a:r>
          </a:p>
          <a:p>
            <a:r>
              <a:rPr lang="en-GB" dirty="0"/>
              <a:t>        "address_space": ["10.0.0.0/16"]</a:t>
            </a:r>
          </a:p>
          <a:p>
            <a:r>
              <a:rPr lang="en-GB" dirty="0"/>
              <a:t>      }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9580D-E641-D0B3-284F-C773FD86385C}"/>
              </a:ext>
            </a:extLst>
          </p:cNvPr>
          <p:cNvSpPr/>
          <p:nvPr/>
        </p:nvSpPr>
        <p:spPr>
          <a:xfrm>
            <a:off x="819150" y="4247366"/>
            <a:ext cx="3324225" cy="282575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A962C-945C-F230-B137-351051A43B44}"/>
              </a:ext>
            </a:extLst>
          </p:cNvPr>
          <p:cNvSpPr/>
          <p:nvPr/>
        </p:nvSpPr>
        <p:spPr>
          <a:xfrm>
            <a:off x="6677024" y="4703881"/>
            <a:ext cx="3114675" cy="282575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7C5AC8-59E8-0273-ED3B-0EA18AAB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8238"/>
            <a:ext cx="4595446" cy="2852737"/>
          </a:xfrm>
        </p:spPr>
        <p:txBody>
          <a:bodyPr>
            <a:normAutofit/>
          </a:bodyPr>
          <a:lstStyle/>
          <a:p>
            <a:r>
              <a:rPr lang="en-GB" sz="13800" dirty="0"/>
              <a:t>Lab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207ADF-D4B7-F05A-93E9-490C1609E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49848"/>
            <a:ext cx="4797669" cy="1500187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</a:rPr>
              <a:t>A sample Terraform deployment using JSON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4ABBDBA-BB47-3117-A11A-84921348E7AF}"/>
              </a:ext>
            </a:extLst>
          </p:cNvPr>
          <p:cNvSpPr txBox="1">
            <a:spLocks/>
          </p:cNvSpPr>
          <p:nvPr/>
        </p:nvSpPr>
        <p:spPr>
          <a:xfrm>
            <a:off x="6193449" y="2028641"/>
            <a:ext cx="3474426" cy="318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In this lab you will deploy a Docker image and container as local resources on a Windows or Linux computer using JSON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8CB780-5DF6-BF6E-C118-A62D19E7A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660" y="2028641"/>
            <a:ext cx="1071929" cy="10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87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62C2-2FB9-ACB4-0524-9B38BF89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558799"/>
          </a:xfrm>
        </p:spPr>
        <p:txBody>
          <a:bodyPr>
            <a:normAutofit fontScale="90000"/>
          </a:bodyPr>
          <a:lstStyle/>
          <a:p>
            <a:r>
              <a:rPr lang="en-GB" dirty="0"/>
              <a:t>Any questions…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27911-3AF5-DB2C-B179-7D3ABA22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641" r="21760"/>
          <a:stretch/>
        </p:blipFill>
        <p:spPr>
          <a:xfrm>
            <a:off x="6409265" y="854869"/>
            <a:ext cx="2810935" cy="51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11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AA907-1D7E-0D61-53B5-B224AE18F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827A-001F-13C7-BB68-60BD7464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84" y="3902603"/>
            <a:ext cx="5035549" cy="558799"/>
          </a:xfrm>
        </p:spPr>
        <p:txBody>
          <a:bodyPr>
            <a:noAutofit/>
          </a:bodyPr>
          <a:lstStyle/>
          <a:p>
            <a:pPr algn="ctr"/>
            <a:r>
              <a:rPr lang="en-GB" sz="8800" dirty="0"/>
              <a:t>Quiz </a:t>
            </a:r>
            <a:br>
              <a:rPr lang="en-GB" sz="8800" dirty="0"/>
            </a:br>
            <a:r>
              <a:rPr lang="en-GB" sz="8800" dirty="0"/>
              <a:t>Time</a:t>
            </a:r>
          </a:p>
        </p:txBody>
      </p:sp>
      <p:pic>
        <p:nvPicPr>
          <p:cNvPr id="5" name="Picture 4" descr="A logo of a question mark&#10;&#10;Description automatically generated">
            <a:extLst>
              <a:ext uri="{FF2B5EF4-FFF2-40B4-BE49-F238E27FC236}">
                <a16:creationId xmlns:a16="http://schemas.microsoft.com/office/drawing/2014/main" id="{2D5F30E2-9F83-4127-2EAF-E4B43E570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05"/>
          <a:stretch/>
        </p:blipFill>
        <p:spPr>
          <a:xfrm>
            <a:off x="5088467" y="960436"/>
            <a:ext cx="4885267" cy="4157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673D1-529B-5DF4-AB6B-95EDD50047CA}"/>
              </a:ext>
            </a:extLst>
          </p:cNvPr>
          <p:cNvSpPr txBox="1"/>
          <p:nvPr/>
        </p:nvSpPr>
        <p:spPr>
          <a:xfrm>
            <a:off x="5588000" y="5117570"/>
            <a:ext cx="1457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* Logo designed by Freepik</a:t>
            </a:r>
          </a:p>
        </p:txBody>
      </p:sp>
    </p:spTree>
    <p:extLst>
      <p:ext uri="{BB962C8B-B14F-4D97-AF65-F5344CB8AC3E}">
        <p14:creationId xmlns:p14="http://schemas.microsoft.com/office/powerpoint/2010/main" val="1969850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432EAD-A009-9B62-F382-FDF11EB19B5B}"/>
              </a:ext>
            </a:extLst>
          </p:cNvPr>
          <p:cNvSpPr txBox="1"/>
          <p:nvPr/>
        </p:nvSpPr>
        <p:spPr>
          <a:xfrm>
            <a:off x="255638" y="689058"/>
            <a:ext cx="1168072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/>
              <a:t>1. What is a key difference between HCL and JSON in Terraform?</a:t>
            </a:r>
          </a:p>
          <a:p>
            <a:r>
              <a:rPr lang="en-GB" sz="3600" dirty="0"/>
              <a:t>A) JSON supports comments, but HCL does not.</a:t>
            </a:r>
            <a:br>
              <a:rPr lang="en-GB" sz="3600" dirty="0"/>
            </a:br>
            <a:r>
              <a:rPr lang="en-GB" sz="3600" dirty="0"/>
              <a:t>B) HCL is machine-readable, while JSON is not.</a:t>
            </a:r>
            <a:br>
              <a:rPr lang="en-GB" sz="3600" dirty="0"/>
            </a:br>
            <a:r>
              <a:rPr lang="en-GB" sz="3600" dirty="0"/>
              <a:t>C) HCL supports inline comments, while JSON does not. </a:t>
            </a:r>
            <a:br>
              <a:rPr lang="en-GB" sz="3600" dirty="0"/>
            </a:br>
            <a:r>
              <a:rPr lang="en-GB" sz="3600" dirty="0"/>
              <a:t>D) JSON is the default format for writing Terraform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1234113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C5A63B-E78B-9D21-8AFF-7AD33EAD8381}"/>
              </a:ext>
            </a:extLst>
          </p:cNvPr>
          <p:cNvSpPr txBox="1"/>
          <p:nvPr/>
        </p:nvSpPr>
        <p:spPr>
          <a:xfrm>
            <a:off x="265470" y="678426"/>
            <a:ext cx="1168072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/>
              <a:t>1. What is a key difference between HCL and JSON in Terraform?</a:t>
            </a:r>
          </a:p>
          <a:p>
            <a:r>
              <a:rPr lang="en-GB" sz="3600" dirty="0"/>
              <a:t>A) JSON supports comments, but HCL does not.</a:t>
            </a:r>
            <a:br>
              <a:rPr lang="en-GB" sz="3600" dirty="0"/>
            </a:br>
            <a:r>
              <a:rPr lang="en-GB" sz="3600" dirty="0"/>
              <a:t>B) HCL is machine-readable, while JSON is not.</a:t>
            </a:r>
            <a:br>
              <a:rPr lang="en-GB" sz="3600" dirty="0"/>
            </a:br>
            <a:r>
              <a:rPr lang="en-GB" sz="3600" dirty="0"/>
              <a:t>C) </a:t>
            </a:r>
            <a:r>
              <a:rPr lang="en-GB" sz="3600" b="1" dirty="0"/>
              <a:t>HCL supports inline comments, while JSON does not.</a:t>
            </a:r>
            <a:r>
              <a:rPr lang="en-GB" sz="3600" dirty="0"/>
              <a:t> ✅</a:t>
            </a:r>
            <a:br>
              <a:rPr lang="en-GB" sz="3600" dirty="0"/>
            </a:br>
            <a:r>
              <a:rPr lang="en-GB" sz="3600" dirty="0"/>
              <a:t>D) JSON is the default format for writing Terraform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591793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21CBC6DF-46F8-D78C-9065-F89073261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09" y="843622"/>
            <a:ext cx="1191178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How can you include comments in a Terraform JSON file?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A) Use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single-line comments and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/* ... */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multi-line comments.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B)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special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_comment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that Terraform ignores.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3200" dirty="0">
                <a:latin typeface="Arial" panose="020B0604020202020204" pitchFamily="34" charset="0"/>
              </a:rPr>
              <a:t>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Add a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"comments": true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setting in the provider block.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D) JSON natively supports comments, but they are optional.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4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JavaScript Object Notation (JSON) - lightweight data format</a:t>
            </a:r>
          </a:p>
          <a:p>
            <a:r>
              <a:t>Used as an alternative syntax to HCL in Terraform</a:t>
            </a:r>
          </a:p>
          <a:p>
            <a:r>
              <a:t>Machine-readable and easy to automate</a:t>
            </a:r>
          </a:p>
        </p:txBody>
      </p:sp>
      <p:pic>
        <p:nvPicPr>
          <p:cNvPr id="1026" name="Picture 2" descr="What is JSON? - Tech Monitor">
            <a:extLst>
              <a:ext uri="{FF2B5EF4-FFF2-40B4-BE49-F238E27FC236}">
                <a16:creationId xmlns:a16="http://schemas.microsoft.com/office/drawing/2014/main" id="{94E9CD95-5D43-A85D-3CE2-A0DA4CAAE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031" y="3584046"/>
            <a:ext cx="4189570" cy="165470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4FBAA-BDC7-9B2F-59FC-A546C65DA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35F60FD3-DEBE-D84B-5529-65BA05715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09" y="843622"/>
            <a:ext cx="1191178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How can you include comments in a Terraform JSON file?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A) Use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single-line comments and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/* ... */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multi-line comments.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B)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special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_comment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that Terraform ignores.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3200" dirty="0">
                <a:latin typeface="Arial" panose="020B0604020202020204" pitchFamily="34" charset="0"/>
              </a:rPr>
              <a:t>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Add a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"comments": true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setting in the provider block.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D) JSON natively supports comments, but they are optional.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335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8780E8-1EC3-2436-F53E-A1452916F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7" y="2566523"/>
            <a:ext cx="2476627" cy="175904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85DE5-0A36-CD3B-4DC3-75E758F15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813" y="2566523"/>
            <a:ext cx="2654436" cy="223531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F22CC6-A1BE-6285-A18D-68608130A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508" y="2566523"/>
            <a:ext cx="2787793" cy="267348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2D6FFE-864A-22D7-2A65-EC9BB8137B44}"/>
              </a:ext>
            </a:extLst>
          </p:cNvPr>
          <p:cNvSpPr txBox="1"/>
          <p:nvPr/>
        </p:nvSpPr>
        <p:spPr>
          <a:xfrm>
            <a:off x="212831" y="729457"/>
            <a:ext cx="117700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3. Which of the following is a valid JSON representation of a Terraform resource block?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E649CE-2128-6159-7394-B24541B77447}"/>
              </a:ext>
            </a:extLst>
          </p:cNvPr>
          <p:cNvSpPr txBox="1"/>
          <p:nvPr/>
        </p:nvSpPr>
        <p:spPr>
          <a:xfrm flipH="1">
            <a:off x="455807" y="2061856"/>
            <a:ext cx="65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3063CD-F047-B7E0-7DD1-151ED27725D7}"/>
              </a:ext>
            </a:extLst>
          </p:cNvPr>
          <p:cNvSpPr txBox="1"/>
          <p:nvPr/>
        </p:nvSpPr>
        <p:spPr>
          <a:xfrm flipH="1">
            <a:off x="3914813" y="2061856"/>
            <a:ext cx="65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F21E14-0980-4CAF-4D7B-5F8AF881D497}"/>
              </a:ext>
            </a:extLst>
          </p:cNvPr>
          <p:cNvSpPr txBox="1"/>
          <p:nvPr/>
        </p:nvSpPr>
        <p:spPr>
          <a:xfrm flipH="1">
            <a:off x="7381508" y="2052580"/>
            <a:ext cx="65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10030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B5894-190A-9A51-E18B-74CF75D62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FEAAF0-8AB9-0CE0-C059-B35283164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7" y="2566523"/>
            <a:ext cx="2476627" cy="175904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644C16-05B5-47BB-51C0-2FBC06BFB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813" y="2566523"/>
            <a:ext cx="2654436" cy="223531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A48136-2F91-0B47-F275-CFD37C958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508" y="2566523"/>
            <a:ext cx="2787793" cy="267348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ED6221-C2CC-7EF6-1F31-0B09E43E58DD}"/>
              </a:ext>
            </a:extLst>
          </p:cNvPr>
          <p:cNvSpPr txBox="1"/>
          <p:nvPr/>
        </p:nvSpPr>
        <p:spPr>
          <a:xfrm>
            <a:off x="212831" y="729457"/>
            <a:ext cx="117700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3. Which of the following is a valid JSON representation of a Terraform resource block?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9F2E14-ED36-800D-98F4-BBEFE02D7C05}"/>
              </a:ext>
            </a:extLst>
          </p:cNvPr>
          <p:cNvSpPr txBox="1"/>
          <p:nvPr/>
        </p:nvSpPr>
        <p:spPr>
          <a:xfrm flipH="1">
            <a:off x="455807" y="2061856"/>
            <a:ext cx="65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68B0FB-DED2-B8C9-75A9-176BD6FBF714}"/>
              </a:ext>
            </a:extLst>
          </p:cNvPr>
          <p:cNvSpPr txBox="1"/>
          <p:nvPr/>
        </p:nvSpPr>
        <p:spPr>
          <a:xfrm flipH="1">
            <a:off x="3914813" y="2061856"/>
            <a:ext cx="65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A487B1-41A1-6CD4-DE55-21F7B63552F9}"/>
              </a:ext>
            </a:extLst>
          </p:cNvPr>
          <p:cNvSpPr txBox="1"/>
          <p:nvPr/>
        </p:nvSpPr>
        <p:spPr>
          <a:xfrm flipH="1">
            <a:off x="7381508" y="2052580"/>
            <a:ext cx="65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F8FC0-7E80-7E13-D8BF-FE012B983A0C}"/>
              </a:ext>
            </a:extLst>
          </p:cNvPr>
          <p:cNvSpPr txBox="1"/>
          <p:nvPr/>
        </p:nvSpPr>
        <p:spPr>
          <a:xfrm>
            <a:off x="6096000" y="4432506"/>
            <a:ext cx="563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88052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61149-3D80-A6DE-EA39-AC5AEAC19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9B23-7E34-1A14-E24E-8D15C242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HCL vs </a:t>
            </a:r>
            <a:r>
              <a:rPr dirty="0"/>
              <a:t>JSON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31E0B-1A55-71F2-1878-FE6D41E82972}"/>
              </a:ext>
            </a:extLst>
          </p:cNvPr>
          <p:cNvSpPr txBox="1"/>
          <p:nvPr/>
        </p:nvSpPr>
        <p:spPr>
          <a:xfrm>
            <a:off x="1052052" y="2091670"/>
            <a:ext cx="379934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provider "aws" {</a:t>
            </a:r>
          </a:p>
          <a:p>
            <a:r>
              <a:rPr lang="en-GB" sz="1600" b="1" dirty="0"/>
              <a:t>  region = "us-east-1"</a:t>
            </a:r>
          </a:p>
          <a:p>
            <a:r>
              <a:rPr lang="en-GB" sz="1600" b="1" dirty="0"/>
              <a:t>}</a:t>
            </a:r>
          </a:p>
          <a:p>
            <a:endParaRPr lang="en-GB" sz="1600" b="1" dirty="0"/>
          </a:p>
          <a:p>
            <a:r>
              <a:rPr lang="en-GB" sz="1600" b="1" dirty="0"/>
              <a:t>resource "aws_instance" "example" {</a:t>
            </a:r>
          </a:p>
          <a:p>
            <a:r>
              <a:rPr lang="en-GB" sz="1600" b="1" dirty="0"/>
              <a:t>  ami           = "ami-12345678"</a:t>
            </a:r>
          </a:p>
          <a:p>
            <a:r>
              <a:rPr lang="en-GB" sz="1600" b="1" dirty="0"/>
              <a:t>  instance_type = var.instance_type</a:t>
            </a:r>
          </a:p>
          <a:p>
            <a:endParaRPr lang="en-GB" sz="1600" b="1" dirty="0"/>
          </a:p>
          <a:p>
            <a:r>
              <a:rPr lang="en-GB" sz="1600" b="1" dirty="0"/>
              <a:t>variable "instance_type" {</a:t>
            </a:r>
          </a:p>
          <a:p>
            <a:r>
              <a:rPr lang="en-GB" sz="1600" b="1" dirty="0"/>
              <a:t>  description = "EC2 instance type"</a:t>
            </a:r>
          </a:p>
          <a:p>
            <a:r>
              <a:rPr lang="en-GB" sz="1600" b="1" dirty="0"/>
              <a:t>  type        = string</a:t>
            </a:r>
          </a:p>
          <a:p>
            <a:r>
              <a:rPr lang="en-GB" sz="1600" b="1" dirty="0"/>
              <a:t>  default     = "t2.micro"</a:t>
            </a:r>
          </a:p>
          <a:p>
            <a:r>
              <a:rPr lang="en-GB" sz="1600" b="1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42391-2296-AB97-B4D0-938D3FB796D6}"/>
              </a:ext>
            </a:extLst>
          </p:cNvPr>
          <p:cNvSpPr txBox="1"/>
          <p:nvPr/>
        </p:nvSpPr>
        <p:spPr>
          <a:xfrm>
            <a:off x="7088783" y="983675"/>
            <a:ext cx="4051165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{</a:t>
            </a:r>
          </a:p>
          <a:p>
            <a:r>
              <a:rPr lang="en-GB" sz="1600" b="1" dirty="0"/>
              <a:t>  "provider": {</a:t>
            </a:r>
          </a:p>
          <a:p>
            <a:r>
              <a:rPr lang="en-GB" sz="1600" b="1" dirty="0"/>
              <a:t>    "aws": {</a:t>
            </a:r>
          </a:p>
          <a:p>
            <a:r>
              <a:rPr lang="en-GB" sz="1600" b="1" dirty="0"/>
              <a:t>      "region": "us-east-1"</a:t>
            </a:r>
          </a:p>
          <a:p>
            <a:r>
              <a:rPr lang="en-GB" sz="1600" b="1" dirty="0"/>
              <a:t>    }</a:t>
            </a:r>
          </a:p>
          <a:p>
            <a:r>
              <a:rPr lang="en-GB" sz="1600" b="1" dirty="0"/>
              <a:t>  },</a:t>
            </a:r>
          </a:p>
          <a:p>
            <a:r>
              <a:rPr lang="en-GB" sz="1600" b="1" dirty="0"/>
              <a:t>  "resource": {</a:t>
            </a:r>
          </a:p>
          <a:p>
            <a:r>
              <a:rPr lang="en-GB" sz="1600" b="1" dirty="0"/>
              <a:t>    "aws_instance": {</a:t>
            </a:r>
          </a:p>
          <a:p>
            <a:r>
              <a:rPr lang="en-GB" sz="1600" b="1" dirty="0"/>
              <a:t>      "example": {</a:t>
            </a:r>
          </a:p>
          <a:p>
            <a:r>
              <a:rPr lang="en-GB" sz="1600" b="1" dirty="0"/>
              <a:t>        "ami": "ami-12345678",</a:t>
            </a:r>
          </a:p>
          <a:p>
            <a:r>
              <a:rPr lang="en-GB" sz="1600" b="1" dirty="0"/>
              <a:t>        "instance_type": "${var.instance_type}"</a:t>
            </a:r>
          </a:p>
          <a:p>
            <a:r>
              <a:rPr lang="en-GB" sz="1600" b="1" dirty="0"/>
              <a:t>      }</a:t>
            </a:r>
          </a:p>
          <a:p>
            <a:r>
              <a:rPr lang="en-GB" sz="1600" b="1" dirty="0"/>
              <a:t>    }</a:t>
            </a:r>
          </a:p>
          <a:p>
            <a:r>
              <a:rPr lang="en-GB" sz="1600" b="1" dirty="0"/>
              <a:t>  },</a:t>
            </a:r>
          </a:p>
          <a:p>
            <a:r>
              <a:rPr lang="en-GB" sz="1600" b="1" dirty="0"/>
              <a:t>"variable": {</a:t>
            </a:r>
          </a:p>
          <a:p>
            <a:r>
              <a:rPr lang="en-GB" sz="1600" b="1" dirty="0"/>
              <a:t>    "instance_type": {</a:t>
            </a:r>
          </a:p>
          <a:p>
            <a:r>
              <a:rPr lang="en-GB" sz="1600" b="1" dirty="0"/>
              <a:t>      "description": "EC2 instance type",</a:t>
            </a:r>
          </a:p>
          <a:p>
            <a:r>
              <a:rPr lang="en-GB" sz="1600" b="1" dirty="0"/>
              <a:t>      "type": "string",</a:t>
            </a:r>
          </a:p>
          <a:p>
            <a:r>
              <a:rPr lang="en-GB" sz="1600" b="1" dirty="0"/>
              <a:t>      "default": "t2.micro"</a:t>
            </a:r>
          </a:p>
          <a:p>
            <a:r>
              <a:rPr lang="en-GB" sz="1600" b="1" dirty="0"/>
              <a:t>    }</a:t>
            </a:r>
          </a:p>
          <a:p>
            <a:r>
              <a:rPr lang="en-GB" sz="1600" b="1" dirty="0"/>
              <a:t>  }</a:t>
            </a:r>
          </a:p>
          <a:p>
            <a:r>
              <a:rPr lang="en-GB" sz="1600" b="1" dirty="0"/>
              <a:t>}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AF64D462-EEAF-4D93-91E5-84FB06F8D770}"/>
              </a:ext>
            </a:extLst>
          </p:cNvPr>
          <p:cNvSpPr/>
          <p:nvPr/>
        </p:nvSpPr>
        <p:spPr>
          <a:xfrm>
            <a:off x="4764686" y="3086267"/>
            <a:ext cx="1872225" cy="888666"/>
          </a:xfrm>
          <a:prstGeom prst="leftRightArrow">
            <a:avLst/>
          </a:prstGeom>
          <a:effectLst>
            <a:outerShdw blurRad="50800" dist="1016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id="{29C444AE-D028-BFA6-D045-973584B03920}"/>
              </a:ext>
            </a:extLst>
          </p:cNvPr>
          <p:cNvSpPr/>
          <p:nvPr/>
        </p:nvSpPr>
        <p:spPr>
          <a:xfrm>
            <a:off x="5314676" y="3320098"/>
            <a:ext cx="688258" cy="421003"/>
          </a:xfrm>
          <a:prstGeom prst="mathEqual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83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Basic Syntax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467"/>
            <a:ext cx="5768696" cy="4351338"/>
          </a:xfrm>
        </p:spPr>
        <p:txBody>
          <a:bodyPr/>
          <a:lstStyle/>
          <a:p>
            <a:r>
              <a:rPr dirty="0"/>
              <a:t>Keys are strings in double quotes</a:t>
            </a:r>
          </a:p>
          <a:p>
            <a:r>
              <a:rPr dirty="0"/>
              <a:t>Values can be strings, numbers, booleans, arrays, objects, or `null`</a:t>
            </a:r>
          </a:p>
          <a:p>
            <a:r>
              <a:rPr dirty="0"/>
              <a:t>Commas separate key-value pairs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6F804F-399D-AE10-4F41-15597D631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206" y="1792467"/>
            <a:ext cx="3746594" cy="3002497"/>
          </a:xfrm>
          <a:prstGeom prst="rect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JSON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970"/>
            <a:ext cx="8858250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sz="3600" dirty="0"/>
              <a:t>Organized as key-value pairs</a:t>
            </a:r>
            <a:endParaRPr lang="en-GB" sz="3600" dirty="0"/>
          </a:p>
          <a:p>
            <a:pPr marL="0" indent="0">
              <a:spcAft>
                <a:spcPts val="600"/>
              </a:spcAft>
              <a:buNone/>
            </a:pPr>
            <a:endParaRPr sz="3600" dirty="0"/>
          </a:p>
          <a:p>
            <a:pPr marL="457200" lvl="1" indent="0">
              <a:buNone/>
            </a:pPr>
            <a:r>
              <a:rPr sz="3200" dirty="0"/>
              <a:t>Uses braces `{}` for objects </a:t>
            </a:r>
            <a:endParaRPr lang="en-GB" sz="3200" dirty="0"/>
          </a:p>
          <a:p>
            <a:pPr lvl="1"/>
            <a:endParaRPr lang="en-GB" sz="3200" dirty="0"/>
          </a:p>
          <a:p>
            <a:pPr lvl="1"/>
            <a:endParaRPr lang="en-GB" sz="3200" dirty="0"/>
          </a:p>
          <a:p>
            <a:pPr marL="457200" lvl="1" indent="0">
              <a:buNone/>
            </a:pPr>
            <a:r>
              <a:rPr lang="en-GB" sz="3200" dirty="0"/>
              <a:t>	Uses </a:t>
            </a:r>
            <a:r>
              <a:rPr sz="3200" dirty="0"/>
              <a:t>brackets `[]` for arrays</a:t>
            </a:r>
            <a:endParaRPr lang="en-GB" sz="3200" dirty="0"/>
          </a:p>
          <a:p>
            <a:pPr lvl="1"/>
            <a:endParaRPr lang="en-GB" sz="3200" dirty="0"/>
          </a:p>
          <a:p>
            <a:pPr lvl="1"/>
            <a:endParaRPr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474E7-9807-16F8-DFA6-9FA5E0907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457406"/>
            <a:ext cx="1644735" cy="1695537"/>
          </a:xfrm>
          <a:prstGeom prst="rect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507615-37C2-93F4-9ABA-DF0853C60EE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521"/>
          <a:stretch/>
        </p:blipFill>
        <p:spPr>
          <a:xfrm>
            <a:off x="6762683" y="4417155"/>
            <a:ext cx="2609984" cy="860447"/>
          </a:xfrm>
          <a:prstGeom prst="rect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Blocks in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2634"/>
            <a:ext cx="4441723" cy="4351338"/>
          </a:xfrm>
        </p:spPr>
        <p:txBody>
          <a:bodyPr/>
          <a:lstStyle/>
          <a:p>
            <a:r>
              <a:rPr dirty="0"/>
              <a:t>Represented as nested objects</a:t>
            </a:r>
          </a:p>
          <a:p>
            <a:r>
              <a:rPr dirty="0"/>
              <a:t>Example: Defining an Azure Virtual Network resource in JSON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CD9CD4-9FCC-5375-8F1A-427D6A0436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92"/>
          <a:stretch/>
        </p:blipFill>
        <p:spPr>
          <a:xfrm>
            <a:off x="5702818" y="1782634"/>
            <a:ext cx="4479213" cy="3176587"/>
          </a:xfrm>
          <a:prstGeom prst="rect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BC57-4899-A2D3-75D9-C4B95B00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JSON Objects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CD3BE2-9EEC-B760-55D7-DF57895FA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662" y="2360555"/>
            <a:ext cx="2665582" cy="1935721"/>
          </a:xfrm>
          <a:prstGeom prst="rect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0A28D260-FF78-1116-5F3A-17B663EFA875}"/>
              </a:ext>
            </a:extLst>
          </p:cNvPr>
          <p:cNvSpPr/>
          <p:nvPr/>
        </p:nvSpPr>
        <p:spPr>
          <a:xfrm>
            <a:off x="2930437" y="2360554"/>
            <a:ext cx="491066" cy="19357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F5A59A5-1BC7-A025-1D65-B80BDAA933C9}"/>
              </a:ext>
            </a:extLst>
          </p:cNvPr>
          <p:cNvSpPr/>
          <p:nvPr/>
        </p:nvSpPr>
        <p:spPr>
          <a:xfrm>
            <a:off x="6369403" y="2575442"/>
            <a:ext cx="150900" cy="3386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619FF8B-796D-FF81-C2AA-A43A4513B09B}"/>
              </a:ext>
            </a:extLst>
          </p:cNvPr>
          <p:cNvSpPr/>
          <p:nvPr/>
        </p:nvSpPr>
        <p:spPr>
          <a:xfrm>
            <a:off x="6369403" y="3049017"/>
            <a:ext cx="150900" cy="3386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D8C29A9A-98DB-7C84-237C-052A46303DCC}"/>
              </a:ext>
            </a:extLst>
          </p:cNvPr>
          <p:cNvSpPr/>
          <p:nvPr/>
        </p:nvSpPr>
        <p:spPr>
          <a:xfrm>
            <a:off x="6369403" y="3500954"/>
            <a:ext cx="150900" cy="3386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F3FFC05-8B46-ABE6-D6B4-D11D1E79ED40}"/>
              </a:ext>
            </a:extLst>
          </p:cNvPr>
          <p:cNvSpPr/>
          <p:nvPr/>
        </p:nvSpPr>
        <p:spPr>
          <a:xfrm rot="16200000">
            <a:off x="4777663" y="4065568"/>
            <a:ext cx="274094" cy="9620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AC4E39-BE72-D4EC-CD3A-9278CC5729BB}"/>
              </a:ext>
            </a:extLst>
          </p:cNvPr>
          <p:cNvSpPr txBox="1"/>
          <p:nvPr/>
        </p:nvSpPr>
        <p:spPr>
          <a:xfrm>
            <a:off x="6520303" y="2560109"/>
            <a:ext cx="1635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ptos Display" panose="020B0004020202020204" pitchFamily="34" charset="0"/>
              </a:rPr>
              <a:t>object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2E2F40-A8D3-1182-0C1A-E0BCE1A8E50B}"/>
              </a:ext>
            </a:extLst>
          </p:cNvPr>
          <p:cNvSpPr txBox="1"/>
          <p:nvPr/>
        </p:nvSpPr>
        <p:spPr>
          <a:xfrm>
            <a:off x="6520303" y="3027379"/>
            <a:ext cx="1635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ptos Display" panose="020B0004020202020204" pitchFamily="34" charset="0"/>
              </a:rPr>
              <a:t>object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699C83-5D9E-7C9F-909A-1467150AE7F2}"/>
              </a:ext>
            </a:extLst>
          </p:cNvPr>
          <p:cNvSpPr txBox="1"/>
          <p:nvPr/>
        </p:nvSpPr>
        <p:spPr>
          <a:xfrm>
            <a:off x="6520303" y="3494649"/>
            <a:ext cx="1635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ptos Display" panose="020B0004020202020204" pitchFamily="34" charset="0"/>
              </a:rPr>
              <a:t>object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8D2B5D-902C-B289-48E1-BE81D23F42AE}"/>
              </a:ext>
            </a:extLst>
          </p:cNvPr>
          <p:cNvSpPr txBox="1"/>
          <p:nvPr/>
        </p:nvSpPr>
        <p:spPr>
          <a:xfrm>
            <a:off x="954359" y="4851109"/>
            <a:ext cx="1945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ptos Display" panose="020B0004020202020204" pitchFamily="34" charset="0"/>
              </a:rPr>
              <a:t>Root-level object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F8EF53-90DE-6B42-0E18-10B41888D156}"/>
              </a:ext>
            </a:extLst>
          </p:cNvPr>
          <p:cNvSpPr txBox="1"/>
          <p:nvPr/>
        </p:nvSpPr>
        <p:spPr>
          <a:xfrm>
            <a:off x="4188631" y="4712610"/>
            <a:ext cx="18091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Keys defining top-level objects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B2F8B42-A276-C50D-387F-525DB48D0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770" y="2459141"/>
            <a:ext cx="1657435" cy="1111307"/>
          </a:xfrm>
          <a:prstGeom prst="rect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2D68AA-9559-05F5-70C7-CF3D93878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6770" y="4267386"/>
            <a:ext cx="1720938" cy="768389"/>
          </a:xfrm>
          <a:prstGeom prst="rect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Cross Tick Images – Browse 57,497 Stock Photos, Vectors, and ...">
            <a:extLst>
              <a:ext uri="{FF2B5EF4-FFF2-40B4-BE49-F238E27FC236}">
                <a16:creationId xmlns:a16="http://schemas.microsoft.com/office/drawing/2014/main" id="{8DE7D347-E705-2680-121F-CF7CCC9022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81" t="28935" r="7346" b="30140"/>
          <a:stretch/>
        </p:blipFill>
        <p:spPr bwMode="auto">
          <a:xfrm>
            <a:off x="7685693" y="4441412"/>
            <a:ext cx="483604" cy="44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ross Tick Images – Browse 57,497 Stock Photos, Vectors, and ...">
            <a:extLst>
              <a:ext uri="{FF2B5EF4-FFF2-40B4-BE49-F238E27FC236}">
                <a16:creationId xmlns:a16="http://schemas.microsoft.com/office/drawing/2014/main" id="{EA2BFF92-278C-D7AA-40C3-F6BDE1697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1" t="28935" r="51164" b="30140"/>
          <a:stretch/>
        </p:blipFill>
        <p:spPr bwMode="auto">
          <a:xfrm>
            <a:off x="7748294" y="2727219"/>
            <a:ext cx="456633" cy="44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8EC0B70-5516-8F35-0D89-BF8415208494}"/>
              </a:ext>
            </a:extLst>
          </p:cNvPr>
          <p:cNvSpPr txBox="1"/>
          <p:nvPr/>
        </p:nvSpPr>
        <p:spPr>
          <a:xfrm>
            <a:off x="8155870" y="2097087"/>
            <a:ext cx="24950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Aptos Display" panose="020B0004020202020204" pitchFamily="34" charset="0"/>
              </a:rPr>
              <a:t>Single Root-Level Object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DBB2B5-1910-9ABB-0A00-FDB0CB962957}"/>
              </a:ext>
            </a:extLst>
          </p:cNvPr>
          <p:cNvSpPr txBox="1"/>
          <p:nvPr/>
        </p:nvSpPr>
        <p:spPr>
          <a:xfrm>
            <a:off x="8060204" y="3890457"/>
            <a:ext cx="23566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Aptos Display" panose="020B0004020202020204" pitchFamily="34" charset="0"/>
              </a:rPr>
              <a:t>Multiple Root-Level Objects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7AE9415-36F3-B90B-AD68-9AD2F04DDB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626" y="3049017"/>
            <a:ext cx="1334937" cy="606790"/>
          </a:xfrm>
          <a:prstGeom prst="rect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97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CA4E2E-A78E-6776-6CF6-D1E4C6B77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80209"/>
            <a:ext cx="2665582" cy="1935721"/>
          </a:xfrm>
          <a:prstGeom prst="rect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267C84-093D-EF54-4B56-3084579B1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072" y="1907120"/>
            <a:ext cx="3279855" cy="3481900"/>
          </a:xfrm>
          <a:prstGeom prst="rect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4E67EF-A0B3-57D9-64C7-24E67B53D332}"/>
              </a:ext>
            </a:extLst>
          </p:cNvPr>
          <p:cNvSpPr txBox="1"/>
          <p:nvPr/>
        </p:nvSpPr>
        <p:spPr>
          <a:xfrm>
            <a:off x="876712" y="5470535"/>
            <a:ext cx="1978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Top-level objects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4FC26-3BDE-9F57-74C5-66ACEC3CBC17}"/>
              </a:ext>
            </a:extLst>
          </p:cNvPr>
          <p:cNvSpPr txBox="1"/>
          <p:nvPr/>
        </p:nvSpPr>
        <p:spPr>
          <a:xfrm>
            <a:off x="4449720" y="5503884"/>
            <a:ext cx="1768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Object nesting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5B24E1-D5A1-9E66-5EB6-2288968B5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8170" y="1805552"/>
            <a:ext cx="3356055" cy="3583468"/>
          </a:xfrm>
          <a:prstGeom prst="rect">
            <a:avLst/>
          </a:prstGeom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1636C1-E16F-18D0-F648-8B8267497AF4}"/>
              </a:ext>
            </a:extLst>
          </p:cNvPr>
          <p:cNvSpPr txBox="1"/>
          <p:nvPr/>
        </p:nvSpPr>
        <p:spPr>
          <a:xfrm>
            <a:off x="7978614" y="5503884"/>
            <a:ext cx="2565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Object sub-nesting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5AA5A78-A247-D52A-F81A-34449D8B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JSON Objects</a:t>
            </a:r>
          </a:p>
        </p:txBody>
      </p:sp>
    </p:spTree>
    <p:extLst>
      <p:ext uri="{BB962C8B-B14F-4D97-AF65-F5344CB8AC3E}">
        <p14:creationId xmlns:p14="http://schemas.microsoft.com/office/powerpoint/2010/main" val="71822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keys as </a:t>
            </a:r>
            <a:r>
              <a:rPr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Used for resources, variables, and modules</a:t>
            </a:r>
          </a:p>
          <a:p>
            <a:r>
              <a:rPr dirty="0"/>
              <a:t>Must be unique within the same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3BF3D-EBFD-27F6-EC60-944BAD56BEFA}"/>
              </a:ext>
            </a:extLst>
          </p:cNvPr>
          <p:cNvSpPr txBox="1"/>
          <p:nvPr/>
        </p:nvSpPr>
        <p:spPr>
          <a:xfrm>
            <a:off x="1253762" y="3576548"/>
            <a:ext cx="3626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resource "aws_instance" "my_vm" {</a:t>
            </a:r>
          </a:p>
          <a:p>
            <a:r>
              <a:rPr lang="en-GB" dirty="0"/>
              <a:t>  ami           = "ami-12345678"</a:t>
            </a:r>
          </a:p>
          <a:p>
            <a:r>
              <a:rPr lang="en-GB" dirty="0"/>
              <a:t>  instance_type = "t2.micro"</a:t>
            </a:r>
          </a:p>
          <a:p>
            <a:r>
              <a:rPr lang="en-GB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5300B-DBC9-6667-D7AE-BBBCC9F12387}"/>
              </a:ext>
            </a:extLst>
          </p:cNvPr>
          <p:cNvSpPr txBox="1"/>
          <p:nvPr/>
        </p:nvSpPr>
        <p:spPr>
          <a:xfrm>
            <a:off x="6589531" y="3035677"/>
            <a:ext cx="3291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{</a:t>
            </a:r>
          </a:p>
          <a:p>
            <a:r>
              <a:rPr lang="en-GB" dirty="0"/>
              <a:t>  "resource": {</a:t>
            </a:r>
          </a:p>
          <a:p>
            <a:r>
              <a:rPr lang="en-GB" dirty="0"/>
              <a:t>    "aws_instance": {</a:t>
            </a:r>
          </a:p>
          <a:p>
            <a:r>
              <a:rPr lang="en-GB" dirty="0"/>
              <a:t>      "my_vm": {</a:t>
            </a:r>
          </a:p>
          <a:p>
            <a:r>
              <a:rPr lang="en-GB" dirty="0"/>
              <a:t>        "ami": "ami-12345678",</a:t>
            </a:r>
          </a:p>
          <a:p>
            <a:r>
              <a:rPr lang="en-GB" dirty="0"/>
              <a:t>        "instance_type": "t2.micro"</a:t>
            </a:r>
          </a:p>
          <a:p>
            <a:r>
              <a:rPr lang="en-GB" dirty="0"/>
              <a:t>      }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B76890-34CB-DA02-24BD-B44A67116BB5}"/>
              </a:ext>
            </a:extLst>
          </p:cNvPr>
          <p:cNvSpPr/>
          <p:nvPr/>
        </p:nvSpPr>
        <p:spPr>
          <a:xfrm>
            <a:off x="3686175" y="3619500"/>
            <a:ext cx="904875" cy="282575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A69D0D-1669-BD99-0DE4-E931DBDA5A1C}"/>
              </a:ext>
            </a:extLst>
          </p:cNvPr>
          <p:cNvSpPr/>
          <p:nvPr/>
        </p:nvSpPr>
        <p:spPr>
          <a:xfrm>
            <a:off x="6962775" y="3914775"/>
            <a:ext cx="904875" cy="282575"/>
          </a:xfrm>
          <a:prstGeom prst="rect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1533</Words>
  <Application>Microsoft Office PowerPoint</Application>
  <PresentationFormat>Widescreen</PresentationFormat>
  <Paragraphs>183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 Display</vt:lpstr>
      <vt:lpstr>Arial</vt:lpstr>
      <vt:lpstr>Arial Unicode MS</vt:lpstr>
      <vt:lpstr>Calibri</vt:lpstr>
      <vt:lpstr>Calibri Light</vt:lpstr>
      <vt:lpstr>Office Theme</vt:lpstr>
      <vt:lpstr>Module 2: Introduction &amp; JSON Syntax Primer</vt:lpstr>
      <vt:lpstr>Introduction to JSON</vt:lpstr>
      <vt:lpstr>HCL vs JSON Structure</vt:lpstr>
      <vt:lpstr>Basic Syntax Rules</vt:lpstr>
      <vt:lpstr>JSON Structure</vt:lpstr>
      <vt:lpstr>Blocks in JSON</vt:lpstr>
      <vt:lpstr>JSON Objects</vt:lpstr>
      <vt:lpstr>JSON Objects</vt:lpstr>
      <vt:lpstr>Object keys as Identifiers</vt:lpstr>
      <vt:lpstr>Comments in JSON</vt:lpstr>
      <vt:lpstr>Variables and Variable Types</vt:lpstr>
      <vt:lpstr>Variables and Variable Types - Examples</vt:lpstr>
      <vt:lpstr>Arguments</vt:lpstr>
      <vt:lpstr>Lab 2</vt:lpstr>
      <vt:lpstr>Any questions…</vt:lpstr>
      <vt:lpstr>Quiz 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Infrastructure as Code &amp; Terraform</dc:title>
  <dc:creator>Coulling-Green, Michael</dc:creator>
  <cp:lastModifiedBy>Coulling-Green, Michael</cp:lastModifiedBy>
  <cp:revision>65</cp:revision>
  <dcterms:created xsi:type="dcterms:W3CDTF">2023-02-07T11:12:56Z</dcterms:created>
  <dcterms:modified xsi:type="dcterms:W3CDTF">2025-02-20T23:48:10Z</dcterms:modified>
</cp:coreProperties>
</file>