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6" r:id="rId13"/>
    <p:sldId id="33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2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8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55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EB0E5-D7D4-491C-9D7F-9D3520E224FD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5F482-92A4-4B9E-B689-0B87F9843E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27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66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484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A196A-5C13-1B60-6E72-F4FAB2D4B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80F342-D813-39B6-DD98-49676A3AF9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6F7E4E-BD92-ABB5-DF69-92F97B68F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81D72-25EB-4625-FA09-619B60E8E7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5F482-92A4-4B9E-B689-0B87F9843ED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049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015827E-93FA-1CDC-6DDE-B23C24F3528A}"/>
              </a:ext>
            </a:extLst>
          </p:cNvPr>
          <p:cNvGrpSpPr/>
          <p:nvPr userDrawn="1"/>
        </p:nvGrpSpPr>
        <p:grpSpPr>
          <a:xfrm>
            <a:off x="0" y="562062"/>
            <a:ext cx="5295900" cy="5058562"/>
            <a:chOff x="175987" y="136525"/>
            <a:chExt cx="5708533" cy="597491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4364C36-53B4-3BD0-48B6-22CB7E2B041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75987" y="284432"/>
              <a:ext cx="5708533" cy="570853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A175EE-DF1C-01CF-1F04-CA21BCC864E8}"/>
                </a:ext>
              </a:extLst>
            </p:cNvPr>
            <p:cNvSpPr/>
            <p:nvPr userDrawn="1"/>
          </p:nvSpPr>
          <p:spPr>
            <a:xfrm>
              <a:off x="175987" y="136525"/>
              <a:ext cx="5523724" cy="5974915"/>
            </a:xfrm>
            <a:prstGeom prst="rect">
              <a:avLst/>
            </a:prstGeom>
            <a:solidFill>
              <a:schemeClr val="bg1">
                <a:alpha val="8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567A7D-9E55-066A-0977-498FB491631F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E43260-0085-867D-6F37-25BC0AB9341B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061A9-8289-02E1-AD59-FEEA58A272DD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50C94-309D-37CC-4D7D-10C98900B846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E4482-7A72-B1A1-C66C-A4D2AEAA2225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70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04E1-2FCC-3029-9583-AB9715373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7B697-6A3B-30AF-F19A-17518B286E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6AE5F-961C-C77C-6776-DC715833D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89D02-1D9C-D09C-46F2-6623CB8C8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A6B1A-7886-7442-321A-6DC03E678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00B1F-4B88-3501-8D5F-8E46BE1C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29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61D7E-5611-5FF3-CE2F-1E92F20D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2BC4E-0833-F6CA-7103-09FD4EEB83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76884-8596-BB15-EACF-8886B0F9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4A2B0-B1DD-6FBC-658A-38AA46B11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EC496-4D2E-A543-CCD8-26BB449B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819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3C977-D651-FBD7-EE51-9B11B6849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AF6E7-E95B-914A-57FF-026AF17CA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41029-0AAE-AA2B-8163-A9CF1A18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D59E9-8FD4-83CB-C913-B8315D44E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B6A76-722C-8F7C-8192-9A5EA447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591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>
            <a:alpha val="1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2CF6881-2DF0-3061-726C-7D0BBE20919C}"/>
              </a:ext>
            </a:extLst>
          </p:cNvPr>
          <p:cNvGrpSpPr/>
          <p:nvPr userDrawn="1"/>
        </p:nvGrpSpPr>
        <p:grpSpPr>
          <a:xfrm>
            <a:off x="9867900" y="4035425"/>
            <a:ext cx="2324100" cy="2457450"/>
            <a:chOff x="9845311" y="4264025"/>
            <a:chExt cx="2324100" cy="24574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10E4034-4B82-BFD1-62B6-F7E098E08A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9845311" y="4264025"/>
              <a:ext cx="2324100" cy="245745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D7C602-304A-290B-D3E2-9F506508C844}"/>
                </a:ext>
              </a:extLst>
            </p:cNvPr>
            <p:cNvSpPr/>
            <p:nvPr userDrawn="1"/>
          </p:nvSpPr>
          <p:spPr>
            <a:xfrm>
              <a:off x="9982200" y="4276725"/>
              <a:ext cx="2065156" cy="2444750"/>
            </a:xfrm>
            <a:prstGeom prst="rect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62812F-92C0-5894-BA07-0495E7C0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6EC39-2243-8629-294D-0DC3AE84B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556" y="1812131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D9894-8D92-8602-8487-4952F449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27463-F272-147C-5D72-82CE9833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BBBD6-82B7-0927-3C72-FF60E3A9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36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458EF-D352-7117-E6C4-A696329B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B7A42-745E-647E-0B4E-C69FD5572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09A97-802D-5918-AE2B-84B7CEB3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9AB54-A8AE-0F4A-704E-5AAD2C92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06481-3D1D-E975-6C7A-054F2D8FF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969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F93B-D07F-CAC3-2208-11F6C815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00881-740E-7045-EF1B-C27C2160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A81AD2-6DE4-9DFD-F743-25D2294D1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A23B4-90AC-6702-A1FD-30E8C5FE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31E7E-705D-9298-4FFC-A3DECDF1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34398-C3C8-DAA1-D8F1-9A0F42E8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857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F93B-D07F-CAC3-2208-11F6C8152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00881-740E-7045-EF1B-C27C2160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A23B4-90AC-6702-A1FD-30E8C5FEE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31E7E-705D-9298-4FFC-A3DECDF1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34398-C3C8-DAA1-D8F1-9A0F42E86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C517AC-7121-B53D-30EA-FF1E1712712B}"/>
              </a:ext>
            </a:extLst>
          </p:cNvPr>
          <p:cNvSpPr/>
          <p:nvPr userDrawn="1"/>
        </p:nvSpPr>
        <p:spPr>
          <a:xfrm>
            <a:off x="9707671" y="3605626"/>
            <a:ext cx="2484329" cy="2887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858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AF285-052C-3E9F-B837-0C0D20B4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F7AF2-A592-B316-5C38-9BAD53E84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7934F-AD7E-2BC1-D559-F208E6832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8C7DF-5CAA-7B4A-3C04-72E08B52E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72237-EDA2-7073-BFA7-2252757FE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34AB4-7821-301B-E4CA-198FB6A3D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6C3AE7-121E-6C3A-93AB-8F7E9D5E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10C2C-407D-EBE9-F67F-917E1DEE4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931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4F6B3-3C33-B963-466F-464BF6528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89255-43C6-0B86-1A98-39C13F67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4FCD4-3BDD-35A9-1360-081DF0572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3B2F5-DCF8-4604-CA3F-528431C6C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E70CC1-065B-9F1D-9B6F-8A401ADC56F6}"/>
              </a:ext>
            </a:extLst>
          </p:cNvPr>
          <p:cNvSpPr/>
          <p:nvPr userDrawn="1"/>
        </p:nvSpPr>
        <p:spPr>
          <a:xfrm>
            <a:off x="0" y="5919787"/>
            <a:ext cx="2247900" cy="87312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60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8282BB-B366-70FA-8F50-61757628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8A7FB-5FB4-E9E7-09B7-C18887BA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F5C44-9333-4911-2C30-4096EF84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CC5493-419A-DDBA-4442-6139D0F8E706}"/>
              </a:ext>
            </a:extLst>
          </p:cNvPr>
          <p:cNvSpPr/>
          <p:nvPr userDrawn="1"/>
        </p:nvSpPr>
        <p:spPr>
          <a:xfrm>
            <a:off x="0" y="5919787"/>
            <a:ext cx="2247900" cy="873125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68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83742-4275-AB5D-DED2-4429BF56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0BB1-14EE-04FB-8B97-E61083AB2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88237-1F34-C882-826F-C364524C3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00FB9-B740-2527-B437-A22B88BB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4708-012F-4359-A84B-185C9FDFA390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3919A8-A6A4-47EA-A920-58AC6C87C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0D37B7-70CF-3B00-A647-3AC47C9B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187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77E618-398C-2B98-A249-BC8C682C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C6562-A596-ECD7-A334-3813BD995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2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3558A-3988-303B-69A6-68976B9528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586116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94708-012F-4359-A84B-185C9FDFA390}" type="datetimeFigureOut">
              <a:rPr lang="en-GB" smtClean="0"/>
              <a:t>23/02/2025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B63F6-AE3C-1F44-255D-4B2F1B68F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586116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3EC80-9AE5-950B-2CD4-2BE857387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58611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FD697-53C8-4DC8-9C5D-9F45E6DE60AE}" type="slidenum">
              <a:rPr lang="en-GB" smtClean="0"/>
              <a:t>‹#›</a:t>
            </a:fld>
            <a:endParaRPr lang="en-GB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36B6F15-D432-C2D0-64B7-CB3C34A15477}"/>
              </a:ext>
            </a:extLst>
          </p:cNvPr>
          <p:cNvGrpSpPr/>
          <p:nvPr userDrawn="1"/>
        </p:nvGrpSpPr>
        <p:grpSpPr>
          <a:xfrm>
            <a:off x="9867900" y="4035425"/>
            <a:ext cx="2324100" cy="2457450"/>
            <a:chOff x="9845311" y="4264025"/>
            <a:chExt cx="2324100" cy="24574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FF23AB2-CAB4-6AF5-5307-0088DF7773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9845311" y="4264025"/>
              <a:ext cx="2324100" cy="245745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19D38A-18A3-44E8-D3F3-6A03D0EF9FA9}"/>
                </a:ext>
              </a:extLst>
            </p:cNvPr>
            <p:cNvSpPr/>
            <p:nvPr userDrawn="1"/>
          </p:nvSpPr>
          <p:spPr>
            <a:xfrm>
              <a:off x="9982200" y="4276725"/>
              <a:ext cx="2065156" cy="2444750"/>
            </a:xfrm>
            <a:prstGeom prst="rect">
              <a:avLst/>
            </a:prstGeom>
            <a:solidFill>
              <a:schemeClr val="bg1">
                <a:alpha val="8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14DC5D2-A2CF-1554-AE9B-99AC30B263E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2231"/>
            <a:ext cx="12192000" cy="44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AEB951A-B7D0-5D29-A1DB-F45B05E285AA}"/>
              </a:ext>
            </a:extLst>
          </p:cNvPr>
          <p:cNvSpPr/>
          <p:nvPr userDrawn="1"/>
        </p:nvSpPr>
        <p:spPr>
          <a:xfrm>
            <a:off x="0" y="6505575"/>
            <a:ext cx="12192000" cy="3524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82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Module 3: </a:t>
            </a:r>
            <a:r>
              <a:rPr dirty="0"/>
              <a:t>Cloud Authentication Strategies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0204BAA-DEB3-8792-B263-250296744FC2}"/>
              </a:ext>
            </a:extLst>
          </p:cNvPr>
          <p:cNvSpPr>
            <a:spLocks noGrp="1"/>
          </p:cNvSpPr>
          <p:nvPr/>
        </p:nvSpPr>
        <p:spPr>
          <a:xfrm>
            <a:off x="1828800" y="3600451"/>
            <a:ext cx="8534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QATIP-Intermediate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 Service Principals, IAM Users, or Service Accounts for CI/CD pipelines.</a:t>
            </a:r>
          </a:p>
          <a:p>
            <a:r>
              <a:rPr dirty="0"/>
              <a:t>Store credentials securely in secret management solutions.</a:t>
            </a:r>
          </a:p>
          <a:p>
            <a:r>
              <a:rPr dirty="0"/>
              <a:t>Use Managed Identities, Instance Profiles, and Workload Identity Federation for internal workloads.</a:t>
            </a:r>
          </a:p>
          <a:p>
            <a:r>
              <a:rPr dirty="0"/>
              <a:t>Follow best practices for secure and scalable Terraform authentication.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7C5AC8-59E8-0273-ED3B-0EA18AAB1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38238"/>
            <a:ext cx="4595446" cy="2852737"/>
          </a:xfrm>
        </p:spPr>
        <p:txBody>
          <a:bodyPr>
            <a:normAutofit/>
          </a:bodyPr>
          <a:lstStyle/>
          <a:p>
            <a:r>
              <a:rPr lang="en-GB" sz="13800" dirty="0"/>
              <a:t>Lab 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5207ADF-D4B7-F05A-93E9-490C1609E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49848"/>
            <a:ext cx="4797669" cy="1500187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2">
                    <a:lumMod val="25000"/>
                  </a:schemeClr>
                </a:solidFill>
              </a:rPr>
              <a:t>Cloud Authentication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4ABBDBA-BB47-3117-A11A-84921348E7AF}"/>
              </a:ext>
            </a:extLst>
          </p:cNvPr>
          <p:cNvSpPr txBox="1">
            <a:spLocks/>
          </p:cNvSpPr>
          <p:nvPr/>
        </p:nvSpPr>
        <p:spPr>
          <a:xfrm>
            <a:off x="6193449" y="2028641"/>
            <a:ext cx="3474426" cy="31887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lab guides you through setting up a Key Vault for securely managing Terraform authentication when running Terraform from an external device</a:t>
            </a:r>
            <a:endParaRPr lang="en-GB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8CB780-5DF6-BF6E-C118-A62D19E7A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660" y="2028641"/>
            <a:ext cx="1071929" cy="107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587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62C2-2FB9-ACB4-0524-9B38BF89D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558799"/>
          </a:xfrm>
        </p:spPr>
        <p:txBody>
          <a:bodyPr>
            <a:normAutofit fontScale="90000"/>
          </a:bodyPr>
          <a:lstStyle/>
          <a:p>
            <a:r>
              <a:rPr lang="en-GB" dirty="0"/>
              <a:t>Any questions…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D27911-3AF5-DB2C-B179-7D3ABA2298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641" r="21760"/>
          <a:stretch/>
        </p:blipFill>
        <p:spPr>
          <a:xfrm>
            <a:off x="6409265" y="854869"/>
            <a:ext cx="2810935" cy="514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11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AA907-1D7E-0D61-53B5-B224AE18F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5827A-001F-13C7-BB68-60BD7464A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84" y="3902603"/>
            <a:ext cx="5035549" cy="558799"/>
          </a:xfrm>
        </p:spPr>
        <p:txBody>
          <a:bodyPr>
            <a:noAutofit/>
          </a:bodyPr>
          <a:lstStyle/>
          <a:p>
            <a:pPr algn="ctr"/>
            <a:r>
              <a:rPr lang="en-GB" sz="8800" dirty="0"/>
              <a:t>Quiz </a:t>
            </a:r>
            <a:br>
              <a:rPr lang="en-GB" sz="8800" dirty="0"/>
            </a:br>
            <a:r>
              <a:rPr lang="en-GB" sz="8800" dirty="0"/>
              <a:t>Time</a:t>
            </a:r>
          </a:p>
        </p:txBody>
      </p:sp>
      <p:pic>
        <p:nvPicPr>
          <p:cNvPr id="5" name="Picture 4" descr="A logo of a question mark&#10;&#10;Description automatically generated">
            <a:extLst>
              <a:ext uri="{FF2B5EF4-FFF2-40B4-BE49-F238E27FC236}">
                <a16:creationId xmlns:a16="http://schemas.microsoft.com/office/drawing/2014/main" id="{2D5F30E2-9F83-4127-2EAF-E4B43E5704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05"/>
          <a:stretch/>
        </p:blipFill>
        <p:spPr>
          <a:xfrm>
            <a:off x="5088467" y="960436"/>
            <a:ext cx="4885267" cy="41571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5673D1-529B-5DF4-AB6B-95EDD50047CA}"/>
              </a:ext>
            </a:extLst>
          </p:cNvPr>
          <p:cNvSpPr txBox="1"/>
          <p:nvPr/>
        </p:nvSpPr>
        <p:spPr>
          <a:xfrm>
            <a:off x="5588000" y="5117570"/>
            <a:ext cx="14574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* Logo designed by Freepik</a:t>
            </a:r>
          </a:p>
        </p:txBody>
      </p:sp>
    </p:spTree>
    <p:extLst>
      <p:ext uri="{BB962C8B-B14F-4D97-AF65-F5344CB8AC3E}">
        <p14:creationId xmlns:p14="http://schemas.microsoft.com/office/powerpoint/2010/main" val="196985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dirty="0"/>
              <a:t>anaging authentication credentials is critical in cloud environments.</a:t>
            </a:r>
          </a:p>
          <a:p>
            <a:r>
              <a:rPr dirty="0"/>
              <a:t>Service Principals/Accounts vs. Managed Identities.</a:t>
            </a:r>
          </a:p>
          <a:p>
            <a:r>
              <a:rPr dirty="0"/>
              <a:t>Balance security, ease of management, and automation.</a:t>
            </a:r>
          </a:p>
          <a:p>
            <a:r>
              <a:rPr dirty="0"/>
              <a:t>Best practices for Terraform authentication in Azure, AWS, and Google Cloud.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Secure Authentication Matters?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Terraform needs authentication credentials to provision infrastructure.</a:t>
            </a:r>
          </a:p>
          <a:p>
            <a:r>
              <a:rPr dirty="0"/>
              <a:t>Hardcoded credentials pose security risks.</a:t>
            </a:r>
          </a:p>
          <a:p>
            <a:r>
              <a:rPr dirty="0"/>
              <a:t>Cloud-native authentication minimizes risks and manual management.</a:t>
            </a:r>
          </a:p>
          <a:p>
            <a:r>
              <a:rPr dirty="0"/>
              <a:t>Enforce RBAC, least privilege, and audit logging.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Cloud Authentication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Service Principals / Service Accounts</a:t>
            </a:r>
          </a:p>
          <a:p>
            <a:pPr lvl="1"/>
            <a:r>
              <a:rPr dirty="0"/>
              <a:t>Used for CI/CD, external automation.</a:t>
            </a:r>
          </a:p>
          <a:p>
            <a:pPr lvl="1"/>
            <a:r>
              <a:rPr dirty="0"/>
              <a:t>Credentials must be securely stored and rotated.</a:t>
            </a:r>
          </a:p>
          <a:p>
            <a:r>
              <a:rPr dirty="0"/>
              <a:t>Managed Identities / Instance Profiles / Workload Identity Federation</a:t>
            </a:r>
          </a:p>
          <a:p>
            <a:pPr lvl="1"/>
            <a:r>
              <a:rPr dirty="0"/>
              <a:t>No need for stored credentials.</a:t>
            </a:r>
          </a:p>
          <a:p>
            <a:pPr lvl="1"/>
            <a:r>
              <a:rPr dirty="0"/>
              <a:t>Limited to internal workloads.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5192"/>
            <a:ext cx="11099800" cy="1325563"/>
          </a:xfrm>
        </p:spPr>
        <p:txBody>
          <a:bodyPr/>
          <a:lstStyle/>
          <a:p>
            <a:r>
              <a:rPr dirty="0"/>
              <a:t>Azure: Service Principals vs. Managed Identities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0169" y="1800755"/>
            <a:ext cx="6929013" cy="3535096"/>
          </a:xfrm>
        </p:spPr>
        <p:txBody>
          <a:bodyPr>
            <a:normAutofit lnSpcReduction="10000"/>
          </a:bodyPr>
          <a:lstStyle/>
          <a:p>
            <a:r>
              <a:rPr dirty="0"/>
              <a:t>Service Principals: Used for CI/CD, external authentication.</a:t>
            </a:r>
          </a:p>
          <a:p>
            <a:r>
              <a:rPr dirty="0"/>
              <a:t>Managed Identities: For internal workloads, no credential storage.</a:t>
            </a:r>
          </a:p>
          <a:p>
            <a:r>
              <a:rPr dirty="0"/>
              <a:t>Store SP credentials securely in Azure Key Vault.</a:t>
            </a:r>
          </a:p>
          <a:p>
            <a:r>
              <a:rPr dirty="0"/>
              <a:t>Assign Managed Identities to VMs, App Services, Kubernetes.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EE5980-2A6F-E39D-9D32-7B611AE5CE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084" t="10897" r="16994" b="23768"/>
          <a:stretch/>
        </p:blipFill>
        <p:spPr>
          <a:xfrm>
            <a:off x="8548098" y="1800755"/>
            <a:ext cx="2095929" cy="17802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58227E-83BE-B0A9-B36C-DFFFE1030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345" y="3878087"/>
            <a:ext cx="1782538" cy="17279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5925"/>
            <a:ext cx="10515600" cy="1325563"/>
          </a:xfrm>
        </p:spPr>
        <p:txBody>
          <a:bodyPr/>
          <a:lstStyle/>
          <a:p>
            <a:r>
              <a:rPr dirty="0"/>
              <a:t>AWS: IAM Users/Roles vs. Instance Profiles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7012"/>
            <a:ext cx="7185866" cy="4351338"/>
          </a:xfrm>
        </p:spPr>
        <p:txBody>
          <a:bodyPr/>
          <a:lstStyle/>
          <a:p>
            <a:r>
              <a:rPr dirty="0"/>
              <a:t>IAM Users &amp; Roles: For CI/CD, external automation.</a:t>
            </a:r>
          </a:p>
          <a:p>
            <a:r>
              <a:rPr dirty="0"/>
              <a:t>Instance Profiles: Used for EC2, Lambda authentication.</a:t>
            </a:r>
          </a:p>
          <a:p>
            <a:r>
              <a:rPr dirty="0"/>
              <a:t>Store IAM credentials securely in AWS Secrets Manager.</a:t>
            </a:r>
          </a:p>
          <a:p>
            <a:r>
              <a:rPr dirty="0"/>
              <a:t>Use STS for dynamic, short-lived credentials.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2F6CF1-F4E9-B190-2E3B-E019BB4389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3" t="15147" r="62750" b="63343"/>
          <a:stretch/>
        </p:blipFill>
        <p:spPr bwMode="auto">
          <a:xfrm>
            <a:off x="8239875" y="1741488"/>
            <a:ext cx="2559071" cy="238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9058"/>
            <a:ext cx="10515600" cy="1325563"/>
          </a:xfrm>
        </p:spPr>
        <p:txBody>
          <a:bodyPr>
            <a:normAutofit/>
          </a:bodyPr>
          <a:lstStyle/>
          <a:p>
            <a:r>
              <a:rPr dirty="0"/>
              <a:t>Google Cloud: Service Accounts vs. Workload Identity Federation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4556" y="2205699"/>
            <a:ext cx="6782511" cy="3221434"/>
          </a:xfrm>
        </p:spPr>
        <p:txBody>
          <a:bodyPr>
            <a:normAutofit/>
          </a:bodyPr>
          <a:lstStyle/>
          <a:p>
            <a:r>
              <a:rPr dirty="0"/>
              <a:t>Service Accounts: Used for CI/CD, external automation.</a:t>
            </a:r>
          </a:p>
          <a:p>
            <a:r>
              <a:rPr dirty="0"/>
              <a:t>Workload Identity Federation: No stored credentials, ideal for Kubernetes.</a:t>
            </a:r>
          </a:p>
          <a:p>
            <a:r>
              <a:rPr dirty="0"/>
              <a:t>Store Service Account keys securely in Google Cloud Secret Manager.</a:t>
            </a:r>
          </a:p>
        </p:txBody>
      </p:sp>
      <p:pic>
        <p:nvPicPr>
          <p:cNvPr id="2050" name="Picture 2" descr="Service Account Credentials API: A ...">
            <a:extLst>
              <a:ext uri="{FF2B5EF4-FFF2-40B4-BE49-F238E27FC236}">
                <a16:creationId xmlns:a16="http://schemas.microsoft.com/office/drawing/2014/main" id="{C5E53F0D-B773-CE64-FE99-5F755B546F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17"/>
          <a:stretch/>
        </p:blipFill>
        <p:spPr bwMode="auto">
          <a:xfrm>
            <a:off x="8144934" y="2326990"/>
            <a:ext cx="2003832" cy="2204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for Secure Terraform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Store credentials in secret management solutions.</a:t>
            </a:r>
          </a:p>
          <a:p>
            <a:r>
              <a:rPr dirty="0"/>
              <a:t>Use short-lived credentials (AWS STS, Google WIF).</a:t>
            </a:r>
          </a:p>
          <a:p>
            <a:r>
              <a:rPr dirty="0"/>
              <a:t>Enforce RBAC and least privilege.</a:t>
            </a:r>
          </a:p>
          <a:p>
            <a:r>
              <a:rPr dirty="0"/>
              <a:t>Monitor and audit authentication events.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Terraform Authentication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4333" y="4139723"/>
            <a:ext cx="4913067" cy="1388908"/>
          </a:xfrm>
          <a:solidFill>
            <a:schemeClr val="accent1">
              <a:lumMod val="50000"/>
            </a:schemeClr>
          </a:solidFill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sz="1100" dirty="0">
                <a:solidFill>
                  <a:schemeClr val="accent4"/>
                </a:solidFill>
              </a:rPr>
              <a:t>provider "aws" {</a:t>
            </a:r>
          </a:p>
          <a:p>
            <a:pPr marL="0" indent="0">
              <a:spcBef>
                <a:spcPts val="0"/>
              </a:spcBef>
              <a:buNone/>
            </a:pPr>
            <a:r>
              <a:rPr sz="1100" dirty="0">
                <a:solidFill>
                  <a:schemeClr val="accent4"/>
                </a:solidFill>
              </a:rPr>
              <a:t>  access_key = data.aws_secretsmanager_secret_version.access_key.secret_string</a:t>
            </a:r>
          </a:p>
          <a:p>
            <a:pPr marL="0" indent="0">
              <a:spcBef>
                <a:spcPts val="0"/>
              </a:spcBef>
              <a:buNone/>
            </a:pPr>
            <a:r>
              <a:rPr sz="1100" dirty="0">
                <a:solidFill>
                  <a:schemeClr val="accent4"/>
                </a:solidFill>
              </a:rPr>
              <a:t>  secret_key = data.aws_secretsmanager_secret_version.secret_key.secret_string</a:t>
            </a:r>
          </a:p>
          <a:p>
            <a:pPr marL="0" indent="0">
              <a:spcBef>
                <a:spcPts val="0"/>
              </a:spcBef>
              <a:buNone/>
            </a:pPr>
            <a:r>
              <a:rPr sz="1100" dirty="0">
                <a:solidFill>
                  <a:schemeClr val="accent4"/>
                </a:solidFill>
              </a:rPr>
              <a:t>  region</a:t>
            </a:r>
            <a:r>
              <a:rPr lang="en-GB" sz="1100" dirty="0">
                <a:solidFill>
                  <a:schemeClr val="accent4"/>
                </a:solidFill>
              </a:rPr>
              <a:t> </a:t>
            </a:r>
            <a:r>
              <a:rPr sz="1100" dirty="0">
                <a:solidFill>
                  <a:schemeClr val="accent4"/>
                </a:solidFill>
              </a:rPr>
              <a:t>= "us-east-1"</a:t>
            </a:r>
          </a:p>
          <a:p>
            <a:pPr marL="0" indent="0">
              <a:spcBef>
                <a:spcPts val="0"/>
              </a:spcBef>
              <a:buNone/>
            </a:pPr>
            <a:r>
              <a:rPr sz="1100" dirty="0">
                <a:solidFill>
                  <a:schemeClr val="accent4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sz="1100" dirty="0">
                <a:solidFill>
                  <a:schemeClr val="accent4"/>
                </a:solidFill>
              </a:rPr>
              <a:t>project = "your-project-id"</a:t>
            </a:r>
          </a:p>
          <a:p>
            <a:pPr marL="0" indent="0">
              <a:spcBef>
                <a:spcPts val="0"/>
              </a:spcBef>
              <a:buNone/>
            </a:pPr>
            <a:r>
              <a:rPr sz="1100" dirty="0">
                <a:solidFill>
                  <a:schemeClr val="accent4"/>
                </a:solidFill>
              </a:rPr>
              <a:t>  region = "us-central1"</a:t>
            </a:r>
          </a:p>
          <a:p>
            <a:pPr marL="0" indent="0">
              <a:spcBef>
                <a:spcPts val="0"/>
              </a:spcBef>
              <a:buNone/>
            </a:pPr>
            <a:r>
              <a:rPr sz="1100" dirty="0">
                <a:solidFill>
                  <a:schemeClr val="accent4"/>
                </a:solidFill>
              </a:rPr>
              <a:t>}</a:t>
            </a:r>
          </a:p>
          <a:p>
            <a:pPr>
              <a:spcBef>
                <a:spcPts val="0"/>
              </a:spcBef>
            </a:pPr>
            <a:endParaRPr sz="1100" dirty="0">
              <a:solidFill>
                <a:schemeClr val="accent4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7A0C11-5184-AE76-914B-29B6F8FBCD8D}"/>
              </a:ext>
            </a:extLst>
          </p:cNvPr>
          <p:cNvSpPr txBox="1">
            <a:spLocks/>
          </p:cNvSpPr>
          <p:nvPr/>
        </p:nvSpPr>
        <p:spPr>
          <a:xfrm>
            <a:off x="1024845" y="2096557"/>
            <a:ext cx="4334555" cy="1417109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chemeClr val="accent4"/>
                </a:solidFill>
              </a:rPr>
              <a:t>provider "azurerm"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chemeClr val="accent4"/>
                </a:solidFill>
              </a:rPr>
              <a:t>  client_id = data.azurerm_key_vault_secret.client_id.value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chemeClr val="accent4"/>
                </a:solidFill>
              </a:rPr>
              <a:t>  client_secret = data.azurerm_key_vault_secret.client_secret.value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chemeClr val="accent4"/>
                </a:solidFill>
              </a:rPr>
              <a:t>  tenant_id = data.azurerm_key_vault_secret.tenant_id.value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chemeClr val="accent4"/>
                </a:solidFill>
              </a:rPr>
              <a:t>  subscription_id = "your-subscription-id"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chemeClr val="accent4"/>
                </a:solidFill>
              </a:rPr>
              <a:t>  features {}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200" dirty="0">
                <a:solidFill>
                  <a:schemeClr val="accent4"/>
                </a:solidFill>
              </a:rPr>
              <a:t>}</a:t>
            </a:r>
          </a:p>
          <a:p>
            <a:endParaRPr lang="en-GB" sz="1200" dirty="0">
              <a:solidFill>
                <a:schemeClr val="accent4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3FF38D3-5A41-5892-D060-BCD0ADB54C0F}"/>
              </a:ext>
            </a:extLst>
          </p:cNvPr>
          <p:cNvSpPr txBox="1">
            <a:spLocks/>
          </p:cNvSpPr>
          <p:nvPr/>
        </p:nvSpPr>
        <p:spPr>
          <a:xfrm>
            <a:off x="7685799" y="2316745"/>
            <a:ext cx="2414935" cy="913504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GB" sz="1100" dirty="0">
                <a:solidFill>
                  <a:schemeClr val="accent4"/>
                </a:solidFill>
              </a:rPr>
              <a:t>provider "google"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100" dirty="0">
                <a:solidFill>
                  <a:schemeClr val="accent4"/>
                </a:solidFill>
              </a:rPr>
              <a:t>  credentials = file(var.gcp_credentials)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100" dirty="0">
                <a:solidFill>
                  <a:schemeClr val="accent4"/>
                </a:solidFill>
              </a:rPr>
              <a:t>  project = "your-project-id"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100" dirty="0">
                <a:solidFill>
                  <a:schemeClr val="accent4"/>
                </a:solidFill>
              </a:rPr>
              <a:t>  region = "us-central1"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100" dirty="0">
                <a:solidFill>
                  <a:schemeClr val="accent4"/>
                </a:solidFill>
              </a:rPr>
              <a:t>}</a:t>
            </a:r>
          </a:p>
          <a:p>
            <a:endParaRPr lang="en-GB" dirty="0">
              <a:solidFill>
                <a:schemeClr val="accent4"/>
              </a:solidFill>
            </a:endParaRPr>
          </a:p>
          <a:p>
            <a:endParaRPr lang="en-GB" dirty="0">
              <a:solidFill>
                <a:schemeClr val="accent4"/>
              </a:solidFill>
            </a:endParaRPr>
          </a:p>
        </p:txBody>
      </p:sp>
      <p:pic>
        <p:nvPicPr>
          <p:cNvPr id="1026" name="Picture 2" descr="Azure has a new logo, but where do you download it? Here!">
            <a:extLst>
              <a:ext uri="{FF2B5EF4-FFF2-40B4-BE49-F238E27FC236}">
                <a16:creationId xmlns:a16="http://schemas.microsoft.com/office/drawing/2014/main" id="{331C60E1-3FA7-0B84-069B-9DD0CBB1D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60" y="2086369"/>
            <a:ext cx="364066" cy="364066"/>
          </a:xfrm>
          <a:prstGeom prst="rect">
            <a:avLst/>
          </a:prstGeom>
          <a:noFill/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oud Computing Services - Amazon Web Services (AWS)">
            <a:extLst>
              <a:ext uri="{FF2B5EF4-FFF2-40B4-BE49-F238E27FC236}">
                <a16:creationId xmlns:a16="http://schemas.microsoft.com/office/drawing/2014/main" id="{E760D276-2E63-35E4-2749-B1F0EC94D9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11" t="19352" r="28258" b="22088"/>
          <a:stretch/>
        </p:blipFill>
        <p:spPr bwMode="auto">
          <a:xfrm>
            <a:off x="2840885" y="4139723"/>
            <a:ext cx="521900" cy="361939"/>
          </a:xfrm>
          <a:prstGeom prst="rect">
            <a:avLst/>
          </a:prstGeom>
          <a:noFill/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oogle Cloud&quot; Icon - Download for free – Iconduck">
            <a:extLst>
              <a:ext uri="{FF2B5EF4-FFF2-40B4-BE49-F238E27FC236}">
                <a16:creationId xmlns:a16="http://schemas.microsoft.com/office/drawing/2014/main" id="{0082A6FA-1656-F46F-5337-DE08AC573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993" y="2332782"/>
            <a:ext cx="405426" cy="325849"/>
          </a:xfrm>
          <a:prstGeom prst="rect">
            <a:avLst/>
          </a:prstGeom>
          <a:noFill/>
          <a:effectLst>
            <a:outerShdw blurRad="50800" dist="1143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582</Words>
  <Application>Microsoft Office PowerPoint</Application>
  <PresentationFormat>Widescreen</PresentationFormat>
  <Paragraphs>73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Office Theme</vt:lpstr>
      <vt:lpstr>Module 3: Cloud Authentication Strategies</vt:lpstr>
      <vt:lpstr>Overview</vt:lpstr>
      <vt:lpstr>Why Secure Authentication Matters?</vt:lpstr>
      <vt:lpstr>Understanding Cloud Authentication Models</vt:lpstr>
      <vt:lpstr>Azure: Service Principals vs. Managed Identities</vt:lpstr>
      <vt:lpstr>AWS: IAM Users/Roles vs. Instance Profiles</vt:lpstr>
      <vt:lpstr>Google Cloud: Service Accounts vs. Workload Identity Federation</vt:lpstr>
      <vt:lpstr>Best Practices for Secure Terraform Authentication</vt:lpstr>
      <vt:lpstr>Terraform Authentication Examples</vt:lpstr>
      <vt:lpstr>Recommendations</vt:lpstr>
      <vt:lpstr>Lab 3</vt:lpstr>
      <vt:lpstr>Any questions…</vt:lpstr>
      <vt:lpstr>Quiz 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 Infrastructure as Code &amp; Terraform</dc:title>
  <dc:creator>Coulling-Green, Michael</dc:creator>
  <cp:lastModifiedBy>Coulling-Green, Michael</cp:lastModifiedBy>
  <cp:revision>72</cp:revision>
  <dcterms:created xsi:type="dcterms:W3CDTF">2023-02-07T11:12:56Z</dcterms:created>
  <dcterms:modified xsi:type="dcterms:W3CDTF">2025-02-23T19:16:17Z</dcterms:modified>
</cp:coreProperties>
</file>