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6" r:id="rId7"/>
    <p:sldId id="296" r:id="rId8"/>
    <p:sldId id="33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2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8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355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EB0E5-D7D4-491C-9D7F-9D3520E224FD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5F482-92A4-4B9E-B689-0B87F9843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271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5F482-92A4-4B9E-B689-0B87F9843ED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66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5F482-92A4-4B9E-B689-0B87F9843ED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484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9A196A-5C13-1B60-6E72-F4FAB2D4B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80F342-D813-39B6-DD98-49676A3AF9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6F7E4E-BD92-ABB5-DF69-92F97B68FB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81D72-25EB-4625-FA09-619B60E8E7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5F482-92A4-4B9E-B689-0B87F9843ED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049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015827E-93FA-1CDC-6DDE-B23C24F3528A}"/>
              </a:ext>
            </a:extLst>
          </p:cNvPr>
          <p:cNvGrpSpPr/>
          <p:nvPr userDrawn="1"/>
        </p:nvGrpSpPr>
        <p:grpSpPr>
          <a:xfrm>
            <a:off x="0" y="562062"/>
            <a:ext cx="5295900" cy="5058562"/>
            <a:chOff x="175987" y="136525"/>
            <a:chExt cx="5708533" cy="597491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4364C36-53B4-3BD0-48B6-22CB7E2B041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75987" y="284432"/>
              <a:ext cx="5708533" cy="5708533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CA175EE-DF1C-01CF-1F04-CA21BCC864E8}"/>
                </a:ext>
              </a:extLst>
            </p:cNvPr>
            <p:cNvSpPr/>
            <p:nvPr userDrawn="1"/>
          </p:nvSpPr>
          <p:spPr>
            <a:xfrm>
              <a:off x="175987" y="136525"/>
              <a:ext cx="5523724" cy="5974915"/>
            </a:xfrm>
            <a:prstGeom prst="rect">
              <a:avLst/>
            </a:prstGeom>
            <a:solidFill>
              <a:schemeClr val="bg1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567A7D-9E55-066A-0977-498FB491631F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43260-0085-867D-6F37-25BC0AB9341B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061A9-8289-02E1-AD59-FEEA58A272DD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50C94-309D-37CC-4D7D-10C98900B846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E4482-7A72-B1A1-C66C-A4D2AEAA2225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70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04E1-2FCC-3029-9583-AB9715373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C7B697-6A3B-30AF-F19A-17518B286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6AE5F-961C-C77C-6776-DC715833D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89D02-1D9C-D09C-46F2-6623CB8C8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A6B1A-7886-7442-321A-6DC03E678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00B1F-4B88-3501-8D5F-8E46BE1CF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29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61D7E-5611-5FF3-CE2F-1E92F20D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32BC4E-0833-F6CA-7103-09FD4EEB8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76884-8596-BB15-EACF-8886B0F9E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4A2B0-B1DD-6FBC-658A-38AA46B11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EC496-4D2E-A543-CCD8-26BB449BB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819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03C977-D651-FBD7-EE51-9B11B6849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0AF6E7-E95B-914A-57FF-026AF17CA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41029-0AAE-AA2B-8163-A9CF1A188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D59E9-8FD4-83CB-C913-B8315D44E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B6A76-722C-8F7C-8192-9A5EA4478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591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>
            <a:alpha val="1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2CF6881-2DF0-3061-726C-7D0BBE20919C}"/>
              </a:ext>
            </a:extLst>
          </p:cNvPr>
          <p:cNvGrpSpPr/>
          <p:nvPr userDrawn="1"/>
        </p:nvGrpSpPr>
        <p:grpSpPr>
          <a:xfrm>
            <a:off x="9867900" y="4035425"/>
            <a:ext cx="2324100" cy="2457450"/>
            <a:chOff x="9845311" y="4264025"/>
            <a:chExt cx="2324100" cy="245745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10E4034-4B82-BFD1-62B6-F7E098E08A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9845311" y="4264025"/>
              <a:ext cx="2324100" cy="245745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D7C602-304A-290B-D3E2-9F506508C844}"/>
                </a:ext>
              </a:extLst>
            </p:cNvPr>
            <p:cNvSpPr/>
            <p:nvPr userDrawn="1"/>
          </p:nvSpPr>
          <p:spPr>
            <a:xfrm>
              <a:off x="9982200" y="4276725"/>
              <a:ext cx="2065156" cy="2444750"/>
            </a:xfrm>
            <a:prstGeom prst="rect">
              <a:avLst/>
            </a:pr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62812F-92C0-5894-BA07-0495E7C0F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6EC39-2243-8629-294D-0DC3AE84B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556" y="1812131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D9894-8D92-8602-8487-4952F4499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27463-F272-147C-5D72-82CE9833E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BBBD6-82B7-0927-3C72-FF60E3A9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36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458EF-D352-7117-E6C4-A696329B9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B7A42-745E-647E-0B4E-C69FD5572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09A97-802D-5918-AE2B-84B7CEB3A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9AB54-A8AE-0F4A-704E-5AAD2C922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6481-3D1D-E975-6C7A-054F2D8F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969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2F93B-D07F-CAC3-2208-11F6C8152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00881-740E-7045-EF1B-C27C21604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81AD2-6DE4-9DFD-F743-25D2294D1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A23B4-90AC-6702-A1FD-30E8C5FEE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31E7E-705D-9298-4FFC-A3DECDF18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34398-C3C8-DAA1-D8F1-9A0F42E86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857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2F93B-D07F-CAC3-2208-11F6C8152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00881-740E-7045-EF1B-C27C21604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A23B4-90AC-6702-A1FD-30E8C5FEE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31E7E-705D-9298-4FFC-A3DECDF18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34398-C3C8-DAA1-D8F1-9A0F42E86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C517AC-7121-B53D-30EA-FF1E1712712B}"/>
              </a:ext>
            </a:extLst>
          </p:cNvPr>
          <p:cNvSpPr/>
          <p:nvPr userDrawn="1"/>
        </p:nvSpPr>
        <p:spPr>
          <a:xfrm>
            <a:off x="9707671" y="3605626"/>
            <a:ext cx="2484329" cy="28872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58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AF285-052C-3E9F-B837-0C0D20B4C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F7AF2-A592-B316-5C38-9BAD53E84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7934F-AD7E-2BC1-D559-F208E6832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B8C7DF-5CAA-7B4A-3C04-72E08B52E0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C72237-EDA2-7073-BFA7-2252757FE8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934AB4-7821-301B-E4CA-198FB6A3D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6C3AE7-121E-6C3A-93AB-8F7E9D5E8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10C2C-407D-EBE9-F67F-917E1DEE4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31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4F6B3-3C33-B963-466F-464BF6528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89255-43C6-0B86-1A98-39C13F67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4FCD4-3BDD-35A9-1360-081DF0572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D3B2F5-DCF8-4604-CA3F-528431C6C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E70CC1-065B-9F1D-9B6F-8A401ADC56F6}"/>
              </a:ext>
            </a:extLst>
          </p:cNvPr>
          <p:cNvSpPr/>
          <p:nvPr userDrawn="1"/>
        </p:nvSpPr>
        <p:spPr>
          <a:xfrm>
            <a:off x="0" y="5919787"/>
            <a:ext cx="2247900" cy="873125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608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282BB-B366-70FA-8F50-61757628A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48A7FB-5FB4-E9E7-09B7-C18887BA4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F5C44-9333-4911-2C30-4096EF84D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CC5493-419A-DDBA-4442-6139D0F8E706}"/>
              </a:ext>
            </a:extLst>
          </p:cNvPr>
          <p:cNvSpPr/>
          <p:nvPr userDrawn="1"/>
        </p:nvSpPr>
        <p:spPr>
          <a:xfrm>
            <a:off x="0" y="5919787"/>
            <a:ext cx="2247900" cy="873125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68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83742-4275-AB5D-DED2-4429BF565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60BB1-14EE-04FB-8B97-E61083AB2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88237-1F34-C882-826F-C364524C3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00FB9-B740-2527-B437-A22B88BBC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919A8-A6A4-47EA-A920-58AC6C87C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D37B7-70CF-3B00-A647-3AC47C9BC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187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77E618-398C-2B98-A249-BC8C682CE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C6562-A596-ECD7-A334-3813BD995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20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3558A-3988-303B-69A6-68976B952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586116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94708-012F-4359-A84B-185C9FDFA390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B63F6-AE3C-1F44-255D-4B2F1B68F6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586116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3EC80-9AE5-950B-2CD4-2BE857387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586116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36B6F15-D432-C2D0-64B7-CB3C34A15477}"/>
              </a:ext>
            </a:extLst>
          </p:cNvPr>
          <p:cNvGrpSpPr/>
          <p:nvPr userDrawn="1"/>
        </p:nvGrpSpPr>
        <p:grpSpPr>
          <a:xfrm>
            <a:off x="9867900" y="4035425"/>
            <a:ext cx="2324100" cy="2457450"/>
            <a:chOff x="9845311" y="4264025"/>
            <a:chExt cx="2324100" cy="245745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FF23AB2-CAB4-6AF5-5307-0088DF7773F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/>
            <a:stretch>
              <a:fillRect/>
            </a:stretch>
          </p:blipFill>
          <p:spPr>
            <a:xfrm>
              <a:off x="9845311" y="4264025"/>
              <a:ext cx="2324100" cy="245745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F19D38A-18A3-44E8-D3F3-6A03D0EF9FA9}"/>
                </a:ext>
              </a:extLst>
            </p:cNvPr>
            <p:cNvSpPr/>
            <p:nvPr userDrawn="1"/>
          </p:nvSpPr>
          <p:spPr>
            <a:xfrm>
              <a:off x="9982200" y="4276725"/>
              <a:ext cx="2065156" cy="2444750"/>
            </a:xfrm>
            <a:prstGeom prst="rect">
              <a:avLst/>
            </a:pr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014DC5D2-A2CF-1554-AE9B-99AC30B263E3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2231"/>
            <a:ext cx="12192000" cy="44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AEB951A-B7D0-5D29-A1DB-F45B05E285AA}"/>
              </a:ext>
            </a:extLst>
          </p:cNvPr>
          <p:cNvSpPr/>
          <p:nvPr userDrawn="1"/>
        </p:nvSpPr>
        <p:spPr>
          <a:xfrm>
            <a:off x="0" y="6505575"/>
            <a:ext cx="12192000" cy="3524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82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Module </a:t>
            </a:r>
            <a:r>
              <a:rPr lang="en-GB" dirty="0"/>
              <a:t>8</a:t>
            </a:r>
            <a:r>
              <a:rPr dirty="0"/>
              <a:t>: </a:t>
            </a:r>
            <a:r>
              <a:rPr lang="en-GB" dirty="0"/>
              <a:t>Cloud </a:t>
            </a:r>
            <a:r>
              <a:rPr dirty="0"/>
              <a:t>RDBMS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3B04796-FA39-2279-3652-E9AE8F54F024}"/>
              </a:ext>
            </a:extLst>
          </p:cNvPr>
          <p:cNvSpPr>
            <a:spLocks noGrp="1"/>
          </p:cNvSpPr>
          <p:nvPr/>
        </p:nvSpPr>
        <p:spPr>
          <a:xfrm>
            <a:off x="1828800" y="3429000"/>
            <a:ext cx="85344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QATIP-Intermediate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Relational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Overview of RDBMS concepts</a:t>
            </a:r>
          </a:p>
          <a:p>
            <a:r>
              <a:t>Differences between AWS RDS, Azure SQL, GCP Cloud SQL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Provisioning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Creating managed database instances with Terraform</a:t>
            </a:r>
          </a:p>
          <a:p>
            <a:r>
              <a:t>Configuring users, roles, and permissions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Applying parameter groups and automated backups</a:t>
            </a:r>
          </a:p>
          <a:p>
            <a:r>
              <a:t>Ensuring high availability settings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Provision RDBMS services across AWS, Azure, GCP</a:t>
            </a:r>
          </a:p>
          <a:p>
            <a:r>
              <a:t>Standardize configurations using Terraform modules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7C5AC8-59E8-0273-ED3B-0EA18AAB1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8238"/>
            <a:ext cx="4595446" cy="2852737"/>
          </a:xfrm>
        </p:spPr>
        <p:txBody>
          <a:bodyPr>
            <a:normAutofit/>
          </a:bodyPr>
          <a:lstStyle/>
          <a:p>
            <a:r>
              <a:rPr lang="en-GB" sz="13800"/>
              <a:t>Lab 8</a:t>
            </a:r>
            <a:endParaRPr lang="en-GB" sz="13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207ADF-D4B7-F05A-93E9-490C1609E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149848"/>
            <a:ext cx="4595446" cy="1500187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2">
                    <a:lumMod val="25000"/>
                  </a:schemeClr>
                </a:solidFill>
              </a:rPr>
              <a:t>Deploy and Manage RDBMS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4ABBDBA-BB47-3117-A11A-84921348E7AF}"/>
              </a:ext>
            </a:extLst>
          </p:cNvPr>
          <p:cNvSpPr txBox="1">
            <a:spLocks/>
          </p:cNvSpPr>
          <p:nvPr/>
        </p:nvSpPr>
        <p:spPr>
          <a:xfrm>
            <a:off x="6193449" y="2028641"/>
            <a:ext cx="3474426" cy="3188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chemeClr val="bg2">
                    <a:lumMod val="25000"/>
                  </a:schemeClr>
                </a:solidFill>
              </a:rPr>
              <a:t>In this lab you will build a VM-hosted RDBMS solution and perform a database migration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8CB780-5DF6-BF6E-C118-A62D19E7A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8660" y="2028641"/>
            <a:ext cx="1071929" cy="107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587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962C2-2FB9-ACB4-0524-9B38BF89D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558799"/>
          </a:xfrm>
        </p:spPr>
        <p:txBody>
          <a:bodyPr>
            <a:normAutofit fontScale="90000"/>
          </a:bodyPr>
          <a:lstStyle/>
          <a:p>
            <a:r>
              <a:rPr lang="en-GB" dirty="0"/>
              <a:t>Any questions…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D27911-3AF5-DB2C-B179-7D3ABA2298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641" r="21760"/>
          <a:stretch/>
        </p:blipFill>
        <p:spPr>
          <a:xfrm>
            <a:off x="6409265" y="854869"/>
            <a:ext cx="2810935" cy="514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411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9AA907-1D7E-0D61-53B5-B224AE18F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5827A-001F-13C7-BB68-60BD7464A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784" y="3902603"/>
            <a:ext cx="5035549" cy="558799"/>
          </a:xfrm>
        </p:spPr>
        <p:txBody>
          <a:bodyPr>
            <a:noAutofit/>
          </a:bodyPr>
          <a:lstStyle/>
          <a:p>
            <a:pPr algn="ctr"/>
            <a:r>
              <a:rPr lang="en-GB" sz="8800" dirty="0"/>
              <a:t>Quiz </a:t>
            </a:r>
            <a:br>
              <a:rPr lang="en-GB" sz="8800" dirty="0"/>
            </a:br>
            <a:r>
              <a:rPr lang="en-GB" sz="8800" dirty="0"/>
              <a:t>Time</a:t>
            </a:r>
          </a:p>
        </p:txBody>
      </p:sp>
      <p:pic>
        <p:nvPicPr>
          <p:cNvPr id="5" name="Picture 4" descr="A logo of a question mark&#10;&#10;Description automatically generated">
            <a:extLst>
              <a:ext uri="{FF2B5EF4-FFF2-40B4-BE49-F238E27FC236}">
                <a16:creationId xmlns:a16="http://schemas.microsoft.com/office/drawing/2014/main" id="{2D5F30E2-9F83-4127-2EAF-E4B43E5704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05"/>
          <a:stretch/>
        </p:blipFill>
        <p:spPr>
          <a:xfrm>
            <a:off x="5088467" y="960436"/>
            <a:ext cx="4885267" cy="41571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5673D1-529B-5DF4-AB6B-95EDD50047CA}"/>
              </a:ext>
            </a:extLst>
          </p:cNvPr>
          <p:cNvSpPr txBox="1"/>
          <p:nvPr/>
        </p:nvSpPr>
        <p:spPr>
          <a:xfrm>
            <a:off x="5588000" y="5117570"/>
            <a:ext cx="14574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* Logo designed by Freepik</a:t>
            </a:r>
          </a:p>
        </p:txBody>
      </p:sp>
    </p:spTree>
    <p:extLst>
      <p:ext uri="{BB962C8B-B14F-4D97-AF65-F5344CB8AC3E}">
        <p14:creationId xmlns:p14="http://schemas.microsoft.com/office/powerpoint/2010/main" val="1969850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</TotalTime>
  <Words>103</Words>
  <Application>Microsoft Office PowerPoint</Application>
  <PresentationFormat>Widescreen</PresentationFormat>
  <Paragraphs>23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Module 8: Cloud RDBMS</vt:lpstr>
      <vt:lpstr>Introduction to Relational Databases</vt:lpstr>
      <vt:lpstr>Provisioning Databases</vt:lpstr>
      <vt:lpstr>Database Configuration</vt:lpstr>
      <vt:lpstr>Lab Objectives</vt:lpstr>
      <vt:lpstr>Lab 8</vt:lpstr>
      <vt:lpstr>Any questions…</vt:lpstr>
      <vt:lpstr>Quiz 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Infrastructure as Code &amp; Terraform</dc:title>
  <dc:creator>Coulling-Green, Michael</dc:creator>
  <cp:lastModifiedBy>Coulling-Green, Michael</cp:lastModifiedBy>
  <cp:revision>63</cp:revision>
  <dcterms:created xsi:type="dcterms:W3CDTF">2023-02-07T11:12:56Z</dcterms:created>
  <dcterms:modified xsi:type="dcterms:W3CDTF">2025-02-18T19:06:51Z</dcterms:modified>
</cp:coreProperties>
</file>