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333" r:id="rId4"/>
    <p:sldId id="258" r:id="rId5"/>
    <p:sldId id="334" r:id="rId6"/>
    <p:sldId id="335" r:id="rId7"/>
    <p:sldId id="336" r:id="rId8"/>
    <p:sldId id="337" r:id="rId9"/>
    <p:sldId id="339" r:id="rId10"/>
    <p:sldId id="338" r:id="rId11"/>
    <p:sldId id="340" r:id="rId12"/>
    <p:sldId id="259" r:id="rId13"/>
    <p:sldId id="260" r:id="rId14"/>
    <p:sldId id="266" r:id="rId15"/>
    <p:sldId id="296" r:id="rId16"/>
    <p:sldId id="332" r:id="rId17"/>
    <p:sldId id="342" r:id="rId18"/>
    <p:sldId id="346" r:id="rId19"/>
    <p:sldId id="343" r:id="rId20"/>
    <p:sldId id="347" r:id="rId21"/>
    <p:sldId id="344" r:id="rId22"/>
    <p:sldId id="348" r:id="rId23"/>
    <p:sldId id="345" r:id="rId24"/>
    <p:sldId id="34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27" autoAdjust="0"/>
    <p:restoredTop sz="94660"/>
  </p:normalViewPr>
  <p:slideViewPr>
    <p:cSldViewPr snapToGrid="0">
      <p:cViewPr varScale="1">
        <p:scale>
          <a:sx n="93" d="100"/>
          <a:sy n="93" d="100"/>
        </p:scale>
        <p:origin x="84" y="534"/>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96" d="100"/>
          <a:sy n="96" d="100"/>
        </p:scale>
        <p:origin x="355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EB0E5-D7D4-491C-9D7F-9D3520E224FD}" type="datetimeFigureOut">
              <a:rPr lang="en-GB" smtClean="0"/>
              <a:t>24/02/2025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5F482-92A4-4B9E-B689-0B87F9843ED9}" type="slidenum">
              <a:rPr lang="en-GB" smtClean="0"/>
              <a:t>‹#›</a:t>
            </a:fld>
            <a:endParaRPr lang="en-GB"/>
          </a:p>
        </p:txBody>
      </p:sp>
    </p:spTree>
    <p:extLst>
      <p:ext uri="{BB962C8B-B14F-4D97-AF65-F5344CB8AC3E}">
        <p14:creationId xmlns:p14="http://schemas.microsoft.com/office/powerpoint/2010/main" val="984271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D25F482-92A4-4B9E-B689-0B87F9843ED9}" type="slidenum">
              <a:rPr lang="en-GB" smtClean="0"/>
              <a:t>14</a:t>
            </a:fld>
            <a:endParaRPr lang="en-GB"/>
          </a:p>
        </p:txBody>
      </p:sp>
    </p:spTree>
    <p:extLst>
      <p:ext uri="{BB962C8B-B14F-4D97-AF65-F5344CB8AC3E}">
        <p14:creationId xmlns:p14="http://schemas.microsoft.com/office/powerpoint/2010/main" val="68766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D25F482-92A4-4B9E-B689-0B87F9843ED9}" type="slidenum">
              <a:rPr lang="en-GB" smtClean="0"/>
              <a:t>15</a:t>
            </a:fld>
            <a:endParaRPr lang="en-GB"/>
          </a:p>
        </p:txBody>
      </p:sp>
    </p:spTree>
    <p:extLst>
      <p:ext uri="{BB962C8B-B14F-4D97-AF65-F5344CB8AC3E}">
        <p14:creationId xmlns:p14="http://schemas.microsoft.com/office/powerpoint/2010/main" val="1711484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A196A-5C13-1B60-6E72-F4FAB2D4B8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80F342-D813-39B6-DD98-49676A3AF9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6F7E4E-BD92-ABB5-DF69-92F97B68FB99}"/>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5CB81D72-25EB-4625-FA09-619B60E8E74E}"/>
              </a:ext>
            </a:extLst>
          </p:cNvPr>
          <p:cNvSpPr>
            <a:spLocks noGrp="1"/>
          </p:cNvSpPr>
          <p:nvPr>
            <p:ph type="sldNum" sz="quarter" idx="5"/>
          </p:nvPr>
        </p:nvSpPr>
        <p:spPr/>
        <p:txBody>
          <a:bodyPr/>
          <a:lstStyle/>
          <a:p>
            <a:fld id="{FD25F482-92A4-4B9E-B689-0B87F9843ED9}" type="slidenum">
              <a:rPr lang="en-GB" smtClean="0"/>
              <a:t>16</a:t>
            </a:fld>
            <a:endParaRPr lang="en-GB"/>
          </a:p>
        </p:txBody>
      </p:sp>
    </p:spTree>
    <p:extLst>
      <p:ext uri="{BB962C8B-B14F-4D97-AF65-F5344CB8AC3E}">
        <p14:creationId xmlns:p14="http://schemas.microsoft.com/office/powerpoint/2010/main" val="38000492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015827E-93FA-1CDC-6DDE-B23C24F3528A}"/>
              </a:ext>
            </a:extLst>
          </p:cNvPr>
          <p:cNvGrpSpPr/>
          <p:nvPr userDrawn="1"/>
        </p:nvGrpSpPr>
        <p:grpSpPr>
          <a:xfrm>
            <a:off x="0" y="562062"/>
            <a:ext cx="5295900" cy="5058562"/>
            <a:chOff x="175987" y="136525"/>
            <a:chExt cx="5708533" cy="5974915"/>
          </a:xfrm>
        </p:grpSpPr>
        <p:pic>
          <p:nvPicPr>
            <p:cNvPr id="9" name="Picture 8">
              <a:extLst>
                <a:ext uri="{FF2B5EF4-FFF2-40B4-BE49-F238E27FC236}">
                  <a16:creationId xmlns:a16="http://schemas.microsoft.com/office/drawing/2014/main" id="{54364C36-53B4-3BD0-48B6-22CB7E2B0418}"/>
                </a:ext>
              </a:extLst>
            </p:cNvPr>
            <p:cNvPicPr>
              <a:picLocks noChangeAspect="1"/>
            </p:cNvPicPr>
            <p:nvPr userDrawn="1"/>
          </p:nvPicPr>
          <p:blipFill>
            <a:blip r:embed="rId2"/>
            <a:stretch>
              <a:fillRect/>
            </a:stretch>
          </p:blipFill>
          <p:spPr>
            <a:xfrm>
              <a:off x="175987" y="284432"/>
              <a:ext cx="5708533" cy="5708533"/>
            </a:xfrm>
            <a:prstGeom prst="rect">
              <a:avLst/>
            </a:prstGeom>
          </p:spPr>
        </p:pic>
        <p:sp>
          <p:nvSpPr>
            <p:cNvPr id="10" name="Rectangle 9">
              <a:extLst>
                <a:ext uri="{FF2B5EF4-FFF2-40B4-BE49-F238E27FC236}">
                  <a16:creationId xmlns:a16="http://schemas.microsoft.com/office/drawing/2014/main" id="{1CA175EE-DF1C-01CF-1F04-CA21BCC864E8}"/>
                </a:ext>
              </a:extLst>
            </p:cNvPr>
            <p:cNvSpPr/>
            <p:nvPr userDrawn="1"/>
          </p:nvSpPr>
          <p:spPr>
            <a:xfrm>
              <a:off x="175987" y="136525"/>
              <a:ext cx="5523724" cy="5974915"/>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a:extLst>
              <a:ext uri="{FF2B5EF4-FFF2-40B4-BE49-F238E27FC236}">
                <a16:creationId xmlns:a16="http://schemas.microsoft.com/office/drawing/2014/main" id="{BA567A7D-9E55-066A-0977-498FB491631F}"/>
              </a:ext>
            </a:extLst>
          </p:cNvPr>
          <p:cNvSpPr>
            <a:spLocks noGrp="1"/>
          </p:cNvSpPr>
          <p:nvPr userDrawn="1">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78E43260-0085-867D-6F37-25BC0AB9341B}"/>
              </a:ext>
            </a:extLst>
          </p:cNvPr>
          <p:cNvSpPr>
            <a:spLocks noGrp="1"/>
          </p:cNvSpPr>
          <p:nvPr userDrawn="1">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4F9061A9-8289-02E1-AD59-FEEA58A272DD}"/>
              </a:ext>
            </a:extLst>
          </p:cNvPr>
          <p:cNvSpPr>
            <a:spLocks noGrp="1"/>
          </p:cNvSpPr>
          <p:nvPr userDrawn="1">
            <p:ph type="dt" sz="half" idx="10"/>
          </p:nvPr>
        </p:nvSpPr>
        <p:spPr/>
        <p:txBody>
          <a:bodyPr/>
          <a:lstStyle/>
          <a:p>
            <a:fld id="{8DB94708-012F-4359-A84B-185C9FDFA390}" type="datetimeFigureOut">
              <a:rPr lang="en-GB" smtClean="0"/>
              <a:t>24/02/2025</a:t>
            </a:fld>
            <a:endParaRPr lang="en-GB"/>
          </a:p>
        </p:txBody>
      </p:sp>
      <p:sp>
        <p:nvSpPr>
          <p:cNvPr id="5" name="Footer Placeholder 4">
            <a:extLst>
              <a:ext uri="{FF2B5EF4-FFF2-40B4-BE49-F238E27FC236}">
                <a16:creationId xmlns:a16="http://schemas.microsoft.com/office/drawing/2014/main" id="{7D150C94-309D-37CC-4D7D-10C98900B846}"/>
              </a:ext>
            </a:extLst>
          </p:cNvPr>
          <p:cNvSpPr>
            <a:spLocks noGrp="1"/>
          </p:cNvSpPr>
          <p:nvPr userDrawn="1">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6E4482-7A72-B1A1-C66C-A4D2AEAA2225}"/>
              </a:ext>
            </a:extLst>
          </p:cNvPr>
          <p:cNvSpPr>
            <a:spLocks noGrp="1"/>
          </p:cNvSpPr>
          <p:nvPr userDrawn="1">
            <p:ph type="sldNum" sz="quarter" idx="12"/>
          </p:nvPr>
        </p:nvSpPr>
        <p:spPr/>
        <p:txBody>
          <a:bodyPr/>
          <a:lstStyle/>
          <a:p>
            <a:fld id="{BA2FD697-53C8-4DC8-9C5D-9F45E6DE60AE}" type="slidenum">
              <a:rPr lang="en-GB" smtClean="0"/>
              <a:t>‹#›</a:t>
            </a:fld>
            <a:endParaRPr lang="en-GB"/>
          </a:p>
        </p:txBody>
      </p:sp>
    </p:spTree>
    <p:extLst>
      <p:ext uri="{BB962C8B-B14F-4D97-AF65-F5344CB8AC3E}">
        <p14:creationId xmlns:p14="http://schemas.microsoft.com/office/powerpoint/2010/main" val="756703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04E1-2FCC-3029-9583-AB97153732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3C7B697-6A3B-30AF-F19A-17518B286E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F96AE5F-961C-C77C-6776-DC715833D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9D02-1D9C-D09C-46F2-6623CB8C833E}"/>
              </a:ext>
            </a:extLst>
          </p:cNvPr>
          <p:cNvSpPr>
            <a:spLocks noGrp="1"/>
          </p:cNvSpPr>
          <p:nvPr>
            <p:ph type="dt" sz="half" idx="10"/>
          </p:nvPr>
        </p:nvSpPr>
        <p:spPr/>
        <p:txBody>
          <a:bodyPr/>
          <a:lstStyle/>
          <a:p>
            <a:fld id="{8DB94708-012F-4359-A84B-185C9FDFA390}" type="datetimeFigureOut">
              <a:rPr lang="en-GB" smtClean="0"/>
              <a:t>24/02/2025</a:t>
            </a:fld>
            <a:endParaRPr lang="en-GB"/>
          </a:p>
        </p:txBody>
      </p:sp>
      <p:sp>
        <p:nvSpPr>
          <p:cNvPr id="6" name="Footer Placeholder 5">
            <a:extLst>
              <a:ext uri="{FF2B5EF4-FFF2-40B4-BE49-F238E27FC236}">
                <a16:creationId xmlns:a16="http://schemas.microsoft.com/office/drawing/2014/main" id="{2FDA6B1A-7886-7442-321A-6DC03E678A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400B1F-4B88-3501-8D5F-8E46BE1CF592}"/>
              </a:ext>
            </a:extLst>
          </p:cNvPr>
          <p:cNvSpPr>
            <a:spLocks noGrp="1"/>
          </p:cNvSpPr>
          <p:nvPr>
            <p:ph type="sldNum" sz="quarter" idx="12"/>
          </p:nvPr>
        </p:nvSpPr>
        <p:spPr/>
        <p:txBody>
          <a:bodyPr/>
          <a:lstStyle/>
          <a:p>
            <a:fld id="{BA2FD697-53C8-4DC8-9C5D-9F45E6DE60AE}" type="slidenum">
              <a:rPr lang="en-GB" smtClean="0"/>
              <a:t>‹#›</a:t>
            </a:fld>
            <a:endParaRPr lang="en-GB"/>
          </a:p>
        </p:txBody>
      </p:sp>
    </p:spTree>
    <p:extLst>
      <p:ext uri="{BB962C8B-B14F-4D97-AF65-F5344CB8AC3E}">
        <p14:creationId xmlns:p14="http://schemas.microsoft.com/office/powerpoint/2010/main" val="158129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61D7E-5611-5FF3-CE2F-1E92F20D4F9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032BC4E-0833-F6CA-7103-09FD4EEB83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876884-8596-BB15-EACF-8886B0F9EB82}"/>
              </a:ext>
            </a:extLst>
          </p:cNvPr>
          <p:cNvSpPr>
            <a:spLocks noGrp="1"/>
          </p:cNvSpPr>
          <p:nvPr>
            <p:ph type="dt" sz="half" idx="10"/>
          </p:nvPr>
        </p:nvSpPr>
        <p:spPr/>
        <p:txBody>
          <a:bodyPr/>
          <a:lstStyle/>
          <a:p>
            <a:fld id="{8DB94708-012F-4359-A84B-185C9FDFA390}" type="datetimeFigureOut">
              <a:rPr lang="en-GB" smtClean="0"/>
              <a:t>24/02/2025</a:t>
            </a:fld>
            <a:endParaRPr lang="en-GB"/>
          </a:p>
        </p:txBody>
      </p:sp>
      <p:sp>
        <p:nvSpPr>
          <p:cNvPr id="5" name="Footer Placeholder 4">
            <a:extLst>
              <a:ext uri="{FF2B5EF4-FFF2-40B4-BE49-F238E27FC236}">
                <a16:creationId xmlns:a16="http://schemas.microsoft.com/office/drawing/2014/main" id="{EA44A2B0-B1DD-6FBC-658A-38AA46B11D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FEC496-4D2E-A543-CCD8-26BB449BB6C7}"/>
              </a:ext>
            </a:extLst>
          </p:cNvPr>
          <p:cNvSpPr>
            <a:spLocks noGrp="1"/>
          </p:cNvSpPr>
          <p:nvPr>
            <p:ph type="sldNum" sz="quarter" idx="12"/>
          </p:nvPr>
        </p:nvSpPr>
        <p:spPr/>
        <p:txBody>
          <a:bodyPr/>
          <a:lstStyle/>
          <a:p>
            <a:fld id="{BA2FD697-53C8-4DC8-9C5D-9F45E6DE60AE}" type="slidenum">
              <a:rPr lang="en-GB" smtClean="0"/>
              <a:t>‹#›</a:t>
            </a:fld>
            <a:endParaRPr lang="en-GB"/>
          </a:p>
        </p:txBody>
      </p:sp>
    </p:spTree>
    <p:extLst>
      <p:ext uri="{BB962C8B-B14F-4D97-AF65-F5344CB8AC3E}">
        <p14:creationId xmlns:p14="http://schemas.microsoft.com/office/powerpoint/2010/main" val="2800819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3C977-D651-FBD7-EE51-9B11B68498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40AF6E7-E95B-914A-57FF-026AF17CAA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141029-0AAE-AA2B-8163-A9CF1A1885CD}"/>
              </a:ext>
            </a:extLst>
          </p:cNvPr>
          <p:cNvSpPr>
            <a:spLocks noGrp="1"/>
          </p:cNvSpPr>
          <p:nvPr>
            <p:ph type="dt" sz="half" idx="10"/>
          </p:nvPr>
        </p:nvSpPr>
        <p:spPr/>
        <p:txBody>
          <a:bodyPr/>
          <a:lstStyle/>
          <a:p>
            <a:fld id="{8DB94708-012F-4359-A84B-185C9FDFA390}" type="datetimeFigureOut">
              <a:rPr lang="en-GB" smtClean="0"/>
              <a:t>24/02/2025</a:t>
            </a:fld>
            <a:endParaRPr lang="en-GB"/>
          </a:p>
        </p:txBody>
      </p:sp>
      <p:sp>
        <p:nvSpPr>
          <p:cNvPr id="5" name="Footer Placeholder 4">
            <a:extLst>
              <a:ext uri="{FF2B5EF4-FFF2-40B4-BE49-F238E27FC236}">
                <a16:creationId xmlns:a16="http://schemas.microsoft.com/office/drawing/2014/main" id="{59FD59E9-8FD4-83CB-C913-B8315D44E7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7B6A76-722C-8F7C-8192-9A5EA447857A}"/>
              </a:ext>
            </a:extLst>
          </p:cNvPr>
          <p:cNvSpPr>
            <a:spLocks noGrp="1"/>
          </p:cNvSpPr>
          <p:nvPr>
            <p:ph type="sldNum" sz="quarter" idx="12"/>
          </p:nvPr>
        </p:nvSpPr>
        <p:spPr/>
        <p:txBody>
          <a:bodyPr/>
          <a:lstStyle/>
          <a:p>
            <a:fld id="{BA2FD697-53C8-4DC8-9C5D-9F45E6DE60AE}" type="slidenum">
              <a:rPr lang="en-GB" smtClean="0"/>
              <a:t>‹#›</a:t>
            </a:fld>
            <a:endParaRPr lang="en-GB"/>
          </a:p>
        </p:txBody>
      </p:sp>
    </p:spTree>
    <p:extLst>
      <p:ext uri="{BB962C8B-B14F-4D97-AF65-F5344CB8AC3E}">
        <p14:creationId xmlns:p14="http://schemas.microsoft.com/office/powerpoint/2010/main" val="117659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alpha val="11000"/>
          </a:schemeClr>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2CF6881-2DF0-3061-726C-7D0BBE20919C}"/>
              </a:ext>
            </a:extLst>
          </p:cNvPr>
          <p:cNvGrpSpPr/>
          <p:nvPr userDrawn="1"/>
        </p:nvGrpSpPr>
        <p:grpSpPr>
          <a:xfrm>
            <a:off x="9867900" y="4035425"/>
            <a:ext cx="2324100" cy="2457450"/>
            <a:chOff x="9845311" y="4264025"/>
            <a:chExt cx="2324100" cy="2457450"/>
          </a:xfrm>
        </p:grpSpPr>
        <p:pic>
          <p:nvPicPr>
            <p:cNvPr id="9" name="Picture 8">
              <a:extLst>
                <a:ext uri="{FF2B5EF4-FFF2-40B4-BE49-F238E27FC236}">
                  <a16:creationId xmlns:a16="http://schemas.microsoft.com/office/drawing/2014/main" id="{910E4034-4B82-BFD1-62B6-F7E098E08A8B}"/>
                </a:ext>
              </a:extLst>
            </p:cNvPr>
            <p:cNvPicPr>
              <a:picLocks noChangeAspect="1"/>
            </p:cNvPicPr>
            <p:nvPr userDrawn="1"/>
          </p:nvPicPr>
          <p:blipFill>
            <a:blip r:embed="rId2"/>
            <a:stretch>
              <a:fillRect/>
            </a:stretch>
          </p:blipFill>
          <p:spPr>
            <a:xfrm>
              <a:off x="9845311" y="4264025"/>
              <a:ext cx="2324100" cy="2457450"/>
            </a:xfrm>
            <a:prstGeom prst="rect">
              <a:avLst/>
            </a:prstGeom>
          </p:spPr>
        </p:pic>
        <p:sp>
          <p:nvSpPr>
            <p:cNvPr id="8" name="Rectangle 7">
              <a:extLst>
                <a:ext uri="{FF2B5EF4-FFF2-40B4-BE49-F238E27FC236}">
                  <a16:creationId xmlns:a16="http://schemas.microsoft.com/office/drawing/2014/main" id="{FED7C602-304A-290B-D3E2-9F506508C844}"/>
                </a:ext>
              </a:extLst>
            </p:cNvPr>
            <p:cNvSpPr/>
            <p:nvPr userDrawn="1"/>
          </p:nvSpPr>
          <p:spPr>
            <a:xfrm>
              <a:off x="9982200" y="4276725"/>
              <a:ext cx="2065156" cy="2444750"/>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DE62812F-92C0-5894-BA07-0495E7C0FBB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F6EC39-2243-8629-294D-0DC3AE84B766}"/>
              </a:ext>
            </a:extLst>
          </p:cNvPr>
          <p:cNvSpPr>
            <a:spLocks noGrp="1"/>
          </p:cNvSpPr>
          <p:nvPr>
            <p:ph idx="1"/>
          </p:nvPr>
        </p:nvSpPr>
        <p:spPr>
          <a:xfrm>
            <a:off x="1074556" y="181213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FD9894-8D92-8602-8487-4952F4499569}"/>
              </a:ext>
            </a:extLst>
          </p:cNvPr>
          <p:cNvSpPr>
            <a:spLocks noGrp="1"/>
          </p:cNvSpPr>
          <p:nvPr>
            <p:ph type="dt" sz="half" idx="10"/>
          </p:nvPr>
        </p:nvSpPr>
        <p:spPr/>
        <p:txBody>
          <a:bodyPr/>
          <a:lstStyle/>
          <a:p>
            <a:fld id="{8DB94708-012F-4359-A84B-185C9FDFA390}" type="datetimeFigureOut">
              <a:rPr lang="en-GB" smtClean="0"/>
              <a:t>24/02/2025</a:t>
            </a:fld>
            <a:endParaRPr lang="en-GB"/>
          </a:p>
        </p:txBody>
      </p:sp>
      <p:sp>
        <p:nvSpPr>
          <p:cNvPr id="5" name="Footer Placeholder 4">
            <a:extLst>
              <a:ext uri="{FF2B5EF4-FFF2-40B4-BE49-F238E27FC236}">
                <a16:creationId xmlns:a16="http://schemas.microsoft.com/office/drawing/2014/main" id="{E0027463-F272-147C-5D72-82CE9833EB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5BBBD6-82B7-0927-3C72-FF60E3A9CFF5}"/>
              </a:ext>
            </a:extLst>
          </p:cNvPr>
          <p:cNvSpPr>
            <a:spLocks noGrp="1"/>
          </p:cNvSpPr>
          <p:nvPr>
            <p:ph type="sldNum" sz="quarter" idx="12"/>
          </p:nvPr>
        </p:nvSpPr>
        <p:spPr/>
        <p:txBody>
          <a:bodyPr/>
          <a:lstStyle/>
          <a:p>
            <a:fld id="{BA2FD697-53C8-4DC8-9C5D-9F45E6DE60AE}" type="slidenum">
              <a:rPr lang="en-GB" smtClean="0"/>
              <a:t>‹#›</a:t>
            </a:fld>
            <a:endParaRPr lang="en-GB"/>
          </a:p>
        </p:txBody>
      </p:sp>
    </p:spTree>
    <p:extLst>
      <p:ext uri="{BB962C8B-B14F-4D97-AF65-F5344CB8AC3E}">
        <p14:creationId xmlns:p14="http://schemas.microsoft.com/office/powerpoint/2010/main" val="4292367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58EF-D352-7117-E6C4-A696329B93C6}"/>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1B6B7A42-745E-647E-0B4E-C69FD5572E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A0A09A97-802D-5918-AE2B-84B7CEB3ABFC}"/>
              </a:ext>
            </a:extLst>
          </p:cNvPr>
          <p:cNvSpPr>
            <a:spLocks noGrp="1"/>
          </p:cNvSpPr>
          <p:nvPr>
            <p:ph type="dt" sz="half" idx="10"/>
          </p:nvPr>
        </p:nvSpPr>
        <p:spPr/>
        <p:txBody>
          <a:bodyPr/>
          <a:lstStyle/>
          <a:p>
            <a:fld id="{8DB94708-012F-4359-A84B-185C9FDFA390}" type="datetimeFigureOut">
              <a:rPr lang="en-GB" smtClean="0"/>
              <a:t>24/02/2025</a:t>
            </a:fld>
            <a:endParaRPr lang="en-GB"/>
          </a:p>
        </p:txBody>
      </p:sp>
      <p:sp>
        <p:nvSpPr>
          <p:cNvPr id="5" name="Footer Placeholder 4">
            <a:extLst>
              <a:ext uri="{FF2B5EF4-FFF2-40B4-BE49-F238E27FC236}">
                <a16:creationId xmlns:a16="http://schemas.microsoft.com/office/drawing/2014/main" id="{DFD9AB54-A8AE-0F4A-704E-5AAD2C9220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206481-3D1D-E975-6C7A-054F2D8FFFE1}"/>
              </a:ext>
            </a:extLst>
          </p:cNvPr>
          <p:cNvSpPr>
            <a:spLocks noGrp="1"/>
          </p:cNvSpPr>
          <p:nvPr>
            <p:ph type="sldNum" sz="quarter" idx="12"/>
          </p:nvPr>
        </p:nvSpPr>
        <p:spPr/>
        <p:txBody>
          <a:bodyPr/>
          <a:lstStyle/>
          <a:p>
            <a:fld id="{BA2FD697-53C8-4DC8-9C5D-9F45E6DE60AE}" type="slidenum">
              <a:rPr lang="en-GB" smtClean="0"/>
              <a:t>‹#›</a:t>
            </a:fld>
            <a:endParaRPr lang="en-GB"/>
          </a:p>
        </p:txBody>
      </p:sp>
    </p:spTree>
    <p:extLst>
      <p:ext uri="{BB962C8B-B14F-4D97-AF65-F5344CB8AC3E}">
        <p14:creationId xmlns:p14="http://schemas.microsoft.com/office/powerpoint/2010/main" val="189896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F93B-D07F-CAC3-2208-11F6C81524C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AA00881-740E-7045-EF1B-C27C216042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FA81AD2-6DE4-9DFD-F743-25D2294D1A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6FA23B4-90AC-6702-A1FD-30E8C5FEE99A}"/>
              </a:ext>
            </a:extLst>
          </p:cNvPr>
          <p:cNvSpPr>
            <a:spLocks noGrp="1"/>
          </p:cNvSpPr>
          <p:nvPr>
            <p:ph type="dt" sz="half" idx="10"/>
          </p:nvPr>
        </p:nvSpPr>
        <p:spPr/>
        <p:txBody>
          <a:bodyPr/>
          <a:lstStyle/>
          <a:p>
            <a:fld id="{8DB94708-012F-4359-A84B-185C9FDFA390}" type="datetimeFigureOut">
              <a:rPr lang="en-GB" smtClean="0"/>
              <a:t>24/02/2025</a:t>
            </a:fld>
            <a:endParaRPr lang="en-GB"/>
          </a:p>
        </p:txBody>
      </p:sp>
      <p:sp>
        <p:nvSpPr>
          <p:cNvPr id="6" name="Footer Placeholder 5">
            <a:extLst>
              <a:ext uri="{FF2B5EF4-FFF2-40B4-BE49-F238E27FC236}">
                <a16:creationId xmlns:a16="http://schemas.microsoft.com/office/drawing/2014/main" id="{AF631E7E-705D-9298-4FFC-A3DECDF189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F34398-C3C8-DAA1-D8F1-9A0F42E86CC5}"/>
              </a:ext>
            </a:extLst>
          </p:cNvPr>
          <p:cNvSpPr>
            <a:spLocks noGrp="1"/>
          </p:cNvSpPr>
          <p:nvPr>
            <p:ph type="sldNum" sz="quarter" idx="12"/>
          </p:nvPr>
        </p:nvSpPr>
        <p:spPr/>
        <p:txBody>
          <a:bodyPr/>
          <a:lstStyle/>
          <a:p>
            <a:fld id="{BA2FD697-53C8-4DC8-9C5D-9F45E6DE60AE}" type="slidenum">
              <a:rPr lang="en-GB" smtClean="0"/>
              <a:t>‹#›</a:t>
            </a:fld>
            <a:endParaRPr lang="en-GB"/>
          </a:p>
        </p:txBody>
      </p:sp>
    </p:spTree>
    <p:extLst>
      <p:ext uri="{BB962C8B-B14F-4D97-AF65-F5344CB8AC3E}">
        <p14:creationId xmlns:p14="http://schemas.microsoft.com/office/powerpoint/2010/main" val="1227857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F93B-D07F-CAC3-2208-11F6C81524C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AA00881-740E-7045-EF1B-C27C216042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6FA23B4-90AC-6702-A1FD-30E8C5FEE99A}"/>
              </a:ext>
            </a:extLst>
          </p:cNvPr>
          <p:cNvSpPr>
            <a:spLocks noGrp="1"/>
          </p:cNvSpPr>
          <p:nvPr>
            <p:ph type="dt" sz="half" idx="10"/>
          </p:nvPr>
        </p:nvSpPr>
        <p:spPr/>
        <p:txBody>
          <a:bodyPr/>
          <a:lstStyle/>
          <a:p>
            <a:fld id="{8DB94708-012F-4359-A84B-185C9FDFA390}" type="datetimeFigureOut">
              <a:rPr lang="en-GB" smtClean="0"/>
              <a:t>24/02/2025</a:t>
            </a:fld>
            <a:endParaRPr lang="en-GB"/>
          </a:p>
        </p:txBody>
      </p:sp>
      <p:sp>
        <p:nvSpPr>
          <p:cNvPr id="6" name="Footer Placeholder 5">
            <a:extLst>
              <a:ext uri="{FF2B5EF4-FFF2-40B4-BE49-F238E27FC236}">
                <a16:creationId xmlns:a16="http://schemas.microsoft.com/office/drawing/2014/main" id="{AF631E7E-705D-9298-4FFC-A3DECDF189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F34398-C3C8-DAA1-D8F1-9A0F42E86CC5}"/>
              </a:ext>
            </a:extLst>
          </p:cNvPr>
          <p:cNvSpPr>
            <a:spLocks noGrp="1"/>
          </p:cNvSpPr>
          <p:nvPr>
            <p:ph type="sldNum" sz="quarter" idx="12"/>
          </p:nvPr>
        </p:nvSpPr>
        <p:spPr/>
        <p:txBody>
          <a:bodyPr/>
          <a:lstStyle/>
          <a:p>
            <a:fld id="{BA2FD697-53C8-4DC8-9C5D-9F45E6DE60AE}" type="slidenum">
              <a:rPr lang="en-GB" smtClean="0"/>
              <a:t>‹#›</a:t>
            </a:fld>
            <a:endParaRPr lang="en-GB"/>
          </a:p>
        </p:txBody>
      </p:sp>
      <p:sp>
        <p:nvSpPr>
          <p:cNvPr id="8" name="Rectangle 7">
            <a:extLst>
              <a:ext uri="{FF2B5EF4-FFF2-40B4-BE49-F238E27FC236}">
                <a16:creationId xmlns:a16="http://schemas.microsoft.com/office/drawing/2014/main" id="{1FC517AC-7121-B53D-30EA-FF1E1712712B}"/>
              </a:ext>
            </a:extLst>
          </p:cNvPr>
          <p:cNvSpPr/>
          <p:nvPr userDrawn="1"/>
        </p:nvSpPr>
        <p:spPr>
          <a:xfrm>
            <a:off x="9707671" y="3605626"/>
            <a:ext cx="2484329" cy="28872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2858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AF285-052C-3E9F-B837-0C0D20B4C4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67F7AF2-A592-B316-5C38-9BAD53E845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17934F-AD7E-2BC1-D559-F208E6832B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7B8C7DF-5CAA-7B4A-3C04-72E08B52E0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C72237-EDA2-7073-BFA7-2252757FE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7934AB4-7821-301B-E4CA-198FB6A3D65D}"/>
              </a:ext>
            </a:extLst>
          </p:cNvPr>
          <p:cNvSpPr>
            <a:spLocks noGrp="1"/>
          </p:cNvSpPr>
          <p:nvPr>
            <p:ph type="dt" sz="half" idx="10"/>
          </p:nvPr>
        </p:nvSpPr>
        <p:spPr/>
        <p:txBody>
          <a:bodyPr/>
          <a:lstStyle/>
          <a:p>
            <a:fld id="{8DB94708-012F-4359-A84B-185C9FDFA390}" type="datetimeFigureOut">
              <a:rPr lang="en-GB" smtClean="0"/>
              <a:t>24/02/2025</a:t>
            </a:fld>
            <a:endParaRPr lang="en-GB"/>
          </a:p>
        </p:txBody>
      </p:sp>
      <p:sp>
        <p:nvSpPr>
          <p:cNvPr id="8" name="Footer Placeholder 7">
            <a:extLst>
              <a:ext uri="{FF2B5EF4-FFF2-40B4-BE49-F238E27FC236}">
                <a16:creationId xmlns:a16="http://schemas.microsoft.com/office/drawing/2014/main" id="{A26C3AE7-121E-6C3A-93AB-8F7E9D5E83E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2510C2C-407D-EBE9-F67F-917E1DEE4EC0}"/>
              </a:ext>
            </a:extLst>
          </p:cNvPr>
          <p:cNvSpPr>
            <a:spLocks noGrp="1"/>
          </p:cNvSpPr>
          <p:nvPr>
            <p:ph type="sldNum" sz="quarter" idx="12"/>
          </p:nvPr>
        </p:nvSpPr>
        <p:spPr/>
        <p:txBody>
          <a:bodyPr/>
          <a:lstStyle/>
          <a:p>
            <a:fld id="{BA2FD697-53C8-4DC8-9C5D-9F45E6DE60AE}" type="slidenum">
              <a:rPr lang="en-GB" smtClean="0"/>
              <a:t>‹#›</a:t>
            </a:fld>
            <a:endParaRPr lang="en-GB"/>
          </a:p>
        </p:txBody>
      </p:sp>
    </p:spTree>
    <p:extLst>
      <p:ext uri="{BB962C8B-B14F-4D97-AF65-F5344CB8AC3E}">
        <p14:creationId xmlns:p14="http://schemas.microsoft.com/office/powerpoint/2010/main" val="16293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4F6B3-3C33-B963-466F-464BF652802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D389255-43C6-0B86-1A98-39C13F678C0D}"/>
              </a:ext>
            </a:extLst>
          </p:cNvPr>
          <p:cNvSpPr>
            <a:spLocks noGrp="1"/>
          </p:cNvSpPr>
          <p:nvPr>
            <p:ph type="dt" sz="half" idx="10"/>
          </p:nvPr>
        </p:nvSpPr>
        <p:spPr/>
        <p:txBody>
          <a:bodyPr/>
          <a:lstStyle/>
          <a:p>
            <a:fld id="{8DB94708-012F-4359-A84B-185C9FDFA390}" type="datetimeFigureOut">
              <a:rPr lang="en-GB" smtClean="0"/>
              <a:t>24/02/2025</a:t>
            </a:fld>
            <a:endParaRPr lang="en-GB"/>
          </a:p>
        </p:txBody>
      </p:sp>
      <p:sp>
        <p:nvSpPr>
          <p:cNvPr id="4" name="Footer Placeholder 3">
            <a:extLst>
              <a:ext uri="{FF2B5EF4-FFF2-40B4-BE49-F238E27FC236}">
                <a16:creationId xmlns:a16="http://schemas.microsoft.com/office/drawing/2014/main" id="{6104FCD4-3BDD-35A9-1360-081DF0572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FD3B2F5-DCF8-4604-CA3F-528431C6C2AC}"/>
              </a:ext>
            </a:extLst>
          </p:cNvPr>
          <p:cNvSpPr>
            <a:spLocks noGrp="1"/>
          </p:cNvSpPr>
          <p:nvPr>
            <p:ph type="sldNum" sz="quarter" idx="12"/>
          </p:nvPr>
        </p:nvSpPr>
        <p:spPr/>
        <p:txBody>
          <a:bodyPr/>
          <a:lstStyle/>
          <a:p>
            <a:fld id="{BA2FD697-53C8-4DC8-9C5D-9F45E6DE60AE}" type="slidenum">
              <a:rPr lang="en-GB" smtClean="0"/>
              <a:t>‹#›</a:t>
            </a:fld>
            <a:endParaRPr lang="en-GB"/>
          </a:p>
        </p:txBody>
      </p:sp>
      <p:sp>
        <p:nvSpPr>
          <p:cNvPr id="6" name="Rectangle 5">
            <a:extLst>
              <a:ext uri="{FF2B5EF4-FFF2-40B4-BE49-F238E27FC236}">
                <a16:creationId xmlns:a16="http://schemas.microsoft.com/office/drawing/2014/main" id="{1CE70CC1-065B-9F1D-9B6F-8A401ADC56F6}"/>
              </a:ext>
            </a:extLst>
          </p:cNvPr>
          <p:cNvSpPr/>
          <p:nvPr userDrawn="1"/>
        </p:nvSpPr>
        <p:spPr>
          <a:xfrm>
            <a:off x="0" y="5919787"/>
            <a:ext cx="2247900" cy="873125"/>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26608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8282BB-B366-70FA-8F50-61757628A0A9}"/>
              </a:ext>
            </a:extLst>
          </p:cNvPr>
          <p:cNvSpPr>
            <a:spLocks noGrp="1"/>
          </p:cNvSpPr>
          <p:nvPr>
            <p:ph type="dt" sz="half" idx="10"/>
          </p:nvPr>
        </p:nvSpPr>
        <p:spPr/>
        <p:txBody>
          <a:bodyPr/>
          <a:lstStyle/>
          <a:p>
            <a:fld id="{8DB94708-012F-4359-A84B-185C9FDFA390}" type="datetimeFigureOut">
              <a:rPr lang="en-GB" smtClean="0"/>
              <a:t>24/02/2025</a:t>
            </a:fld>
            <a:endParaRPr lang="en-GB"/>
          </a:p>
        </p:txBody>
      </p:sp>
      <p:sp>
        <p:nvSpPr>
          <p:cNvPr id="3" name="Footer Placeholder 2">
            <a:extLst>
              <a:ext uri="{FF2B5EF4-FFF2-40B4-BE49-F238E27FC236}">
                <a16:creationId xmlns:a16="http://schemas.microsoft.com/office/drawing/2014/main" id="{1A48A7FB-5FB4-E9E7-09B7-C18887BA44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E4F5C44-9333-4911-2C30-4096EF84DA20}"/>
              </a:ext>
            </a:extLst>
          </p:cNvPr>
          <p:cNvSpPr>
            <a:spLocks noGrp="1"/>
          </p:cNvSpPr>
          <p:nvPr>
            <p:ph type="sldNum" sz="quarter" idx="12"/>
          </p:nvPr>
        </p:nvSpPr>
        <p:spPr/>
        <p:txBody>
          <a:bodyPr/>
          <a:lstStyle/>
          <a:p>
            <a:fld id="{BA2FD697-53C8-4DC8-9C5D-9F45E6DE60AE}" type="slidenum">
              <a:rPr lang="en-GB" smtClean="0"/>
              <a:t>‹#›</a:t>
            </a:fld>
            <a:endParaRPr lang="en-GB"/>
          </a:p>
        </p:txBody>
      </p:sp>
      <p:sp>
        <p:nvSpPr>
          <p:cNvPr id="5" name="Rectangle 4">
            <a:extLst>
              <a:ext uri="{FF2B5EF4-FFF2-40B4-BE49-F238E27FC236}">
                <a16:creationId xmlns:a16="http://schemas.microsoft.com/office/drawing/2014/main" id="{31CC5493-419A-DDBA-4442-6139D0F8E706}"/>
              </a:ext>
            </a:extLst>
          </p:cNvPr>
          <p:cNvSpPr/>
          <p:nvPr userDrawn="1"/>
        </p:nvSpPr>
        <p:spPr>
          <a:xfrm>
            <a:off x="0" y="5919787"/>
            <a:ext cx="2247900" cy="873125"/>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26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3742-4275-AB5D-DED2-4429BF5650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5F60BB1-14EE-04FB-8B97-E61083AB29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0F88237-1F34-C882-826F-C364524C3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600FB9-B740-2527-B437-A22B88BBCA1E}"/>
              </a:ext>
            </a:extLst>
          </p:cNvPr>
          <p:cNvSpPr>
            <a:spLocks noGrp="1"/>
          </p:cNvSpPr>
          <p:nvPr>
            <p:ph type="dt" sz="half" idx="10"/>
          </p:nvPr>
        </p:nvSpPr>
        <p:spPr/>
        <p:txBody>
          <a:bodyPr/>
          <a:lstStyle/>
          <a:p>
            <a:fld id="{8DB94708-012F-4359-A84B-185C9FDFA390}" type="datetimeFigureOut">
              <a:rPr lang="en-GB" smtClean="0"/>
              <a:t>24/02/2025</a:t>
            </a:fld>
            <a:endParaRPr lang="en-GB"/>
          </a:p>
        </p:txBody>
      </p:sp>
      <p:sp>
        <p:nvSpPr>
          <p:cNvPr id="6" name="Footer Placeholder 5">
            <a:extLst>
              <a:ext uri="{FF2B5EF4-FFF2-40B4-BE49-F238E27FC236}">
                <a16:creationId xmlns:a16="http://schemas.microsoft.com/office/drawing/2014/main" id="{933919A8-A6A4-47EA-A920-58AC6C87C0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D0D37B7-70CF-3B00-A647-3AC47C9BC82C}"/>
              </a:ext>
            </a:extLst>
          </p:cNvPr>
          <p:cNvSpPr>
            <a:spLocks noGrp="1"/>
          </p:cNvSpPr>
          <p:nvPr>
            <p:ph type="sldNum" sz="quarter" idx="12"/>
          </p:nvPr>
        </p:nvSpPr>
        <p:spPr/>
        <p:txBody>
          <a:bodyPr/>
          <a:lstStyle/>
          <a:p>
            <a:fld id="{BA2FD697-53C8-4DC8-9C5D-9F45E6DE60AE}" type="slidenum">
              <a:rPr lang="en-GB" smtClean="0"/>
              <a:t>‹#›</a:t>
            </a:fld>
            <a:endParaRPr lang="en-GB"/>
          </a:p>
        </p:txBody>
      </p:sp>
    </p:spTree>
    <p:extLst>
      <p:ext uri="{BB962C8B-B14F-4D97-AF65-F5344CB8AC3E}">
        <p14:creationId xmlns:p14="http://schemas.microsoft.com/office/powerpoint/2010/main" val="1339187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77E618-398C-2B98-A249-BC8C682CE8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9BC6562-A596-ECD7-A334-3813BD9958D8}"/>
              </a:ext>
            </a:extLst>
          </p:cNvPr>
          <p:cNvSpPr>
            <a:spLocks noGrp="1"/>
          </p:cNvSpPr>
          <p:nvPr>
            <p:ph type="body" idx="1"/>
          </p:nvPr>
        </p:nvSpPr>
        <p:spPr>
          <a:xfrm>
            <a:off x="838200" y="1825625"/>
            <a:ext cx="10515600" cy="3920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B3558A-3988-303B-69A6-68976B95283E}"/>
              </a:ext>
            </a:extLst>
          </p:cNvPr>
          <p:cNvSpPr>
            <a:spLocks noGrp="1"/>
          </p:cNvSpPr>
          <p:nvPr>
            <p:ph type="dt" sz="half" idx="2"/>
          </p:nvPr>
        </p:nvSpPr>
        <p:spPr>
          <a:xfrm>
            <a:off x="838200" y="586116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B94708-012F-4359-A84B-185C9FDFA390}" type="datetimeFigureOut">
              <a:rPr lang="en-GB" smtClean="0"/>
              <a:t>24/02/2025</a:t>
            </a:fld>
            <a:endParaRPr lang="en-GB"/>
          </a:p>
        </p:txBody>
      </p:sp>
      <p:sp>
        <p:nvSpPr>
          <p:cNvPr id="5" name="Footer Placeholder 4">
            <a:extLst>
              <a:ext uri="{FF2B5EF4-FFF2-40B4-BE49-F238E27FC236}">
                <a16:creationId xmlns:a16="http://schemas.microsoft.com/office/drawing/2014/main" id="{FF4B63F6-AE3C-1F44-255D-4B2F1B68F6C1}"/>
              </a:ext>
            </a:extLst>
          </p:cNvPr>
          <p:cNvSpPr>
            <a:spLocks noGrp="1"/>
          </p:cNvSpPr>
          <p:nvPr>
            <p:ph type="ftr" sz="quarter" idx="3"/>
          </p:nvPr>
        </p:nvSpPr>
        <p:spPr>
          <a:xfrm>
            <a:off x="4038600" y="586116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5A3EC80-9AE5-950B-2CD4-2BE85738718A}"/>
              </a:ext>
            </a:extLst>
          </p:cNvPr>
          <p:cNvSpPr>
            <a:spLocks noGrp="1"/>
          </p:cNvSpPr>
          <p:nvPr>
            <p:ph type="sldNum" sz="quarter" idx="4"/>
          </p:nvPr>
        </p:nvSpPr>
        <p:spPr>
          <a:xfrm>
            <a:off x="8610600" y="586116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FD697-53C8-4DC8-9C5D-9F45E6DE60AE}" type="slidenum">
              <a:rPr lang="en-GB" smtClean="0"/>
              <a:t>‹#›</a:t>
            </a:fld>
            <a:endParaRPr lang="en-GB"/>
          </a:p>
        </p:txBody>
      </p:sp>
      <p:grpSp>
        <p:nvGrpSpPr>
          <p:cNvPr id="8" name="Group 7">
            <a:extLst>
              <a:ext uri="{FF2B5EF4-FFF2-40B4-BE49-F238E27FC236}">
                <a16:creationId xmlns:a16="http://schemas.microsoft.com/office/drawing/2014/main" id="{036B6F15-D432-C2D0-64B7-CB3C34A15477}"/>
              </a:ext>
            </a:extLst>
          </p:cNvPr>
          <p:cNvGrpSpPr/>
          <p:nvPr userDrawn="1"/>
        </p:nvGrpSpPr>
        <p:grpSpPr>
          <a:xfrm>
            <a:off x="9867900" y="4035425"/>
            <a:ext cx="2324100" cy="2457450"/>
            <a:chOff x="9845311" y="4264025"/>
            <a:chExt cx="2324100" cy="2457450"/>
          </a:xfrm>
        </p:grpSpPr>
        <p:pic>
          <p:nvPicPr>
            <p:cNvPr id="9" name="Picture 8">
              <a:extLst>
                <a:ext uri="{FF2B5EF4-FFF2-40B4-BE49-F238E27FC236}">
                  <a16:creationId xmlns:a16="http://schemas.microsoft.com/office/drawing/2014/main" id="{4FF23AB2-CAB4-6AF5-5307-0088DF7773F7}"/>
                </a:ext>
              </a:extLst>
            </p:cNvPr>
            <p:cNvPicPr>
              <a:picLocks noChangeAspect="1"/>
            </p:cNvPicPr>
            <p:nvPr userDrawn="1"/>
          </p:nvPicPr>
          <p:blipFill>
            <a:blip r:embed="rId14"/>
            <a:stretch>
              <a:fillRect/>
            </a:stretch>
          </p:blipFill>
          <p:spPr>
            <a:xfrm>
              <a:off x="9845311" y="4264025"/>
              <a:ext cx="2324100" cy="2457450"/>
            </a:xfrm>
            <a:prstGeom prst="rect">
              <a:avLst/>
            </a:prstGeom>
          </p:spPr>
        </p:pic>
        <p:sp>
          <p:nvSpPr>
            <p:cNvPr id="10" name="Rectangle 9">
              <a:extLst>
                <a:ext uri="{FF2B5EF4-FFF2-40B4-BE49-F238E27FC236}">
                  <a16:creationId xmlns:a16="http://schemas.microsoft.com/office/drawing/2014/main" id="{BF19D38A-18A3-44E8-D3F3-6A03D0EF9FA9}"/>
                </a:ext>
              </a:extLst>
            </p:cNvPr>
            <p:cNvSpPr/>
            <p:nvPr userDrawn="1"/>
          </p:nvSpPr>
          <p:spPr>
            <a:xfrm>
              <a:off x="9982200" y="4276725"/>
              <a:ext cx="2065156" cy="2444750"/>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1" name="Picture 10">
            <a:extLst>
              <a:ext uri="{FF2B5EF4-FFF2-40B4-BE49-F238E27FC236}">
                <a16:creationId xmlns:a16="http://schemas.microsoft.com/office/drawing/2014/main" id="{014DC5D2-A2CF-1554-AE9B-99AC30B263E3}"/>
              </a:ext>
            </a:extLst>
          </p:cNvPr>
          <p:cNvPicPr>
            <a:picLocks noChangeAspect="1"/>
          </p:cNvPicPr>
          <p:nvPr userDrawn="1"/>
        </p:nvPicPr>
        <p:blipFill>
          <a:blip r:embed="rId15"/>
          <a:stretch>
            <a:fillRect/>
          </a:stretch>
        </p:blipFill>
        <p:spPr>
          <a:xfrm>
            <a:off x="0" y="2231"/>
            <a:ext cx="12192000" cy="448000"/>
          </a:xfrm>
          <a:prstGeom prst="rect">
            <a:avLst/>
          </a:prstGeom>
        </p:spPr>
      </p:pic>
      <p:sp>
        <p:nvSpPr>
          <p:cNvPr id="15" name="Rectangle 14">
            <a:extLst>
              <a:ext uri="{FF2B5EF4-FFF2-40B4-BE49-F238E27FC236}">
                <a16:creationId xmlns:a16="http://schemas.microsoft.com/office/drawing/2014/main" id="{FAEB951A-B7D0-5D29-A1DB-F45B05E285AA}"/>
              </a:ext>
            </a:extLst>
          </p:cNvPr>
          <p:cNvSpPr/>
          <p:nvPr userDrawn="1"/>
        </p:nvSpPr>
        <p:spPr>
          <a:xfrm>
            <a:off x="0" y="6505575"/>
            <a:ext cx="12192000" cy="3524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73827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Module </a:t>
            </a:r>
            <a:r>
              <a:rPr lang="en-GB" dirty="0"/>
              <a:t>9</a:t>
            </a:r>
            <a:r>
              <a:rPr dirty="0"/>
              <a:t>: Kubernetes Management with Terraform</a:t>
            </a:r>
          </a:p>
        </p:txBody>
      </p:sp>
      <p:sp>
        <p:nvSpPr>
          <p:cNvPr id="6" name="Subtitle 2">
            <a:extLst>
              <a:ext uri="{FF2B5EF4-FFF2-40B4-BE49-F238E27FC236}">
                <a16:creationId xmlns:a16="http://schemas.microsoft.com/office/drawing/2014/main" id="{EB98FB06-6469-3AC5-D5EC-1CCB43FC4060}"/>
              </a:ext>
            </a:extLst>
          </p:cNvPr>
          <p:cNvSpPr>
            <a:spLocks noGrp="1"/>
          </p:cNvSpPr>
          <p:nvPr/>
        </p:nvSpPr>
        <p:spPr>
          <a:xfrm>
            <a:off x="1828800" y="3600451"/>
            <a:ext cx="8534400" cy="17526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GB" dirty="0"/>
              <a:t>QATIP-Intermediate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00D00-A24F-8A04-9008-8B7209225D65}"/>
              </a:ext>
            </a:extLst>
          </p:cNvPr>
          <p:cNvSpPr>
            <a:spLocks noGrp="1"/>
          </p:cNvSpPr>
          <p:nvPr>
            <p:ph type="title"/>
          </p:nvPr>
        </p:nvSpPr>
        <p:spPr/>
        <p:txBody>
          <a:bodyPr/>
          <a:lstStyle/>
          <a:p>
            <a:r>
              <a:rPr lang="en-GB" dirty="0"/>
              <a:t>Helm</a:t>
            </a:r>
          </a:p>
        </p:txBody>
      </p:sp>
      <p:sp>
        <p:nvSpPr>
          <p:cNvPr id="3" name="Content Placeholder 2">
            <a:extLst>
              <a:ext uri="{FF2B5EF4-FFF2-40B4-BE49-F238E27FC236}">
                <a16:creationId xmlns:a16="http://schemas.microsoft.com/office/drawing/2014/main" id="{D5099F1D-EC08-EC46-5EAB-22DABD501A43}"/>
              </a:ext>
            </a:extLst>
          </p:cNvPr>
          <p:cNvSpPr>
            <a:spLocks noGrp="1"/>
          </p:cNvSpPr>
          <p:nvPr>
            <p:ph idx="1"/>
          </p:nvPr>
        </p:nvSpPr>
        <p:spPr>
          <a:xfrm>
            <a:off x="838200" y="1503787"/>
            <a:ext cx="6442663" cy="4351338"/>
          </a:xfrm>
        </p:spPr>
        <p:txBody>
          <a:bodyPr/>
          <a:lstStyle/>
          <a:p>
            <a:r>
              <a:rPr lang="en-GB" dirty="0"/>
              <a:t>Package manager for Kubernetes</a:t>
            </a:r>
          </a:p>
          <a:p>
            <a:r>
              <a:rPr lang="en-GB" dirty="0"/>
              <a:t>manages Kubernetes applications through reusable templates known as Helm charts</a:t>
            </a:r>
          </a:p>
          <a:p>
            <a:r>
              <a:rPr lang="en-GB" dirty="0"/>
              <a:t>Charts bundle Kubernetes manifests (deployments, services, config maps etc) with default configuration values</a:t>
            </a:r>
          </a:p>
          <a:p>
            <a:r>
              <a:rPr lang="en-GB" dirty="0"/>
              <a:t>Terraform's Helm provider allows you to deploy and manage Helm charts declaratively</a:t>
            </a:r>
          </a:p>
          <a:p>
            <a:endParaRPr lang="en-GB" dirty="0"/>
          </a:p>
        </p:txBody>
      </p:sp>
      <p:pic>
        <p:nvPicPr>
          <p:cNvPr id="4" name="Picture 3">
            <a:extLst>
              <a:ext uri="{FF2B5EF4-FFF2-40B4-BE49-F238E27FC236}">
                <a16:creationId xmlns:a16="http://schemas.microsoft.com/office/drawing/2014/main" id="{1CF6026C-A059-696A-A206-5202F5D52AC6}"/>
              </a:ext>
            </a:extLst>
          </p:cNvPr>
          <p:cNvPicPr>
            <a:picLocks noChangeAspect="1"/>
          </p:cNvPicPr>
          <p:nvPr/>
        </p:nvPicPr>
        <p:blipFill>
          <a:blip r:embed="rId2"/>
          <a:stretch>
            <a:fillRect/>
          </a:stretch>
        </p:blipFill>
        <p:spPr>
          <a:xfrm>
            <a:off x="8006317" y="1941549"/>
            <a:ext cx="3010900" cy="3471899"/>
          </a:xfrm>
          <a:prstGeom prst="rect">
            <a:avLst/>
          </a:prstGeom>
        </p:spPr>
      </p:pic>
    </p:spTree>
    <p:extLst>
      <p:ext uri="{BB962C8B-B14F-4D97-AF65-F5344CB8AC3E}">
        <p14:creationId xmlns:p14="http://schemas.microsoft.com/office/powerpoint/2010/main" val="153557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F8FF-126F-696C-964D-D591FDE5C77E}"/>
              </a:ext>
            </a:extLst>
          </p:cNvPr>
          <p:cNvSpPr>
            <a:spLocks noGrp="1"/>
          </p:cNvSpPr>
          <p:nvPr>
            <p:ph type="title"/>
          </p:nvPr>
        </p:nvSpPr>
        <p:spPr>
          <a:xfrm>
            <a:off x="769756" y="588168"/>
            <a:ext cx="10820400" cy="1325563"/>
          </a:xfrm>
        </p:spPr>
        <p:txBody>
          <a:bodyPr/>
          <a:lstStyle/>
          <a:p>
            <a:r>
              <a:rPr lang="en-GB" dirty="0"/>
              <a:t>Helm’s role in resolving Terraform-Kubernetes conflicts</a:t>
            </a:r>
          </a:p>
        </p:txBody>
      </p:sp>
      <p:sp>
        <p:nvSpPr>
          <p:cNvPr id="3" name="Content Placeholder 2">
            <a:extLst>
              <a:ext uri="{FF2B5EF4-FFF2-40B4-BE49-F238E27FC236}">
                <a16:creationId xmlns:a16="http://schemas.microsoft.com/office/drawing/2014/main" id="{07181F24-F065-0907-CB9A-C241F3756C02}"/>
              </a:ext>
            </a:extLst>
          </p:cNvPr>
          <p:cNvSpPr>
            <a:spLocks noGrp="1"/>
          </p:cNvSpPr>
          <p:nvPr>
            <p:ph idx="1"/>
          </p:nvPr>
        </p:nvSpPr>
        <p:spPr>
          <a:xfrm>
            <a:off x="1074556" y="2150798"/>
            <a:ext cx="10515600" cy="4351338"/>
          </a:xfrm>
        </p:spPr>
        <p:txBody>
          <a:bodyPr/>
          <a:lstStyle/>
          <a:p>
            <a:r>
              <a:rPr lang="en-GB" dirty="0"/>
              <a:t>Helm allows Kubernetes to manage its own resources dynamically, reducing Terraform's direct involvement in workload management.</a:t>
            </a:r>
          </a:p>
          <a:p>
            <a:r>
              <a:rPr lang="en-GB" dirty="0"/>
              <a:t>By using Helm, Terraform can provision clusters, while Helm manages application deployments—aligning with Kubernetes’ best practices.</a:t>
            </a:r>
          </a:p>
          <a:p>
            <a:r>
              <a:rPr lang="en-GB" dirty="0"/>
              <a:t>Helm avoids Terraform state conflicts by letting Kubernetes handle scaling and updates.</a:t>
            </a:r>
          </a:p>
        </p:txBody>
      </p:sp>
    </p:spTree>
    <p:extLst>
      <p:ext uri="{BB962C8B-B14F-4D97-AF65-F5344CB8AC3E}">
        <p14:creationId xmlns:p14="http://schemas.microsoft.com/office/powerpoint/2010/main" val="102157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Demo: Application Deployment</a:t>
            </a:r>
          </a:p>
        </p:txBody>
      </p:sp>
      <p:sp>
        <p:nvSpPr>
          <p:cNvPr id="3" name="Content Placeholder 2"/>
          <p:cNvSpPr>
            <a:spLocks noGrp="1"/>
          </p:cNvSpPr>
          <p:nvPr>
            <p:ph idx="1"/>
          </p:nvPr>
        </p:nvSpPr>
        <p:spPr/>
        <p:txBody>
          <a:bodyPr/>
          <a:lstStyle/>
          <a:p>
            <a:r>
              <a:t>Deploying applications to Kubernetes clusters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Lab: Managing Kubernetes Resources</a:t>
            </a:r>
          </a:p>
        </p:txBody>
      </p:sp>
      <p:sp>
        <p:nvSpPr>
          <p:cNvPr id="3" name="Content Placeholder 2"/>
          <p:cNvSpPr>
            <a:spLocks noGrp="1"/>
          </p:cNvSpPr>
          <p:nvPr>
            <p:ph idx="1"/>
          </p:nvPr>
        </p:nvSpPr>
        <p:spPr>
          <a:xfrm>
            <a:off x="956023" y="1795197"/>
            <a:ext cx="10515600" cy="4351338"/>
          </a:xfrm>
        </p:spPr>
        <p:txBody>
          <a:bodyPr/>
          <a:lstStyle/>
          <a:p>
            <a:pPr marL="0" indent="0">
              <a:buNone/>
            </a:pPr>
            <a:r>
              <a:rPr lang="en-GB" dirty="0"/>
              <a:t>This lab demonstrates how Terraform provisions Kubernetes infrastructure, but conflicts can arise when Kubernetes dynamically manages workloads. The lab also shows how Helm can mitigate these conflicts.</a:t>
            </a:r>
          </a:p>
          <a:p>
            <a:pPr marL="0" indent="0">
              <a:buNone/>
            </a:pPr>
            <a:r>
              <a:rPr lang="en-GB" dirty="0"/>
              <a:t>By the end of the lab, you will understand why Terraform struggles with autoscaling and why Helm is a better solution for workload management.</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7C5AC8-59E8-0273-ED3B-0EA18AAB1DF6}"/>
              </a:ext>
            </a:extLst>
          </p:cNvPr>
          <p:cNvSpPr>
            <a:spLocks noGrp="1"/>
          </p:cNvSpPr>
          <p:nvPr>
            <p:ph type="title"/>
          </p:nvPr>
        </p:nvSpPr>
        <p:spPr>
          <a:xfrm>
            <a:off x="838200" y="1138238"/>
            <a:ext cx="4595446" cy="2852737"/>
          </a:xfrm>
        </p:spPr>
        <p:txBody>
          <a:bodyPr>
            <a:normAutofit/>
          </a:bodyPr>
          <a:lstStyle/>
          <a:p>
            <a:r>
              <a:rPr lang="en-GB" sz="13800" dirty="0"/>
              <a:t>Lab 9</a:t>
            </a:r>
          </a:p>
        </p:txBody>
      </p:sp>
      <p:sp>
        <p:nvSpPr>
          <p:cNvPr id="6" name="Text Placeholder 5">
            <a:extLst>
              <a:ext uri="{FF2B5EF4-FFF2-40B4-BE49-F238E27FC236}">
                <a16:creationId xmlns:a16="http://schemas.microsoft.com/office/drawing/2014/main" id="{15207ADF-D4B7-F05A-93E9-490C1609EB34}"/>
              </a:ext>
            </a:extLst>
          </p:cNvPr>
          <p:cNvSpPr>
            <a:spLocks noGrp="1"/>
          </p:cNvSpPr>
          <p:nvPr>
            <p:ph type="body" idx="1"/>
          </p:nvPr>
        </p:nvSpPr>
        <p:spPr>
          <a:xfrm>
            <a:off x="838200" y="4149848"/>
            <a:ext cx="4797669" cy="1500187"/>
          </a:xfrm>
        </p:spPr>
        <p:txBody>
          <a:bodyPr>
            <a:normAutofit/>
          </a:bodyPr>
          <a:lstStyle/>
          <a:p>
            <a:r>
              <a:rPr lang="en-GB" sz="3600" dirty="0">
                <a:solidFill>
                  <a:schemeClr val="bg2">
                    <a:lumMod val="25000"/>
                  </a:schemeClr>
                </a:solidFill>
              </a:rPr>
              <a:t>Kubernetes</a:t>
            </a:r>
          </a:p>
        </p:txBody>
      </p:sp>
      <p:sp>
        <p:nvSpPr>
          <p:cNvPr id="7" name="Text Placeholder 5">
            <a:extLst>
              <a:ext uri="{FF2B5EF4-FFF2-40B4-BE49-F238E27FC236}">
                <a16:creationId xmlns:a16="http://schemas.microsoft.com/office/drawing/2014/main" id="{F4ABBDBA-BB47-3117-A11A-84921348E7AF}"/>
              </a:ext>
            </a:extLst>
          </p:cNvPr>
          <p:cNvSpPr txBox="1">
            <a:spLocks/>
          </p:cNvSpPr>
          <p:nvPr/>
        </p:nvSpPr>
        <p:spPr>
          <a:xfrm>
            <a:off x="6193449" y="2028641"/>
            <a:ext cx="3474426" cy="318879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sz="2000" dirty="0">
                <a:solidFill>
                  <a:schemeClr val="bg2">
                    <a:lumMod val="25000"/>
                  </a:schemeClr>
                </a:solidFill>
              </a:rPr>
              <a:t>In this lab you will deploy and manage a kubernetes cluster using Terraform </a:t>
            </a:r>
          </a:p>
        </p:txBody>
      </p:sp>
      <p:pic>
        <p:nvPicPr>
          <p:cNvPr id="2" name="Picture 1">
            <a:extLst>
              <a:ext uri="{FF2B5EF4-FFF2-40B4-BE49-F238E27FC236}">
                <a16:creationId xmlns:a16="http://schemas.microsoft.com/office/drawing/2014/main" id="{008CB780-5DF6-BF6E-C118-A62D19E7A66C}"/>
              </a:ext>
            </a:extLst>
          </p:cNvPr>
          <p:cNvPicPr>
            <a:picLocks noChangeAspect="1"/>
          </p:cNvPicPr>
          <p:nvPr/>
        </p:nvPicPr>
        <p:blipFill>
          <a:blip r:embed="rId3"/>
          <a:stretch>
            <a:fillRect/>
          </a:stretch>
        </p:blipFill>
        <p:spPr>
          <a:xfrm>
            <a:off x="9798660" y="2028641"/>
            <a:ext cx="1071929" cy="1071929"/>
          </a:xfrm>
          <a:prstGeom prst="rect">
            <a:avLst/>
          </a:prstGeom>
        </p:spPr>
      </p:pic>
    </p:spTree>
    <p:extLst>
      <p:ext uri="{BB962C8B-B14F-4D97-AF65-F5344CB8AC3E}">
        <p14:creationId xmlns:p14="http://schemas.microsoft.com/office/powerpoint/2010/main" val="2725587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62C2-2FB9-ACB4-0524-9B38BF89DCD9}"/>
              </a:ext>
            </a:extLst>
          </p:cNvPr>
          <p:cNvSpPr>
            <a:spLocks noGrp="1"/>
          </p:cNvSpPr>
          <p:nvPr>
            <p:ph type="title"/>
          </p:nvPr>
        </p:nvSpPr>
        <p:spPr>
          <a:xfrm>
            <a:off x="831850" y="1709738"/>
            <a:ext cx="10515600" cy="558799"/>
          </a:xfrm>
        </p:spPr>
        <p:txBody>
          <a:bodyPr>
            <a:normAutofit fontScale="90000"/>
          </a:bodyPr>
          <a:lstStyle/>
          <a:p>
            <a:r>
              <a:rPr lang="en-GB" dirty="0"/>
              <a:t>Any questions…</a:t>
            </a:r>
          </a:p>
        </p:txBody>
      </p:sp>
      <p:pic>
        <p:nvPicPr>
          <p:cNvPr id="4" name="Picture 3">
            <a:extLst>
              <a:ext uri="{FF2B5EF4-FFF2-40B4-BE49-F238E27FC236}">
                <a16:creationId xmlns:a16="http://schemas.microsoft.com/office/drawing/2014/main" id="{5FD27911-3AF5-DB2C-B179-7D3ABA229869}"/>
              </a:ext>
            </a:extLst>
          </p:cNvPr>
          <p:cNvPicPr>
            <a:picLocks noChangeAspect="1"/>
          </p:cNvPicPr>
          <p:nvPr/>
        </p:nvPicPr>
        <p:blipFill>
          <a:blip r:embed="rId3"/>
          <a:srcRect l="23641" r="21760"/>
          <a:stretch/>
        </p:blipFill>
        <p:spPr>
          <a:xfrm>
            <a:off x="6409265" y="854869"/>
            <a:ext cx="2810935" cy="5148262"/>
          </a:xfrm>
          <a:prstGeom prst="rect">
            <a:avLst/>
          </a:prstGeom>
        </p:spPr>
      </p:pic>
    </p:spTree>
    <p:extLst>
      <p:ext uri="{BB962C8B-B14F-4D97-AF65-F5344CB8AC3E}">
        <p14:creationId xmlns:p14="http://schemas.microsoft.com/office/powerpoint/2010/main" val="1427411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AA907-1D7E-0D61-53B5-B224AE18F4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B5827A-001F-13C7-BB68-60BD7464A559}"/>
              </a:ext>
            </a:extLst>
          </p:cNvPr>
          <p:cNvSpPr>
            <a:spLocks noGrp="1"/>
          </p:cNvSpPr>
          <p:nvPr>
            <p:ph type="title"/>
          </p:nvPr>
        </p:nvSpPr>
        <p:spPr>
          <a:xfrm>
            <a:off x="721784" y="3902603"/>
            <a:ext cx="5035549" cy="558799"/>
          </a:xfrm>
        </p:spPr>
        <p:txBody>
          <a:bodyPr>
            <a:noAutofit/>
          </a:bodyPr>
          <a:lstStyle/>
          <a:p>
            <a:pPr algn="ctr"/>
            <a:r>
              <a:rPr lang="en-GB" sz="8800" dirty="0"/>
              <a:t>Quiz </a:t>
            </a:r>
            <a:br>
              <a:rPr lang="en-GB" sz="8800" dirty="0"/>
            </a:br>
            <a:r>
              <a:rPr lang="en-GB" sz="8800" dirty="0"/>
              <a:t>Time</a:t>
            </a:r>
          </a:p>
        </p:txBody>
      </p:sp>
      <p:pic>
        <p:nvPicPr>
          <p:cNvPr id="5" name="Picture 4" descr="A logo of a question mark&#10;&#10;Description automatically generated">
            <a:extLst>
              <a:ext uri="{FF2B5EF4-FFF2-40B4-BE49-F238E27FC236}">
                <a16:creationId xmlns:a16="http://schemas.microsoft.com/office/drawing/2014/main" id="{2D5F30E2-9F83-4127-2EAF-E4B43E570442}"/>
              </a:ext>
            </a:extLst>
          </p:cNvPr>
          <p:cNvPicPr>
            <a:picLocks noChangeAspect="1"/>
          </p:cNvPicPr>
          <p:nvPr/>
        </p:nvPicPr>
        <p:blipFill>
          <a:blip r:embed="rId3">
            <a:extLst>
              <a:ext uri="{28A0092B-C50C-407E-A947-70E740481C1C}">
                <a14:useLocalDpi xmlns:a14="http://schemas.microsoft.com/office/drawing/2010/main" val="0"/>
              </a:ext>
            </a:extLst>
          </a:blip>
          <a:srcRect b="14905"/>
          <a:stretch/>
        </p:blipFill>
        <p:spPr>
          <a:xfrm>
            <a:off x="5088467" y="960436"/>
            <a:ext cx="4885267" cy="4157134"/>
          </a:xfrm>
          <a:prstGeom prst="rect">
            <a:avLst/>
          </a:prstGeom>
        </p:spPr>
      </p:pic>
      <p:sp>
        <p:nvSpPr>
          <p:cNvPr id="6" name="TextBox 5">
            <a:extLst>
              <a:ext uri="{FF2B5EF4-FFF2-40B4-BE49-F238E27FC236}">
                <a16:creationId xmlns:a16="http://schemas.microsoft.com/office/drawing/2014/main" id="{835673D1-529B-5DF4-AB6B-95EDD50047CA}"/>
              </a:ext>
            </a:extLst>
          </p:cNvPr>
          <p:cNvSpPr txBox="1"/>
          <p:nvPr/>
        </p:nvSpPr>
        <p:spPr>
          <a:xfrm>
            <a:off x="5588000" y="5117570"/>
            <a:ext cx="1457450" cy="230832"/>
          </a:xfrm>
          <a:prstGeom prst="rect">
            <a:avLst/>
          </a:prstGeom>
          <a:noFill/>
        </p:spPr>
        <p:txBody>
          <a:bodyPr wrap="none" rtlCol="0">
            <a:spAutoFit/>
          </a:bodyPr>
          <a:lstStyle/>
          <a:p>
            <a:r>
              <a:rPr lang="en-GB" sz="900" dirty="0"/>
              <a:t>* Logo designed by Freepik</a:t>
            </a:r>
          </a:p>
        </p:txBody>
      </p:sp>
    </p:spTree>
    <p:extLst>
      <p:ext uri="{BB962C8B-B14F-4D97-AF65-F5344CB8AC3E}">
        <p14:creationId xmlns:p14="http://schemas.microsoft.com/office/powerpoint/2010/main" val="1969850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64797-2290-B5D0-BB67-A2F915EF3C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3B5B40-8B09-DEC1-75A7-636861CE4C13}"/>
              </a:ext>
            </a:extLst>
          </p:cNvPr>
          <p:cNvSpPr>
            <a:spLocks noGrp="1"/>
          </p:cNvSpPr>
          <p:nvPr>
            <p:ph type="title"/>
          </p:nvPr>
        </p:nvSpPr>
        <p:spPr>
          <a:xfrm>
            <a:off x="838200" y="534458"/>
            <a:ext cx="10515600" cy="1325563"/>
          </a:xfrm>
        </p:spPr>
        <p:txBody>
          <a:bodyPr>
            <a:normAutofit/>
          </a:bodyPr>
          <a:lstStyle/>
          <a:p>
            <a:r>
              <a:rPr lang="en-GB" sz="3200" dirty="0">
                <a:latin typeface="+mn-lt"/>
              </a:rPr>
              <a:t>Q1. What is the main challenge when using Terraform to manage Kubernetes resources?</a:t>
            </a:r>
            <a:endParaRPr sz="3200" dirty="0">
              <a:latin typeface="+mn-lt"/>
            </a:endParaRPr>
          </a:p>
        </p:txBody>
      </p:sp>
      <p:sp>
        <p:nvSpPr>
          <p:cNvPr id="3" name="Content Placeholder 2">
            <a:extLst>
              <a:ext uri="{FF2B5EF4-FFF2-40B4-BE49-F238E27FC236}">
                <a16:creationId xmlns:a16="http://schemas.microsoft.com/office/drawing/2014/main" id="{4B170E7F-6CF3-C41E-6C75-3D16BECA7B69}"/>
              </a:ext>
            </a:extLst>
          </p:cNvPr>
          <p:cNvSpPr>
            <a:spLocks noGrp="1"/>
          </p:cNvSpPr>
          <p:nvPr>
            <p:ph idx="1"/>
          </p:nvPr>
        </p:nvSpPr>
        <p:spPr>
          <a:xfrm>
            <a:off x="939089" y="2108466"/>
            <a:ext cx="10515600" cy="2412736"/>
          </a:xfrm>
        </p:spPr>
        <p:txBody>
          <a:bodyPr/>
          <a:lstStyle/>
          <a:p>
            <a:pPr marL="514350" indent="-514350">
              <a:buAutoNum type="alphaUcParenR"/>
            </a:pPr>
            <a:r>
              <a:rPr lang="en-GB" dirty="0"/>
              <a:t>Kubernetes does not support Terraform.</a:t>
            </a:r>
          </a:p>
          <a:p>
            <a:pPr marL="514350" indent="-514350">
              <a:buAutoNum type="alphaUcParenR"/>
            </a:pPr>
            <a:r>
              <a:rPr lang="en-GB" dirty="0"/>
              <a:t>Terraform enforces a static state, while Kubernetes dynamically adjusts resources.</a:t>
            </a:r>
          </a:p>
          <a:p>
            <a:pPr marL="514350" indent="-514350">
              <a:buAutoNum type="alphaUcParenR"/>
            </a:pPr>
            <a:r>
              <a:rPr lang="en-GB" dirty="0"/>
              <a:t>Terraform does not track any Kubernetes resources</a:t>
            </a:r>
          </a:p>
          <a:p>
            <a:pPr marL="514350" indent="-514350">
              <a:buAutoNum type="alphaUcParenR"/>
            </a:pPr>
            <a:r>
              <a:rPr lang="en-GB" dirty="0"/>
              <a:t>Terraform can only be used with AWS, not Kubernetes.</a:t>
            </a:r>
            <a:endParaRPr dirty="0"/>
          </a:p>
        </p:txBody>
      </p:sp>
    </p:spTree>
    <p:extLst>
      <p:ext uri="{BB962C8B-B14F-4D97-AF65-F5344CB8AC3E}">
        <p14:creationId xmlns:p14="http://schemas.microsoft.com/office/powerpoint/2010/main" val="3207510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9B3F3-0B51-E1CF-1C95-37637B58E8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E155B5-0BAB-89A9-8A54-29C5EF1A2C28}"/>
              </a:ext>
            </a:extLst>
          </p:cNvPr>
          <p:cNvSpPr>
            <a:spLocks noGrp="1"/>
          </p:cNvSpPr>
          <p:nvPr>
            <p:ph type="title"/>
          </p:nvPr>
        </p:nvSpPr>
        <p:spPr>
          <a:xfrm>
            <a:off x="838200" y="534458"/>
            <a:ext cx="10515600" cy="1325563"/>
          </a:xfrm>
        </p:spPr>
        <p:txBody>
          <a:bodyPr>
            <a:normAutofit/>
          </a:bodyPr>
          <a:lstStyle/>
          <a:p>
            <a:r>
              <a:rPr lang="en-GB" sz="3200" dirty="0">
                <a:latin typeface="+mn-lt"/>
              </a:rPr>
              <a:t>Q1. What is the main challenge when using Terraform to manage Kubernetes resources?</a:t>
            </a:r>
            <a:endParaRPr sz="3200" dirty="0">
              <a:latin typeface="+mn-lt"/>
            </a:endParaRPr>
          </a:p>
        </p:txBody>
      </p:sp>
      <p:sp>
        <p:nvSpPr>
          <p:cNvPr id="3" name="Content Placeholder 2">
            <a:extLst>
              <a:ext uri="{FF2B5EF4-FFF2-40B4-BE49-F238E27FC236}">
                <a16:creationId xmlns:a16="http://schemas.microsoft.com/office/drawing/2014/main" id="{D1AE6819-CEAD-60BD-F3F4-BF41AE28CCA4}"/>
              </a:ext>
            </a:extLst>
          </p:cNvPr>
          <p:cNvSpPr>
            <a:spLocks noGrp="1"/>
          </p:cNvSpPr>
          <p:nvPr>
            <p:ph idx="1"/>
          </p:nvPr>
        </p:nvSpPr>
        <p:spPr>
          <a:xfrm>
            <a:off x="939089" y="2108466"/>
            <a:ext cx="10515600" cy="2412736"/>
          </a:xfrm>
        </p:spPr>
        <p:txBody>
          <a:bodyPr/>
          <a:lstStyle/>
          <a:p>
            <a:pPr marL="514350" indent="-514350">
              <a:buAutoNum type="alphaUcParenR"/>
            </a:pPr>
            <a:r>
              <a:rPr lang="en-GB" dirty="0"/>
              <a:t>Kubernetes does not support Terraform.</a:t>
            </a:r>
          </a:p>
          <a:p>
            <a:pPr marL="514350" indent="-514350">
              <a:buAutoNum type="alphaUcParenR"/>
            </a:pPr>
            <a:r>
              <a:rPr lang="en-GB" b="1" dirty="0">
                <a:solidFill>
                  <a:schemeClr val="accent6">
                    <a:lumMod val="75000"/>
                  </a:schemeClr>
                </a:solidFill>
              </a:rPr>
              <a:t>Terraform enforces a static state, while Kubernetes dynamically adjusts resources.</a:t>
            </a:r>
          </a:p>
          <a:p>
            <a:pPr marL="514350" indent="-514350">
              <a:buAutoNum type="alphaUcParenR"/>
            </a:pPr>
            <a:r>
              <a:rPr lang="en-GB" dirty="0"/>
              <a:t>Terraform does not track any Kubernetes resources</a:t>
            </a:r>
          </a:p>
          <a:p>
            <a:pPr marL="514350" indent="-514350">
              <a:buAutoNum type="alphaUcParenR"/>
            </a:pPr>
            <a:r>
              <a:rPr lang="en-GB" dirty="0"/>
              <a:t>Terraform can only be used with AWS, not Kubernetes.</a:t>
            </a:r>
            <a:endParaRPr dirty="0"/>
          </a:p>
        </p:txBody>
      </p:sp>
      <p:sp>
        <p:nvSpPr>
          <p:cNvPr id="4" name="Rectangle 1">
            <a:extLst>
              <a:ext uri="{FF2B5EF4-FFF2-40B4-BE49-F238E27FC236}">
                <a16:creationId xmlns:a16="http://schemas.microsoft.com/office/drawing/2014/main" id="{9F356C3B-F8D2-4B54-1925-7230838BAED6}"/>
              </a:ext>
            </a:extLst>
          </p:cNvPr>
          <p:cNvSpPr>
            <a:spLocks noChangeArrowheads="1"/>
          </p:cNvSpPr>
          <p:nvPr/>
        </p:nvSpPr>
        <p:spPr bwMode="auto">
          <a:xfrm>
            <a:off x="939089" y="5143979"/>
            <a:ext cx="90297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Explanation: </a:t>
            </a:r>
            <a:r>
              <a:rPr kumimoji="0" lang="en-US" altLang="en-US" sz="1600" i="0" u="none" strike="noStrike" cap="none" normalizeH="0" baseline="0" dirty="0">
                <a:ln>
                  <a:noFill/>
                </a:ln>
                <a:solidFill>
                  <a:schemeClr val="tx1"/>
                </a:solidFill>
                <a:effectLst/>
                <a:latin typeface="Arial" panose="020B0604020202020204" pitchFamily="34" charset="0"/>
              </a:rPr>
              <a:t>Terraform maintains a static state file, while Kubernetes dynamically creates, deletes, and scales resources based on demand. This mismatch can cause Terraform to override Kubernetes’ changes when running </a:t>
            </a:r>
            <a:r>
              <a:rPr kumimoji="0" lang="en-US" altLang="en-US" sz="1600" i="0" u="none" strike="noStrike" cap="none" normalizeH="0" baseline="0" dirty="0">
                <a:ln>
                  <a:noFill/>
                </a:ln>
                <a:solidFill>
                  <a:schemeClr val="tx1"/>
                </a:solidFill>
                <a:effectLst/>
                <a:latin typeface="Arial Unicode MS"/>
              </a:rPr>
              <a:t>terraform apply</a:t>
            </a:r>
            <a:r>
              <a:rPr kumimoji="0" lang="en-US" altLang="en-US" sz="1600" i="0" u="none" strike="noStrike" cap="none" normalizeH="0" baseline="0" dirty="0">
                <a:ln>
                  <a:noFill/>
                </a:ln>
                <a:solidFill>
                  <a:schemeClr val="tx1"/>
                </a:solidFill>
                <a:effectLst/>
              </a:rPr>
              <a:t> </a:t>
            </a:r>
            <a:endParaRPr kumimoji="0" lang="en-US" altLang="en-US" sz="16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5707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FEE3F-70B8-BC33-0030-64F653CB2D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BD6AEB-CA01-771F-64F3-984C26A9FB54}"/>
              </a:ext>
            </a:extLst>
          </p:cNvPr>
          <p:cNvSpPr>
            <a:spLocks noGrp="1"/>
          </p:cNvSpPr>
          <p:nvPr>
            <p:ph type="title"/>
          </p:nvPr>
        </p:nvSpPr>
        <p:spPr>
          <a:xfrm>
            <a:off x="838200" y="534458"/>
            <a:ext cx="10515600" cy="1325563"/>
          </a:xfrm>
        </p:spPr>
        <p:txBody>
          <a:bodyPr>
            <a:normAutofit/>
          </a:bodyPr>
          <a:lstStyle/>
          <a:p>
            <a:r>
              <a:rPr lang="en-GB" sz="3200" dirty="0">
                <a:latin typeface="+mn-lt"/>
              </a:rPr>
              <a:t>Q2. What problem can occur when Kubernetes automatically scales a deployment?</a:t>
            </a:r>
            <a:endParaRPr sz="3200" dirty="0">
              <a:latin typeface="+mn-lt"/>
            </a:endParaRPr>
          </a:p>
        </p:txBody>
      </p:sp>
      <p:sp>
        <p:nvSpPr>
          <p:cNvPr id="3" name="Content Placeholder 2">
            <a:extLst>
              <a:ext uri="{FF2B5EF4-FFF2-40B4-BE49-F238E27FC236}">
                <a16:creationId xmlns:a16="http://schemas.microsoft.com/office/drawing/2014/main" id="{A5757A21-F9C2-CA37-885F-031912689052}"/>
              </a:ext>
            </a:extLst>
          </p:cNvPr>
          <p:cNvSpPr>
            <a:spLocks noGrp="1"/>
          </p:cNvSpPr>
          <p:nvPr>
            <p:ph idx="1"/>
          </p:nvPr>
        </p:nvSpPr>
        <p:spPr>
          <a:xfrm>
            <a:off x="939089" y="2108466"/>
            <a:ext cx="10515600" cy="2412736"/>
          </a:xfrm>
        </p:spPr>
        <p:txBody>
          <a:bodyPr>
            <a:normAutofit/>
          </a:bodyPr>
          <a:lstStyle/>
          <a:p>
            <a:pPr marL="514350" indent="-514350">
              <a:buAutoNum type="alphaUcParenR"/>
            </a:pPr>
            <a:r>
              <a:rPr lang="en-GB" dirty="0"/>
              <a:t>Terraform does not recognize the new pods and may revert them during terraform apply.</a:t>
            </a:r>
          </a:p>
          <a:p>
            <a:pPr marL="514350" indent="-514350">
              <a:buAutoNum type="alphaUcParenR"/>
            </a:pPr>
            <a:r>
              <a:rPr lang="en-GB" dirty="0"/>
              <a:t>Terraform automatically scales its state to match Kubernetes.</a:t>
            </a:r>
          </a:p>
          <a:p>
            <a:pPr marL="514350" indent="-514350">
              <a:buAutoNum type="alphaUcParenR"/>
            </a:pPr>
            <a:r>
              <a:rPr lang="en-GB" dirty="0"/>
              <a:t>Kubernetes prevents Terraform from overriding changes.</a:t>
            </a:r>
          </a:p>
          <a:p>
            <a:pPr marL="514350" indent="-514350">
              <a:buAutoNum type="alphaUcParenR"/>
            </a:pPr>
            <a:r>
              <a:rPr lang="en-GB" dirty="0"/>
              <a:t>Terraform only manages Kubernetes workloads, not infrastructure.</a:t>
            </a:r>
            <a:endParaRPr dirty="0"/>
          </a:p>
        </p:txBody>
      </p:sp>
    </p:spTree>
    <p:extLst>
      <p:ext uri="{BB962C8B-B14F-4D97-AF65-F5344CB8AC3E}">
        <p14:creationId xmlns:p14="http://schemas.microsoft.com/office/powerpoint/2010/main" val="745843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 to Kubernetes</a:t>
            </a:r>
          </a:p>
        </p:txBody>
      </p:sp>
      <p:sp>
        <p:nvSpPr>
          <p:cNvPr id="3" name="Content Placeholder 2"/>
          <p:cNvSpPr>
            <a:spLocks noGrp="1"/>
          </p:cNvSpPr>
          <p:nvPr>
            <p:ph idx="1"/>
          </p:nvPr>
        </p:nvSpPr>
        <p:spPr>
          <a:xfrm>
            <a:off x="1074556" y="1812131"/>
            <a:ext cx="7083125" cy="4351338"/>
          </a:xfrm>
        </p:spPr>
        <p:txBody>
          <a:bodyPr/>
          <a:lstStyle/>
          <a:p>
            <a:r>
              <a:rPr dirty="0"/>
              <a:t>Kubernetes architecture and core concepts</a:t>
            </a:r>
          </a:p>
          <a:p>
            <a:r>
              <a:rPr dirty="0"/>
              <a:t>Managing clusters and workloads with Terraform</a:t>
            </a:r>
            <a:endParaRPr lang="en-GB" dirty="0"/>
          </a:p>
          <a:p>
            <a:r>
              <a:rPr lang="en-GB" dirty="0"/>
              <a:t>Helm charts </a:t>
            </a:r>
            <a:endParaRPr dirty="0"/>
          </a:p>
        </p:txBody>
      </p:sp>
      <p:pic>
        <p:nvPicPr>
          <p:cNvPr id="1026" name="Picture 2">
            <a:extLst>
              <a:ext uri="{FF2B5EF4-FFF2-40B4-BE49-F238E27FC236}">
                <a16:creationId xmlns:a16="http://schemas.microsoft.com/office/drawing/2014/main" id="{0106D777-0F1A-71FF-B38D-B1197DAF1A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4666" y="1690688"/>
            <a:ext cx="2663266" cy="25066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DE0A4-02E2-96A2-9CBF-4356B0F26E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59F6F6-C3DC-2C02-BC05-1D690F955DB4}"/>
              </a:ext>
            </a:extLst>
          </p:cNvPr>
          <p:cNvSpPr>
            <a:spLocks noGrp="1"/>
          </p:cNvSpPr>
          <p:nvPr>
            <p:ph type="title"/>
          </p:nvPr>
        </p:nvSpPr>
        <p:spPr>
          <a:xfrm>
            <a:off x="838200" y="534458"/>
            <a:ext cx="10515600" cy="1325563"/>
          </a:xfrm>
        </p:spPr>
        <p:txBody>
          <a:bodyPr>
            <a:normAutofit/>
          </a:bodyPr>
          <a:lstStyle/>
          <a:p>
            <a:r>
              <a:rPr lang="en-GB" sz="3200" dirty="0">
                <a:latin typeface="+mn-lt"/>
              </a:rPr>
              <a:t>Q2. What problem can occur when Kubernetes automatically scales a deployment?</a:t>
            </a:r>
            <a:endParaRPr sz="3200" dirty="0">
              <a:latin typeface="+mn-lt"/>
            </a:endParaRPr>
          </a:p>
        </p:txBody>
      </p:sp>
      <p:sp>
        <p:nvSpPr>
          <p:cNvPr id="3" name="Content Placeholder 2">
            <a:extLst>
              <a:ext uri="{FF2B5EF4-FFF2-40B4-BE49-F238E27FC236}">
                <a16:creationId xmlns:a16="http://schemas.microsoft.com/office/drawing/2014/main" id="{83BA8B1A-8BFC-B8CB-8295-4977BF15747C}"/>
              </a:ext>
            </a:extLst>
          </p:cNvPr>
          <p:cNvSpPr>
            <a:spLocks noGrp="1"/>
          </p:cNvSpPr>
          <p:nvPr>
            <p:ph idx="1"/>
          </p:nvPr>
        </p:nvSpPr>
        <p:spPr>
          <a:xfrm>
            <a:off x="939089" y="2108466"/>
            <a:ext cx="10515600" cy="2412736"/>
          </a:xfrm>
        </p:spPr>
        <p:txBody>
          <a:bodyPr>
            <a:normAutofit/>
          </a:bodyPr>
          <a:lstStyle/>
          <a:p>
            <a:pPr marL="514350" indent="-514350">
              <a:buAutoNum type="alphaUcParenR"/>
            </a:pPr>
            <a:r>
              <a:rPr lang="en-GB" b="1" dirty="0">
                <a:solidFill>
                  <a:schemeClr val="accent6">
                    <a:lumMod val="75000"/>
                  </a:schemeClr>
                </a:solidFill>
              </a:rPr>
              <a:t>Terraform does not recognize the new pods and may revert them during terraform apply.</a:t>
            </a:r>
          </a:p>
          <a:p>
            <a:pPr marL="514350" indent="-514350">
              <a:buAutoNum type="alphaUcParenR"/>
            </a:pPr>
            <a:r>
              <a:rPr lang="en-GB" dirty="0"/>
              <a:t>Terraform automatically scales its state to match Kubernetes.</a:t>
            </a:r>
          </a:p>
          <a:p>
            <a:pPr marL="514350" indent="-514350">
              <a:buAutoNum type="alphaUcParenR"/>
            </a:pPr>
            <a:r>
              <a:rPr lang="en-GB" dirty="0"/>
              <a:t>Kubernetes prevents Terraform from overriding changes.</a:t>
            </a:r>
          </a:p>
          <a:p>
            <a:pPr marL="514350" indent="-514350">
              <a:buAutoNum type="alphaUcParenR"/>
            </a:pPr>
            <a:r>
              <a:rPr lang="en-GB" dirty="0"/>
              <a:t>Terraform only manages Kubernetes workloads, not infrastructure.</a:t>
            </a:r>
            <a:endParaRPr dirty="0"/>
          </a:p>
        </p:txBody>
      </p:sp>
      <p:sp>
        <p:nvSpPr>
          <p:cNvPr id="5" name="TextBox 4">
            <a:extLst>
              <a:ext uri="{FF2B5EF4-FFF2-40B4-BE49-F238E27FC236}">
                <a16:creationId xmlns:a16="http://schemas.microsoft.com/office/drawing/2014/main" id="{FEF3F392-01E6-675D-8B5E-66A46D736D1B}"/>
              </a:ext>
            </a:extLst>
          </p:cNvPr>
          <p:cNvSpPr txBox="1"/>
          <p:nvPr/>
        </p:nvSpPr>
        <p:spPr>
          <a:xfrm>
            <a:off x="939089" y="5049414"/>
            <a:ext cx="9060044" cy="830997"/>
          </a:xfrm>
          <a:prstGeom prst="rect">
            <a:avLst/>
          </a:prstGeom>
          <a:noFill/>
        </p:spPr>
        <p:txBody>
          <a:bodyPr wrap="square">
            <a:spAutoFit/>
          </a:bodyPr>
          <a:lstStyle/>
          <a:p>
            <a:r>
              <a:rPr lang="en-GB" sz="1600" b="1" dirty="0">
                <a:latin typeface="Aptos" panose="020B0004020202020204" pitchFamily="34" charset="0"/>
              </a:rPr>
              <a:t>Explanation</a:t>
            </a:r>
            <a:r>
              <a:rPr lang="en-GB" sz="1600" dirty="0">
                <a:latin typeface="Aptos" panose="020B0004020202020204" pitchFamily="34" charset="0"/>
              </a:rPr>
              <a:t>: Kubernetes autoscaling can create new pods outside of Terraform's knowledge. Since Terraform’s state file still expects the original number of pods, running terraform apply may scale down the pods back to the original count, overriding Kubernetes' autoscaling decisions</a:t>
            </a:r>
          </a:p>
        </p:txBody>
      </p:sp>
    </p:spTree>
    <p:extLst>
      <p:ext uri="{BB962C8B-B14F-4D97-AF65-F5344CB8AC3E}">
        <p14:creationId xmlns:p14="http://schemas.microsoft.com/office/powerpoint/2010/main" val="96042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59E78-0DB9-CF5B-C36A-9B769A1273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B00979-3377-4AD3-7961-0E823EBD3BD3}"/>
              </a:ext>
            </a:extLst>
          </p:cNvPr>
          <p:cNvSpPr>
            <a:spLocks noGrp="1"/>
          </p:cNvSpPr>
          <p:nvPr>
            <p:ph type="title"/>
          </p:nvPr>
        </p:nvSpPr>
        <p:spPr>
          <a:xfrm>
            <a:off x="838200" y="534458"/>
            <a:ext cx="10515600" cy="1325563"/>
          </a:xfrm>
        </p:spPr>
        <p:txBody>
          <a:bodyPr>
            <a:normAutofit/>
          </a:bodyPr>
          <a:lstStyle/>
          <a:p>
            <a:r>
              <a:rPr lang="en-GB" sz="3200" dirty="0">
                <a:latin typeface="+mn-lt"/>
              </a:rPr>
              <a:t>Q3. Why is Helm a better tool for managing Kubernetes workloads compared to Terraform?</a:t>
            </a:r>
            <a:endParaRPr sz="3200" dirty="0">
              <a:latin typeface="+mn-lt"/>
            </a:endParaRPr>
          </a:p>
        </p:txBody>
      </p:sp>
      <p:sp>
        <p:nvSpPr>
          <p:cNvPr id="3" name="Content Placeholder 2">
            <a:extLst>
              <a:ext uri="{FF2B5EF4-FFF2-40B4-BE49-F238E27FC236}">
                <a16:creationId xmlns:a16="http://schemas.microsoft.com/office/drawing/2014/main" id="{81B6A1BF-99F7-E4C6-29E4-D317AB3AA34D}"/>
              </a:ext>
            </a:extLst>
          </p:cNvPr>
          <p:cNvSpPr>
            <a:spLocks noGrp="1"/>
          </p:cNvSpPr>
          <p:nvPr>
            <p:ph idx="1"/>
          </p:nvPr>
        </p:nvSpPr>
        <p:spPr>
          <a:xfrm>
            <a:off x="838200" y="2032265"/>
            <a:ext cx="10515600" cy="3267867"/>
          </a:xfrm>
        </p:spPr>
        <p:txBody>
          <a:bodyPr>
            <a:normAutofit/>
          </a:bodyPr>
          <a:lstStyle/>
          <a:p>
            <a:pPr marL="514350" indent="-514350">
              <a:buAutoNum type="alphaUcParenR"/>
            </a:pPr>
            <a:r>
              <a:rPr lang="en-GB" dirty="0"/>
              <a:t>Helm allows Kubernetes to manage application lifecycles without Terraform state conflicts.</a:t>
            </a:r>
          </a:p>
          <a:p>
            <a:pPr marL="514350" indent="-514350">
              <a:buAutoNum type="alphaUcParenR"/>
            </a:pPr>
            <a:r>
              <a:rPr lang="en-GB" dirty="0"/>
              <a:t>Helm replaces the need for Terraform when managing cloud infrastructure.</a:t>
            </a:r>
          </a:p>
          <a:p>
            <a:pPr marL="514350" indent="-514350">
              <a:buAutoNum type="alphaUcParenR"/>
            </a:pPr>
            <a:r>
              <a:rPr lang="en-GB" dirty="0"/>
              <a:t>Terraform is incompatible with Kubernetes, so Helm must be used.</a:t>
            </a:r>
          </a:p>
          <a:p>
            <a:pPr marL="514350" indent="-514350">
              <a:buAutoNum type="alphaUcParenR"/>
            </a:pPr>
            <a:r>
              <a:rPr lang="en-GB" dirty="0"/>
              <a:t>Helm enforces a static state like Terraform, ensuring Kubernetes resources do not change.</a:t>
            </a:r>
            <a:endParaRPr dirty="0"/>
          </a:p>
        </p:txBody>
      </p:sp>
    </p:spTree>
    <p:extLst>
      <p:ext uri="{BB962C8B-B14F-4D97-AF65-F5344CB8AC3E}">
        <p14:creationId xmlns:p14="http://schemas.microsoft.com/office/powerpoint/2010/main" val="3739528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8A482-E11B-2F2D-EC3B-1303A683D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9AD42C-2468-F18C-4E0F-CA99EF233D7B}"/>
              </a:ext>
            </a:extLst>
          </p:cNvPr>
          <p:cNvSpPr>
            <a:spLocks noGrp="1"/>
          </p:cNvSpPr>
          <p:nvPr>
            <p:ph type="title"/>
          </p:nvPr>
        </p:nvSpPr>
        <p:spPr>
          <a:xfrm>
            <a:off x="838200" y="534458"/>
            <a:ext cx="10515600" cy="1325563"/>
          </a:xfrm>
        </p:spPr>
        <p:txBody>
          <a:bodyPr>
            <a:normAutofit/>
          </a:bodyPr>
          <a:lstStyle/>
          <a:p>
            <a:r>
              <a:rPr lang="en-GB" sz="3200" dirty="0">
                <a:latin typeface="+mn-lt"/>
              </a:rPr>
              <a:t>Q3. Why is Helm a better tool for managing Kubernetes workloads compared to Terraform?</a:t>
            </a:r>
            <a:endParaRPr sz="3200" dirty="0">
              <a:latin typeface="+mn-lt"/>
            </a:endParaRPr>
          </a:p>
        </p:txBody>
      </p:sp>
      <p:sp>
        <p:nvSpPr>
          <p:cNvPr id="3" name="Content Placeholder 2">
            <a:extLst>
              <a:ext uri="{FF2B5EF4-FFF2-40B4-BE49-F238E27FC236}">
                <a16:creationId xmlns:a16="http://schemas.microsoft.com/office/drawing/2014/main" id="{A5A652F6-A0C9-6A82-BFE0-8BE470DD7F17}"/>
              </a:ext>
            </a:extLst>
          </p:cNvPr>
          <p:cNvSpPr>
            <a:spLocks noGrp="1"/>
          </p:cNvSpPr>
          <p:nvPr>
            <p:ph idx="1"/>
          </p:nvPr>
        </p:nvSpPr>
        <p:spPr>
          <a:xfrm>
            <a:off x="838200" y="2032265"/>
            <a:ext cx="10515600" cy="3267867"/>
          </a:xfrm>
        </p:spPr>
        <p:txBody>
          <a:bodyPr>
            <a:normAutofit/>
          </a:bodyPr>
          <a:lstStyle/>
          <a:p>
            <a:pPr marL="514350" indent="-514350">
              <a:buAutoNum type="alphaUcParenR"/>
            </a:pPr>
            <a:r>
              <a:rPr lang="en-GB" b="1" dirty="0">
                <a:solidFill>
                  <a:schemeClr val="accent6">
                    <a:lumMod val="75000"/>
                  </a:schemeClr>
                </a:solidFill>
              </a:rPr>
              <a:t>Helm allows Kubernetes to manage application lifecycles without Terraform state conflicts.</a:t>
            </a:r>
          </a:p>
          <a:p>
            <a:pPr marL="514350" indent="-514350">
              <a:buAutoNum type="alphaUcParenR"/>
            </a:pPr>
            <a:r>
              <a:rPr lang="en-GB" dirty="0"/>
              <a:t>Helm replaces the need for Terraform when managing cloud infrastructure.</a:t>
            </a:r>
          </a:p>
          <a:p>
            <a:pPr marL="514350" indent="-514350">
              <a:buAutoNum type="alphaUcParenR"/>
            </a:pPr>
            <a:r>
              <a:rPr lang="en-GB" dirty="0"/>
              <a:t>Terraform is incompatible with Kubernetes, so Helm must be used.</a:t>
            </a:r>
          </a:p>
          <a:p>
            <a:pPr marL="514350" indent="-514350">
              <a:buAutoNum type="alphaUcParenR"/>
            </a:pPr>
            <a:r>
              <a:rPr lang="en-GB" dirty="0"/>
              <a:t>Helm enforces a static state like Terraform, ensuring Kubernetes resources do not change.</a:t>
            </a:r>
            <a:endParaRPr dirty="0"/>
          </a:p>
        </p:txBody>
      </p:sp>
      <p:sp>
        <p:nvSpPr>
          <p:cNvPr id="5" name="TextBox 4">
            <a:extLst>
              <a:ext uri="{FF2B5EF4-FFF2-40B4-BE49-F238E27FC236}">
                <a16:creationId xmlns:a16="http://schemas.microsoft.com/office/drawing/2014/main" id="{5044EA57-11E1-4117-E4D3-98E59E419FDE}"/>
              </a:ext>
            </a:extLst>
          </p:cNvPr>
          <p:cNvSpPr txBox="1"/>
          <p:nvPr/>
        </p:nvSpPr>
        <p:spPr>
          <a:xfrm>
            <a:off x="838199" y="5300132"/>
            <a:ext cx="9440334" cy="830997"/>
          </a:xfrm>
          <a:prstGeom prst="rect">
            <a:avLst/>
          </a:prstGeom>
          <a:noFill/>
        </p:spPr>
        <p:txBody>
          <a:bodyPr wrap="square">
            <a:spAutoFit/>
          </a:bodyPr>
          <a:lstStyle/>
          <a:p>
            <a:r>
              <a:rPr lang="en-GB" sz="1600" b="1" dirty="0"/>
              <a:t>Explanation: </a:t>
            </a:r>
            <a:r>
              <a:rPr lang="en-GB" sz="1600" dirty="0"/>
              <a:t>Helm enables Kubernetes-native application management, reducing Terraform’s direct involvement in workload deployment. This prevents state drift issues and allows Kubernetes to handle autoscaling, updates, and pod rescheduling without Terraform interference.</a:t>
            </a:r>
          </a:p>
        </p:txBody>
      </p:sp>
    </p:spTree>
    <p:extLst>
      <p:ext uri="{BB962C8B-B14F-4D97-AF65-F5344CB8AC3E}">
        <p14:creationId xmlns:p14="http://schemas.microsoft.com/office/powerpoint/2010/main" val="3082248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F0A5F-0F85-DA5B-4C6B-E1EA344D29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FA3F13-8C33-93F8-DD3E-3B2739D04099}"/>
              </a:ext>
            </a:extLst>
          </p:cNvPr>
          <p:cNvSpPr>
            <a:spLocks noGrp="1"/>
          </p:cNvSpPr>
          <p:nvPr>
            <p:ph type="title"/>
          </p:nvPr>
        </p:nvSpPr>
        <p:spPr>
          <a:xfrm>
            <a:off x="838200" y="534458"/>
            <a:ext cx="10515600" cy="1325563"/>
          </a:xfrm>
        </p:spPr>
        <p:txBody>
          <a:bodyPr>
            <a:normAutofit/>
          </a:bodyPr>
          <a:lstStyle/>
          <a:p>
            <a:r>
              <a:rPr lang="en-GB" sz="3200" dirty="0">
                <a:latin typeface="+mn-lt"/>
              </a:rPr>
              <a:t>Q4. Which of the following is NOT a recommended best practice when using Terraform and Kubernetes together?</a:t>
            </a:r>
            <a:endParaRPr sz="3200" dirty="0">
              <a:latin typeface="+mn-lt"/>
            </a:endParaRPr>
          </a:p>
        </p:txBody>
      </p:sp>
      <p:sp>
        <p:nvSpPr>
          <p:cNvPr id="3" name="Content Placeholder 2">
            <a:extLst>
              <a:ext uri="{FF2B5EF4-FFF2-40B4-BE49-F238E27FC236}">
                <a16:creationId xmlns:a16="http://schemas.microsoft.com/office/drawing/2014/main" id="{AEA0C552-100D-5CBC-0506-027286FBDC52}"/>
              </a:ext>
            </a:extLst>
          </p:cNvPr>
          <p:cNvSpPr>
            <a:spLocks noGrp="1"/>
          </p:cNvSpPr>
          <p:nvPr>
            <p:ph idx="1"/>
          </p:nvPr>
        </p:nvSpPr>
        <p:spPr>
          <a:xfrm>
            <a:off x="838199" y="1860021"/>
            <a:ext cx="10583333" cy="3377934"/>
          </a:xfrm>
        </p:spPr>
        <p:txBody>
          <a:bodyPr>
            <a:normAutofit fontScale="92500"/>
          </a:bodyPr>
          <a:lstStyle/>
          <a:p>
            <a:pPr marL="514350" indent="-514350">
              <a:buAutoNum type="alphaUcParenR"/>
            </a:pPr>
            <a:r>
              <a:rPr lang="en-GB" dirty="0"/>
              <a:t>Use Terraform to provision Kubernetes clusters, but let Kubernetes manage its own workloads.</a:t>
            </a:r>
          </a:p>
          <a:p>
            <a:pPr marL="514350" indent="-514350">
              <a:buAutoNum type="alphaUcParenR"/>
            </a:pPr>
            <a:r>
              <a:rPr lang="en-GB" dirty="0"/>
              <a:t>Manage Kubernetes applications using Helm instead of defining them directly in Terraform.</a:t>
            </a:r>
          </a:p>
          <a:p>
            <a:pPr marL="514350" indent="-514350">
              <a:buAutoNum type="alphaUcParenR"/>
            </a:pPr>
            <a:r>
              <a:rPr lang="en-GB" dirty="0"/>
              <a:t>Use Terraform to directly manage Kubernetes pods and scale them manually.</a:t>
            </a:r>
          </a:p>
          <a:p>
            <a:pPr marL="514350" indent="-514350">
              <a:buAutoNum type="alphaUcParenR"/>
            </a:pPr>
            <a:r>
              <a:rPr lang="en-GB" dirty="0"/>
              <a:t>Define Kubernetes infrastructure (e.g., clusters, networking) in Terraform while delegating application lifecycle management to Kubernetes tools.</a:t>
            </a:r>
            <a:endParaRPr dirty="0"/>
          </a:p>
        </p:txBody>
      </p:sp>
    </p:spTree>
    <p:extLst>
      <p:ext uri="{BB962C8B-B14F-4D97-AF65-F5344CB8AC3E}">
        <p14:creationId xmlns:p14="http://schemas.microsoft.com/office/powerpoint/2010/main" val="1704929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6F778-41D2-9370-13B3-E3AC1048DD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01E137-058D-5B81-6D37-8099CFBA4412}"/>
              </a:ext>
            </a:extLst>
          </p:cNvPr>
          <p:cNvSpPr>
            <a:spLocks noGrp="1"/>
          </p:cNvSpPr>
          <p:nvPr>
            <p:ph type="title"/>
          </p:nvPr>
        </p:nvSpPr>
        <p:spPr>
          <a:xfrm>
            <a:off x="838200" y="534458"/>
            <a:ext cx="10515600" cy="1325563"/>
          </a:xfrm>
        </p:spPr>
        <p:txBody>
          <a:bodyPr>
            <a:normAutofit/>
          </a:bodyPr>
          <a:lstStyle/>
          <a:p>
            <a:r>
              <a:rPr lang="en-GB" sz="3200" dirty="0">
                <a:latin typeface="+mn-lt"/>
              </a:rPr>
              <a:t>Q4. Which of the following is NOT a recommended best practice when using Terraform and Kubernetes together?</a:t>
            </a:r>
            <a:endParaRPr sz="3200" dirty="0">
              <a:latin typeface="+mn-lt"/>
            </a:endParaRPr>
          </a:p>
        </p:txBody>
      </p:sp>
      <p:sp>
        <p:nvSpPr>
          <p:cNvPr id="3" name="Content Placeholder 2">
            <a:extLst>
              <a:ext uri="{FF2B5EF4-FFF2-40B4-BE49-F238E27FC236}">
                <a16:creationId xmlns:a16="http://schemas.microsoft.com/office/drawing/2014/main" id="{1C41CB45-B970-89AB-C97A-D4E3557793C9}"/>
              </a:ext>
            </a:extLst>
          </p:cNvPr>
          <p:cNvSpPr>
            <a:spLocks noGrp="1"/>
          </p:cNvSpPr>
          <p:nvPr>
            <p:ph idx="1"/>
          </p:nvPr>
        </p:nvSpPr>
        <p:spPr>
          <a:xfrm>
            <a:off x="838199" y="1860021"/>
            <a:ext cx="10583333" cy="3377934"/>
          </a:xfrm>
        </p:spPr>
        <p:txBody>
          <a:bodyPr>
            <a:normAutofit fontScale="92500"/>
          </a:bodyPr>
          <a:lstStyle/>
          <a:p>
            <a:pPr marL="514350" indent="-514350">
              <a:buAutoNum type="alphaUcParenR"/>
            </a:pPr>
            <a:r>
              <a:rPr lang="en-GB" dirty="0"/>
              <a:t>Use Terraform to provision Kubernetes clusters, but let Kubernetes manage its own workloads.</a:t>
            </a:r>
          </a:p>
          <a:p>
            <a:pPr marL="514350" indent="-514350">
              <a:buAutoNum type="alphaUcParenR"/>
            </a:pPr>
            <a:r>
              <a:rPr lang="en-GB" dirty="0"/>
              <a:t>Manage Kubernetes applications using Helm instead of defining them directly in Terraform.</a:t>
            </a:r>
          </a:p>
          <a:p>
            <a:pPr marL="514350" indent="-514350">
              <a:buAutoNum type="alphaUcParenR"/>
            </a:pPr>
            <a:r>
              <a:rPr lang="en-GB" b="1" dirty="0">
                <a:solidFill>
                  <a:schemeClr val="accent6">
                    <a:lumMod val="75000"/>
                  </a:schemeClr>
                </a:solidFill>
              </a:rPr>
              <a:t>Use Terraform to directly manage Kubernetes pods and scale them manually.</a:t>
            </a:r>
          </a:p>
          <a:p>
            <a:pPr marL="514350" indent="-514350">
              <a:buAutoNum type="alphaUcParenR"/>
            </a:pPr>
            <a:r>
              <a:rPr lang="en-GB" dirty="0"/>
              <a:t>Define Kubernetes infrastructure (e.g., clusters, networking) in Terraform while delegating application lifecycle management to Kubernetes tools.</a:t>
            </a:r>
            <a:endParaRPr dirty="0"/>
          </a:p>
        </p:txBody>
      </p:sp>
      <p:sp>
        <p:nvSpPr>
          <p:cNvPr id="5" name="TextBox 4">
            <a:extLst>
              <a:ext uri="{FF2B5EF4-FFF2-40B4-BE49-F238E27FC236}">
                <a16:creationId xmlns:a16="http://schemas.microsoft.com/office/drawing/2014/main" id="{A031855F-A048-80F4-3B99-EED11517A532}"/>
              </a:ext>
            </a:extLst>
          </p:cNvPr>
          <p:cNvSpPr txBox="1"/>
          <p:nvPr/>
        </p:nvSpPr>
        <p:spPr>
          <a:xfrm>
            <a:off x="838198" y="5363189"/>
            <a:ext cx="9245601" cy="830997"/>
          </a:xfrm>
          <a:prstGeom prst="rect">
            <a:avLst/>
          </a:prstGeom>
          <a:noFill/>
        </p:spPr>
        <p:txBody>
          <a:bodyPr wrap="square">
            <a:spAutoFit/>
          </a:bodyPr>
          <a:lstStyle/>
          <a:p>
            <a:r>
              <a:rPr lang="en-GB" sz="1600" b="1" dirty="0"/>
              <a:t>Explanation: </a:t>
            </a:r>
            <a:r>
              <a:rPr lang="en-GB" sz="1600" dirty="0"/>
              <a:t>Terraform should NOT directly manage pods, as Kubernetes natively handles scheduling, scaling, and restarts. Instead, Terraform should provision the cluster, while tools like Helm should manage workloads inside the cluster.</a:t>
            </a:r>
          </a:p>
        </p:txBody>
      </p:sp>
    </p:spTree>
    <p:extLst>
      <p:ext uri="{BB962C8B-B14F-4D97-AF65-F5344CB8AC3E}">
        <p14:creationId xmlns:p14="http://schemas.microsoft.com/office/powerpoint/2010/main" val="938417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3D1AF-42B7-6CC2-39FF-5525C13FCFFD}"/>
              </a:ext>
            </a:extLst>
          </p:cNvPr>
          <p:cNvSpPr>
            <a:spLocks noGrp="1"/>
          </p:cNvSpPr>
          <p:nvPr>
            <p:ph type="title"/>
          </p:nvPr>
        </p:nvSpPr>
        <p:spPr>
          <a:xfrm>
            <a:off x="838200" y="365125"/>
            <a:ext cx="10515600" cy="1325563"/>
          </a:xfrm>
        </p:spPr>
        <p:txBody>
          <a:bodyPr anchor="ctr">
            <a:normAutofit/>
          </a:bodyPr>
          <a:lstStyle/>
          <a:p>
            <a:r>
              <a:rPr lang="en-GB" dirty="0"/>
              <a:t>Kubernetes architecture and core concepts</a:t>
            </a:r>
          </a:p>
        </p:txBody>
      </p:sp>
      <p:sp>
        <p:nvSpPr>
          <p:cNvPr id="3" name="Content Placeholder 2">
            <a:extLst>
              <a:ext uri="{FF2B5EF4-FFF2-40B4-BE49-F238E27FC236}">
                <a16:creationId xmlns:a16="http://schemas.microsoft.com/office/drawing/2014/main" id="{B633E80F-BE89-9070-9642-7BE0F47F96F7}"/>
              </a:ext>
            </a:extLst>
          </p:cNvPr>
          <p:cNvSpPr>
            <a:spLocks noGrp="1"/>
          </p:cNvSpPr>
          <p:nvPr>
            <p:ph sz="half" idx="1"/>
          </p:nvPr>
        </p:nvSpPr>
        <p:spPr>
          <a:xfrm>
            <a:off x="756007" y="1527674"/>
            <a:ext cx="5706438" cy="4351338"/>
          </a:xfrm>
        </p:spPr>
        <p:txBody>
          <a:bodyPr>
            <a:normAutofit/>
          </a:bodyPr>
          <a:lstStyle/>
          <a:p>
            <a:pPr>
              <a:spcAft>
                <a:spcPts val="600"/>
              </a:spcAft>
            </a:pPr>
            <a:r>
              <a:rPr lang="en-GB" sz="2200" dirty="0"/>
              <a:t>An </a:t>
            </a:r>
            <a:r>
              <a:rPr lang="en-GB" sz="2200" dirty="0">
                <a:effectLst/>
              </a:rPr>
              <a:t>open-source platform for orchestrating and managing containerized applications</a:t>
            </a:r>
          </a:p>
          <a:p>
            <a:pPr lvl="1"/>
            <a:r>
              <a:rPr lang="en-GB" sz="2200" b="1" dirty="0"/>
              <a:t>Clusters</a:t>
            </a:r>
            <a:r>
              <a:rPr lang="en-GB" sz="2200" dirty="0"/>
              <a:t> – Groups of nodes managed together as a single unit.</a:t>
            </a:r>
          </a:p>
          <a:p>
            <a:pPr lvl="1"/>
            <a:r>
              <a:rPr lang="en-GB" sz="2200" b="1" dirty="0"/>
              <a:t>Nodes</a:t>
            </a:r>
            <a:r>
              <a:rPr lang="en-GB" sz="2200" dirty="0"/>
              <a:t> – Physical or virtual machines that run Kubernetes workloads.</a:t>
            </a:r>
          </a:p>
          <a:p>
            <a:pPr lvl="1"/>
            <a:r>
              <a:rPr lang="en-GB" sz="2200" b="1" dirty="0"/>
              <a:t>Deployments &amp; Services </a:t>
            </a:r>
            <a:r>
              <a:rPr lang="en-GB" sz="2200" dirty="0"/>
              <a:t>– Kubernetes objects used to manage application scaling and networking.</a:t>
            </a:r>
          </a:p>
          <a:p>
            <a:pPr lvl="1"/>
            <a:r>
              <a:rPr lang="en-GB" sz="2200" b="1" dirty="0"/>
              <a:t>Pods</a:t>
            </a:r>
            <a:r>
              <a:rPr lang="en-GB" sz="2200" dirty="0"/>
              <a:t> – The smallest deployable unit in Kubernetes, consisting of one or more containers.</a:t>
            </a:r>
          </a:p>
          <a:p>
            <a:endParaRPr lang="en-GB" sz="2200" dirty="0"/>
          </a:p>
        </p:txBody>
      </p:sp>
      <p:pic>
        <p:nvPicPr>
          <p:cNvPr id="4" name="Picture 3">
            <a:extLst>
              <a:ext uri="{FF2B5EF4-FFF2-40B4-BE49-F238E27FC236}">
                <a16:creationId xmlns:a16="http://schemas.microsoft.com/office/drawing/2014/main" id="{1B1435F4-2B0A-FFF3-6301-A7CBA53184F5}"/>
              </a:ext>
            </a:extLst>
          </p:cNvPr>
          <p:cNvPicPr>
            <a:picLocks noChangeAspect="1"/>
          </p:cNvPicPr>
          <p:nvPr/>
        </p:nvPicPr>
        <p:blipFill>
          <a:blip r:embed="rId2"/>
          <a:srcRect l="671" r="-291" b="-2"/>
          <a:stretch/>
        </p:blipFill>
        <p:spPr>
          <a:xfrm>
            <a:off x="6687365" y="1609867"/>
            <a:ext cx="5199834" cy="3927904"/>
          </a:xfrm>
          <a:prstGeom prst="rect">
            <a:avLst/>
          </a:prstGeom>
          <a:noFill/>
        </p:spPr>
      </p:pic>
    </p:spTree>
    <p:extLst>
      <p:ext uri="{BB962C8B-B14F-4D97-AF65-F5344CB8AC3E}">
        <p14:creationId xmlns:p14="http://schemas.microsoft.com/office/powerpoint/2010/main" val="398936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Terraform Kubernetes Provider</a:t>
            </a:r>
          </a:p>
        </p:txBody>
      </p:sp>
      <p:sp>
        <p:nvSpPr>
          <p:cNvPr id="3" name="Content Placeholder 2"/>
          <p:cNvSpPr>
            <a:spLocks noGrp="1"/>
          </p:cNvSpPr>
          <p:nvPr>
            <p:ph idx="1"/>
          </p:nvPr>
        </p:nvSpPr>
        <p:spPr>
          <a:xfrm>
            <a:off x="1074556" y="1514420"/>
            <a:ext cx="10515600" cy="4351338"/>
          </a:xfrm>
        </p:spPr>
        <p:txBody>
          <a:bodyPr/>
          <a:lstStyle/>
          <a:p>
            <a:r>
              <a:rPr dirty="0"/>
              <a:t>Configuring provider for </a:t>
            </a:r>
            <a:r>
              <a:rPr lang="en-GB" dirty="0"/>
              <a:t>E</a:t>
            </a:r>
            <a:r>
              <a:rPr dirty="0"/>
              <a:t>KS, </a:t>
            </a:r>
            <a:r>
              <a:rPr lang="en-GB" dirty="0"/>
              <a:t>A</a:t>
            </a:r>
            <a:r>
              <a:rPr dirty="0"/>
              <a:t>KS, GKE</a:t>
            </a:r>
          </a:p>
          <a:p>
            <a:r>
              <a:rPr dirty="0"/>
              <a:t>Defining Kubernetes resources using Terraform</a:t>
            </a:r>
          </a:p>
        </p:txBody>
      </p:sp>
      <p:pic>
        <p:nvPicPr>
          <p:cNvPr id="5" name="Picture 4">
            <a:extLst>
              <a:ext uri="{FF2B5EF4-FFF2-40B4-BE49-F238E27FC236}">
                <a16:creationId xmlns:a16="http://schemas.microsoft.com/office/drawing/2014/main" id="{F28A50A5-FE76-4EF5-F5A9-5C7C7BAAD204}"/>
              </a:ext>
            </a:extLst>
          </p:cNvPr>
          <p:cNvPicPr>
            <a:picLocks noChangeAspect="1"/>
          </p:cNvPicPr>
          <p:nvPr/>
        </p:nvPicPr>
        <p:blipFill>
          <a:blip r:embed="rId2"/>
          <a:srcRect l="7494" t="19783" r="7147" b="22557"/>
          <a:stretch/>
        </p:blipFill>
        <p:spPr>
          <a:xfrm>
            <a:off x="2789313" y="2808038"/>
            <a:ext cx="6244181" cy="237259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2E952-550B-4C3A-CBAA-E9F36A8541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F571BB-B303-28A1-BE56-BDE36A92229D}"/>
              </a:ext>
            </a:extLst>
          </p:cNvPr>
          <p:cNvSpPr>
            <a:spLocks noGrp="1"/>
          </p:cNvSpPr>
          <p:nvPr>
            <p:ph type="title"/>
          </p:nvPr>
        </p:nvSpPr>
        <p:spPr/>
        <p:txBody>
          <a:bodyPr/>
          <a:lstStyle/>
          <a:p>
            <a:r>
              <a:rPr dirty="0"/>
              <a:t>Terraform Kubernetes Provider</a:t>
            </a:r>
            <a:r>
              <a:rPr lang="en-GB" dirty="0"/>
              <a:t> - EKS</a:t>
            </a:r>
            <a:endParaRPr dirty="0"/>
          </a:p>
        </p:txBody>
      </p:sp>
      <p:sp>
        <p:nvSpPr>
          <p:cNvPr id="3" name="Content Placeholder 2">
            <a:extLst>
              <a:ext uri="{FF2B5EF4-FFF2-40B4-BE49-F238E27FC236}">
                <a16:creationId xmlns:a16="http://schemas.microsoft.com/office/drawing/2014/main" id="{8DCCC183-2F2C-F46C-55A3-9750B3964BBA}"/>
              </a:ext>
            </a:extLst>
          </p:cNvPr>
          <p:cNvSpPr>
            <a:spLocks noGrp="1"/>
          </p:cNvSpPr>
          <p:nvPr>
            <p:ph idx="1"/>
          </p:nvPr>
        </p:nvSpPr>
        <p:spPr>
          <a:xfrm>
            <a:off x="7157811" y="1859340"/>
            <a:ext cx="4504039" cy="3680601"/>
          </a:xfrm>
        </p:spPr>
        <p:txBody>
          <a:bodyPr>
            <a:normAutofit/>
          </a:bodyPr>
          <a:lstStyle/>
          <a:p>
            <a:pPr marL="0" indent="0">
              <a:spcBef>
                <a:spcPts val="0"/>
              </a:spcBef>
              <a:buNone/>
            </a:pPr>
            <a:r>
              <a:rPr lang="en-GB" sz="1600" b="1" dirty="0">
                <a:latin typeface="Aptos" panose="020B0004020202020204" pitchFamily="34" charset="0"/>
              </a:rPr>
              <a:t>resource "aws_eks_cluster" "example" {</a:t>
            </a:r>
          </a:p>
          <a:p>
            <a:pPr marL="0" indent="0">
              <a:spcBef>
                <a:spcPts val="0"/>
              </a:spcBef>
              <a:buNone/>
            </a:pPr>
            <a:r>
              <a:rPr lang="en-GB" sz="1600" b="1" dirty="0">
                <a:latin typeface="Aptos" panose="020B0004020202020204" pitchFamily="34" charset="0"/>
              </a:rPr>
              <a:t>  name     = "example-eks"</a:t>
            </a:r>
          </a:p>
          <a:p>
            <a:pPr marL="0" indent="0">
              <a:spcBef>
                <a:spcPts val="0"/>
              </a:spcBef>
              <a:buNone/>
            </a:pPr>
            <a:r>
              <a:rPr lang="en-GB" sz="1600" b="1" dirty="0">
                <a:latin typeface="Aptos" panose="020B0004020202020204" pitchFamily="34" charset="0"/>
              </a:rPr>
              <a:t>  role_arn = aws_iam_role.eks.arn</a:t>
            </a:r>
          </a:p>
          <a:p>
            <a:pPr marL="0" indent="0">
              <a:spcBef>
                <a:spcPts val="0"/>
              </a:spcBef>
              <a:buNone/>
            </a:pPr>
            <a:r>
              <a:rPr lang="en-GB" sz="1600" b="1" dirty="0">
                <a:latin typeface="Aptos" panose="020B0004020202020204" pitchFamily="34" charset="0"/>
              </a:rPr>
              <a:t>…..</a:t>
            </a:r>
          </a:p>
          <a:p>
            <a:pPr marL="0" indent="0">
              <a:spcBef>
                <a:spcPts val="0"/>
              </a:spcBef>
              <a:buNone/>
            </a:pPr>
            <a:r>
              <a:rPr lang="en-GB" sz="1600" b="1" dirty="0">
                <a:latin typeface="Aptos" panose="020B0004020202020204" pitchFamily="34" charset="0"/>
              </a:rPr>
              <a:t>resource "aws_eks_node_group" "example" {</a:t>
            </a:r>
          </a:p>
          <a:p>
            <a:pPr marL="0" indent="0">
              <a:spcBef>
                <a:spcPts val="0"/>
              </a:spcBef>
              <a:buNone/>
            </a:pPr>
            <a:r>
              <a:rPr lang="en-GB" sz="1600" b="1" dirty="0">
                <a:latin typeface="Aptos" panose="020B0004020202020204" pitchFamily="34" charset="0"/>
              </a:rPr>
              <a:t>  cluster_name  = aws_eks_cluster.example.name</a:t>
            </a:r>
          </a:p>
          <a:p>
            <a:pPr marL="0" indent="0">
              <a:spcBef>
                <a:spcPts val="0"/>
              </a:spcBef>
              <a:buNone/>
            </a:pPr>
            <a:r>
              <a:rPr lang="en-GB" sz="1600" b="1" dirty="0">
                <a:latin typeface="Aptos" panose="020B0004020202020204" pitchFamily="34" charset="0"/>
              </a:rPr>
              <a:t>  node_role_arn = aws_iam_role.eks_nodes.arn</a:t>
            </a:r>
          </a:p>
          <a:p>
            <a:pPr marL="0" indent="0">
              <a:spcBef>
                <a:spcPts val="0"/>
              </a:spcBef>
              <a:buNone/>
            </a:pPr>
            <a:r>
              <a:rPr lang="en-GB" sz="1600" b="1" dirty="0">
                <a:latin typeface="Aptos" panose="020B0004020202020204" pitchFamily="34" charset="0"/>
              </a:rPr>
              <a:t>  subnet_ids    = aws_subnet.eks[*].id</a:t>
            </a:r>
          </a:p>
          <a:p>
            <a:pPr marL="0" indent="0">
              <a:spcBef>
                <a:spcPts val="0"/>
              </a:spcBef>
              <a:buNone/>
            </a:pPr>
            <a:r>
              <a:rPr lang="en-GB" sz="1600" b="1" dirty="0">
                <a:latin typeface="Aptos" panose="020B0004020202020204" pitchFamily="34" charset="0"/>
              </a:rPr>
              <a:t>  scaling_config {</a:t>
            </a:r>
          </a:p>
          <a:p>
            <a:pPr marL="0" indent="0">
              <a:spcBef>
                <a:spcPts val="0"/>
              </a:spcBef>
              <a:buNone/>
            </a:pPr>
            <a:r>
              <a:rPr lang="en-GB" sz="1600" b="1" dirty="0">
                <a:latin typeface="Aptos" panose="020B0004020202020204" pitchFamily="34" charset="0"/>
              </a:rPr>
              <a:t>    desired_size = 2</a:t>
            </a:r>
          </a:p>
          <a:p>
            <a:pPr marL="0" indent="0">
              <a:spcBef>
                <a:spcPts val="0"/>
              </a:spcBef>
              <a:buNone/>
            </a:pPr>
            <a:r>
              <a:rPr lang="en-GB" sz="1600" b="1" dirty="0">
                <a:latin typeface="Aptos" panose="020B0004020202020204" pitchFamily="34" charset="0"/>
              </a:rPr>
              <a:t>    min_size     = 1</a:t>
            </a:r>
          </a:p>
          <a:p>
            <a:pPr marL="0" indent="0">
              <a:spcBef>
                <a:spcPts val="0"/>
              </a:spcBef>
              <a:buNone/>
            </a:pPr>
            <a:r>
              <a:rPr lang="en-GB" sz="1600" b="1" dirty="0">
                <a:latin typeface="Aptos" panose="020B0004020202020204" pitchFamily="34" charset="0"/>
              </a:rPr>
              <a:t>    max_size     = 3</a:t>
            </a:r>
          </a:p>
          <a:p>
            <a:pPr marL="0" indent="0">
              <a:spcBef>
                <a:spcPts val="0"/>
              </a:spcBef>
              <a:buNone/>
            </a:pPr>
            <a:r>
              <a:rPr lang="en-GB" sz="1600" b="1" dirty="0">
                <a:latin typeface="Aptos" panose="020B0004020202020204" pitchFamily="34" charset="0"/>
              </a:rPr>
              <a:t>  }</a:t>
            </a:r>
          </a:p>
          <a:p>
            <a:pPr marL="0" indent="0">
              <a:spcBef>
                <a:spcPts val="0"/>
              </a:spcBef>
              <a:buNone/>
            </a:pPr>
            <a:r>
              <a:rPr lang="en-GB" sz="1600" b="1" dirty="0">
                <a:latin typeface="Aptos" panose="020B0004020202020204" pitchFamily="34" charset="0"/>
              </a:rPr>
              <a:t>}</a:t>
            </a:r>
          </a:p>
          <a:p>
            <a:pPr marL="0" indent="0">
              <a:buNone/>
            </a:pPr>
            <a:endParaRPr sz="600" dirty="0"/>
          </a:p>
        </p:txBody>
      </p:sp>
      <p:pic>
        <p:nvPicPr>
          <p:cNvPr id="5" name="Picture 4">
            <a:extLst>
              <a:ext uri="{FF2B5EF4-FFF2-40B4-BE49-F238E27FC236}">
                <a16:creationId xmlns:a16="http://schemas.microsoft.com/office/drawing/2014/main" id="{D1A4E3F0-AD24-1D63-423D-981436B73D6C}"/>
              </a:ext>
            </a:extLst>
          </p:cNvPr>
          <p:cNvPicPr>
            <a:picLocks noChangeAspect="1"/>
          </p:cNvPicPr>
          <p:nvPr/>
        </p:nvPicPr>
        <p:blipFill>
          <a:blip r:embed="rId2"/>
          <a:srcRect l="7494" t="19783" r="66683" b="22557"/>
          <a:stretch/>
        </p:blipFill>
        <p:spPr>
          <a:xfrm>
            <a:off x="365185" y="1373179"/>
            <a:ext cx="3148340" cy="3954323"/>
          </a:xfrm>
          <a:prstGeom prst="rect">
            <a:avLst/>
          </a:prstGeom>
        </p:spPr>
      </p:pic>
      <p:sp>
        <p:nvSpPr>
          <p:cNvPr id="4" name="TextBox 3">
            <a:extLst>
              <a:ext uri="{FF2B5EF4-FFF2-40B4-BE49-F238E27FC236}">
                <a16:creationId xmlns:a16="http://schemas.microsoft.com/office/drawing/2014/main" id="{4B9E054B-76A0-2FA5-D1BB-A8107F376351}"/>
              </a:ext>
            </a:extLst>
          </p:cNvPr>
          <p:cNvSpPr txBox="1"/>
          <p:nvPr/>
        </p:nvSpPr>
        <p:spPr>
          <a:xfrm>
            <a:off x="3792839" y="1859340"/>
            <a:ext cx="3085658" cy="1569660"/>
          </a:xfrm>
          <a:prstGeom prst="rect">
            <a:avLst/>
          </a:prstGeom>
          <a:noFill/>
        </p:spPr>
        <p:txBody>
          <a:bodyPr wrap="square">
            <a:spAutoFit/>
          </a:bodyPr>
          <a:lstStyle/>
          <a:p>
            <a:r>
              <a:rPr lang="en-GB" sz="1600" b="1" dirty="0">
                <a:latin typeface="Aptos" panose="020B0004020202020204" pitchFamily="34" charset="0"/>
              </a:rPr>
              <a:t>provider "kubernetes" {</a:t>
            </a:r>
          </a:p>
          <a:p>
            <a:r>
              <a:rPr lang="en-GB" sz="1600" b="1" dirty="0">
                <a:latin typeface="Aptos" panose="020B0004020202020204" pitchFamily="34" charset="0"/>
              </a:rPr>
              <a:t>  host = …..</a:t>
            </a:r>
          </a:p>
          <a:p>
            <a:r>
              <a:rPr lang="en-GB" sz="1600" b="1" dirty="0">
                <a:latin typeface="Aptos" panose="020B0004020202020204" pitchFamily="34" charset="0"/>
              </a:rPr>
              <a:t>  client_certificate = ….. </a:t>
            </a:r>
          </a:p>
          <a:p>
            <a:r>
              <a:rPr lang="en-GB" sz="1600" b="1" dirty="0">
                <a:latin typeface="Aptos" panose="020B0004020202020204" pitchFamily="34" charset="0"/>
              </a:rPr>
              <a:t>  client_key = …..</a:t>
            </a:r>
          </a:p>
          <a:p>
            <a:r>
              <a:rPr lang="en-GB" sz="1600" b="1" dirty="0">
                <a:latin typeface="Aptos" panose="020B0004020202020204" pitchFamily="34" charset="0"/>
              </a:rPr>
              <a:t>  cluster_ca_certificate = …..</a:t>
            </a:r>
          </a:p>
          <a:p>
            <a:r>
              <a:rPr lang="en-GB" sz="1600" b="1" dirty="0">
                <a:latin typeface="Aptos" panose="020B0004020202020204" pitchFamily="34" charset="0"/>
              </a:rPr>
              <a:t>}</a:t>
            </a:r>
          </a:p>
        </p:txBody>
      </p:sp>
    </p:spTree>
    <p:extLst>
      <p:ext uri="{BB962C8B-B14F-4D97-AF65-F5344CB8AC3E}">
        <p14:creationId xmlns:p14="http://schemas.microsoft.com/office/powerpoint/2010/main" val="729293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2B881-5EC0-A5C2-02FD-A3EDDCE8D0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93540B-8BA0-0BD7-1ADD-3E25AC3624D9}"/>
              </a:ext>
            </a:extLst>
          </p:cNvPr>
          <p:cNvSpPr>
            <a:spLocks noGrp="1"/>
          </p:cNvSpPr>
          <p:nvPr>
            <p:ph type="title"/>
          </p:nvPr>
        </p:nvSpPr>
        <p:spPr/>
        <p:txBody>
          <a:bodyPr/>
          <a:lstStyle/>
          <a:p>
            <a:r>
              <a:rPr dirty="0"/>
              <a:t>Terraform Kubernetes Provider</a:t>
            </a:r>
            <a:r>
              <a:rPr lang="en-GB" dirty="0"/>
              <a:t> - AKS</a:t>
            </a:r>
            <a:endParaRPr dirty="0"/>
          </a:p>
        </p:txBody>
      </p:sp>
      <p:sp>
        <p:nvSpPr>
          <p:cNvPr id="3" name="Content Placeholder 2">
            <a:extLst>
              <a:ext uri="{FF2B5EF4-FFF2-40B4-BE49-F238E27FC236}">
                <a16:creationId xmlns:a16="http://schemas.microsoft.com/office/drawing/2014/main" id="{232BC7B3-76F8-4BD0-481F-03C0CBEA79F6}"/>
              </a:ext>
            </a:extLst>
          </p:cNvPr>
          <p:cNvSpPr>
            <a:spLocks noGrp="1"/>
          </p:cNvSpPr>
          <p:nvPr>
            <p:ph idx="1"/>
          </p:nvPr>
        </p:nvSpPr>
        <p:spPr>
          <a:xfrm>
            <a:off x="7387525" y="1905619"/>
            <a:ext cx="4804475" cy="3680601"/>
          </a:xfrm>
        </p:spPr>
        <p:txBody>
          <a:bodyPr>
            <a:normAutofit/>
          </a:bodyPr>
          <a:lstStyle/>
          <a:p>
            <a:pPr marL="0" indent="0">
              <a:spcBef>
                <a:spcPts val="0"/>
              </a:spcBef>
              <a:buNone/>
            </a:pPr>
            <a:r>
              <a:rPr lang="en-GB" sz="1600" b="1" dirty="0">
                <a:latin typeface="Aptos" panose="020B0004020202020204" pitchFamily="34" charset="0"/>
              </a:rPr>
              <a:t>resource "azurerm_kubernetes_cluster" "example" {</a:t>
            </a:r>
          </a:p>
          <a:p>
            <a:pPr marL="0" indent="0">
              <a:spcBef>
                <a:spcPts val="0"/>
              </a:spcBef>
              <a:buNone/>
            </a:pPr>
            <a:r>
              <a:rPr lang="en-GB" sz="1600" b="1" dirty="0">
                <a:latin typeface="Aptos" panose="020B0004020202020204" pitchFamily="34" charset="0"/>
              </a:rPr>
              <a:t>  name                = "example-aks"</a:t>
            </a:r>
          </a:p>
          <a:p>
            <a:pPr marL="0" indent="0">
              <a:spcBef>
                <a:spcPts val="0"/>
              </a:spcBef>
              <a:buNone/>
            </a:pPr>
            <a:r>
              <a:rPr lang="en-GB" sz="1600" b="1" dirty="0">
                <a:latin typeface="Aptos" panose="020B0004020202020204" pitchFamily="34" charset="0"/>
              </a:rPr>
              <a:t>  location            = var.location</a:t>
            </a:r>
          </a:p>
          <a:p>
            <a:pPr marL="0" indent="0">
              <a:spcBef>
                <a:spcPts val="0"/>
              </a:spcBef>
              <a:buNone/>
            </a:pPr>
            <a:r>
              <a:rPr lang="en-GB" sz="1600" b="1" dirty="0">
                <a:latin typeface="Aptos" panose="020B0004020202020204" pitchFamily="34" charset="0"/>
              </a:rPr>
              <a:t>  resource_group_name = var.resource_group_name</a:t>
            </a:r>
          </a:p>
          <a:p>
            <a:pPr marL="0" indent="0">
              <a:spcBef>
                <a:spcPts val="0"/>
              </a:spcBef>
              <a:buNone/>
            </a:pPr>
            <a:r>
              <a:rPr lang="en-GB" sz="1600" b="1" dirty="0">
                <a:latin typeface="Aptos" panose="020B0004020202020204" pitchFamily="34" charset="0"/>
              </a:rPr>
              <a:t>  dns_prefix          = "exampleaks"</a:t>
            </a:r>
          </a:p>
          <a:p>
            <a:pPr marL="0" indent="0">
              <a:spcBef>
                <a:spcPts val="0"/>
              </a:spcBef>
              <a:buNone/>
            </a:pPr>
            <a:endParaRPr lang="en-GB" sz="1600" b="1" dirty="0">
              <a:latin typeface="Aptos" panose="020B0004020202020204" pitchFamily="34" charset="0"/>
            </a:endParaRPr>
          </a:p>
          <a:p>
            <a:pPr marL="0" indent="0">
              <a:spcBef>
                <a:spcPts val="0"/>
              </a:spcBef>
              <a:buNone/>
            </a:pPr>
            <a:r>
              <a:rPr lang="en-GB" sz="1600" b="1" dirty="0">
                <a:latin typeface="Aptos" panose="020B0004020202020204" pitchFamily="34" charset="0"/>
              </a:rPr>
              <a:t>  default_node_pool {</a:t>
            </a:r>
          </a:p>
          <a:p>
            <a:pPr marL="0" indent="0">
              <a:spcBef>
                <a:spcPts val="0"/>
              </a:spcBef>
              <a:buNone/>
            </a:pPr>
            <a:r>
              <a:rPr lang="en-GB" sz="1600" b="1" dirty="0">
                <a:latin typeface="Aptos" panose="020B0004020202020204" pitchFamily="34" charset="0"/>
              </a:rPr>
              <a:t>    name       = "default"</a:t>
            </a:r>
          </a:p>
          <a:p>
            <a:pPr marL="0" indent="0">
              <a:spcBef>
                <a:spcPts val="0"/>
              </a:spcBef>
              <a:buNone/>
            </a:pPr>
            <a:r>
              <a:rPr lang="en-GB" sz="1600" b="1" dirty="0">
                <a:latin typeface="Aptos" panose="020B0004020202020204" pitchFamily="34" charset="0"/>
              </a:rPr>
              <a:t>    node_count = 2</a:t>
            </a:r>
          </a:p>
          <a:p>
            <a:pPr marL="0" indent="0">
              <a:spcBef>
                <a:spcPts val="0"/>
              </a:spcBef>
              <a:buNone/>
            </a:pPr>
            <a:r>
              <a:rPr lang="en-GB" sz="1600" b="1" dirty="0">
                <a:latin typeface="Aptos" panose="020B0004020202020204" pitchFamily="34" charset="0"/>
              </a:rPr>
              <a:t>    vm_size    = "Standard_DS2_v2"</a:t>
            </a:r>
          </a:p>
          <a:p>
            <a:pPr marL="0" indent="0">
              <a:spcBef>
                <a:spcPts val="0"/>
              </a:spcBef>
              <a:buNone/>
            </a:pPr>
            <a:r>
              <a:rPr lang="en-GB" sz="1600" b="1" dirty="0">
                <a:latin typeface="Aptos" panose="020B0004020202020204" pitchFamily="34" charset="0"/>
              </a:rPr>
              <a:t>  }</a:t>
            </a:r>
          </a:p>
          <a:p>
            <a:pPr marL="0" indent="0">
              <a:spcBef>
                <a:spcPts val="0"/>
              </a:spcBef>
              <a:buNone/>
            </a:pPr>
            <a:r>
              <a:rPr lang="en-GB" sz="1600" b="1" dirty="0">
                <a:latin typeface="Aptos" panose="020B0004020202020204" pitchFamily="34" charset="0"/>
              </a:rPr>
              <a:t>  …..</a:t>
            </a:r>
          </a:p>
          <a:p>
            <a:pPr marL="0" indent="0">
              <a:spcBef>
                <a:spcPts val="0"/>
              </a:spcBef>
              <a:buNone/>
            </a:pPr>
            <a:r>
              <a:rPr lang="en-GB" sz="1600" b="1" dirty="0">
                <a:latin typeface="Aptos" panose="020B0004020202020204" pitchFamily="34" charset="0"/>
              </a:rPr>
              <a:t>}</a:t>
            </a:r>
          </a:p>
          <a:p>
            <a:pPr marL="0" indent="0">
              <a:buNone/>
            </a:pPr>
            <a:endParaRPr sz="600" dirty="0"/>
          </a:p>
        </p:txBody>
      </p:sp>
      <p:pic>
        <p:nvPicPr>
          <p:cNvPr id="4" name="Picture 3">
            <a:extLst>
              <a:ext uri="{FF2B5EF4-FFF2-40B4-BE49-F238E27FC236}">
                <a16:creationId xmlns:a16="http://schemas.microsoft.com/office/drawing/2014/main" id="{E2789ABD-409A-2D55-459E-949157189000}"/>
              </a:ext>
            </a:extLst>
          </p:cNvPr>
          <p:cNvPicPr>
            <a:picLocks noChangeAspect="1"/>
          </p:cNvPicPr>
          <p:nvPr/>
        </p:nvPicPr>
        <p:blipFill>
          <a:blip r:embed="rId2"/>
          <a:srcRect l="38532" r="36432"/>
          <a:stretch/>
        </p:blipFill>
        <p:spPr>
          <a:xfrm>
            <a:off x="932976" y="1476117"/>
            <a:ext cx="2425725" cy="3680601"/>
          </a:xfrm>
          <a:prstGeom prst="rect">
            <a:avLst/>
          </a:prstGeom>
        </p:spPr>
      </p:pic>
      <p:sp>
        <p:nvSpPr>
          <p:cNvPr id="7" name="TextBox 6">
            <a:extLst>
              <a:ext uri="{FF2B5EF4-FFF2-40B4-BE49-F238E27FC236}">
                <a16:creationId xmlns:a16="http://schemas.microsoft.com/office/drawing/2014/main" id="{BA1FFABE-647F-0401-BACF-13A0001EE78E}"/>
              </a:ext>
            </a:extLst>
          </p:cNvPr>
          <p:cNvSpPr txBox="1"/>
          <p:nvPr/>
        </p:nvSpPr>
        <p:spPr>
          <a:xfrm>
            <a:off x="3830284" y="1896830"/>
            <a:ext cx="3085658" cy="1569660"/>
          </a:xfrm>
          <a:prstGeom prst="rect">
            <a:avLst/>
          </a:prstGeom>
          <a:noFill/>
        </p:spPr>
        <p:txBody>
          <a:bodyPr wrap="square">
            <a:spAutoFit/>
          </a:bodyPr>
          <a:lstStyle/>
          <a:p>
            <a:r>
              <a:rPr lang="en-GB" sz="1600" b="1" dirty="0">
                <a:latin typeface="Aptos" panose="020B0004020202020204" pitchFamily="34" charset="0"/>
              </a:rPr>
              <a:t>provider "kubernetes" {</a:t>
            </a:r>
          </a:p>
          <a:p>
            <a:r>
              <a:rPr lang="en-GB" sz="1600" b="1" dirty="0">
                <a:latin typeface="Aptos" panose="020B0004020202020204" pitchFamily="34" charset="0"/>
              </a:rPr>
              <a:t>  host = …..</a:t>
            </a:r>
          </a:p>
          <a:p>
            <a:r>
              <a:rPr lang="en-GB" sz="1600" b="1" dirty="0">
                <a:latin typeface="Aptos" panose="020B0004020202020204" pitchFamily="34" charset="0"/>
              </a:rPr>
              <a:t>  client_certificate = ….. </a:t>
            </a:r>
          </a:p>
          <a:p>
            <a:r>
              <a:rPr lang="en-GB" sz="1600" b="1" dirty="0">
                <a:latin typeface="Aptos" panose="020B0004020202020204" pitchFamily="34" charset="0"/>
              </a:rPr>
              <a:t>  client_key = …..</a:t>
            </a:r>
          </a:p>
          <a:p>
            <a:r>
              <a:rPr lang="en-GB" sz="1600" b="1" dirty="0">
                <a:latin typeface="Aptos" panose="020B0004020202020204" pitchFamily="34" charset="0"/>
              </a:rPr>
              <a:t>  cluster_ca_certificate = …..</a:t>
            </a:r>
          </a:p>
          <a:p>
            <a:r>
              <a:rPr lang="en-GB" sz="1600" b="1" dirty="0">
                <a:latin typeface="Aptos" panose="020B0004020202020204" pitchFamily="34" charset="0"/>
              </a:rPr>
              <a:t>}</a:t>
            </a:r>
          </a:p>
        </p:txBody>
      </p:sp>
    </p:spTree>
    <p:extLst>
      <p:ext uri="{BB962C8B-B14F-4D97-AF65-F5344CB8AC3E}">
        <p14:creationId xmlns:p14="http://schemas.microsoft.com/office/powerpoint/2010/main" val="1845988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AED30-BA79-D9A7-706B-326020C6B6C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9699583-6F45-974A-BD72-1D412DDC521A}"/>
              </a:ext>
            </a:extLst>
          </p:cNvPr>
          <p:cNvPicPr>
            <a:picLocks noChangeAspect="1"/>
          </p:cNvPicPr>
          <p:nvPr/>
        </p:nvPicPr>
        <p:blipFill>
          <a:blip r:embed="rId2"/>
          <a:srcRect l="74254"/>
          <a:stretch/>
        </p:blipFill>
        <p:spPr>
          <a:xfrm>
            <a:off x="746164" y="1487474"/>
            <a:ext cx="2425725" cy="3579228"/>
          </a:xfrm>
          <a:prstGeom prst="rect">
            <a:avLst/>
          </a:prstGeom>
        </p:spPr>
      </p:pic>
      <p:sp>
        <p:nvSpPr>
          <p:cNvPr id="2" name="Title 1">
            <a:extLst>
              <a:ext uri="{FF2B5EF4-FFF2-40B4-BE49-F238E27FC236}">
                <a16:creationId xmlns:a16="http://schemas.microsoft.com/office/drawing/2014/main" id="{667E47AD-43A5-C38E-5AC0-C923B97D4F8B}"/>
              </a:ext>
            </a:extLst>
          </p:cNvPr>
          <p:cNvSpPr>
            <a:spLocks noGrp="1"/>
          </p:cNvSpPr>
          <p:nvPr>
            <p:ph type="title"/>
          </p:nvPr>
        </p:nvSpPr>
        <p:spPr/>
        <p:txBody>
          <a:bodyPr/>
          <a:lstStyle/>
          <a:p>
            <a:r>
              <a:rPr dirty="0"/>
              <a:t>Terraform Kubernetes Provider</a:t>
            </a:r>
            <a:r>
              <a:rPr lang="en-GB" dirty="0"/>
              <a:t> - GKE</a:t>
            </a:r>
            <a:endParaRPr dirty="0"/>
          </a:p>
        </p:txBody>
      </p:sp>
      <p:sp>
        <p:nvSpPr>
          <p:cNvPr id="3" name="Content Placeholder 2">
            <a:extLst>
              <a:ext uri="{FF2B5EF4-FFF2-40B4-BE49-F238E27FC236}">
                <a16:creationId xmlns:a16="http://schemas.microsoft.com/office/drawing/2014/main" id="{74363A67-0C29-7CEC-AB58-34C23153F929}"/>
              </a:ext>
            </a:extLst>
          </p:cNvPr>
          <p:cNvSpPr>
            <a:spLocks noGrp="1"/>
          </p:cNvSpPr>
          <p:nvPr>
            <p:ph idx="1"/>
          </p:nvPr>
        </p:nvSpPr>
        <p:spPr>
          <a:xfrm>
            <a:off x="7093646" y="1947641"/>
            <a:ext cx="4804475" cy="2105024"/>
          </a:xfrm>
        </p:spPr>
        <p:txBody>
          <a:bodyPr>
            <a:normAutofit/>
          </a:bodyPr>
          <a:lstStyle/>
          <a:p>
            <a:pPr marL="0" indent="0">
              <a:spcBef>
                <a:spcPts val="0"/>
              </a:spcBef>
              <a:buNone/>
            </a:pPr>
            <a:r>
              <a:rPr lang="en-GB" sz="1600" b="1" dirty="0">
                <a:latin typeface="Aptos" panose="020B0004020202020204" pitchFamily="34" charset="0"/>
              </a:rPr>
              <a:t>resource "google_container_cluster" "example" {</a:t>
            </a:r>
          </a:p>
          <a:p>
            <a:pPr marL="0" indent="0">
              <a:spcBef>
                <a:spcPts val="0"/>
              </a:spcBef>
              <a:buNone/>
            </a:pPr>
            <a:r>
              <a:rPr lang="en-GB" sz="1600" b="1" dirty="0">
                <a:latin typeface="Aptos" panose="020B0004020202020204" pitchFamily="34" charset="0"/>
              </a:rPr>
              <a:t>  name     = "example-gke"</a:t>
            </a:r>
          </a:p>
          <a:p>
            <a:pPr marL="0" indent="0">
              <a:spcBef>
                <a:spcPts val="0"/>
              </a:spcBef>
              <a:buNone/>
            </a:pPr>
            <a:r>
              <a:rPr lang="en-GB" sz="1600" b="1" dirty="0">
                <a:latin typeface="Aptos" panose="020B0004020202020204" pitchFamily="34" charset="0"/>
              </a:rPr>
              <a:t>  location = "us-central1"</a:t>
            </a:r>
          </a:p>
          <a:p>
            <a:pPr marL="0" indent="0">
              <a:spcBef>
                <a:spcPts val="0"/>
              </a:spcBef>
              <a:buNone/>
            </a:pPr>
            <a:r>
              <a:rPr lang="en-GB" sz="1600" b="1" dirty="0">
                <a:latin typeface="Aptos" panose="020B0004020202020204" pitchFamily="34" charset="0"/>
              </a:rPr>
              <a:t>  initial_node_count = 2</a:t>
            </a:r>
          </a:p>
          <a:p>
            <a:pPr marL="0" indent="0">
              <a:spcBef>
                <a:spcPts val="0"/>
              </a:spcBef>
              <a:buNone/>
            </a:pPr>
            <a:endParaRPr lang="en-GB" sz="1600" b="1" dirty="0">
              <a:latin typeface="Aptos" panose="020B0004020202020204" pitchFamily="34" charset="0"/>
            </a:endParaRPr>
          </a:p>
          <a:p>
            <a:pPr marL="0" indent="0">
              <a:spcBef>
                <a:spcPts val="0"/>
              </a:spcBef>
              <a:buNone/>
            </a:pPr>
            <a:r>
              <a:rPr lang="en-GB" sz="1600" b="1" dirty="0">
                <a:latin typeface="Aptos" panose="020B0004020202020204" pitchFamily="34" charset="0"/>
              </a:rPr>
              <a:t>  node_config {</a:t>
            </a:r>
          </a:p>
          <a:p>
            <a:pPr marL="0" indent="0">
              <a:spcBef>
                <a:spcPts val="0"/>
              </a:spcBef>
              <a:buNone/>
            </a:pPr>
            <a:r>
              <a:rPr lang="en-GB" sz="1600" b="1" dirty="0">
                <a:latin typeface="Aptos" panose="020B0004020202020204" pitchFamily="34" charset="0"/>
              </a:rPr>
              <a:t>    machine_type = "e2-medium"</a:t>
            </a:r>
          </a:p>
          <a:p>
            <a:pPr marL="0" indent="0">
              <a:spcBef>
                <a:spcPts val="0"/>
              </a:spcBef>
              <a:buNone/>
            </a:pPr>
            <a:r>
              <a:rPr lang="en-GB" sz="1600" b="1" dirty="0">
                <a:latin typeface="Aptos" panose="020B0004020202020204" pitchFamily="34" charset="0"/>
              </a:rPr>
              <a:t>  }</a:t>
            </a:r>
          </a:p>
          <a:p>
            <a:pPr marL="0" indent="0">
              <a:spcBef>
                <a:spcPts val="0"/>
              </a:spcBef>
              <a:buNone/>
            </a:pPr>
            <a:r>
              <a:rPr lang="en-GB" sz="1600" b="1" dirty="0">
                <a:latin typeface="Aptos" panose="020B0004020202020204" pitchFamily="34" charset="0"/>
              </a:rPr>
              <a:t>}</a:t>
            </a:r>
          </a:p>
          <a:p>
            <a:pPr marL="0" indent="0">
              <a:buNone/>
            </a:pPr>
            <a:endParaRPr sz="600" dirty="0"/>
          </a:p>
        </p:txBody>
      </p:sp>
      <p:sp>
        <p:nvSpPr>
          <p:cNvPr id="6" name="TextBox 5">
            <a:extLst>
              <a:ext uri="{FF2B5EF4-FFF2-40B4-BE49-F238E27FC236}">
                <a16:creationId xmlns:a16="http://schemas.microsoft.com/office/drawing/2014/main" id="{4197A721-7578-FDA7-6ACF-E919149EEAD4}"/>
              </a:ext>
            </a:extLst>
          </p:cNvPr>
          <p:cNvSpPr txBox="1"/>
          <p:nvPr/>
        </p:nvSpPr>
        <p:spPr>
          <a:xfrm>
            <a:off x="3589938" y="1947641"/>
            <a:ext cx="3085658" cy="1569660"/>
          </a:xfrm>
          <a:prstGeom prst="rect">
            <a:avLst/>
          </a:prstGeom>
          <a:noFill/>
        </p:spPr>
        <p:txBody>
          <a:bodyPr wrap="square">
            <a:spAutoFit/>
          </a:bodyPr>
          <a:lstStyle/>
          <a:p>
            <a:r>
              <a:rPr lang="en-GB" sz="1600" b="1" dirty="0">
                <a:latin typeface="Aptos" panose="020B0004020202020204" pitchFamily="34" charset="0"/>
              </a:rPr>
              <a:t>provider "kubernetes" {</a:t>
            </a:r>
          </a:p>
          <a:p>
            <a:r>
              <a:rPr lang="en-GB" sz="1600" b="1" dirty="0">
                <a:latin typeface="Aptos" panose="020B0004020202020204" pitchFamily="34" charset="0"/>
              </a:rPr>
              <a:t>  host = …..</a:t>
            </a:r>
          </a:p>
          <a:p>
            <a:r>
              <a:rPr lang="en-GB" sz="1600" b="1" dirty="0">
                <a:latin typeface="Aptos" panose="020B0004020202020204" pitchFamily="34" charset="0"/>
              </a:rPr>
              <a:t>  client_certificate = ….. </a:t>
            </a:r>
          </a:p>
          <a:p>
            <a:r>
              <a:rPr lang="en-GB" sz="1600" b="1" dirty="0">
                <a:latin typeface="Aptos" panose="020B0004020202020204" pitchFamily="34" charset="0"/>
              </a:rPr>
              <a:t>  client_key = …..</a:t>
            </a:r>
          </a:p>
          <a:p>
            <a:r>
              <a:rPr lang="en-GB" sz="1600" b="1" dirty="0">
                <a:latin typeface="Aptos" panose="020B0004020202020204" pitchFamily="34" charset="0"/>
              </a:rPr>
              <a:t>  cluster_ca_certificate = …..</a:t>
            </a:r>
          </a:p>
          <a:p>
            <a:r>
              <a:rPr lang="en-GB" sz="1600" b="1" dirty="0">
                <a:latin typeface="Aptos" panose="020B0004020202020204" pitchFamily="34" charset="0"/>
              </a:rPr>
              <a:t>}</a:t>
            </a:r>
          </a:p>
        </p:txBody>
      </p:sp>
    </p:spTree>
    <p:extLst>
      <p:ext uri="{BB962C8B-B14F-4D97-AF65-F5344CB8AC3E}">
        <p14:creationId xmlns:p14="http://schemas.microsoft.com/office/powerpoint/2010/main" val="273146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E8E6-49A9-DE39-DCD0-2C12C46FE166}"/>
              </a:ext>
            </a:extLst>
          </p:cNvPr>
          <p:cNvSpPr>
            <a:spLocks noGrp="1"/>
          </p:cNvSpPr>
          <p:nvPr>
            <p:ph type="title"/>
          </p:nvPr>
        </p:nvSpPr>
        <p:spPr/>
        <p:txBody>
          <a:bodyPr/>
          <a:lstStyle/>
          <a:p>
            <a:r>
              <a:rPr lang="en-GB" dirty="0"/>
              <a:t>Terraform and Kubernetes State Management</a:t>
            </a:r>
          </a:p>
        </p:txBody>
      </p:sp>
      <p:sp>
        <p:nvSpPr>
          <p:cNvPr id="3" name="Content Placeholder 2">
            <a:extLst>
              <a:ext uri="{FF2B5EF4-FFF2-40B4-BE49-F238E27FC236}">
                <a16:creationId xmlns:a16="http://schemas.microsoft.com/office/drawing/2014/main" id="{6C3910EE-8F76-B6E1-22BE-5340986E4EE0}"/>
              </a:ext>
            </a:extLst>
          </p:cNvPr>
          <p:cNvSpPr>
            <a:spLocks noGrp="1"/>
          </p:cNvSpPr>
          <p:nvPr>
            <p:ph idx="1"/>
          </p:nvPr>
        </p:nvSpPr>
        <p:spPr>
          <a:xfrm>
            <a:off x="975086" y="1620138"/>
            <a:ext cx="10241827" cy="4629637"/>
          </a:xfrm>
        </p:spPr>
        <p:txBody>
          <a:bodyPr>
            <a:normAutofit/>
          </a:bodyPr>
          <a:lstStyle/>
          <a:p>
            <a:pPr marL="0" indent="0">
              <a:spcAft>
                <a:spcPts val="600"/>
              </a:spcAft>
              <a:buNone/>
            </a:pPr>
            <a:r>
              <a:rPr lang="en-GB" sz="2400" dirty="0"/>
              <a:t>Terraform applies a static configuration, but Kubernetes can make real-time changes These changes can cause Terraform to detect 'drift' and potentially override Kubernetes’ adjustments.</a:t>
            </a:r>
          </a:p>
          <a:p>
            <a:pPr lvl="1">
              <a:spcAft>
                <a:spcPts val="600"/>
              </a:spcAft>
            </a:pPr>
            <a:r>
              <a:rPr lang="en-GB" sz="2000" b="1" dirty="0"/>
              <a:t>Autoscaling Conflicts</a:t>
            </a:r>
            <a:r>
              <a:rPr lang="en-GB" sz="2000" dirty="0"/>
              <a:t>: Kubernetes can cause Terraform’s state to become outdated. Running terraform apply can unintentionally revert Kubernetes' scaling decisions.</a:t>
            </a:r>
          </a:p>
          <a:p>
            <a:pPr lvl="1">
              <a:spcAft>
                <a:spcPts val="600"/>
              </a:spcAft>
            </a:pPr>
            <a:r>
              <a:rPr lang="en-GB" sz="2000" b="1" dirty="0"/>
              <a:t>Drift Between Terraform and Kubernetes</a:t>
            </a:r>
            <a:r>
              <a:rPr lang="en-GB" sz="2000" dirty="0"/>
              <a:t>: Kubernetes can recreate or reschedule pods for various reasons. Terraform does not track these changes unless explicitly refreshed.</a:t>
            </a:r>
          </a:p>
          <a:p>
            <a:pPr lvl="1"/>
            <a:r>
              <a:rPr lang="en-GB" sz="2000" b="1" dirty="0"/>
              <a:t>Limited Control over Kubernetes-Specific Features</a:t>
            </a:r>
            <a:r>
              <a:rPr lang="en-GB" sz="2000" dirty="0"/>
              <a:t>: Terraform manages resources at the infrastructure level, while Kubernetes handles workloads at the application level.</a:t>
            </a:r>
          </a:p>
          <a:p>
            <a:pPr marL="0" indent="0">
              <a:buNone/>
            </a:pPr>
            <a:r>
              <a:rPr lang="en-GB" sz="2400" dirty="0"/>
              <a:t>Terraform is best suited for managing infrastructure, while Kubernetes is best suited for managing workloads</a:t>
            </a:r>
          </a:p>
        </p:txBody>
      </p:sp>
    </p:spTree>
    <p:extLst>
      <p:ext uri="{BB962C8B-B14F-4D97-AF65-F5344CB8AC3E}">
        <p14:creationId xmlns:p14="http://schemas.microsoft.com/office/powerpoint/2010/main" val="4060352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88892-8525-BDE1-061A-4833F793B256}"/>
              </a:ext>
            </a:extLst>
          </p:cNvPr>
          <p:cNvSpPr>
            <a:spLocks noGrp="1"/>
          </p:cNvSpPr>
          <p:nvPr>
            <p:ph type="title"/>
          </p:nvPr>
        </p:nvSpPr>
        <p:spPr>
          <a:xfrm>
            <a:off x="838199" y="365125"/>
            <a:ext cx="10989733" cy="1325563"/>
          </a:xfrm>
        </p:spPr>
        <p:txBody>
          <a:bodyPr/>
          <a:lstStyle/>
          <a:p>
            <a:r>
              <a:rPr lang="en-GB" dirty="0"/>
              <a:t>Terraform vs. Kubernetes - When to Use Which</a:t>
            </a:r>
          </a:p>
        </p:txBody>
      </p:sp>
      <p:sp>
        <p:nvSpPr>
          <p:cNvPr id="3" name="Content Placeholder 2">
            <a:extLst>
              <a:ext uri="{FF2B5EF4-FFF2-40B4-BE49-F238E27FC236}">
                <a16:creationId xmlns:a16="http://schemas.microsoft.com/office/drawing/2014/main" id="{930B051D-7EE4-345A-20C6-83CC06E37C5F}"/>
              </a:ext>
            </a:extLst>
          </p:cNvPr>
          <p:cNvSpPr>
            <a:spLocks noGrp="1"/>
          </p:cNvSpPr>
          <p:nvPr>
            <p:ph idx="1"/>
          </p:nvPr>
        </p:nvSpPr>
        <p:spPr>
          <a:xfrm>
            <a:off x="1075265" y="1600465"/>
            <a:ext cx="10515600" cy="4351338"/>
          </a:xfrm>
        </p:spPr>
        <p:txBody>
          <a:bodyPr>
            <a:normAutofit/>
          </a:bodyPr>
          <a:lstStyle/>
          <a:p>
            <a:r>
              <a:rPr lang="en-GB" dirty="0"/>
              <a:t>Terraform is best for:</a:t>
            </a:r>
          </a:p>
          <a:p>
            <a:pPr lvl="1"/>
            <a:r>
              <a:rPr lang="en-GB" dirty="0"/>
              <a:t>Provisioning clusters (EKS, AKS, GKE)</a:t>
            </a:r>
          </a:p>
          <a:p>
            <a:pPr lvl="1"/>
            <a:r>
              <a:rPr lang="en-GB" dirty="0"/>
              <a:t>Defining networking and cloud infrastructure</a:t>
            </a:r>
          </a:p>
          <a:p>
            <a:pPr lvl="1"/>
            <a:r>
              <a:rPr lang="en-GB" dirty="0"/>
              <a:t>Managing IAM roles and access policies</a:t>
            </a:r>
          </a:p>
          <a:p>
            <a:r>
              <a:rPr lang="en-GB" dirty="0"/>
              <a:t>Kubernetes is best for:</a:t>
            </a:r>
          </a:p>
          <a:p>
            <a:pPr lvl="1"/>
            <a:r>
              <a:rPr lang="en-GB" dirty="0"/>
              <a:t>Scaling applications dynamically</a:t>
            </a:r>
          </a:p>
          <a:p>
            <a:pPr lvl="1"/>
            <a:r>
              <a:rPr lang="en-GB" dirty="0"/>
              <a:t>Managing rolling updates and rollbacks</a:t>
            </a:r>
          </a:p>
          <a:p>
            <a:pPr lvl="1"/>
            <a:r>
              <a:rPr lang="en-GB" dirty="0"/>
              <a:t>Handling workload scheduling and pod lifecycles</a:t>
            </a:r>
          </a:p>
          <a:p>
            <a:r>
              <a:rPr lang="en-GB" dirty="0"/>
              <a:t>Challenge: Terraform &amp; Kubernetes have different views on "state," which can lead to unintended overrides</a:t>
            </a:r>
          </a:p>
        </p:txBody>
      </p:sp>
    </p:spTree>
    <p:extLst>
      <p:ext uri="{BB962C8B-B14F-4D97-AF65-F5344CB8AC3E}">
        <p14:creationId xmlns:p14="http://schemas.microsoft.com/office/powerpoint/2010/main" val="712497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1257</TotalTime>
  <Words>1517</Words>
  <Application>Microsoft Office PowerPoint</Application>
  <PresentationFormat>Widescreen</PresentationFormat>
  <Paragraphs>155</Paragraphs>
  <Slides>24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Arial</vt:lpstr>
      <vt:lpstr>Arial Unicode MS</vt:lpstr>
      <vt:lpstr>Calibri</vt:lpstr>
      <vt:lpstr>Calibri Light</vt:lpstr>
      <vt:lpstr>Office Theme</vt:lpstr>
      <vt:lpstr>Module 9: Kubernetes Management with Terraform</vt:lpstr>
      <vt:lpstr>Introduction to Kubernetes</vt:lpstr>
      <vt:lpstr>Kubernetes architecture and core concepts</vt:lpstr>
      <vt:lpstr>Terraform Kubernetes Provider</vt:lpstr>
      <vt:lpstr>Terraform Kubernetes Provider - EKS</vt:lpstr>
      <vt:lpstr>Terraform Kubernetes Provider - AKS</vt:lpstr>
      <vt:lpstr>Terraform Kubernetes Provider - GKE</vt:lpstr>
      <vt:lpstr>Terraform and Kubernetes State Management</vt:lpstr>
      <vt:lpstr>Terraform vs. Kubernetes - When to Use Which</vt:lpstr>
      <vt:lpstr>Helm</vt:lpstr>
      <vt:lpstr>Helm’s role in resolving Terraform-Kubernetes conflicts</vt:lpstr>
      <vt:lpstr>Demo: Application Deployment</vt:lpstr>
      <vt:lpstr>Lab: Managing Kubernetes Resources</vt:lpstr>
      <vt:lpstr>Lab 9</vt:lpstr>
      <vt:lpstr>Any questions…</vt:lpstr>
      <vt:lpstr>Quiz  Time</vt:lpstr>
      <vt:lpstr>Q1. What is the main challenge when using Terraform to manage Kubernetes resources?</vt:lpstr>
      <vt:lpstr>Q1. What is the main challenge when using Terraform to manage Kubernetes resources?</vt:lpstr>
      <vt:lpstr>Q2. What problem can occur when Kubernetes automatically scales a deployment?</vt:lpstr>
      <vt:lpstr>Q2. What problem can occur when Kubernetes automatically scales a deployment?</vt:lpstr>
      <vt:lpstr>Q3. Why is Helm a better tool for managing Kubernetes workloads compared to Terraform?</vt:lpstr>
      <vt:lpstr>Q3. Why is Helm a better tool for managing Kubernetes workloads compared to Terraform?</vt:lpstr>
      <vt:lpstr>Q4. Which of the following is NOT a recommended best practice when using Terraform and Kubernetes together?</vt:lpstr>
      <vt:lpstr>Q4. Which of the following is NOT a recommended best practice when using Terraform and Kubernetes together?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Infrastructure as Code &amp; Terraform</dc:title>
  <dc:creator>Coulling-Green, Michael</dc:creator>
  <cp:lastModifiedBy>Coulling-Green, Michael</cp:lastModifiedBy>
  <cp:revision>73</cp:revision>
  <dcterms:created xsi:type="dcterms:W3CDTF">2023-02-07T11:12:56Z</dcterms:created>
  <dcterms:modified xsi:type="dcterms:W3CDTF">2025-02-24T18:23:19Z</dcterms:modified>
</cp:coreProperties>
</file>