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33" r:id="rId4"/>
    <p:sldId id="259" r:id="rId5"/>
    <p:sldId id="258" r:id="rId6"/>
    <p:sldId id="260" r:id="rId7"/>
    <p:sldId id="334" r:id="rId8"/>
    <p:sldId id="335" r:id="rId9"/>
    <p:sldId id="261" r:id="rId10"/>
    <p:sldId id="262" r:id="rId11"/>
    <p:sldId id="263" r:id="rId12"/>
    <p:sldId id="336" r:id="rId13"/>
    <p:sldId id="264" r:id="rId14"/>
    <p:sldId id="266" r:id="rId15"/>
    <p:sldId id="296" r:id="rId16"/>
    <p:sldId id="332" r:id="rId17"/>
    <p:sldId id="337" r:id="rId18"/>
    <p:sldId id="343" r:id="rId19"/>
    <p:sldId id="339" r:id="rId20"/>
    <p:sldId id="344" r:id="rId21"/>
    <p:sldId id="341" r:id="rId22"/>
    <p:sldId id="34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4"/>
    <a:srgbClr val="7030A0"/>
    <a:srgbClr val="00206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3929" autoAdjust="0"/>
  </p:normalViewPr>
  <p:slideViewPr>
    <p:cSldViewPr snapToGrid="0">
      <p:cViewPr varScale="1">
        <p:scale>
          <a:sx n="101" d="100"/>
          <a:sy n="101" d="100"/>
        </p:scale>
        <p:origin x="6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2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Variables allow </a:t>
            </a:r>
            <a:r>
              <a:rPr lang="en-GB" b="1" dirty="0"/>
              <a:t>reusability</a:t>
            </a:r>
            <a:r>
              <a:rPr lang="en-GB" dirty="0"/>
              <a:t> and </a:t>
            </a:r>
            <a:r>
              <a:rPr lang="en-GB" b="1" dirty="0"/>
              <a:t>dynamic configuration</a:t>
            </a:r>
            <a:r>
              <a:rPr lang="en-GB" dirty="0"/>
              <a:t> in Terraform. JSON enforces strict typing, meaning a </a:t>
            </a:r>
            <a:r>
              <a:rPr lang="en-GB" b="1" dirty="0"/>
              <a:t>string cannot be used where a number is expected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4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CE5AF-6235-A700-FCEC-F0F017C34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23A39-CFB6-9B3B-DA15-061D1384A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9B550-1052-70CD-8E81-3CA52E6B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8F4ED-9E18-4BF4-55A2-63161D136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27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6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83DC6-8B33-785B-3CA1-5A373DE7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BB25E-EAF7-DDE5-8E8B-9849B900B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C6D30A-36B5-C7B6-F992-711F4F981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07588-7E43-F80A-DB63-2D824FA7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9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JSON (JavaScript Object Notation) is a lightweight, text-based data format widely used for configuration files and data exchange. In Terraform, JSON serves as an alternative syntax to HCL (HashiCorp Configuration Language), offering a structured format that is machine-readable and easier to automate. While JSON is more rigid compared to HCL, it is often used in scenarios where Terraform configurations need to be generated programmatically.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allows configurations to be written in both HCL and JSON. HCL is human-friendly and supports comments, while JSON is more structured and commonly used for automation. Below is a direct comparison of how a provider, resource, and variable are defined in HCL and </a:t>
            </a:r>
            <a:r>
              <a:rPr lang="en-GB" dirty="0" err="1"/>
              <a:t>JSON.In</a:t>
            </a:r>
            <a:r>
              <a:rPr lang="en-GB" dirty="0"/>
              <a:t> HCL, resources are declared using blocks like provider, resource, and variable.</a:t>
            </a:r>
          </a:p>
          <a:p>
            <a:endParaRPr lang="en-GB" dirty="0"/>
          </a:p>
          <a:p>
            <a:r>
              <a:rPr lang="en-GB" dirty="0"/>
              <a:t>In JSON, these blocks are represented as nested objects, using key-value pairs to define </a:t>
            </a:r>
            <a:r>
              <a:rPr lang="en-GB" dirty="0" err="1"/>
              <a:t>attributes.While</a:t>
            </a:r>
            <a:r>
              <a:rPr lang="en-GB" dirty="0"/>
              <a:t> JSON enforces stricter syntax (e.g., mandatory double quotes, no comments), its machine-readability makes it ideal for templating and auto-generated 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JSON is structured as a collection of </a:t>
            </a:r>
            <a:r>
              <a:rPr lang="en-GB" b="1" dirty="0"/>
              <a:t>key-value pairs</a:t>
            </a:r>
            <a:r>
              <a:rPr lang="en-GB" dirty="0"/>
              <a:t>,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Keys</a:t>
            </a:r>
            <a:r>
              <a:rPr lang="en-GB" dirty="0"/>
              <a:t> must always be strings enclosed in double quotes ("key").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Values</a:t>
            </a:r>
            <a:r>
              <a:rPr lang="en-GB" dirty="0"/>
              <a:t> can be strings, numbers, booleans, arrays, objects, or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Commas</a:t>
            </a:r>
            <a:r>
              <a:rPr lang="en-GB" dirty="0"/>
              <a:t> are required to separate key-value pairs within objects and elements within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Braces {}</a:t>
            </a:r>
            <a:r>
              <a:rPr lang="en-GB" dirty="0"/>
              <a:t> define objects, and </a:t>
            </a:r>
            <a:r>
              <a:rPr lang="en-GB" b="1" dirty="0"/>
              <a:t>brackets []</a:t>
            </a:r>
            <a:r>
              <a:rPr lang="en-GB" dirty="0"/>
              <a:t> define arrays.</a:t>
            </a:r>
          </a:p>
          <a:p>
            <a:r>
              <a:rPr lang="en-GB" dirty="0"/>
              <a:t>Terraform JSON adheres to these rules strictly. Incorrect formatting, such as a </a:t>
            </a:r>
            <a:r>
              <a:rPr lang="en-GB" b="1" dirty="0"/>
              <a:t>missing comma or using single quotes</a:t>
            </a:r>
            <a:r>
              <a:rPr lang="en-GB" dirty="0"/>
              <a:t>, will result in parsing errors.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4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6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Terraform JSON, </a:t>
            </a:r>
            <a:r>
              <a:rPr lang="en-GB" b="1" dirty="0"/>
              <a:t>blocks are represented as objects</a:t>
            </a:r>
            <a:r>
              <a:rPr lang="en-GB" dirty="0"/>
              <a:t>. Each block type (provider, resource, variable, etc.) is structured as a </a:t>
            </a:r>
            <a:r>
              <a:rPr lang="en-GB" b="1" dirty="0"/>
              <a:t>key-value pair</a:t>
            </a:r>
            <a:r>
              <a:rPr lang="en-GB" dirty="0"/>
              <a:t>,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block type</a:t>
            </a:r>
            <a:r>
              <a:rPr lang="en-GB" dirty="0"/>
              <a:t> is the key (e.g., "provider", "resource").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block contents</a:t>
            </a:r>
            <a:r>
              <a:rPr lang="en-GB" dirty="0"/>
              <a:t> are nested inside an object.</a:t>
            </a:r>
          </a:p>
          <a:p>
            <a:r>
              <a:rPr lang="en-GB" dirty="0"/>
              <a:t>For example, defining an </a:t>
            </a:r>
            <a:r>
              <a:rPr lang="en-GB" b="1" dirty="0"/>
              <a:t>Azure Virtual Network in JSON</a:t>
            </a:r>
            <a:r>
              <a:rPr lang="en-GB" dirty="0"/>
              <a:t> requires specifying attributes like name, location, and address_space inside a </a:t>
            </a:r>
            <a:r>
              <a:rPr lang="en-GB" b="1" dirty="0"/>
              <a:t>nested resource block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6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JSON (</a:t>
            </a:r>
            <a:r>
              <a:rPr lang="en-GB" b="1" dirty="0"/>
              <a:t>JavaScript Object Notation</a:t>
            </a:r>
            <a:r>
              <a:rPr lang="en-GB" dirty="0"/>
              <a:t>) is a lightweight, text-based data format widely used for configuration files and data exchange. In Terraform, JSON serves as an alternative syntax to </a:t>
            </a:r>
            <a:r>
              <a:rPr lang="en-GB" b="1" dirty="0"/>
              <a:t>HCL (HashiCorp Configuration Language)</a:t>
            </a:r>
            <a:r>
              <a:rPr lang="en-GB" dirty="0"/>
              <a:t>, offering a structured format that is </a:t>
            </a:r>
            <a:r>
              <a:rPr lang="en-GB" b="1" dirty="0"/>
              <a:t>machine-readable and easier to automate</a:t>
            </a:r>
            <a:r>
              <a:rPr lang="en-GB" dirty="0"/>
              <a:t>. While JSON is more rigid compared to HCL, it is often used in scenarios where </a:t>
            </a:r>
            <a:r>
              <a:rPr lang="en-GB" b="1" dirty="0"/>
              <a:t>Terraform configurations need to be generated programmatically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4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JSON follows a </a:t>
            </a:r>
            <a:r>
              <a:rPr lang="en-GB" b="1" dirty="0"/>
              <a:t>nested object hierarchy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root-level object</a:t>
            </a:r>
            <a:r>
              <a:rPr lang="en-GB" dirty="0"/>
              <a:t> is the entire JSON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Top-level objects</a:t>
            </a:r>
            <a:r>
              <a:rPr lang="en-GB" dirty="0"/>
              <a:t> include "provider", "resource", and "variable".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Nested objects</a:t>
            </a:r>
            <a:r>
              <a:rPr lang="en-GB" dirty="0"/>
              <a:t> represent configurations within resources.</a:t>
            </a:r>
          </a:p>
          <a:p>
            <a:r>
              <a:rPr lang="en-GB" dirty="0"/>
              <a:t>This structure ensures Terraform can properly </a:t>
            </a:r>
            <a:r>
              <a:rPr lang="en-GB" b="1" dirty="0"/>
              <a:t>map configurations to cloud resources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2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Identifiers in Terraform </a:t>
            </a:r>
            <a:r>
              <a:rPr lang="en-GB" b="1" dirty="0"/>
              <a:t>act as object keys</a:t>
            </a:r>
            <a:r>
              <a:rPr lang="en-GB" dirty="0"/>
              <a:t> that uniquely define resources, variables, and modules. In JSON: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identifier</a:t>
            </a:r>
            <a:r>
              <a:rPr lang="en-GB" dirty="0"/>
              <a:t> is always a </a:t>
            </a:r>
            <a:r>
              <a:rPr lang="en-GB" b="1" dirty="0"/>
              <a:t>key</a:t>
            </a:r>
            <a:r>
              <a:rPr lang="en-GB" dirty="0"/>
              <a:t> inside the resource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must be </a:t>
            </a:r>
            <a:r>
              <a:rPr lang="en-GB" b="1" dirty="0"/>
              <a:t>unique within the same scope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8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Module </a:t>
            </a:r>
            <a:r>
              <a:rPr lang="en-GB" dirty="0"/>
              <a:t>2</a:t>
            </a:r>
            <a:r>
              <a:rPr dirty="0"/>
              <a:t>: Introduction &amp; JSON Syntax Primer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bg2">
                    <a:lumMod val="50000"/>
                  </a:schemeClr>
                </a:solidFill>
              </a:rPr>
              <a:t>QATIP-Intermediate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JSON does NOT support comments natively</a:t>
            </a:r>
          </a:p>
          <a:p>
            <a:r>
              <a:t>Use descriptive keys or external documentation instead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C1291-DE6A-0F97-3603-2EF858F3DFE8}"/>
              </a:ext>
            </a:extLst>
          </p:cNvPr>
          <p:cNvSpPr txBox="1"/>
          <p:nvPr/>
        </p:nvSpPr>
        <p:spPr>
          <a:xfrm>
            <a:off x="1412081" y="5568047"/>
            <a:ext cx="837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_comment </a:t>
            </a:r>
            <a:r>
              <a:rPr lang="en-GB" dirty="0"/>
              <a:t>key is ignored by Terraform but can provide human-readable context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AD04B-AC09-B560-7625-E429CC70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25" y="3245853"/>
            <a:ext cx="5973152" cy="1695479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Variables and 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Types: String, Number, Boolean, List (Array), Map (Object)</a:t>
            </a:r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String → "example“</a:t>
            </a:r>
          </a:p>
          <a:p>
            <a:pPr marL="457200" lvl="1" indent="0">
              <a:buNone/>
            </a:pPr>
            <a:r>
              <a:rPr lang="en-GB" dirty="0"/>
              <a:t>Number → 42</a:t>
            </a:r>
          </a:p>
          <a:p>
            <a:pPr marL="457200" lvl="1" indent="0">
              <a:buNone/>
            </a:pPr>
            <a:r>
              <a:rPr lang="en-GB" dirty="0"/>
              <a:t>Boolean → true / false</a:t>
            </a:r>
          </a:p>
          <a:p>
            <a:pPr marL="457200" lvl="1" indent="0">
              <a:buNone/>
            </a:pPr>
            <a:r>
              <a:rPr lang="en-GB" dirty="0"/>
              <a:t>List (Array) → ["item1", "item2"]</a:t>
            </a:r>
          </a:p>
          <a:p>
            <a:pPr marL="457200" lvl="1" indent="0">
              <a:buNone/>
            </a:pPr>
            <a:r>
              <a:rPr lang="en-GB" dirty="0"/>
              <a:t>Map (Object) → { "key1": "value1", "key2": "value2" }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16969-D2FF-D473-AC89-771A1803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7D25-1D8C-0942-4AAB-505D548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Variables and Variable Types</a:t>
            </a:r>
            <a:r>
              <a:rPr lang="en-GB" dirty="0"/>
              <a:t> - Examples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04993-A107-B5E5-BD9D-11DD5BE5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84" y="1952625"/>
            <a:ext cx="3128945" cy="336412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B7A589-3B4A-5348-C336-2B8737F4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19" y="1512078"/>
            <a:ext cx="3583326" cy="4726235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868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906"/>
            <a:ext cx="10515600" cy="4351338"/>
          </a:xfrm>
        </p:spPr>
        <p:txBody>
          <a:bodyPr/>
          <a:lstStyle/>
          <a:p>
            <a:r>
              <a:rPr dirty="0"/>
              <a:t>Key-value pairs configuring resource properties</a:t>
            </a:r>
          </a:p>
          <a:p>
            <a:r>
              <a:rPr dirty="0"/>
              <a:t>Example: Setting `address_space` in an Azure Virtual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DF4E-E652-284B-E5EB-2B40960C3A4B}"/>
              </a:ext>
            </a:extLst>
          </p:cNvPr>
          <p:cNvSpPr txBox="1"/>
          <p:nvPr/>
        </p:nvSpPr>
        <p:spPr>
          <a:xfrm>
            <a:off x="628650" y="3090843"/>
            <a:ext cx="4867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resource "azurerm_virtual_network" "example" {</a:t>
            </a:r>
          </a:p>
          <a:p>
            <a:r>
              <a:rPr lang="en-GB" dirty="0"/>
              <a:t>  name                = "my-vnet"</a:t>
            </a:r>
          </a:p>
          <a:p>
            <a:r>
              <a:rPr lang="en-GB" dirty="0"/>
              <a:t>  location            = "West Europe"</a:t>
            </a:r>
          </a:p>
          <a:p>
            <a:r>
              <a:rPr lang="en-GB" dirty="0"/>
              <a:t>  resource_group_name = "my-resource-group"</a:t>
            </a:r>
          </a:p>
          <a:p>
            <a:r>
              <a:rPr lang="en-GB" dirty="0"/>
              <a:t>  address_space       = ["10.0.0.0/16"]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DAE4B-FCD8-9BDD-5A6C-BD830948E206}"/>
              </a:ext>
            </a:extLst>
          </p:cNvPr>
          <p:cNvSpPr txBox="1"/>
          <p:nvPr/>
        </p:nvSpPr>
        <p:spPr>
          <a:xfrm>
            <a:off x="6174581" y="2737644"/>
            <a:ext cx="51792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"resource": {</a:t>
            </a:r>
          </a:p>
          <a:p>
            <a:r>
              <a:rPr lang="en-GB" dirty="0"/>
              <a:t>    "azurerm_virtual_network": {</a:t>
            </a:r>
          </a:p>
          <a:p>
            <a:r>
              <a:rPr lang="en-GB" dirty="0"/>
              <a:t>      "example": {</a:t>
            </a:r>
          </a:p>
          <a:p>
            <a:r>
              <a:rPr lang="en-GB" dirty="0"/>
              <a:t>        "name": "my-vnet",</a:t>
            </a:r>
          </a:p>
          <a:p>
            <a:r>
              <a:rPr lang="en-GB" dirty="0"/>
              <a:t>        "location": "West Europe",</a:t>
            </a:r>
          </a:p>
          <a:p>
            <a:r>
              <a:rPr lang="en-GB" dirty="0"/>
              <a:t>        "resource_group_name": "my-resource-group",</a:t>
            </a:r>
          </a:p>
          <a:p>
            <a:r>
              <a:rPr lang="en-GB" dirty="0"/>
              <a:t>        "address_space": ["10.0.0.0/16"]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9580D-E641-D0B3-284F-C773FD86385C}"/>
              </a:ext>
            </a:extLst>
          </p:cNvPr>
          <p:cNvSpPr/>
          <p:nvPr/>
        </p:nvSpPr>
        <p:spPr>
          <a:xfrm>
            <a:off x="819150" y="4247366"/>
            <a:ext cx="3324225" cy="28257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A962C-945C-F230-B137-351051A43B44}"/>
              </a:ext>
            </a:extLst>
          </p:cNvPr>
          <p:cNvSpPr/>
          <p:nvPr/>
        </p:nvSpPr>
        <p:spPr>
          <a:xfrm>
            <a:off x="6677024" y="4703881"/>
            <a:ext cx="3114675" cy="28257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A sample Terraform deployment using 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this lab you will deploy a Docker image and container as local resources on a Windows or Linux computer using JSON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432EAD-A009-9B62-F382-FDF11EB19B5B}"/>
              </a:ext>
            </a:extLst>
          </p:cNvPr>
          <p:cNvSpPr txBox="1"/>
          <p:nvPr/>
        </p:nvSpPr>
        <p:spPr>
          <a:xfrm>
            <a:off x="255638" y="689058"/>
            <a:ext cx="116807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b="1" dirty="0"/>
              <a:t>What is a key difference between HCL and JSON in Terraform?</a:t>
            </a:r>
          </a:p>
          <a:p>
            <a:endParaRPr lang="en-GB" sz="3200" b="1" dirty="0"/>
          </a:p>
          <a:p>
            <a:pPr marL="514350" indent="-514350">
              <a:buFont typeface="+mj-lt"/>
              <a:buAutoNum type="alphaLcParenR"/>
            </a:pPr>
            <a:r>
              <a:rPr lang="en-GB" sz="3200" dirty="0"/>
              <a:t>JSON supports comments, but HCL does not.</a:t>
            </a:r>
            <a:br>
              <a:rPr lang="en-GB" sz="3200" dirty="0"/>
            </a:br>
            <a:endParaRPr lang="en-GB" sz="3200" dirty="0"/>
          </a:p>
          <a:p>
            <a:pPr marL="514350" indent="-514350">
              <a:buFont typeface="+mj-lt"/>
              <a:buAutoNum type="alphaLcParenR"/>
            </a:pPr>
            <a:r>
              <a:rPr lang="en-GB" sz="3200" dirty="0"/>
              <a:t>HCL is machine-readable, while JSON is not.</a:t>
            </a:r>
            <a:br>
              <a:rPr lang="en-GB" sz="3200" dirty="0"/>
            </a:br>
            <a:endParaRPr lang="en-GB" sz="3200" dirty="0"/>
          </a:p>
          <a:p>
            <a:pPr marL="514350" indent="-514350">
              <a:buFont typeface="+mj-lt"/>
              <a:buAutoNum type="alphaLcParenR"/>
            </a:pPr>
            <a:r>
              <a:rPr lang="en-GB" sz="3200" dirty="0"/>
              <a:t>HCL supports inline comments, while JSON does not. </a:t>
            </a:r>
            <a:br>
              <a:rPr lang="en-GB" sz="3200" dirty="0"/>
            </a:br>
            <a:endParaRPr lang="en-GB" sz="3200" dirty="0"/>
          </a:p>
          <a:p>
            <a:pPr marL="514350" indent="-514350">
              <a:buFont typeface="+mj-lt"/>
              <a:buAutoNum type="alphaLcParenR"/>
            </a:pPr>
            <a:r>
              <a:rPr lang="en-GB" sz="3200" dirty="0"/>
              <a:t>JSON is the default format for writing Terraform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23411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85BFF-608B-3DDB-9FA8-540D08C7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3E1165-BD38-467D-50D9-271537629F16}"/>
              </a:ext>
            </a:extLst>
          </p:cNvPr>
          <p:cNvSpPr txBox="1"/>
          <p:nvPr/>
        </p:nvSpPr>
        <p:spPr>
          <a:xfrm>
            <a:off x="255638" y="689058"/>
            <a:ext cx="116807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b="1" dirty="0"/>
              <a:t>What is a key difference between HCL and JSON in Terraform?</a:t>
            </a:r>
          </a:p>
          <a:p>
            <a:endParaRPr lang="en-GB" sz="3200" b="1" dirty="0"/>
          </a:p>
          <a:p>
            <a:pPr marL="514350" indent="-514350">
              <a:buFont typeface="+mj-lt"/>
              <a:buAutoNum type="alphaLcParenR"/>
            </a:pPr>
            <a:r>
              <a:rPr lang="en-GB" sz="3200" dirty="0"/>
              <a:t>JSON supports comments, but HCL does not.</a:t>
            </a:r>
            <a:br>
              <a:rPr lang="en-GB" sz="3200" dirty="0"/>
            </a:br>
            <a:endParaRPr lang="en-GB" sz="3200" dirty="0"/>
          </a:p>
          <a:p>
            <a:pPr marL="514350" indent="-514350">
              <a:buFont typeface="+mj-lt"/>
              <a:buAutoNum type="alphaLcParenR"/>
            </a:pPr>
            <a:r>
              <a:rPr lang="en-GB" sz="3200" dirty="0"/>
              <a:t>HCL is machine-readable, while JSON is not.</a:t>
            </a:r>
            <a:br>
              <a:rPr lang="en-GB" sz="3200" dirty="0"/>
            </a:br>
            <a:endParaRPr lang="en-GB" sz="3200" dirty="0"/>
          </a:p>
          <a:p>
            <a:pPr marL="514350" indent="-514350">
              <a:buFont typeface="+mj-lt"/>
              <a:buAutoNum type="alphaLcParenR"/>
            </a:pPr>
            <a:r>
              <a:rPr lang="en-GB" sz="3200" b="1" dirty="0">
                <a:solidFill>
                  <a:srgbClr val="00B050"/>
                </a:solidFill>
              </a:rPr>
              <a:t>HCL supports inline comments, while JSON does not. </a:t>
            </a:r>
            <a:br>
              <a:rPr lang="en-GB" sz="3200" dirty="0"/>
            </a:br>
            <a:endParaRPr lang="en-GB" sz="3200" dirty="0"/>
          </a:p>
          <a:p>
            <a:pPr marL="514350" indent="-514350">
              <a:buFont typeface="+mj-lt"/>
              <a:buAutoNum type="alphaLcParenR"/>
            </a:pPr>
            <a:r>
              <a:rPr lang="en-GB" sz="3200" dirty="0"/>
              <a:t>JSON is the default format for writing Terraform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91151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21CBC6DF-46F8-D78C-9065-F89073261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19" y="847245"/>
            <a:ext cx="11911781" cy="420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How can you include comments in a Terraform JSON file?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// for single-line comments and /* ... */ for multi-line comments.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 special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_comment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that Terraform ignores.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a "comments": true setting in the provider block.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 natively supports comments, but they are optional.</a:t>
            </a:r>
          </a:p>
        </p:txBody>
      </p:sp>
    </p:spTree>
    <p:extLst>
      <p:ext uri="{BB962C8B-B14F-4D97-AF65-F5344CB8AC3E}">
        <p14:creationId xmlns:p14="http://schemas.microsoft.com/office/powerpoint/2010/main" val="22104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Object Notation (JSON) - lightweight data format</a:t>
            </a:r>
          </a:p>
          <a:p>
            <a:r>
              <a:t>Used as an alternative syntax to HCL in Terraform</a:t>
            </a:r>
          </a:p>
          <a:p>
            <a:r>
              <a:t>Machine-readable and easy to automate</a:t>
            </a:r>
          </a:p>
        </p:txBody>
      </p:sp>
      <p:pic>
        <p:nvPicPr>
          <p:cNvPr id="1026" name="Picture 2" descr="What is JSON? - Tech Monitor">
            <a:extLst>
              <a:ext uri="{FF2B5EF4-FFF2-40B4-BE49-F238E27FC236}">
                <a16:creationId xmlns:a16="http://schemas.microsoft.com/office/drawing/2014/main" id="{94E9CD95-5D43-A85D-3CE2-A0DA4CAAE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31" y="3584046"/>
            <a:ext cx="4189570" cy="16547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90D9B-0BF4-06D9-CFA2-20073226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388AB623-337D-849B-8A69-A699EF26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19" y="847245"/>
            <a:ext cx="11911781" cy="420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How can you include comments in a Terraform JSON file?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// for single-line comments and /* ... */ for multi-line comments.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Use a special _comment key that Terraform ignores.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a "comments": true setting in the provider block.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 natively supports comments, but they are optional.</a:t>
            </a:r>
          </a:p>
        </p:txBody>
      </p:sp>
    </p:spTree>
    <p:extLst>
      <p:ext uri="{BB962C8B-B14F-4D97-AF65-F5344CB8AC3E}">
        <p14:creationId xmlns:p14="http://schemas.microsoft.com/office/powerpoint/2010/main" val="134424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780E8-1EC3-2436-F53E-A1452916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4" y="2228692"/>
            <a:ext cx="3147193" cy="22353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85DE5-0A36-CD3B-4DC3-75E758F1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069" y="2228692"/>
            <a:ext cx="3612105" cy="304177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2CC6-A1BE-6285-A18D-68608130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44" y="2223623"/>
            <a:ext cx="3781792" cy="36267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2D6FFE-864A-22D7-2A65-EC9BB8137B44}"/>
              </a:ext>
            </a:extLst>
          </p:cNvPr>
          <p:cNvSpPr txBox="1"/>
          <p:nvPr/>
        </p:nvSpPr>
        <p:spPr>
          <a:xfrm>
            <a:off x="212831" y="729457"/>
            <a:ext cx="1177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3. Which of the following is a valid JSON representation of a Terraform resource block?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649CE-2128-6159-7394-B24541B77447}"/>
              </a:ext>
            </a:extLst>
          </p:cNvPr>
          <p:cNvSpPr txBox="1"/>
          <p:nvPr/>
        </p:nvSpPr>
        <p:spPr>
          <a:xfrm flipH="1">
            <a:off x="3109351" y="2223623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063CD-F047-B7E0-7DD1-151ED27725D7}"/>
              </a:ext>
            </a:extLst>
          </p:cNvPr>
          <p:cNvSpPr txBox="1"/>
          <p:nvPr/>
        </p:nvSpPr>
        <p:spPr>
          <a:xfrm flipH="1">
            <a:off x="7107100" y="2223623"/>
            <a:ext cx="33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21E14-0980-4CAF-4D7B-5F8AF881D497}"/>
              </a:ext>
            </a:extLst>
          </p:cNvPr>
          <p:cNvSpPr txBox="1"/>
          <p:nvPr/>
        </p:nvSpPr>
        <p:spPr>
          <a:xfrm flipH="1">
            <a:off x="11330232" y="2223623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1003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6D7FB-0547-6722-1F10-12487DD6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4AADA-ED23-A993-6382-153B9F44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4" y="2228692"/>
            <a:ext cx="3147193" cy="22353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11AAA-8F64-F2AC-9BB0-6ED84223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069" y="2228692"/>
            <a:ext cx="3612105" cy="304177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14835-78EC-065A-8E6C-1B59434AF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44" y="2223623"/>
            <a:ext cx="3781792" cy="36267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CF18EF-7204-2F53-622B-02985ADCC9AA}"/>
              </a:ext>
            </a:extLst>
          </p:cNvPr>
          <p:cNvSpPr txBox="1"/>
          <p:nvPr/>
        </p:nvSpPr>
        <p:spPr>
          <a:xfrm>
            <a:off x="212831" y="729457"/>
            <a:ext cx="1177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3. Which of the following is a valid JSON representation of a Terraform resource block?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BA60B-1CEE-DB9F-4C2C-EDA117D48D3E}"/>
              </a:ext>
            </a:extLst>
          </p:cNvPr>
          <p:cNvSpPr txBox="1"/>
          <p:nvPr/>
        </p:nvSpPr>
        <p:spPr>
          <a:xfrm flipH="1">
            <a:off x="3109351" y="2223623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09A25-2D75-F2C6-0668-C6BE6ED014E6}"/>
              </a:ext>
            </a:extLst>
          </p:cNvPr>
          <p:cNvSpPr txBox="1"/>
          <p:nvPr/>
        </p:nvSpPr>
        <p:spPr>
          <a:xfrm flipH="1">
            <a:off x="7107100" y="2223623"/>
            <a:ext cx="33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BC89C-4F80-FE62-D132-A177C3EF4AAA}"/>
              </a:ext>
            </a:extLst>
          </p:cNvPr>
          <p:cNvSpPr txBox="1"/>
          <p:nvPr/>
        </p:nvSpPr>
        <p:spPr>
          <a:xfrm flipH="1">
            <a:off x="11330232" y="2223623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23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61149-3D80-A6DE-EA39-AC5AEAC1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B23-7E34-1A14-E24E-8D15C242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HCL vs </a:t>
            </a:r>
            <a:r>
              <a:rPr dirty="0"/>
              <a:t>JSON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1E0B-1A55-71F2-1878-FE6D41E82972}"/>
              </a:ext>
            </a:extLst>
          </p:cNvPr>
          <p:cNvSpPr txBox="1"/>
          <p:nvPr/>
        </p:nvSpPr>
        <p:spPr>
          <a:xfrm>
            <a:off x="1052052" y="2091670"/>
            <a:ext cx="379934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provider "aws" {</a:t>
            </a:r>
          </a:p>
          <a:p>
            <a:r>
              <a:rPr lang="en-GB" sz="1600" b="1" dirty="0"/>
              <a:t>  region = "us-east-1"</a:t>
            </a:r>
          </a:p>
          <a:p>
            <a:r>
              <a:rPr lang="en-GB" sz="1600" b="1" dirty="0"/>
              <a:t>}</a:t>
            </a:r>
          </a:p>
          <a:p>
            <a:endParaRPr lang="en-GB" sz="1600" b="1" dirty="0"/>
          </a:p>
          <a:p>
            <a:r>
              <a:rPr lang="en-GB" sz="1600" b="1" dirty="0"/>
              <a:t>resource "aws_instance" "example" {</a:t>
            </a:r>
          </a:p>
          <a:p>
            <a:r>
              <a:rPr lang="en-GB" sz="1600" b="1" dirty="0"/>
              <a:t>  ami           = "ami-12345678"</a:t>
            </a:r>
          </a:p>
          <a:p>
            <a:r>
              <a:rPr lang="en-GB" sz="1600" b="1" dirty="0"/>
              <a:t>  instance_type = var.instance_type</a:t>
            </a:r>
          </a:p>
          <a:p>
            <a:endParaRPr lang="en-GB" sz="1600" b="1" dirty="0"/>
          </a:p>
          <a:p>
            <a:r>
              <a:rPr lang="en-GB" sz="1600" b="1" dirty="0"/>
              <a:t>variable "instance_type" {</a:t>
            </a:r>
          </a:p>
          <a:p>
            <a:r>
              <a:rPr lang="en-GB" sz="1600" b="1" dirty="0"/>
              <a:t>  description = "EC2 instance type"</a:t>
            </a:r>
          </a:p>
          <a:p>
            <a:r>
              <a:rPr lang="en-GB" sz="1600" b="1" dirty="0"/>
              <a:t>  type        = string</a:t>
            </a:r>
          </a:p>
          <a:p>
            <a:r>
              <a:rPr lang="en-GB" sz="1600" b="1" dirty="0"/>
              <a:t>  default     = "t2.micro"</a:t>
            </a:r>
          </a:p>
          <a:p>
            <a:r>
              <a:rPr lang="en-GB" sz="1600" b="1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42391-2296-AB97-B4D0-938D3FB796D6}"/>
              </a:ext>
            </a:extLst>
          </p:cNvPr>
          <p:cNvSpPr txBox="1"/>
          <p:nvPr/>
        </p:nvSpPr>
        <p:spPr>
          <a:xfrm>
            <a:off x="7088783" y="983675"/>
            <a:ext cx="405116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{</a:t>
            </a:r>
          </a:p>
          <a:p>
            <a:r>
              <a:rPr lang="en-GB" sz="1600" b="1" dirty="0"/>
              <a:t>  "provider": {</a:t>
            </a:r>
          </a:p>
          <a:p>
            <a:r>
              <a:rPr lang="en-GB" sz="1600" b="1" dirty="0"/>
              <a:t>    "aws": {</a:t>
            </a:r>
          </a:p>
          <a:p>
            <a:r>
              <a:rPr lang="en-GB" sz="1600" b="1" dirty="0"/>
              <a:t>      "region": "us-east-1"</a:t>
            </a:r>
          </a:p>
          <a:p>
            <a:r>
              <a:rPr lang="en-GB" sz="1600" b="1" dirty="0"/>
              <a:t>    }</a:t>
            </a:r>
          </a:p>
          <a:p>
            <a:r>
              <a:rPr lang="en-GB" sz="1600" b="1" dirty="0"/>
              <a:t>  },</a:t>
            </a:r>
          </a:p>
          <a:p>
            <a:r>
              <a:rPr lang="en-GB" sz="1600" b="1" dirty="0"/>
              <a:t>  "resource": {</a:t>
            </a:r>
          </a:p>
          <a:p>
            <a:r>
              <a:rPr lang="en-GB" sz="1600" b="1" dirty="0"/>
              <a:t>    "aws_instance": {</a:t>
            </a:r>
          </a:p>
          <a:p>
            <a:r>
              <a:rPr lang="en-GB" sz="1600" b="1" dirty="0"/>
              <a:t>      "example": {</a:t>
            </a:r>
          </a:p>
          <a:p>
            <a:r>
              <a:rPr lang="en-GB" sz="1600" b="1" dirty="0"/>
              <a:t>        "ami": "ami-12345678",</a:t>
            </a:r>
          </a:p>
          <a:p>
            <a:r>
              <a:rPr lang="en-GB" sz="1600" b="1" dirty="0"/>
              <a:t>        "instance_type": "${var.instance_type}"</a:t>
            </a:r>
          </a:p>
          <a:p>
            <a:r>
              <a:rPr lang="en-GB" sz="1600" b="1" dirty="0"/>
              <a:t>      }</a:t>
            </a:r>
          </a:p>
          <a:p>
            <a:r>
              <a:rPr lang="en-GB" sz="1600" b="1" dirty="0"/>
              <a:t>    }</a:t>
            </a:r>
          </a:p>
          <a:p>
            <a:r>
              <a:rPr lang="en-GB" sz="1600" b="1" dirty="0"/>
              <a:t>  },</a:t>
            </a:r>
          </a:p>
          <a:p>
            <a:r>
              <a:rPr lang="en-GB" sz="1600" b="1" dirty="0"/>
              <a:t>"variable": {</a:t>
            </a:r>
          </a:p>
          <a:p>
            <a:r>
              <a:rPr lang="en-GB" sz="1600" b="1" dirty="0"/>
              <a:t>    "instance_type": {</a:t>
            </a:r>
          </a:p>
          <a:p>
            <a:r>
              <a:rPr lang="en-GB" sz="1600" b="1" dirty="0"/>
              <a:t>      "description": "EC2 instance type",</a:t>
            </a:r>
          </a:p>
          <a:p>
            <a:r>
              <a:rPr lang="en-GB" sz="1600" b="1" dirty="0"/>
              <a:t>      "type": "string",</a:t>
            </a:r>
          </a:p>
          <a:p>
            <a:r>
              <a:rPr lang="en-GB" sz="1600" b="1" dirty="0"/>
              <a:t>      "default": "t2.micro"</a:t>
            </a:r>
          </a:p>
          <a:p>
            <a:r>
              <a:rPr lang="en-GB" sz="1600" b="1" dirty="0"/>
              <a:t>    }</a:t>
            </a:r>
          </a:p>
          <a:p>
            <a:r>
              <a:rPr lang="en-GB" sz="1600" b="1" dirty="0"/>
              <a:t>  }</a:t>
            </a:r>
          </a:p>
          <a:p>
            <a:r>
              <a:rPr lang="en-GB" sz="1600" b="1" dirty="0"/>
              <a:t>}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F64D462-EEAF-4D93-91E5-84FB06F8D770}"/>
              </a:ext>
            </a:extLst>
          </p:cNvPr>
          <p:cNvSpPr/>
          <p:nvPr/>
        </p:nvSpPr>
        <p:spPr>
          <a:xfrm>
            <a:off x="4764686" y="3086267"/>
            <a:ext cx="1872225" cy="888666"/>
          </a:xfrm>
          <a:prstGeom prst="leftRightArrow">
            <a:avLst/>
          </a:prstGeom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29C444AE-D028-BFA6-D045-973584B03920}"/>
              </a:ext>
            </a:extLst>
          </p:cNvPr>
          <p:cNvSpPr/>
          <p:nvPr/>
        </p:nvSpPr>
        <p:spPr>
          <a:xfrm>
            <a:off x="5314676" y="3320098"/>
            <a:ext cx="688258" cy="421003"/>
          </a:xfrm>
          <a:prstGeom prst="mathEqual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3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Basic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467"/>
            <a:ext cx="5768696" cy="4351338"/>
          </a:xfrm>
        </p:spPr>
        <p:txBody>
          <a:bodyPr/>
          <a:lstStyle/>
          <a:p>
            <a:r>
              <a:rPr dirty="0"/>
              <a:t>Keys are strings in double quotes</a:t>
            </a:r>
          </a:p>
          <a:p>
            <a:r>
              <a:rPr dirty="0"/>
              <a:t>Values can be strings, numbers, booleans, arrays, objects, or `null`</a:t>
            </a:r>
          </a:p>
          <a:p>
            <a:r>
              <a:rPr dirty="0"/>
              <a:t>Commas separate key-value pairs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F804F-399D-AE10-4F41-15597D631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06" y="1792467"/>
            <a:ext cx="3746594" cy="300249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JSON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970"/>
            <a:ext cx="885825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sz="3600" dirty="0"/>
              <a:t>Organized as key-value pairs</a:t>
            </a:r>
            <a:endParaRPr lang="en-GB" sz="3600" dirty="0"/>
          </a:p>
          <a:p>
            <a:pPr marL="0" indent="0">
              <a:spcAft>
                <a:spcPts val="600"/>
              </a:spcAft>
              <a:buNone/>
            </a:pPr>
            <a:endParaRPr sz="3600" dirty="0"/>
          </a:p>
          <a:p>
            <a:pPr marL="457200" lvl="1" indent="0">
              <a:buNone/>
            </a:pPr>
            <a:r>
              <a:rPr sz="3200" dirty="0"/>
              <a:t>Uses braces `{}` for objects </a:t>
            </a:r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marL="457200" lvl="1" indent="0">
              <a:buNone/>
            </a:pPr>
            <a:r>
              <a:rPr lang="en-GB" sz="3200" dirty="0"/>
              <a:t>	Uses </a:t>
            </a:r>
            <a:r>
              <a:rPr sz="3200" dirty="0"/>
              <a:t>brackets `[]` for arrays</a:t>
            </a:r>
            <a:endParaRPr lang="en-GB" sz="3200" dirty="0"/>
          </a:p>
          <a:p>
            <a:pPr lvl="1"/>
            <a:endParaRPr lang="en-GB" sz="3200" dirty="0"/>
          </a:p>
          <a:p>
            <a:pPr lvl="1"/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474E7-9807-16F8-DFA6-9FA5E090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457406"/>
            <a:ext cx="1644735" cy="169553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07615-37C2-93F4-9ABA-DF0853C6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21"/>
          <a:stretch/>
        </p:blipFill>
        <p:spPr>
          <a:xfrm>
            <a:off x="6762683" y="4417155"/>
            <a:ext cx="2609984" cy="86044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Blocks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2634"/>
            <a:ext cx="4441723" cy="4351338"/>
          </a:xfrm>
        </p:spPr>
        <p:txBody>
          <a:bodyPr/>
          <a:lstStyle/>
          <a:p>
            <a:r>
              <a:rPr dirty="0"/>
              <a:t>Represented as nested objects</a:t>
            </a:r>
          </a:p>
          <a:p>
            <a:r>
              <a:rPr dirty="0"/>
              <a:t>Example: Defining an Azure Virtual Network resource in JSON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D9CD4-9FCC-5375-8F1A-427D6A04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92"/>
          <a:stretch/>
        </p:blipFill>
        <p:spPr>
          <a:xfrm>
            <a:off x="5702818" y="1782634"/>
            <a:ext cx="4479213" cy="317658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C57-4899-A2D3-75D9-C4B95B00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Objects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D3BE2-9EEC-B760-55D7-DF57895F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62" y="2360555"/>
            <a:ext cx="2665582" cy="1935721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0A28D260-FF78-1116-5F3A-17B663EFA875}"/>
              </a:ext>
            </a:extLst>
          </p:cNvPr>
          <p:cNvSpPr/>
          <p:nvPr/>
        </p:nvSpPr>
        <p:spPr>
          <a:xfrm>
            <a:off x="2930437" y="2360554"/>
            <a:ext cx="491066" cy="1935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F5A59A5-1BC7-A025-1D65-B80BDAA933C9}"/>
              </a:ext>
            </a:extLst>
          </p:cNvPr>
          <p:cNvSpPr/>
          <p:nvPr/>
        </p:nvSpPr>
        <p:spPr>
          <a:xfrm>
            <a:off x="6369403" y="2575442"/>
            <a:ext cx="150900" cy="338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619FF8B-796D-FF81-C2AA-A43A4513B09B}"/>
              </a:ext>
            </a:extLst>
          </p:cNvPr>
          <p:cNvSpPr/>
          <p:nvPr/>
        </p:nvSpPr>
        <p:spPr>
          <a:xfrm>
            <a:off x="6369403" y="3049017"/>
            <a:ext cx="150900" cy="338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8C29A9A-98DB-7C84-237C-052A46303DCC}"/>
              </a:ext>
            </a:extLst>
          </p:cNvPr>
          <p:cNvSpPr/>
          <p:nvPr/>
        </p:nvSpPr>
        <p:spPr>
          <a:xfrm>
            <a:off x="6369403" y="3500954"/>
            <a:ext cx="150900" cy="338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F3FFC05-8B46-ABE6-D6B4-D11D1E79ED40}"/>
              </a:ext>
            </a:extLst>
          </p:cNvPr>
          <p:cNvSpPr/>
          <p:nvPr/>
        </p:nvSpPr>
        <p:spPr>
          <a:xfrm rot="16200000">
            <a:off x="4777663" y="4065568"/>
            <a:ext cx="274094" cy="962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C4E39-BE72-D4EC-CD3A-9278CC5729BB}"/>
              </a:ext>
            </a:extLst>
          </p:cNvPr>
          <p:cNvSpPr txBox="1"/>
          <p:nvPr/>
        </p:nvSpPr>
        <p:spPr>
          <a:xfrm>
            <a:off x="6520303" y="2560109"/>
            <a:ext cx="163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tos Display" panose="020B0004020202020204" pitchFamily="34" charset="0"/>
              </a:rPr>
              <a:t>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E2F40-A8D3-1182-0C1A-E0BCE1A8E50B}"/>
              </a:ext>
            </a:extLst>
          </p:cNvPr>
          <p:cNvSpPr txBox="1"/>
          <p:nvPr/>
        </p:nvSpPr>
        <p:spPr>
          <a:xfrm>
            <a:off x="6520303" y="3027379"/>
            <a:ext cx="163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tos Display" panose="020B0004020202020204" pitchFamily="34" charset="0"/>
              </a:rPr>
              <a:t>object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99C83-5D9E-7C9F-909A-1467150AE7F2}"/>
              </a:ext>
            </a:extLst>
          </p:cNvPr>
          <p:cNvSpPr txBox="1"/>
          <p:nvPr/>
        </p:nvSpPr>
        <p:spPr>
          <a:xfrm>
            <a:off x="6520303" y="3494649"/>
            <a:ext cx="163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tos Display" panose="020B0004020202020204" pitchFamily="34" charset="0"/>
              </a:rPr>
              <a:t>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D2B5D-902C-B289-48E1-BE81D23F42AE}"/>
              </a:ext>
            </a:extLst>
          </p:cNvPr>
          <p:cNvSpPr txBox="1"/>
          <p:nvPr/>
        </p:nvSpPr>
        <p:spPr>
          <a:xfrm>
            <a:off x="954359" y="4851109"/>
            <a:ext cx="194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tos Display" panose="020B0004020202020204" pitchFamily="34" charset="0"/>
              </a:rPr>
              <a:t>Root-level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8EF53-90DE-6B42-0E18-10B41888D156}"/>
              </a:ext>
            </a:extLst>
          </p:cNvPr>
          <p:cNvSpPr txBox="1"/>
          <p:nvPr/>
        </p:nvSpPr>
        <p:spPr>
          <a:xfrm>
            <a:off x="4188631" y="4712610"/>
            <a:ext cx="180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Keys defining top-level objects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2F8B42-A276-C50D-387F-525DB48D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70" y="2459141"/>
            <a:ext cx="1657435" cy="111130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2D68AA-9559-05F5-70C7-CF3D93878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770" y="4267386"/>
            <a:ext cx="1720938" cy="768389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Cross Tick Images – Browse 57,497 Stock Photos, Vectors, and ...">
            <a:extLst>
              <a:ext uri="{FF2B5EF4-FFF2-40B4-BE49-F238E27FC236}">
                <a16:creationId xmlns:a16="http://schemas.microsoft.com/office/drawing/2014/main" id="{8DE7D347-E705-2680-121F-CF7CCC902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1" t="28935" r="7346" b="30140"/>
          <a:stretch/>
        </p:blipFill>
        <p:spPr bwMode="auto">
          <a:xfrm>
            <a:off x="7685693" y="4441412"/>
            <a:ext cx="483604" cy="4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ross Tick Images – Browse 57,497 Stock Photos, Vectors, and ...">
            <a:extLst>
              <a:ext uri="{FF2B5EF4-FFF2-40B4-BE49-F238E27FC236}">
                <a16:creationId xmlns:a16="http://schemas.microsoft.com/office/drawing/2014/main" id="{EA2BFF92-278C-D7AA-40C3-F6BDE1697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28935" r="51164" b="30140"/>
          <a:stretch/>
        </p:blipFill>
        <p:spPr bwMode="auto">
          <a:xfrm>
            <a:off x="7748294" y="2727219"/>
            <a:ext cx="456633" cy="4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8EC0B70-5516-8F35-0D89-BF8415208494}"/>
              </a:ext>
            </a:extLst>
          </p:cNvPr>
          <p:cNvSpPr txBox="1"/>
          <p:nvPr/>
        </p:nvSpPr>
        <p:spPr>
          <a:xfrm>
            <a:off x="8155870" y="2097087"/>
            <a:ext cx="2495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Aptos Display" panose="020B0004020202020204" pitchFamily="34" charset="0"/>
              </a:rPr>
              <a:t>Single Root-Level 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DBB2B5-1910-9ABB-0A00-FDB0CB962957}"/>
              </a:ext>
            </a:extLst>
          </p:cNvPr>
          <p:cNvSpPr txBox="1"/>
          <p:nvPr/>
        </p:nvSpPr>
        <p:spPr>
          <a:xfrm>
            <a:off x="8060204" y="3890457"/>
            <a:ext cx="2356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Aptos Display" panose="020B0004020202020204" pitchFamily="34" charset="0"/>
              </a:rPr>
              <a:t>Multiple Root-Level Objects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7AE9415-36F3-B90B-AD68-9AD2F04DD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26" y="3049017"/>
            <a:ext cx="1334937" cy="606790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A4E2E-A78E-6776-6CF6-D1E4C6B7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80209"/>
            <a:ext cx="2665582" cy="1935721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67C84-093D-EF54-4B56-3084579B1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072" y="1907120"/>
            <a:ext cx="3279855" cy="3481900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4E67EF-A0B3-57D9-64C7-24E67B53D332}"/>
              </a:ext>
            </a:extLst>
          </p:cNvPr>
          <p:cNvSpPr txBox="1"/>
          <p:nvPr/>
        </p:nvSpPr>
        <p:spPr>
          <a:xfrm>
            <a:off x="876712" y="5470535"/>
            <a:ext cx="1978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Top-level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4FC26-3BDE-9F57-74C5-66ACEC3CBC17}"/>
              </a:ext>
            </a:extLst>
          </p:cNvPr>
          <p:cNvSpPr txBox="1"/>
          <p:nvPr/>
        </p:nvSpPr>
        <p:spPr>
          <a:xfrm>
            <a:off x="4449720" y="5503884"/>
            <a:ext cx="176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Object nesting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5B24E1-D5A1-9E66-5EB6-2288968B5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70" y="1805552"/>
            <a:ext cx="3356055" cy="3583468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1636C1-E16F-18D0-F648-8B8267497AF4}"/>
              </a:ext>
            </a:extLst>
          </p:cNvPr>
          <p:cNvSpPr txBox="1"/>
          <p:nvPr/>
        </p:nvSpPr>
        <p:spPr>
          <a:xfrm>
            <a:off x="7978614" y="5503884"/>
            <a:ext cx="256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Object sub-nesting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5AA5A78-A247-D52A-F81A-34449D8B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JSON Objects</a:t>
            </a:r>
          </a:p>
        </p:txBody>
      </p:sp>
    </p:spTree>
    <p:extLst>
      <p:ext uri="{BB962C8B-B14F-4D97-AF65-F5344CB8AC3E}">
        <p14:creationId xmlns:p14="http://schemas.microsoft.com/office/powerpoint/2010/main" val="71822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keys as </a:t>
            </a:r>
            <a:r>
              <a:rPr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for resources, variables, and modules</a:t>
            </a:r>
          </a:p>
          <a:p>
            <a:r>
              <a:rPr dirty="0"/>
              <a:t>Must be unique within the same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3BF3D-EBFD-27F6-EC60-944BAD56BEFA}"/>
              </a:ext>
            </a:extLst>
          </p:cNvPr>
          <p:cNvSpPr txBox="1"/>
          <p:nvPr/>
        </p:nvSpPr>
        <p:spPr>
          <a:xfrm>
            <a:off x="1253762" y="3576548"/>
            <a:ext cx="362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resource "aws_instance" "my_vm" {</a:t>
            </a:r>
          </a:p>
          <a:p>
            <a:r>
              <a:rPr lang="en-GB" dirty="0"/>
              <a:t>  ami           = "ami-12345678"</a:t>
            </a:r>
          </a:p>
          <a:p>
            <a:r>
              <a:rPr lang="en-GB" dirty="0"/>
              <a:t>  instance_type = "t2.micro"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5300B-DBC9-6667-D7AE-BBBCC9F12387}"/>
              </a:ext>
            </a:extLst>
          </p:cNvPr>
          <p:cNvSpPr txBox="1"/>
          <p:nvPr/>
        </p:nvSpPr>
        <p:spPr>
          <a:xfrm>
            <a:off x="6589531" y="3035677"/>
            <a:ext cx="3291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"resource": {</a:t>
            </a:r>
          </a:p>
          <a:p>
            <a:r>
              <a:rPr lang="en-GB" dirty="0"/>
              <a:t>    "aws_instance": {</a:t>
            </a:r>
          </a:p>
          <a:p>
            <a:r>
              <a:rPr lang="en-GB" dirty="0"/>
              <a:t>      "my_vm": {</a:t>
            </a:r>
          </a:p>
          <a:p>
            <a:r>
              <a:rPr lang="en-GB" dirty="0"/>
              <a:t>        "ami": "ami-12345678",</a:t>
            </a:r>
          </a:p>
          <a:p>
            <a:r>
              <a:rPr lang="en-GB" dirty="0"/>
              <a:t>        "instance_type": "t2.micro"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76890-34CB-DA02-24BD-B44A67116BB5}"/>
              </a:ext>
            </a:extLst>
          </p:cNvPr>
          <p:cNvSpPr/>
          <p:nvPr/>
        </p:nvSpPr>
        <p:spPr>
          <a:xfrm>
            <a:off x="3686175" y="3619500"/>
            <a:ext cx="904875" cy="28257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69D0D-1669-BD99-0DE4-E931DBDA5A1C}"/>
              </a:ext>
            </a:extLst>
          </p:cNvPr>
          <p:cNvSpPr/>
          <p:nvPr/>
        </p:nvSpPr>
        <p:spPr>
          <a:xfrm>
            <a:off x="6962775" y="3914775"/>
            <a:ext cx="904875" cy="28257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1488</Words>
  <Application>Microsoft Office PowerPoint</Application>
  <PresentationFormat>Widescreen</PresentationFormat>
  <Paragraphs>198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 Display</vt:lpstr>
      <vt:lpstr>Arial</vt:lpstr>
      <vt:lpstr>Calibri</vt:lpstr>
      <vt:lpstr>Calibri Light</vt:lpstr>
      <vt:lpstr>Office Theme</vt:lpstr>
      <vt:lpstr>Module 2: Introduction &amp; JSON Syntax Primer</vt:lpstr>
      <vt:lpstr>Introduction to JSON</vt:lpstr>
      <vt:lpstr>HCL vs JSON Structure</vt:lpstr>
      <vt:lpstr>Basic Syntax Rules</vt:lpstr>
      <vt:lpstr>JSON Structure</vt:lpstr>
      <vt:lpstr>Blocks in JSON</vt:lpstr>
      <vt:lpstr>JSON Objects</vt:lpstr>
      <vt:lpstr>JSON Objects</vt:lpstr>
      <vt:lpstr>Object keys as Identifiers</vt:lpstr>
      <vt:lpstr>Comments in JSON</vt:lpstr>
      <vt:lpstr>Variables and Variable Types</vt:lpstr>
      <vt:lpstr>Variables and Variable Types - Examples</vt:lpstr>
      <vt:lpstr>Arguments</vt:lpstr>
      <vt:lpstr>Lab 2</vt:lpstr>
      <vt:lpstr>Any questions…</vt:lpstr>
      <vt:lpstr>Quiz 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66</cp:revision>
  <dcterms:created xsi:type="dcterms:W3CDTF">2023-02-07T11:12:56Z</dcterms:created>
  <dcterms:modified xsi:type="dcterms:W3CDTF">2025-05-24T09:47:27Z</dcterms:modified>
</cp:coreProperties>
</file>