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333" r:id="rId11"/>
    <p:sldId id="265" r:id="rId12"/>
    <p:sldId id="266" r:id="rId13"/>
    <p:sldId id="296" r:id="rId14"/>
    <p:sldId id="332" r:id="rId15"/>
    <p:sldId id="334" r:id="rId16"/>
    <p:sldId id="335" r:id="rId17"/>
    <p:sldId id="336" r:id="rId18"/>
    <p:sldId id="337" r:id="rId19"/>
    <p:sldId id="338" r:id="rId20"/>
    <p:sldId id="33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83573" autoAdjust="0"/>
  </p:normalViewPr>
  <p:slideViewPr>
    <p:cSldViewPr snapToGrid="0">
      <p:cViewPr varScale="1">
        <p:scale>
          <a:sx n="90" d="100"/>
          <a:sy n="90" d="100"/>
        </p:scale>
        <p:origin x="1068" y="78"/>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2" d="100"/>
          <a:sy n="82" d="100"/>
        </p:scale>
        <p:origin x="3018"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EB0E5-D7D4-491C-9D7F-9D3520E224FD}" type="datetimeFigureOut">
              <a:rPr lang="en-GB" smtClean="0"/>
              <a:t>24/05/2025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5F482-92A4-4B9E-B689-0B87F9843ED9}" type="slidenum">
              <a:rPr lang="en-GB" smtClean="0"/>
              <a:t>‹#›</a:t>
            </a:fld>
            <a:endParaRPr lang="en-GB"/>
          </a:p>
        </p:txBody>
      </p:sp>
    </p:spTree>
    <p:extLst>
      <p:ext uri="{BB962C8B-B14F-4D97-AF65-F5344CB8AC3E}">
        <p14:creationId xmlns:p14="http://schemas.microsoft.com/office/powerpoint/2010/main" val="984271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b="1" dirty="0"/>
              <a:t>Intro (Opening Remarks)</a:t>
            </a:r>
          </a:p>
          <a:p>
            <a:pPr>
              <a:buNone/>
            </a:pPr>
            <a:r>
              <a:rPr lang="en-GB" dirty="0"/>
              <a:t>“When working with service principals in Terraform or automation workflows, we need a secure and reliable method to store and access those credentials. This slide breaks down the common storage approaches, comparing whether they persist, who they affect, and whether admin privileges are needed.”</a:t>
            </a:r>
          </a:p>
          <a:p>
            <a:pPr>
              <a:buNone/>
            </a:pPr>
            <a:r>
              <a:rPr lang="en-GB" b="1" dirty="0"/>
              <a:t>Temporary Environment Variables</a:t>
            </a:r>
          </a:p>
          <a:p>
            <a:pPr>
              <a:buNone/>
            </a:pPr>
            <a:r>
              <a:rPr lang="en-GB" dirty="0"/>
              <a:t>“These are set for the current terminal session only—think export in Linux or $env: in PowerShell. They’re ideal for quick testing but vanish when the terminal closes. Good for demos, but not for persistent automation.”</a:t>
            </a:r>
          </a:p>
          <a:p>
            <a:pPr>
              <a:buNone/>
            </a:pPr>
            <a:r>
              <a:rPr lang="en-GB" b="1" dirty="0"/>
              <a:t>User-Level Environment Variables</a:t>
            </a:r>
          </a:p>
          <a:p>
            <a:pPr>
              <a:buNone/>
            </a:pPr>
            <a:r>
              <a:rPr lang="en-GB" dirty="0"/>
              <a:t>“These persist across sessions but are scoped to the current user. They’re stored in the user profile—so safer than temporary ones but still exposed to any process running as that user.”</a:t>
            </a:r>
          </a:p>
          <a:p>
            <a:pPr>
              <a:buNone/>
            </a:pPr>
            <a:r>
              <a:rPr lang="en-GB" b="1" dirty="0"/>
              <a:t>Machine-Level Environment Variables</a:t>
            </a:r>
          </a:p>
          <a:p>
            <a:pPr>
              <a:buNone/>
            </a:pPr>
            <a:r>
              <a:rPr lang="en-GB" dirty="0"/>
              <a:t>“These apply system-wide and affect all users. Because they touch global settings, they require admin rights. Useful on build servers or agents shared by multiple users or services.”</a:t>
            </a:r>
          </a:p>
          <a:p>
            <a:pPr>
              <a:buNone/>
            </a:pPr>
            <a:r>
              <a:rPr lang="en-GB" b="1" dirty="0"/>
              <a:t>PowerShell/Bash Scripts</a:t>
            </a:r>
          </a:p>
          <a:p>
            <a:pPr>
              <a:buNone/>
            </a:pPr>
            <a:r>
              <a:rPr lang="en-GB" dirty="0"/>
              <a:t>“These store credentials in a script file, and you manually run or ‘source’ them. They don’t persist unless you explicitly export the variables. The downside is that credentials could be exposed in the script—so it’s a short-term or dev-only solution.”</a:t>
            </a:r>
          </a:p>
          <a:p>
            <a:pPr>
              <a:buNone/>
            </a:pPr>
            <a:r>
              <a:rPr lang="en-GB" b="1" dirty="0"/>
              <a:t>.env File</a:t>
            </a:r>
          </a:p>
          <a:p>
            <a:pPr>
              <a:buNone/>
            </a:pPr>
            <a:r>
              <a:rPr lang="en-GB" dirty="0"/>
              <a:t>“Similar idea, but credentials are saved in a flat file like .env. Tools like </a:t>
            </a:r>
            <a:r>
              <a:rPr lang="en-GB" dirty="0" err="1"/>
              <a:t>dotenv</a:t>
            </a:r>
            <a:r>
              <a:rPr lang="en-GB" dirty="0"/>
              <a:t> or custom scripts can load them. Easy to use—but unless encrypted or secured, it's not safe for production.”</a:t>
            </a:r>
          </a:p>
          <a:p>
            <a:pPr>
              <a:buNone/>
            </a:pPr>
            <a:r>
              <a:rPr lang="en-GB" b="1" dirty="0"/>
              <a:t>Azure Key Vault</a:t>
            </a:r>
          </a:p>
          <a:p>
            <a:pPr>
              <a:buNone/>
            </a:pPr>
            <a:r>
              <a:rPr lang="en-GB" dirty="0"/>
              <a:t>“Now we move into centralized cloud-managed options. Azure Key Vault securely stores credentials, supports role-based access, logging, and rotation. It’s a best practice for production environments.”</a:t>
            </a:r>
          </a:p>
          <a:p>
            <a:pPr>
              <a:buNone/>
            </a:pPr>
            <a:r>
              <a:rPr lang="en-GB" b="1" dirty="0"/>
              <a:t>AWS Secrets Manager</a:t>
            </a:r>
          </a:p>
          <a:p>
            <a:pPr>
              <a:buNone/>
            </a:pPr>
            <a:r>
              <a:rPr lang="en-GB" dirty="0"/>
              <a:t>“Same principle—AWS’s native secret management service. Encrypts secrets, supports versioning and fine-grained IAM controls. Centralized and script-friendly.”</a:t>
            </a:r>
          </a:p>
          <a:p>
            <a:pPr>
              <a:buNone/>
            </a:pPr>
            <a:r>
              <a:rPr lang="en-GB" b="1" dirty="0"/>
              <a:t>GCP Secret Manager</a:t>
            </a:r>
          </a:p>
          <a:p>
            <a:pPr>
              <a:buNone/>
            </a:pPr>
            <a:r>
              <a:rPr lang="en-GB" dirty="0"/>
              <a:t>“And finally, Google’s equivalent. Again, secure, auditable, and integrated into GCP IAM. Ideal for Terraform, pipelines, and automation in Google Cloud.”</a:t>
            </a:r>
          </a:p>
          <a:p>
            <a:pPr>
              <a:buNone/>
            </a:pPr>
            <a:r>
              <a:rPr lang="en-GB" b="1" dirty="0"/>
              <a:t>Wrap-Up / Summary</a:t>
            </a:r>
          </a:p>
          <a:p>
            <a:r>
              <a:rPr lang="en-GB" dirty="0"/>
              <a:t>“As a rule of thumb—use local methods for dev and testing, and move to centralized secret managers for shared, secure environments. Avoid hardcoding, and always apply least privilege and rotation policies.”</a:t>
            </a:r>
          </a:p>
          <a:p>
            <a:endParaRPr lang="en-GB" dirty="0"/>
          </a:p>
        </p:txBody>
      </p:sp>
      <p:sp>
        <p:nvSpPr>
          <p:cNvPr id="4" name="Slide Number Placeholder 3"/>
          <p:cNvSpPr>
            <a:spLocks noGrp="1"/>
          </p:cNvSpPr>
          <p:nvPr>
            <p:ph type="sldNum" sz="quarter" idx="5"/>
          </p:nvPr>
        </p:nvSpPr>
        <p:spPr/>
        <p:txBody>
          <a:bodyPr/>
          <a:lstStyle/>
          <a:p>
            <a:fld id="{FD25F482-92A4-4B9E-B689-0B87F9843ED9}" type="slidenum">
              <a:rPr lang="en-GB" smtClean="0"/>
              <a:t>10</a:t>
            </a:fld>
            <a:endParaRPr lang="en-GB"/>
          </a:p>
        </p:txBody>
      </p:sp>
    </p:spTree>
    <p:extLst>
      <p:ext uri="{BB962C8B-B14F-4D97-AF65-F5344CB8AC3E}">
        <p14:creationId xmlns:p14="http://schemas.microsoft.com/office/powerpoint/2010/main" val="1965237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D25F482-92A4-4B9E-B689-0B87F9843ED9}" type="slidenum">
              <a:rPr lang="en-GB" smtClean="0"/>
              <a:t>11</a:t>
            </a:fld>
            <a:endParaRPr lang="en-GB"/>
          </a:p>
        </p:txBody>
      </p:sp>
    </p:spTree>
    <p:extLst>
      <p:ext uri="{BB962C8B-B14F-4D97-AF65-F5344CB8AC3E}">
        <p14:creationId xmlns:p14="http://schemas.microsoft.com/office/powerpoint/2010/main" val="3243735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D25F482-92A4-4B9E-B689-0B87F9843ED9}" type="slidenum">
              <a:rPr lang="en-GB" smtClean="0"/>
              <a:t>12</a:t>
            </a:fld>
            <a:endParaRPr lang="en-GB"/>
          </a:p>
        </p:txBody>
      </p:sp>
    </p:spTree>
    <p:extLst>
      <p:ext uri="{BB962C8B-B14F-4D97-AF65-F5344CB8AC3E}">
        <p14:creationId xmlns:p14="http://schemas.microsoft.com/office/powerpoint/2010/main" val="68766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D25F482-92A4-4B9E-B689-0B87F9843ED9}" type="slidenum">
              <a:rPr lang="en-GB" smtClean="0"/>
              <a:t>13</a:t>
            </a:fld>
            <a:endParaRPr lang="en-GB"/>
          </a:p>
        </p:txBody>
      </p:sp>
    </p:spTree>
    <p:extLst>
      <p:ext uri="{BB962C8B-B14F-4D97-AF65-F5344CB8AC3E}">
        <p14:creationId xmlns:p14="http://schemas.microsoft.com/office/powerpoint/2010/main" val="1711484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A196A-5C13-1B60-6E72-F4FAB2D4B8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80F342-D813-39B6-DD98-49676A3AF9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6F7E4E-BD92-ABB5-DF69-92F97B68FB99}"/>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5CB81D72-25EB-4625-FA09-619B60E8E74E}"/>
              </a:ext>
            </a:extLst>
          </p:cNvPr>
          <p:cNvSpPr>
            <a:spLocks noGrp="1"/>
          </p:cNvSpPr>
          <p:nvPr>
            <p:ph type="sldNum" sz="quarter" idx="5"/>
          </p:nvPr>
        </p:nvSpPr>
        <p:spPr/>
        <p:txBody>
          <a:bodyPr/>
          <a:lstStyle/>
          <a:p>
            <a:fld id="{FD25F482-92A4-4B9E-B689-0B87F9843ED9}" type="slidenum">
              <a:rPr lang="en-GB" smtClean="0"/>
              <a:t>14</a:t>
            </a:fld>
            <a:endParaRPr lang="en-GB"/>
          </a:p>
        </p:txBody>
      </p:sp>
    </p:spTree>
    <p:extLst>
      <p:ext uri="{BB962C8B-B14F-4D97-AF65-F5344CB8AC3E}">
        <p14:creationId xmlns:p14="http://schemas.microsoft.com/office/powerpoint/2010/main" val="3800049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D25F482-92A4-4B9E-B689-0B87F9843ED9}" type="slidenum">
              <a:rPr lang="en-GB" smtClean="0"/>
              <a:t>18</a:t>
            </a:fld>
            <a:endParaRPr lang="en-GB"/>
          </a:p>
        </p:txBody>
      </p:sp>
    </p:spTree>
    <p:extLst>
      <p:ext uri="{BB962C8B-B14F-4D97-AF65-F5344CB8AC3E}">
        <p14:creationId xmlns:p14="http://schemas.microsoft.com/office/powerpoint/2010/main" val="4249284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D25F482-92A4-4B9E-B689-0B87F9843ED9}" type="slidenum">
              <a:rPr lang="en-GB" smtClean="0"/>
              <a:t>19</a:t>
            </a:fld>
            <a:endParaRPr lang="en-GB"/>
          </a:p>
        </p:txBody>
      </p:sp>
    </p:spTree>
    <p:extLst>
      <p:ext uri="{BB962C8B-B14F-4D97-AF65-F5344CB8AC3E}">
        <p14:creationId xmlns:p14="http://schemas.microsoft.com/office/powerpoint/2010/main" val="2981403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B9F10-DEDB-59C8-2546-8130ACB8FC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04A900-C6A8-70BD-99B9-28A3693878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D32284-B531-C9D8-8EB0-857BCCB8975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19D2830-B0FD-4D8F-587C-79DB284FD3AA}"/>
              </a:ext>
            </a:extLst>
          </p:cNvPr>
          <p:cNvSpPr>
            <a:spLocks noGrp="1"/>
          </p:cNvSpPr>
          <p:nvPr>
            <p:ph type="sldNum" sz="quarter" idx="5"/>
          </p:nvPr>
        </p:nvSpPr>
        <p:spPr/>
        <p:txBody>
          <a:bodyPr/>
          <a:lstStyle/>
          <a:p>
            <a:fld id="{FD25F482-92A4-4B9E-B689-0B87F9843ED9}" type="slidenum">
              <a:rPr lang="en-GB" smtClean="0"/>
              <a:t>20</a:t>
            </a:fld>
            <a:endParaRPr lang="en-GB"/>
          </a:p>
        </p:txBody>
      </p:sp>
    </p:spTree>
    <p:extLst>
      <p:ext uri="{BB962C8B-B14F-4D97-AF65-F5344CB8AC3E}">
        <p14:creationId xmlns:p14="http://schemas.microsoft.com/office/powerpoint/2010/main" val="32855692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015827E-93FA-1CDC-6DDE-B23C24F3528A}"/>
              </a:ext>
            </a:extLst>
          </p:cNvPr>
          <p:cNvGrpSpPr/>
          <p:nvPr userDrawn="1"/>
        </p:nvGrpSpPr>
        <p:grpSpPr>
          <a:xfrm>
            <a:off x="0" y="562062"/>
            <a:ext cx="5295900" cy="5058562"/>
            <a:chOff x="175987" y="136525"/>
            <a:chExt cx="5708533" cy="5974915"/>
          </a:xfrm>
        </p:grpSpPr>
        <p:pic>
          <p:nvPicPr>
            <p:cNvPr id="9" name="Picture 8">
              <a:extLst>
                <a:ext uri="{FF2B5EF4-FFF2-40B4-BE49-F238E27FC236}">
                  <a16:creationId xmlns:a16="http://schemas.microsoft.com/office/drawing/2014/main" id="{54364C36-53B4-3BD0-48B6-22CB7E2B0418}"/>
                </a:ext>
              </a:extLst>
            </p:cNvPr>
            <p:cNvPicPr>
              <a:picLocks noChangeAspect="1"/>
            </p:cNvPicPr>
            <p:nvPr userDrawn="1"/>
          </p:nvPicPr>
          <p:blipFill>
            <a:blip r:embed="rId2"/>
            <a:stretch>
              <a:fillRect/>
            </a:stretch>
          </p:blipFill>
          <p:spPr>
            <a:xfrm>
              <a:off x="175987" y="284432"/>
              <a:ext cx="5708533" cy="5708533"/>
            </a:xfrm>
            <a:prstGeom prst="rect">
              <a:avLst/>
            </a:prstGeom>
          </p:spPr>
        </p:pic>
        <p:sp>
          <p:nvSpPr>
            <p:cNvPr id="10" name="Rectangle 9">
              <a:extLst>
                <a:ext uri="{FF2B5EF4-FFF2-40B4-BE49-F238E27FC236}">
                  <a16:creationId xmlns:a16="http://schemas.microsoft.com/office/drawing/2014/main" id="{1CA175EE-DF1C-01CF-1F04-CA21BCC864E8}"/>
                </a:ext>
              </a:extLst>
            </p:cNvPr>
            <p:cNvSpPr/>
            <p:nvPr userDrawn="1"/>
          </p:nvSpPr>
          <p:spPr>
            <a:xfrm>
              <a:off x="175987" y="136525"/>
              <a:ext cx="5523724" cy="5974915"/>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a:extLst>
              <a:ext uri="{FF2B5EF4-FFF2-40B4-BE49-F238E27FC236}">
                <a16:creationId xmlns:a16="http://schemas.microsoft.com/office/drawing/2014/main" id="{BA567A7D-9E55-066A-0977-498FB491631F}"/>
              </a:ext>
            </a:extLst>
          </p:cNvPr>
          <p:cNvSpPr>
            <a:spLocks noGrp="1"/>
          </p:cNvSpPr>
          <p:nvPr userDrawn="1">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78E43260-0085-867D-6F37-25BC0AB9341B}"/>
              </a:ext>
            </a:extLst>
          </p:cNvPr>
          <p:cNvSpPr>
            <a:spLocks noGrp="1"/>
          </p:cNvSpPr>
          <p:nvPr userDrawn="1">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4F9061A9-8289-02E1-AD59-FEEA58A272DD}"/>
              </a:ext>
            </a:extLst>
          </p:cNvPr>
          <p:cNvSpPr>
            <a:spLocks noGrp="1"/>
          </p:cNvSpPr>
          <p:nvPr userDrawn="1">
            <p:ph type="dt" sz="half" idx="10"/>
          </p:nvPr>
        </p:nvSpPr>
        <p:spPr/>
        <p:txBody>
          <a:bodyPr/>
          <a:lstStyle/>
          <a:p>
            <a:fld id="{8DB94708-012F-4359-A84B-185C9FDFA390}" type="datetimeFigureOut">
              <a:rPr lang="en-GB" smtClean="0"/>
              <a:t>24/05/2025</a:t>
            </a:fld>
            <a:endParaRPr lang="en-GB"/>
          </a:p>
        </p:txBody>
      </p:sp>
      <p:sp>
        <p:nvSpPr>
          <p:cNvPr id="5" name="Footer Placeholder 4">
            <a:extLst>
              <a:ext uri="{FF2B5EF4-FFF2-40B4-BE49-F238E27FC236}">
                <a16:creationId xmlns:a16="http://schemas.microsoft.com/office/drawing/2014/main" id="{7D150C94-309D-37CC-4D7D-10C98900B846}"/>
              </a:ext>
            </a:extLst>
          </p:cNvPr>
          <p:cNvSpPr>
            <a:spLocks noGrp="1"/>
          </p:cNvSpPr>
          <p:nvPr userDrawn="1">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6E4482-7A72-B1A1-C66C-A4D2AEAA2225}"/>
              </a:ext>
            </a:extLst>
          </p:cNvPr>
          <p:cNvSpPr>
            <a:spLocks noGrp="1"/>
          </p:cNvSpPr>
          <p:nvPr userDrawn="1">
            <p:ph type="sldNum" sz="quarter" idx="12"/>
          </p:nvPr>
        </p:nvSpPr>
        <p:spPr/>
        <p:txBody>
          <a:bodyPr/>
          <a:lstStyle/>
          <a:p>
            <a:fld id="{BA2FD697-53C8-4DC8-9C5D-9F45E6DE60AE}" type="slidenum">
              <a:rPr lang="en-GB" smtClean="0"/>
              <a:t>‹#›</a:t>
            </a:fld>
            <a:endParaRPr lang="en-GB"/>
          </a:p>
        </p:txBody>
      </p:sp>
    </p:spTree>
    <p:extLst>
      <p:ext uri="{BB962C8B-B14F-4D97-AF65-F5344CB8AC3E}">
        <p14:creationId xmlns:p14="http://schemas.microsoft.com/office/powerpoint/2010/main" val="756703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04E1-2FCC-3029-9583-AB97153732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3C7B697-6A3B-30AF-F19A-17518B286E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F96AE5F-961C-C77C-6776-DC715833D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9D02-1D9C-D09C-46F2-6623CB8C833E}"/>
              </a:ext>
            </a:extLst>
          </p:cNvPr>
          <p:cNvSpPr>
            <a:spLocks noGrp="1"/>
          </p:cNvSpPr>
          <p:nvPr>
            <p:ph type="dt" sz="half" idx="10"/>
          </p:nvPr>
        </p:nvSpPr>
        <p:spPr/>
        <p:txBody>
          <a:bodyPr/>
          <a:lstStyle/>
          <a:p>
            <a:fld id="{8DB94708-012F-4359-A84B-185C9FDFA390}" type="datetimeFigureOut">
              <a:rPr lang="en-GB" smtClean="0"/>
              <a:t>24/05/2025</a:t>
            </a:fld>
            <a:endParaRPr lang="en-GB"/>
          </a:p>
        </p:txBody>
      </p:sp>
      <p:sp>
        <p:nvSpPr>
          <p:cNvPr id="6" name="Footer Placeholder 5">
            <a:extLst>
              <a:ext uri="{FF2B5EF4-FFF2-40B4-BE49-F238E27FC236}">
                <a16:creationId xmlns:a16="http://schemas.microsoft.com/office/drawing/2014/main" id="{2FDA6B1A-7886-7442-321A-6DC03E678A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400B1F-4B88-3501-8D5F-8E46BE1CF592}"/>
              </a:ext>
            </a:extLst>
          </p:cNvPr>
          <p:cNvSpPr>
            <a:spLocks noGrp="1"/>
          </p:cNvSpPr>
          <p:nvPr>
            <p:ph type="sldNum" sz="quarter" idx="12"/>
          </p:nvPr>
        </p:nvSpPr>
        <p:spPr/>
        <p:txBody>
          <a:bodyPr/>
          <a:lstStyle/>
          <a:p>
            <a:fld id="{BA2FD697-53C8-4DC8-9C5D-9F45E6DE60AE}" type="slidenum">
              <a:rPr lang="en-GB" smtClean="0"/>
              <a:t>‹#›</a:t>
            </a:fld>
            <a:endParaRPr lang="en-GB"/>
          </a:p>
        </p:txBody>
      </p:sp>
    </p:spTree>
    <p:extLst>
      <p:ext uri="{BB962C8B-B14F-4D97-AF65-F5344CB8AC3E}">
        <p14:creationId xmlns:p14="http://schemas.microsoft.com/office/powerpoint/2010/main" val="158129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61D7E-5611-5FF3-CE2F-1E92F20D4F9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032BC4E-0833-F6CA-7103-09FD4EEB83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876884-8596-BB15-EACF-8886B0F9EB82}"/>
              </a:ext>
            </a:extLst>
          </p:cNvPr>
          <p:cNvSpPr>
            <a:spLocks noGrp="1"/>
          </p:cNvSpPr>
          <p:nvPr>
            <p:ph type="dt" sz="half" idx="10"/>
          </p:nvPr>
        </p:nvSpPr>
        <p:spPr/>
        <p:txBody>
          <a:bodyPr/>
          <a:lstStyle/>
          <a:p>
            <a:fld id="{8DB94708-012F-4359-A84B-185C9FDFA390}" type="datetimeFigureOut">
              <a:rPr lang="en-GB" smtClean="0"/>
              <a:t>24/05/2025</a:t>
            </a:fld>
            <a:endParaRPr lang="en-GB"/>
          </a:p>
        </p:txBody>
      </p:sp>
      <p:sp>
        <p:nvSpPr>
          <p:cNvPr id="5" name="Footer Placeholder 4">
            <a:extLst>
              <a:ext uri="{FF2B5EF4-FFF2-40B4-BE49-F238E27FC236}">
                <a16:creationId xmlns:a16="http://schemas.microsoft.com/office/drawing/2014/main" id="{EA44A2B0-B1DD-6FBC-658A-38AA46B11D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FEC496-4D2E-A543-CCD8-26BB449BB6C7}"/>
              </a:ext>
            </a:extLst>
          </p:cNvPr>
          <p:cNvSpPr>
            <a:spLocks noGrp="1"/>
          </p:cNvSpPr>
          <p:nvPr>
            <p:ph type="sldNum" sz="quarter" idx="12"/>
          </p:nvPr>
        </p:nvSpPr>
        <p:spPr/>
        <p:txBody>
          <a:bodyPr/>
          <a:lstStyle/>
          <a:p>
            <a:fld id="{BA2FD697-53C8-4DC8-9C5D-9F45E6DE60AE}" type="slidenum">
              <a:rPr lang="en-GB" smtClean="0"/>
              <a:t>‹#›</a:t>
            </a:fld>
            <a:endParaRPr lang="en-GB"/>
          </a:p>
        </p:txBody>
      </p:sp>
    </p:spTree>
    <p:extLst>
      <p:ext uri="{BB962C8B-B14F-4D97-AF65-F5344CB8AC3E}">
        <p14:creationId xmlns:p14="http://schemas.microsoft.com/office/powerpoint/2010/main" val="2800819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3C977-D651-FBD7-EE51-9B11B68498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40AF6E7-E95B-914A-57FF-026AF17CAA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141029-0AAE-AA2B-8163-A9CF1A1885CD}"/>
              </a:ext>
            </a:extLst>
          </p:cNvPr>
          <p:cNvSpPr>
            <a:spLocks noGrp="1"/>
          </p:cNvSpPr>
          <p:nvPr>
            <p:ph type="dt" sz="half" idx="10"/>
          </p:nvPr>
        </p:nvSpPr>
        <p:spPr/>
        <p:txBody>
          <a:bodyPr/>
          <a:lstStyle/>
          <a:p>
            <a:fld id="{8DB94708-012F-4359-A84B-185C9FDFA390}" type="datetimeFigureOut">
              <a:rPr lang="en-GB" smtClean="0"/>
              <a:t>24/05/2025</a:t>
            </a:fld>
            <a:endParaRPr lang="en-GB"/>
          </a:p>
        </p:txBody>
      </p:sp>
      <p:sp>
        <p:nvSpPr>
          <p:cNvPr id="5" name="Footer Placeholder 4">
            <a:extLst>
              <a:ext uri="{FF2B5EF4-FFF2-40B4-BE49-F238E27FC236}">
                <a16:creationId xmlns:a16="http://schemas.microsoft.com/office/drawing/2014/main" id="{59FD59E9-8FD4-83CB-C913-B8315D44E7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7B6A76-722C-8F7C-8192-9A5EA447857A}"/>
              </a:ext>
            </a:extLst>
          </p:cNvPr>
          <p:cNvSpPr>
            <a:spLocks noGrp="1"/>
          </p:cNvSpPr>
          <p:nvPr>
            <p:ph type="sldNum" sz="quarter" idx="12"/>
          </p:nvPr>
        </p:nvSpPr>
        <p:spPr/>
        <p:txBody>
          <a:bodyPr/>
          <a:lstStyle/>
          <a:p>
            <a:fld id="{BA2FD697-53C8-4DC8-9C5D-9F45E6DE60AE}" type="slidenum">
              <a:rPr lang="en-GB" smtClean="0"/>
              <a:t>‹#›</a:t>
            </a:fld>
            <a:endParaRPr lang="en-GB"/>
          </a:p>
        </p:txBody>
      </p:sp>
    </p:spTree>
    <p:extLst>
      <p:ext uri="{BB962C8B-B14F-4D97-AF65-F5344CB8AC3E}">
        <p14:creationId xmlns:p14="http://schemas.microsoft.com/office/powerpoint/2010/main" val="117659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alpha val="11000"/>
          </a:schemeClr>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2CF6881-2DF0-3061-726C-7D0BBE20919C}"/>
              </a:ext>
            </a:extLst>
          </p:cNvPr>
          <p:cNvGrpSpPr/>
          <p:nvPr userDrawn="1"/>
        </p:nvGrpSpPr>
        <p:grpSpPr>
          <a:xfrm>
            <a:off x="9867900" y="4035425"/>
            <a:ext cx="2324100" cy="2457450"/>
            <a:chOff x="9845311" y="4264025"/>
            <a:chExt cx="2324100" cy="2457450"/>
          </a:xfrm>
        </p:grpSpPr>
        <p:pic>
          <p:nvPicPr>
            <p:cNvPr id="9" name="Picture 8">
              <a:extLst>
                <a:ext uri="{FF2B5EF4-FFF2-40B4-BE49-F238E27FC236}">
                  <a16:creationId xmlns:a16="http://schemas.microsoft.com/office/drawing/2014/main" id="{910E4034-4B82-BFD1-62B6-F7E098E08A8B}"/>
                </a:ext>
              </a:extLst>
            </p:cNvPr>
            <p:cNvPicPr>
              <a:picLocks noChangeAspect="1"/>
            </p:cNvPicPr>
            <p:nvPr userDrawn="1"/>
          </p:nvPicPr>
          <p:blipFill>
            <a:blip r:embed="rId2"/>
            <a:stretch>
              <a:fillRect/>
            </a:stretch>
          </p:blipFill>
          <p:spPr>
            <a:xfrm>
              <a:off x="9845311" y="4264025"/>
              <a:ext cx="2324100" cy="2457450"/>
            </a:xfrm>
            <a:prstGeom prst="rect">
              <a:avLst/>
            </a:prstGeom>
          </p:spPr>
        </p:pic>
        <p:sp>
          <p:nvSpPr>
            <p:cNvPr id="8" name="Rectangle 7">
              <a:extLst>
                <a:ext uri="{FF2B5EF4-FFF2-40B4-BE49-F238E27FC236}">
                  <a16:creationId xmlns:a16="http://schemas.microsoft.com/office/drawing/2014/main" id="{FED7C602-304A-290B-D3E2-9F506508C844}"/>
                </a:ext>
              </a:extLst>
            </p:cNvPr>
            <p:cNvSpPr/>
            <p:nvPr userDrawn="1"/>
          </p:nvSpPr>
          <p:spPr>
            <a:xfrm>
              <a:off x="9982200" y="4276725"/>
              <a:ext cx="2065156" cy="2444750"/>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DE62812F-92C0-5894-BA07-0495E7C0FBB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F6EC39-2243-8629-294D-0DC3AE84B766}"/>
              </a:ext>
            </a:extLst>
          </p:cNvPr>
          <p:cNvSpPr>
            <a:spLocks noGrp="1"/>
          </p:cNvSpPr>
          <p:nvPr>
            <p:ph idx="1"/>
          </p:nvPr>
        </p:nvSpPr>
        <p:spPr>
          <a:xfrm>
            <a:off x="1074556" y="181213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FD9894-8D92-8602-8487-4952F4499569}"/>
              </a:ext>
            </a:extLst>
          </p:cNvPr>
          <p:cNvSpPr>
            <a:spLocks noGrp="1"/>
          </p:cNvSpPr>
          <p:nvPr>
            <p:ph type="dt" sz="half" idx="10"/>
          </p:nvPr>
        </p:nvSpPr>
        <p:spPr/>
        <p:txBody>
          <a:bodyPr/>
          <a:lstStyle/>
          <a:p>
            <a:fld id="{8DB94708-012F-4359-A84B-185C9FDFA390}" type="datetimeFigureOut">
              <a:rPr lang="en-GB" smtClean="0"/>
              <a:t>24/05/2025</a:t>
            </a:fld>
            <a:endParaRPr lang="en-GB"/>
          </a:p>
        </p:txBody>
      </p:sp>
      <p:sp>
        <p:nvSpPr>
          <p:cNvPr id="5" name="Footer Placeholder 4">
            <a:extLst>
              <a:ext uri="{FF2B5EF4-FFF2-40B4-BE49-F238E27FC236}">
                <a16:creationId xmlns:a16="http://schemas.microsoft.com/office/drawing/2014/main" id="{E0027463-F272-147C-5D72-82CE9833EB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5BBBD6-82B7-0927-3C72-FF60E3A9CFF5}"/>
              </a:ext>
            </a:extLst>
          </p:cNvPr>
          <p:cNvSpPr>
            <a:spLocks noGrp="1"/>
          </p:cNvSpPr>
          <p:nvPr>
            <p:ph type="sldNum" sz="quarter" idx="12"/>
          </p:nvPr>
        </p:nvSpPr>
        <p:spPr/>
        <p:txBody>
          <a:bodyPr/>
          <a:lstStyle/>
          <a:p>
            <a:fld id="{BA2FD697-53C8-4DC8-9C5D-9F45E6DE60AE}" type="slidenum">
              <a:rPr lang="en-GB" smtClean="0"/>
              <a:t>‹#›</a:t>
            </a:fld>
            <a:endParaRPr lang="en-GB"/>
          </a:p>
        </p:txBody>
      </p:sp>
    </p:spTree>
    <p:extLst>
      <p:ext uri="{BB962C8B-B14F-4D97-AF65-F5344CB8AC3E}">
        <p14:creationId xmlns:p14="http://schemas.microsoft.com/office/powerpoint/2010/main" val="4292367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58EF-D352-7117-E6C4-A696329B93C6}"/>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1B6B7A42-745E-647E-0B4E-C69FD5572E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A0A09A97-802D-5918-AE2B-84B7CEB3ABFC}"/>
              </a:ext>
            </a:extLst>
          </p:cNvPr>
          <p:cNvSpPr>
            <a:spLocks noGrp="1"/>
          </p:cNvSpPr>
          <p:nvPr>
            <p:ph type="dt" sz="half" idx="10"/>
          </p:nvPr>
        </p:nvSpPr>
        <p:spPr/>
        <p:txBody>
          <a:bodyPr/>
          <a:lstStyle/>
          <a:p>
            <a:fld id="{8DB94708-012F-4359-A84B-185C9FDFA390}" type="datetimeFigureOut">
              <a:rPr lang="en-GB" smtClean="0"/>
              <a:t>24/05/2025</a:t>
            </a:fld>
            <a:endParaRPr lang="en-GB"/>
          </a:p>
        </p:txBody>
      </p:sp>
      <p:sp>
        <p:nvSpPr>
          <p:cNvPr id="5" name="Footer Placeholder 4">
            <a:extLst>
              <a:ext uri="{FF2B5EF4-FFF2-40B4-BE49-F238E27FC236}">
                <a16:creationId xmlns:a16="http://schemas.microsoft.com/office/drawing/2014/main" id="{DFD9AB54-A8AE-0F4A-704E-5AAD2C9220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206481-3D1D-E975-6C7A-054F2D8FFFE1}"/>
              </a:ext>
            </a:extLst>
          </p:cNvPr>
          <p:cNvSpPr>
            <a:spLocks noGrp="1"/>
          </p:cNvSpPr>
          <p:nvPr>
            <p:ph type="sldNum" sz="quarter" idx="12"/>
          </p:nvPr>
        </p:nvSpPr>
        <p:spPr/>
        <p:txBody>
          <a:bodyPr/>
          <a:lstStyle/>
          <a:p>
            <a:fld id="{BA2FD697-53C8-4DC8-9C5D-9F45E6DE60AE}" type="slidenum">
              <a:rPr lang="en-GB" smtClean="0"/>
              <a:t>‹#›</a:t>
            </a:fld>
            <a:endParaRPr lang="en-GB"/>
          </a:p>
        </p:txBody>
      </p:sp>
    </p:spTree>
    <p:extLst>
      <p:ext uri="{BB962C8B-B14F-4D97-AF65-F5344CB8AC3E}">
        <p14:creationId xmlns:p14="http://schemas.microsoft.com/office/powerpoint/2010/main" val="189896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F93B-D07F-CAC3-2208-11F6C81524C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AA00881-740E-7045-EF1B-C27C216042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FA81AD2-6DE4-9DFD-F743-25D2294D1A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6FA23B4-90AC-6702-A1FD-30E8C5FEE99A}"/>
              </a:ext>
            </a:extLst>
          </p:cNvPr>
          <p:cNvSpPr>
            <a:spLocks noGrp="1"/>
          </p:cNvSpPr>
          <p:nvPr>
            <p:ph type="dt" sz="half" idx="10"/>
          </p:nvPr>
        </p:nvSpPr>
        <p:spPr/>
        <p:txBody>
          <a:bodyPr/>
          <a:lstStyle/>
          <a:p>
            <a:fld id="{8DB94708-012F-4359-A84B-185C9FDFA390}" type="datetimeFigureOut">
              <a:rPr lang="en-GB" smtClean="0"/>
              <a:t>24/05/2025</a:t>
            </a:fld>
            <a:endParaRPr lang="en-GB"/>
          </a:p>
        </p:txBody>
      </p:sp>
      <p:sp>
        <p:nvSpPr>
          <p:cNvPr id="6" name="Footer Placeholder 5">
            <a:extLst>
              <a:ext uri="{FF2B5EF4-FFF2-40B4-BE49-F238E27FC236}">
                <a16:creationId xmlns:a16="http://schemas.microsoft.com/office/drawing/2014/main" id="{AF631E7E-705D-9298-4FFC-A3DECDF189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F34398-C3C8-DAA1-D8F1-9A0F42E86CC5}"/>
              </a:ext>
            </a:extLst>
          </p:cNvPr>
          <p:cNvSpPr>
            <a:spLocks noGrp="1"/>
          </p:cNvSpPr>
          <p:nvPr>
            <p:ph type="sldNum" sz="quarter" idx="12"/>
          </p:nvPr>
        </p:nvSpPr>
        <p:spPr/>
        <p:txBody>
          <a:bodyPr/>
          <a:lstStyle/>
          <a:p>
            <a:fld id="{BA2FD697-53C8-4DC8-9C5D-9F45E6DE60AE}" type="slidenum">
              <a:rPr lang="en-GB" smtClean="0"/>
              <a:t>‹#›</a:t>
            </a:fld>
            <a:endParaRPr lang="en-GB"/>
          </a:p>
        </p:txBody>
      </p:sp>
    </p:spTree>
    <p:extLst>
      <p:ext uri="{BB962C8B-B14F-4D97-AF65-F5344CB8AC3E}">
        <p14:creationId xmlns:p14="http://schemas.microsoft.com/office/powerpoint/2010/main" val="1227857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F93B-D07F-CAC3-2208-11F6C81524C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AA00881-740E-7045-EF1B-C27C216042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6FA23B4-90AC-6702-A1FD-30E8C5FEE99A}"/>
              </a:ext>
            </a:extLst>
          </p:cNvPr>
          <p:cNvSpPr>
            <a:spLocks noGrp="1"/>
          </p:cNvSpPr>
          <p:nvPr>
            <p:ph type="dt" sz="half" idx="10"/>
          </p:nvPr>
        </p:nvSpPr>
        <p:spPr/>
        <p:txBody>
          <a:bodyPr/>
          <a:lstStyle/>
          <a:p>
            <a:fld id="{8DB94708-012F-4359-A84B-185C9FDFA390}" type="datetimeFigureOut">
              <a:rPr lang="en-GB" smtClean="0"/>
              <a:t>24/05/2025</a:t>
            </a:fld>
            <a:endParaRPr lang="en-GB"/>
          </a:p>
        </p:txBody>
      </p:sp>
      <p:sp>
        <p:nvSpPr>
          <p:cNvPr id="6" name="Footer Placeholder 5">
            <a:extLst>
              <a:ext uri="{FF2B5EF4-FFF2-40B4-BE49-F238E27FC236}">
                <a16:creationId xmlns:a16="http://schemas.microsoft.com/office/drawing/2014/main" id="{AF631E7E-705D-9298-4FFC-A3DECDF189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F34398-C3C8-DAA1-D8F1-9A0F42E86CC5}"/>
              </a:ext>
            </a:extLst>
          </p:cNvPr>
          <p:cNvSpPr>
            <a:spLocks noGrp="1"/>
          </p:cNvSpPr>
          <p:nvPr>
            <p:ph type="sldNum" sz="quarter" idx="12"/>
          </p:nvPr>
        </p:nvSpPr>
        <p:spPr/>
        <p:txBody>
          <a:bodyPr/>
          <a:lstStyle/>
          <a:p>
            <a:fld id="{BA2FD697-53C8-4DC8-9C5D-9F45E6DE60AE}" type="slidenum">
              <a:rPr lang="en-GB" smtClean="0"/>
              <a:t>‹#›</a:t>
            </a:fld>
            <a:endParaRPr lang="en-GB"/>
          </a:p>
        </p:txBody>
      </p:sp>
      <p:sp>
        <p:nvSpPr>
          <p:cNvPr id="8" name="Rectangle 7">
            <a:extLst>
              <a:ext uri="{FF2B5EF4-FFF2-40B4-BE49-F238E27FC236}">
                <a16:creationId xmlns:a16="http://schemas.microsoft.com/office/drawing/2014/main" id="{1FC517AC-7121-B53D-30EA-FF1E1712712B}"/>
              </a:ext>
            </a:extLst>
          </p:cNvPr>
          <p:cNvSpPr/>
          <p:nvPr userDrawn="1"/>
        </p:nvSpPr>
        <p:spPr>
          <a:xfrm>
            <a:off x="9707671" y="3605626"/>
            <a:ext cx="2484329" cy="28872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2858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AF285-052C-3E9F-B837-0C0D20B4C4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67F7AF2-A592-B316-5C38-9BAD53E845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17934F-AD7E-2BC1-D559-F208E6832B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7B8C7DF-5CAA-7B4A-3C04-72E08B52E0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C72237-EDA2-7073-BFA7-2252757FE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7934AB4-7821-301B-E4CA-198FB6A3D65D}"/>
              </a:ext>
            </a:extLst>
          </p:cNvPr>
          <p:cNvSpPr>
            <a:spLocks noGrp="1"/>
          </p:cNvSpPr>
          <p:nvPr>
            <p:ph type="dt" sz="half" idx="10"/>
          </p:nvPr>
        </p:nvSpPr>
        <p:spPr/>
        <p:txBody>
          <a:bodyPr/>
          <a:lstStyle/>
          <a:p>
            <a:fld id="{8DB94708-012F-4359-A84B-185C9FDFA390}" type="datetimeFigureOut">
              <a:rPr lang="en-GB" smtClean="0"/>
              <a:t>24/05/2025</a:t>
            </a:fld>
            <a:endParaRPr lang="en-GB"/>
          </a:p>
        </p:txBody>
      </p:sp>
      <p:sp>
        <p:nvSpPr>
          <p:cNvPr id="8" name="Footer Placeholder 7">
            <a:extLst>
              <a:ext uri="{FF2B5EF4-FFF2-40B4-BE49-F238E27FC236}">
                <a16:creationId xmlns:a16="http://schemas.microsoft.com/office/drawing/2014/main" id="{A26C3AE7-121E-6C3A-93AB-8F7E9D5E83E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2510C2C-407D-EBE9-F67F-917E1DEE4EC0}"/>
              </a:ext>
            </a:extLst>
          </p:cNvPr>
          <p:cNvSpPr>
            <a:spLocks noGrp="1"/>
          </p:cNvSpPr>
          <p:nvPr>
            <p:ph type="sldNum" sz="quarter" idx="12"/>
          </p:nvPr>
        </p:nvSpPr>
        <p:spPr/>
        <p:txBody>
          <a:bodyPr/>
          <a:lstStyle/>
          <a:p>
            <a:fld id="{BA2FD697-53C8-4DC8-9C5D-9F45E6DE60AE}" type="slidenum">
              <a:rPr lang="en-GB" smtClean="0"/>
              <a:t>‹#›</a:t>
            </a:fld>
            <a:endParaRPr lang="en-GB"/>
          </a:p>
        </p:txBody>
      </p:sp>
    </p:spTree>
    <p:extLst>
      <p:ext uri="{BB962C8B-B14F-4D97-AF65-F5344CB8AC3E}">
        <p14:creationId xmlns:p14="http://schemas.microsoft.com/office/powerpoint/2010/main" val="16293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4F6B3-3C33-B963-466F-464BF652802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D389255-43C6-0B86-1A98-39C13F678C0D}"/>
              </a:ext>
            </a:extLst>
          </p:cNvPr>
          <p:cNvSpPr>
            <a:spLocks noGrp="1"/>
          </p:cNvSpPr>
          <p:nvPr>
            <p:ph type="dt" sz="half" idx="10"/>
          </p:nvPr>
        </p:nvSpPr>
        <p:spPr/>
        <p:txBody>
          <a:bodyPr/>
          <a:lstStyle/>
          <a:p>
            <a:fld id="{8DB94708-012F-4359-A84B-185C9FDFA390}" type="datetimeFigureOut">
              <a:rPr lang="en-GB" smtClean="0"/>
              <a:t>24/05/2025</a:t>
            </a:fld>
            <a:endParaRPr lang="en-GB"/>
          </a:p>
        </p:txBody>
      </p:sp>
      <p:sp>
        <p:nvSpPr>
          <p:cNvPr id="4" name="Footer Placeholder 3">
            <a:extLst>
              <a:ext uri="{FF2B5EF4-FFF2-40B4-BE49-F238E27FC236}">
                <a16:creationId xmlns:a16="http://schemas.microsoft.com/office/drawing/2014/main" id="{6104FCD4-3BDD-35A9-1360-081DF0572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FD3B2F5-DCF8-4604-CA3F-528431C6C2AC}"/>
              </a:ext>
            </a:extLst>
          </p:cNvPr>
          <p:cNvSpPr>
            <a:spLocks noGrp="1"/>
          </p:cNvSpPr>
          <p:nvPr>
            <p:ph type="sldNum" sz="quarter" idx="12"/>
          </p:nvPr>
        </p:nvSpPr>
        <p:spPr/>
        <p:txBody>
          <a:bodyPr/>
          <a:lstStyle/>
          <a:p>
            <a:fld id="{BA2FD697-53C8-4DC8-9C5D-9F45E6DE60AE}" type="slidenum">
              <a:rPr lang="en-GB" smtClean="0"/>
              <a:t>‹#›</a:t>
            </a:fld>
            <a:endParaRPr lang="en-GB"/>
          </a:p>
        </p:txBody>
      </p:sp>
      <p:sp>
        <p:nvSpPr>
          <p:cNvPr id="6" name="Rectangle 5">
            <a:extLst>
              <a:ext uri="{FF2B5EF4-FFF2-40B4-BE49-F238E27FC236}">
                <a16:creationId xmlns:a16="http://schemas.microsoft.com/office/drawing/2014/main" id="{1CE70CC1-065B-9F1D-9B6F-8A401ADC56F6}"/>
              </a:ext>
            </a:extLst>
          </p:cNvPr>
          <p:cNvSpPr/>
          <p:nvPr userDrawn="1"/>
        </p:nvSpPr>
        <p:spPr>
          <a:xfrm>
            <a:off x="0" y="5919787"/>
            <a:ext cx="2247900" cy="873125"/>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26608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8282BB-B366-70FA-8F50-61757628A0A9}"/>
              </a:ext>
            </a:extLst>
          </p:cNvPr>
          <p:cNvSpPr>
            <a:spLocks noGrp="1"/>
          </p:cNvSpPr>
          <p:nvPr>
            <p:ph type="dt" sz="half" idx="10"/>
          </p:nvPr>
        </p:nvSpPr>
        <p:spPr/>
        <p:txBody>
          <a:bodyPr/>
          <a:lstStyle/>
          <a:p>
            <a:fld id="{8DB94708-012F-4359-A84B-185C9FDFA390}" type="datetimeFigureOut">
              <a:rPr lang="en-GB" smtClean="0"/>
              <a:t>24/05/2025</a:t>
            </a:fld>
            <a:endParaRPr lang="en-GB"/>
          </a:p>
        </p:txBody>
      </p:sp>
      <p:sp>
        <p:nvSpPr>
          <p:cNvPr id="3" name="Footer Placeholder 2">
            <a:extLst>
              <a:ext uri="{FF2B5EF4-FFF2-40B4-BE49-F238E27FC236}">
                <a16:creationId xmlns:a16="http://schemas.microsoft.com/office/drawing/2014/main" id="{1A48A7FB-5FB4-E9E7-09B7-C18887BA44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E4F5C44-9333-4911-2C30-4096EF84DA20}"/>
              </a:ext>
            </a:extLst>
          </p:cNvPr>
          <p:cNvSpPr>
            <a:spLocks noGrp="1"/>
          </p:cNvSpPr>
          <p:nvPr>
            <p:ph type="sldNum" sz="quarter" idx="12"/>
          </p:nvPr>
        </p:nvSpPr>
        <p:spPr/>
        <p:txBody>
          <a:bodyPr/>
          <a:lstStyle/>
          <a:p>
            <a:fld id="{BA2FD697-53C8-4DC8-9C5D-9F45E6DE60AE}" type="slidenum">
              <a:rPr lang="en-GB" smtClean="0"/>
              <a:t>‹#›</a:t>
            </a:fld>
            <a:endParaRPr lang="en-GB"/>
          </a:p>
        </p:txBody>
      </p:sp>
      <p:sp>
        <p:nvSpPr>
          <p:cNvPr id="5" name="Rectangle 4">
            <a:extLst>
              <a:ext uri="{FF2B5EF4-FFF2-40B4-BE49-F238E27FC236}">
                <a16:creationId xmlns:a16="http://schemas.microsoft.com/office/drawing/2014/main" id="{31CC5493-419A-DDBA-4442-6139D0F8E706}"/>
              </a:ext>
            </a:extLst>
          </p:cNvPr>
          <p:cNvSpPr/>
          <p:nvPr userDrawn="1"/>
        </p:nvSpPr>
        <p:spPr>
          <a:xfrm>
            <a:off x="0" y="5919787"/>
            <a:ext cx="2247900" cy="873125"/>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26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3742-4275-AB5D-DED2-4429BF5650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5F60BB1-14EE-04FB-8B97-E61083AB29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0F88237-1F34-C882-826F-C364524C3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600FB9-B740-2527-B437-A22B88BBCA1E}"/>
              </a:ext>
            </a:extLst>
          </p:cNvPr>
          <p:cNvSpPr>
            <a:spLocks noGrp="1"/>
          </p:cNvSpPr>
          <p:nvPr>
            <p:ph type="dt" sz="half" idx="10"/>
          </p:nvPr>
        </p:nvSpPr>
        <p:spPr/>
        <p:txBody>
          <a:bodyPr/>
          <a:lstStyle/>
          <a:p>
            <a:fld id="{8DB94708-012F-4359-A84B-185C9FDFA390}" type="datetimeFigureOut">
              <a:rPr lang="en-GB" smtClean="0"/>
              <a:t>24/05/2025</a:t>
            </a:fld>
            <a:endParaRPr lang="en-GB"/>
          </a:p>
        </p:txBody>
      </p:sp>
      <p:sp>
        <p:nvSpPr>
          <p:cNvPr id="6" name="Footer Placeholder 5">
            <a:extLst>
              <a:ext uri="{FF2B5EF4-FFF2-40B4-BE49-F238E27FC236}">
                <a16:creationId xmlns:a16="http://schemas.microsoft.com/office/drawing/2014/main" id="{933919A8-A6A4-47EA-A920-58AC6C87C0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D0D37B7-70CF-3B00-A647-3AC47C9BC82C}"/>
              </a:ext>
            </a:extLst>
          </p:cNvPr>
          <p:cNvSpPr>
            <a:spLocks noGrp="1"/>
          </p:cNvSpPr>
          <p:nvPr>
            <p:ph type="sldNum" sz="quarter" idx="12"/>
          </p:nvPr>
        </p:nvSpPr>
        <p:spPr/>
        <p:txBody>
          <a:bodyPr/>
          <a:lstStyle/>
          <a:p>
            <a:fld id="{BA2FD697-53C8-4DC8-9C5D-9F45E6DE60AE}" type="slidenum">
              <a:rPr lang="en-GB" smtClean="0"/>
              <a:t>‹#›</a:t>
            </a:fld>
            <a:endParaRPr lang="en-GB"/>
          </a:p>
        </p:txBody>
      </p:sp>
    </p:spTree>
    <p:extLst>
      <p:ext uri="{BB962C8B-B14F-4D97-AF65-F5344CB8AC3E}">
        <p14:creationId xmlns:p14="http://schemas.microsoft.com/office/powerpoint/2010/main" val="1339187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77E618-398C-2B98-A249-BC8C682CE8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9BC6562-A596-ECD7-A334-3813BD9958D8}"/>
              </a:ext>
            </a:extLst>
          </p:cNvPr>
          <p:cNvSpPr>
            <a:spLocks noGrp="1"/>
          </p:cNvSpPr>
          <p:nvPr>
            <p:ph type="body" idx="1"/>
          </p:nvPr>
        </p:nvSpPr>
        <p:spPr>
          <a:xfrm>
            <a:off x="838200" y="1825625"/>
            <a:ext cx="10515600" cy="3920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B3558A-3988-303B-69A6-68976B95283E}"/>
              </a:ext>
            </a:extLst>
          </p:cNvPr>
          <p:cNvSpPr>
            <a:spLocks noGrp="1"/>
          </p:cNvSpPr>
          <p:nvPr>
            <p:ph type="dt" sz="half" idx="2"/>
          </p:nvPr>
        </p:nvSpPr>
        <p:spPr>
          <a:xfrm>
            <a:off x="838200" y="586116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B94708-012F-4359-A84B-185C9FDFA390}" type="datetimeFigureOut">
              <a:rPr lang="en-GB" smtClean="0"/>
              <a:t>24/05/2025</a:t>
            </a:fld>
            <a:endParaRPr lang="en-GB"/>
          </a:p>
        </p:txBody>
      </p:sp>
      <p:sp>
        <p:nvSpPr>
          <p:cNvPr id="5" name="Footer Placeholder 4">
            <a:extLst>
              <a:ext uri="{FF2B5EF4-FFF2-40B4-BE49-F238E27FC236}">
                <a16:creationId xmlns:a16="http://schemas.microsoft.com/office/drawing/2014/main" id="{FF4B63F6-AE3C-1F44-255D-4B2F1B68F6C1}"/>
              </a:ext>
            </a:extLst>
          </p:cNvPr>
          <p:cNvSpPr>
            <a:spLocks noGrp="1"/>
          </p:cNvSpPr>
          <p:nvPr>
            <p:ph type="ftr" sz="quarter" idx="3"/>
          </p:nvPr>
        </p:nvSpPr>
        <p:spPr>
          <a:xfrm>
            <a:off x="4038600" y="586116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5A3EC80-9AE5-950B-2CD4-2BE85738718A}"/>
              </a:ext>
            </a:extLst>
          </p:cNvPr>
          <p:cNvSpPr>
            <a:spLocks noGrp="1"/>
          </p:cNvSpPr>
          <p:nvPr>
            <p:ph type="sldNum" sz="quarter" idx="4"/>
          </p:nvPr>
        </p:nvSpPr>
        <p:spPr>
          <a:xfrm>
            <a:off x="8610600" y="586116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FD697-53C8-4DC8-9C5D-9F45E6DE60AE}" type="slidenum">
              <a:rPr lang="en-GB" smtClean="0"/>
              <a:t>‹#›</a:t>
            </a:fld>
            <a:endParaRPr lang="en-GB"/>
          </a:p>
        </p:txBody>
      </p:sp>
      <p:grpSp>
        <p:nvGrpSpPr>
          <p:cNvPr id="8" name="Group 7">
            <a:extLst>
              <a:ext uri="{FF2B5EF4-FFF2-40B4-BE49-F238E27FC236}">
                <a16:creationId xmlns:a16="http://schemas.microsoft.com/office/drawing/2014/main" id="{036B6F15-D432-C2D0-64B7-CB3C34A15477}"/>
              </a:ext>
            </a:extLst>
          </p:cNvPr>
          <p:cNvGrpSpPr/>
          <p:nvPr userDrawn="1"/>
        </p:nvGrpSpPr>
        <p:grpSpPr>
          <a:xfrm>
            <a:off x="9867900" y="4035425"/>
            <a:ext cx="2324100" cy="2457450"/>
            <a:chOff x="9845311" y="4264025"/>
            <a:chExt cx="2324100" cy="2457450"/>
          </a:xfrm>
        </p:grpSpPr>
        <p:pic>
          <p:nvPicPr>
            <p:cNvPr id="9" name="Picture 8">
              <a:extLst>
                <a:ext uri="{FF2B5EF4-FFF2-40B4-BE49-F238E27FC236}">
                  <a16:creationId xmlns:a16="http://schemas.microsoft.com/office/drawing/2014/main" id="{4FF23AB2-CAB4-6AF5-5307-0088DF7773F7}"/>
                </a:ext>
              </a:extLst>
            </p:cNvPr>
            <p:cNvPicPr>
              <a:picLocks noChangeAspect="1"/>
            </p:cNvPicPr>
            <p:nvPr userDrawn="1"/>
          </p:nvPicPr>
          <p:blipFill>
            <a:blip r:embed="rId14"/>
            <a:stretch>
              <a:fillRect/>
            </a:stretch>
          </p:blipFill>
          <p:spPr>
            <a:xfrm>
              <a:off x="9845311" y="4264025"/>
              <a:ext cx="2324100" cy="2457450"/>
            </a:xfrm>
            <a:prstGeom prst="rect">
              <a:avLst/>
            </a:prstGeom>
          </p:spPr>
        </p:pic>
        <p:sp>
          <p:nvSpPr>
            <p:cNvPr id="10" name="Rectangle 9">
              <a:extLst>
                <a:ext uri="{FF2B5EF4-FFF2-40B4-BE49-F238E27FC236}">
                  <a16:creationId xmlns:a16="http://schemas.microsoft.com/office/drawing/2014/main" id="{BF19D38A-18A3-44E8-D3F3-6A03D0EF9FA9}"/>
                </a:ext>
              </a:extLst>
            </p:cNvPr>
            <p:cNvSpPr/>
            <p:nvPr userDrawn="1"/>
          </p:nvSpPr>
          <p:spPr>
            <a:xfrm>
              <a:off x="9982200" y="4276725"/>
              <a:ext cx="2065156" cy="2444750"/>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1" name="Picture 10">
            <a:extLst>
              <a:ext uri="{FF2B5EF4-FFF2-40B4-BE49-F238E27FC236}">
                <a16:creationId xmlns:a16="http://schemas.microsoft.com/office/drawing/2014/main" id="{014DC5D2-A2CF-1554-AE9B-99AC30B263E3}"/>
              </a:ext>
            </a:extLst>
          </p:cNvPr>
          <p:cNvPicPr>
            <a:picLocks noChangeAspect="1"/>
          </p:cNvPicPr>
          <p:nvPr userDrawn="1"/>
        </p:nvPicPr>
        <p:blipFill>
          <a:blip r:embed="rId15"/>
          <a:stretch>
            <a:fillRect/>
          </a:stretch>
        </p:blipFill>
        <p:spPr>
          <a:xfrm>
            <a:off x="0" y="2231"/>
            <a:ext cx="12192000" cy="448000"/>
          </a:xfrm>
          <a:prstGeom prst="rect">
            <a:avLst/>
          </a:prstGeom>
        </p:spPr>
      </p:pic>
      <p:sp>
        <p:nvSpPr>
          <p:cNvPr id="15" name="Rectangle 14">
            <a:extLst>
              <a:ext uri="{FF2B5EF4-FFF2-40B4-BE49-F238E27FC236}">
                <a16:creationId xmlns:a16="http://schemas.microsoft.com/office/drawing/2014/main" id="{FAEB951A-B7D0-5D29-A1DB-F45B05E285AA}"/>
              </a:ext>
            </a:extLst>
          </p:cNvPr>
          <p:cNvSpPr/>
          <p:nvPr userDrawn="1"/>
        </p:nvSpPr>
        <p:spPr>
          <a:xfrm>
            <a:off x="0" y="6505575"/>
            <a:ext cx="12192000" cy="3524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73827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Module 3: </a:t>
            </a:r>
            <a:r>
              <a:rPr dirty="0"/>
              <a:t>Cloud Authentication Strategies</a:t>
            </a:r>
          </a:p>
        </p:txBody>
      </p:sp>
      <p:sp>
        <p:nvSpPr>
          <p:cNvPr id="6" name="Subtitle 2">
            <a:extLst>
              <a:ext uri="{FF2B5EF4-FFF2-40B4-BE49-F238E27FC236}">
                <a16:creationId xmlns:a16="http://schemas.microsoft.com/office/drawing/2014/main" id="{F0204BAA-DEB3-8792-B263-250296744FC2}"/>
              </a:ext>
            </a:extLst>
          </p:cNvPr>
          <p:cNvSpPr>
            <a:spLocks noGrp="1"/>
          </p:cNvSpPr>
          <p:nvPr/>
        </p:nvSpPr>
        <p:spPr>
          <a:xfrm>
            <a:off x="1828800" y="3600451"/>
            <a:ext cx="8534400" cy="17526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GB" dirty="0"/>
              <a:t>QATIP-Intermediate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05710-981B-3978-E0CC-771B9913341A}"/>
              </a:ext>
            </a:extLst>
          </p:cNvPr>
          <p:cNvSpPr>
            <a:spLocks noGrp="1"/>
          </p:cNvSpPr>
          <p:nvPr>
            <p:ph type="title"/>
          </p:nvPr>
        </p:nvSpPr>
        <p:spPr>
          <a:xfrm>
            <a:off x="753139" y="513981"/>
            <a:ext cx="10515600" cy="1325563"/>
          </a:xfrm>
        </p:spPr>
        <p:txBody>
          <a:bodyPr/>
          <a:lstStyle/>
          <a:p>
            <a:r>
              <a:rPr lang="en-GB" dirty="0"/>
              <a:t>Storage Methods for Service Principal (SP) Credentials</a:t>
            </a:r>
          </a:p>
        </p:txBody>
      </p:sp>
      <p:graphicFrame>
        <p:nvGraphicFramePr>
          <p:cNvPr id="4" name="Table 3">
            <a:extLst>
              <a:ext uri="{FF2B5EF4-FFF2-40B4-BE49-F238E27FC236}">
                <a16:creationId xmlns:a16="http://schemas.microsoft.com/office/drawing/2014/main" id="{D71D43A0-3049-72C0-6D1B-64A9234EF0E9}"/>
              </a:ext>
            </a:extLst>
          </p:cNvPr>
          <p:cNvGraphicFramePr>
            <a:graphicFrameLocks noGrp="1"/>
          </p:cNvGraphicFramePr>
          <p:nvPr>
            <p:extLst>
              <p:ext uri="{D42A27DB-BD31-4B8C-83A1-F6EECF244321}">
                <p14:modId xmlns:p14="http://schemas.microsoft.com/office/powerpoint/2010/main" val="213859301"/>
              </p:ext>
            </p:extLst>
          </p:nvPr>
        </p:nvGraphicFramePr>
        <p:xfrm>
          <a:off x="838200" y="2007180"/>
          <a:ext cx="10515600" cy="3543012"/>
        </p:xfrm>
        <a:graphic>
          <a:graphicData uri="http://schemas.openxmlformats.org/drawingml/2006/table">
            <a:tbl>
              <a:tblPr firstRow="1" firstCol="1" bandRow="1"/>
              <a:tblGrid>
                <a:gridCol w="4057207">
                  <a:extLst>
                    <a:ext uri="{9D8B030D-6E8A-4147-A177-3AD203B41FA5}">
                      <a16:colId xmlns:a16="http://schemas.microsoft.com/office/drawing/2014/main" val="2751976911"/>
                    </a:ext>
                  </a:extLst>
                </a:gridCol>
                <a:gridCol w="1272291">
                  <a:extLst>
                    <a:ext uri="{9D8B030D-6E8A-4147-A177-3AD203B41FA5}">
                      <a16:colId xmlns:a16="http://schemas.microsoft.com/office/drawing/2014/main" val="1355523939"/>
                    </a:ext>
                  </a:extLst>
                </a:gridCol>
                <a:gridCol w="3166513">
                  <a:extLst>
                    <a:ext uri="{9D8B030D-6E8A-4147-A177-3AD203B41FA5}">
                      <a16:colId xmlns:a16="http://schemas.microsoft.com/office/drawing/2014/main" val="2360199856"/>
                    </a:ext>
                  </a:extLst>
                </a:gridCol>
                <a:gridCol w="2019589">
                  <a:extLst>
                    <a:ext uri="{9D8B030D-6E8A-4147-A177-3AD203B41FA5}">
                      <a16:colId xmlns:a16="http://schemas.microsoft.com/office/drawing/2014/main" val="4093661346"/>
                    </a:ext>
                  </a:extLst>
                </a:gridCol>
              </a:tblGrid>
              <a:tr h="396793">
                <a:tc>
                  <a:txBody>
                    <a:bodyPr/>
                    <a:lstStyle/>
                    <a:p>
                      <a:pPr>
                        <a:lnSpc>
                          <a:spcPct val="115000"/>
                        </a:lnSpc>
                        <a:spcAft>
                          <a:spcPts val="800"/>
                        </a:spcAft>
                        <a:buNone/>
                      </a:pPr>
                      <a:r>
                        <a:rPr lang="en-GB" sz="1600" b="1"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Storage Method</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lnSpc>
                          <a:spcPct val="115000"/>
                        </a:lnSpc>
                        <a:spcAft>
                          <a:spcPts val="800"/>
                        </a:spcAft>
                        <a:buNone/>
                      </a:pPr>
                      <a:r>
                        <a:rPr lang="en-GB" sz="1600" b="1"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Persists ?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nSpc>
                          <a:spcPct val="115000"/>
                        </a:lnSpc>
                        <a:spcAft>
                          <a:spcPts val="800"/>
                        </a:spcAft>
                        <a:buNone/>
                      </a:pPr>
                      <a:r>
                        <a:rPr lang="en-GB" sz="1600" b="1"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Scope</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ctr">
                        <a:lnSpc>
                          <a:spcPct val="115000"/>
                        </a:lnSpc>
                        <a:spcAft>
                          <a:spcPts val="800"/>
                        </a:spcAft>
                        <a:buNone/>
                      </a:pPr>
                      <a:r>
                        <a:rPr lang="en-GB" sz="1600" b="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Requires Admin?</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38413437"/>
                  </a:ext>
                </a:extLst>
              </a:tr>
              <a:tr h="362868">
                <a:tc>
                  <a:txBody>
                    <a:bodyPr/>
                    <a:lstStyle/>
                    <a:p>
                      <a:pPr>
                        <a:lnSpc>
                          <a:spcPct val="100000"/>
                        </a:lnSpc>
                        <a:spcAft>
                          <a:spcPts val="0"/>
                        </a:spcAft>
                        <a:buNone/>
                      </a:pPr>
                      <a:r>
                        <a:rPr lang="en-GB" sz="1600" kern="100" dirty="0">
                          <a:effectLst/>
                          <a:latin typeface="Aptos" panose="020B0004020202020204" pitchFamily="34" charset="0"/>
                          <a:ea typeface="Aptos" panose="020B0004020202020204" pitchFamily="34" charset="0"/>
                          <a:cs typeface="Times New Roman" panose="02020603050405020304" pitchFamily="18" charset="0"/>
                        </a:rPr>
                        <a:t>Temporary Environment Variables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0000"/>
                        </a:lnSpc>
                        <a:spcAft>
                          <a:spcPts val="0"/>
                        </a:spcAft>
                        <a:buNone/>
                      </a:pPr>
                      <a:r>
                        <a:rPr lang="en-GB" sz="1600" kern="100" dirty="0">
                          <a:effectLst/>
                          <a:latin typeface="Segoe UI Emoji" panose="020B0502040204020203" pitchFamily="34" charset="0"/>
                          <a:ea typeface="Aptos" panose="020B0004020202020204" pitchFamily="34" charset="0"/>
                          <a:cs typeface="Segoe UI Emoji" panose="020B0502040204020203" pitchFamily="34" charset="0"/>
                        </a:rPr>
                        <a:t>No</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0000"/>
                        </a:lnSpc>
                        <a:spcAft>
                          <a:spcPts val="0"/>
                        </a:spcAft>
                        <a:buNone/>
                      </a:pPr>
                      <a:r>
                        <a:rPr lang="en-GB" sz="1600" kern="100" dirty="0">
                          <a:effectLst/>
                          <a:latin typeface="Aptos" panose="020B0004020202020204" pitchFamily="34" charset="0"/>
                          <a:ea typeface="Aptos" panose="020B0004020202020204" pitchFamily="34" charset="0"/>
                          <a:cs typeface="Times New Roman" panose="02020603050405020304" pitchFamily="18" charset="0"/>
                        </a:rPr>
                        <a:t>Current session only</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0000"/>
                        </a:lnSpc>
                        <a:spcAft>
                          <a:spcPts val="0"/>
                        </a:spcAft>
                        <a:buNone/>
                      </a:pPr>
                      <a:r>
                        <a:rPr lang="en-GB" sz="1600" kern="100" dirty="0">
                          <a:effectLst/>
                          <a:latin typeface="Aptos" panose="020B0004020202020204" pitchFamily="34" charset="0"/>
                          <a:ea typeface="Aptos" panose="020B0004020202020204" pitchFamily="34" charset="0"/>
                          <a:cs typeface="Times New Roman" panose="02020603050405020304" pitchFamily="18" charset="0"/>
                        </a:rPr>
                        <a:t>No</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66822832"/>
                  </a:ext>
                </a:extLst>
              </a:tr>
              <a:tr h="396793">
                <a:tc>
                  <a:txBody>
                    <a:bodyPr/>
                    <a:lstStyle/>
                    <a:p>
                      <a:pPr>
                        <a:lnSpc>
                          <a:spcPct val="115000"/>
                        </a:lnSpc>
                        <a:spcAft>
                          <a:spcPts val="800"/>
                        </a:spcAft>
                        <a:buNone/>
                      </a:pPr>
                      <a:r>
                        <a:rPr lang="en-GB" sz="1600" kern="100">
                          <a:effectLst/>
                          <a:latin typeface="Aptos" panose="020B0004020202020204" pitchFamily="34" charset="0"/>
                          <a:ea typeface="Aptos" panose="020B0004020202020204" pitchFamily="34" charset="0"/>
                          <a:cs typeface="Times New Roman" panose="02020603050405020304" pitchFamily="18" charset="0"/>
                        </a:rPr>
                        <a:t>User Level  Environment Variables</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ct val="115000"/>
                        </a:lnSpc>
                        <a:spcAft>
                          <a:spcPts val="800"/>
                        </a:spcAft>
                        <a:buNone/>
                      </a:pPr>
                      <a:r>
                        <a:rPr lang="en-GB" sz="1600" kern="100">
                          <a:effectLst/>
                          <a:latin typeface="Aptos" panose="020B0004020202020204" pitchFamily="34" charset="0"/>
                          <a:ea typeface="Aptos" panose="020B0004020202020204" pitchFamily="34" charset="0"/>
                          <a:cs typeface="Times New Roman" panose="02020603050405020304" pitchFamily="18" charset="0"/>
                        </a:rPr>
                        <a:t>Yes</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nSpc>
                          <a:spcPct val="115000"/>
                        </a:lnSpc>
                        <a:spcAft>
                          <a:spcPts val="800"/>
                        </a:spcAft>
                        <a:buNone/>
                      </a:pPr>
                      <a:r>
                        <a:rPr lang="en-GB" sz="1600" kern="100">
                          <a:effectLst/>
                          <a:latin typeface="Aptos" panose="020B0004020202020204" pitchFamily="34" charset="0"/>
                          <a:ea typeface="Aptos" panose="020B0004020202020204" pitchFamily="34" charset="0"/>
                          <a:cs typeface="Times New Roman" panose="02020603050405020304" pitchFamily="18" charset="0"/>
                        </a:rPr>
                        <a:t>Only current user</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ct val="115000"/>
                        </a:lnSpc>
                        <a:spcAft>
                          <a:spcPts val="800"/>
                        </a:spcAft>
                        <a:buNone/>
                      </a:pPr>
                      <a:r>
                        <a:rPr lang="en-GB" sz="1600" kern="100" dirty="0">
                          <a:effectLst/>
                          <a:latin typeface="Aptos" panose="020B0004020202020204" pitchFamily="34" charset="0"/>
                          <a:ea typeface="Aptos" panose="020B0004020202020204" pitchFamily="34" charset="0"/>
                          <a:cs typeface="Times New Roman" panose="02020603050405020304" pitchFamily="18" charset="0"/>
                        </a:rPr>
                        <a:t>No</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309642488"/>
                  </a:ext>
                </a:extLst>
              </a:tr>
              <a:tr h="402593">
                <a:tc>
                  <a:txBody>
                    <a:bodyPr/>
                    <a:lstStyle/>
                    <a:p>
                      <a:pPr>
                        <a:lnSpc>
                          <a:spcPct val="115000"/>
                        </a:lnSpc>
                        <a:spcAft>
                          <a:spcPts val="800"/>
                        </a:spcAft>
                        <a:buNone/>
                      </a:pPr>
                      <a:r>
                        <a:rPr lang="en-GB" sz="1600" kern="100">
                          <a:effectLst/>
                          <a:latin typeface="Aptos" panose="020B0004020202020204" pitchFamily="34" charset="0"/>
                          <a:ea typeface="Aptos" panose="020B0004020202020204" pitchFamily="34" charset="0"/>
                          <a:cs typeface="Times New Roman" panose="02020603050405020304" pitchFamily="18" charset="0"/>
                        </a:rPr>
                        <a:t>Machine Level Environment Variables</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buNone/>
                      </a:pPr>
                      <a:r>
                        <a:rPr lang="en-GB" sz="1600" kern="100">
                          <a:effectLst/>
                          <a:latin typeface="Aptos" panose="020B0004020202020204" pitchFamily="34" charset="0"/>
                          <a:ea typeface="Aptos" panose="020B0004020202020204" pitchFamily="34" charset="0"/>
                          <a:cs typeface="Times New Roman" panose="02020603050405020304" pitchFamily="18" charset="0"/>
                        </a:rPr>
                        <a:t>Yes</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buNone/>
                      </a:pPr>
                      <a:r>
                        <a:rPr lang="en-GB" sz="1600" kern="100">
                          <a:effectLst/>
                          <a:latin typeface="Aptos" panose="020B0004020202020204" pitchFamily="34" charset="0"/>
                          <a:ea typeface="Aptos" panose="020B0004020202020204" pitchFamily="34" charset="0"/>
                          <a:cs typeface="Times New Roman" panose="02020603050405020304" pitchFamily="18" charset="0"/>
                        </a:rPr>
                        <a:t>System-wide</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buNone/>
                      </a:pPr>
                      <a:r>
                        <a:rPr lang="en-GB" sz="1600" kern="100">
                          <a:effectLst/>
                          <a:latin typeface="Aptos" panose="020B0004020202020204" pitchFamily="34" charset="0"/>
                          <a:ea typeface="Aptos" panose="020B0004020202020204" pitchFamily="34" charset="0"/>
                          <a:cs typeface="Times New Roman" panose="02020603050405020304" pitchFamily="18" charset="0"/>
                        </a:rPr>
                        <a:t>Yes</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33416546"/>
                  </a:ext>
                </a:extLst>
              </a:tr>
              <a:tr h="396793">
                <a:tc>
                  <a:txBody>
                    <a:bodyPr/>
                    <a:lstStyle/>
                    <a:p>
                      <a:pPr>
                        <a:lnSpc>
                          <a:spcPct val="115000"/>
                        </a:lnSpc>
                        <a:spcAft>
                          <a:spcPts val="800"/>
                        </a:spcAft>
                        <a:buNone/>
                      </a:pPr>
                      <a:r>
                        <a:rPr lang="en-GB" sz="1600" kern="100">
                          <a:effectLst/>
                          <a:latin typeface="Aptos" panose="020B0004020202020204" pitchFamily="34" charset="0"/>
                          <a:ea typeface="Aptos" panose="020B0004020202020204" pitchFamily="34" charset="0"/>
                          <a:cs typeface="Times New Roman" panose="02020603050405020304" pitchFamily="18" charset="0"/>
                        </a:rPr>
                        <a:t>PowerShell/Bash Script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ct val="115000"/>
                        </a:lnSpc>
                        <a:spcAft>
                          <a:spcPts val="800"/>
                        </a:spcAft>
                        <a:buNone/>
                      </a:pPr>
                      <a:r>
                        <a:rPr lang="en-GB" sz="1600" kern="100">
                          <a:effectLst/>
                          <a:latin typeface="Aptos" panose="020B0004020202020204" pitchFamily="34" charset="0"/>
                          <a:ea typeface="Aptos" panose="020B0004020202020204" pitchFamily="34" charset="0"/>
                          <a:cs typeface="Times New Roman" panose="02020603050405020304" pitchFamily="18" charset="0"/>
                        </a:rPr>
                        <a:t>No</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nSpc>
                          <a:spcPct val="115000"/>
                        </a:lnSpc>
                        <a:spcAft>
                          <a:spcPts val="800"/>
                        </a:spcAft>
                        <a:buNone/>
                      </a:pPr>
                      <a:r>
                        <a:rPr lang="en-GB" sz="1600" kern="100">
                          <a:effectLst/>
                          <a:latin typeface="Aptos" panose="020B0004020202020204" pitchFamily="34" charset="0"/>
                          <a:ea typeface="Aptos" panose="020B0004020202020204" pitchFamily="34" charset="0"/>
                          <a:cs typeface="Times New Roman" panose="02020603050405020304" pitchFamily="18" charset="0"/>
                        </a:rPr>
                        <a:t>Run manually</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ct val="115000"/>
                        </a:lnSpc>
                        <a:spcAft>
                          <a:spcPts val="800"/>
                        </a:spcAft>
                        <a:buNone/>
                      </a:pPr>
                      <a:r>
                        <a:rPr lang="en-GB" sz="1600" kern="100" dirty="0">
                          <a:effectLst/>
                          <a:latin typeface="Aptos" panose="020B0004020202020204" pitchFamily="34" charset="0"/>
                          <a:ea typeface="Aptos" panose="020B0004020202020204" pitchFamily="34" charset="0"/>
                          <a:cs typeface="Times New Roman" panose="02020603050405020304" pitchFamily="18" charset="0"/>
                        </a:rPr>
                        <a:t>No</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18595731"/>
                  </a:ext>
                </a:extLst>
              </a:tr>
              <a:tr h="396793">
                <a:tc>
                  <a:txBody>
                    <a:bodyPr/>
                    <a:lstStyle/>
                    <a:p>
                      <a:pPr>
                        <a:lnSpc>
                          <a:spcPct val="115000"/>
                        </a:lnSpc>
                        <a:spcAft>
                          <a:spcPts val="800"/>
                        </a:spcAft>
                        <a:buNone/>
                      </a:pPr>
                      <a:r>
                        <a:rPr lang="en-GB" sz="1600" kern="100">
                          <a:effectLst/>
                          <a:latin typeface="Aptos" panose="020B0004020202020204" pitchFamily="34" charset="0"/>
                          <a:ea typeface="Aptos" panose="020B0004020202020204" pitchFamily="34" charset="0"/>
                          <a:cs typeface="Times New Roman" panose="02020603050405020304" pitchFamily="18" charset="0"/>
                        </a:rPr>
                        <a:t>.env File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buNone/>
                      </a:pPr>
                      <a:r>
                        <a:rPr lang="en-GB" sz="1600" kern="100">
                          <a:effectLst/>
                          <a:latin typeface="Aptos" panose="020B0004020202020204" pitchFamily="34" charset="0"/>
                          <a:ea typeface="Aptos" panose="020B0004020202020204" pitchFamily="34" charset="0"/>
                          <a:cs typeface="Times New Roman" panose="02020603050405020304" pitchFamily="18" charset="0"/>
                        </a:rPr>
                        <a:t>No</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buNone/>
                      </a:pPr>
                      <a:r>
                        <a:rPr lang="en-GB" sz="1600" kern="100">
                          <a:effectLst/>
                          <a:latin typeface="Aptos" panose="020B0004020202020204" pitchFamily="34" charset="0"/>
                          <a:ea typeface="Aptos" panose="020B0004020202020204" pitchFamily="34" charset="0"/>
                          <a:cs typeface="Times New Roman" panose="02020603050405020304" pitchFamily="18" charset="0"/>
                        </a:rPr>
                        <a:t>Run manually</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buNone/>
                      </a:pPr>
                      <a:r>
                        <a:rPr lang="en-GB" sz="1600" kern="100">
                          <a:effectLst/>
                          <a:latin typeface="Aptos" panose="020B0004020202020204" pitchFamily="34" charset="0"/>
                          <a:ea typeface="Aptos" panose="020B0004020202020204" pitchFamily="34" charset="0"/>
                          <a:cs typeface="Times New Roman" panose="02020603050405020304" pitchFamily="18" charset="0"/>
                        </a:rPr>
                        <a:t>No</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30418910"/>
                  </a:ext>
                </a:extLst>
              </a:tr>
              <a:tr h="396793">
                <a:tc>
                  <a:txBody>
                    <a:bodyPr/>
                    <a:lstStyle/>
                    <a:p>
                      <a:pPr>
                        <a:lnSpc>
                          <a:spcPct val="115000"/>
                        </a:lnSpc>
                        <a:spcAft>
                          <a:spcPts val="800"/>
                        </a:spcAft>
                        <a:buNone/>
                      </a:pPr>
                      <a:r>
                        <a:rPr lang="en-GB" sz="1600" kern="100">
                          <a:effectLst/>
                          <a:latin typeface="Aptos" panose="020B0004020202020204" pitchFamily="34" charset="0"/>
                          <a:ea typeface="Aptos" panose="020B0004020202020204" pitchFamily="34" charset="0"/>
                          <a:cs typeface="Times New Roman" panose="02020603050405020304" pitchFamily="18" charset="0"/>
                        </a:rPr>
                        <a:t>Azure Key Vault</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ct val="115000"/>
                        </a:lnSpc>
                        <a:spcAft>
                          <a:spcPts val="800"/>
                        </a:spcAft>
                        <a:buNone/>
                      </a:pPr>
                      <a:r>
                        <a:rPr lang="en-GB" sz="1600" kern="100">
                          <a:effectLst/>
                          <a:latin typeface="Aptos" panose="020B0004020202020204" pitchFamily="34" charset="0"/>
                          <a:ea typeface="Aptos" panose="020B0004020202020204" pitchFamily="34" charset="0"/>
                          <a:cs typeface="Times New Roman" panose="02020603050405020304" pitchFamily="18" charset="0"/>
                        </a:rPr>
                        <a:t>Yes</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nSpc>
                          <a:spcPct val="115000"/>
                        </a:lnSpc>
                        <a:spcAft>
                          <a:spcPts val="800"/>
                        </a:spcAft>
                        <a:buNone/>
                      </a:pPr>
                      <a:r>
                        <a:rPr lang="en-GB" sz="1600" kern="100">
                          <a:effectLst/>
                          <a:latin typeface="Aptos" panose="020B0004020202020204" pitchFamily="34" charset="0"/>
                          <a:ea typeface="Aptos" panose="020B0004020202020204" pitchFamily="34" charset="0"/>
                          <a:cs typeface="Times New Roman" panose="02020603050405020304" pitchFamily="18" charset="0"/>
                        </a:rPr>
                        <a:t>Centralized, cloud-managed</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ct val="115000"/>
                        </a:lnSpc>
                        <a:spcAft>
                          <a:spcPts val="800"/>
                        </a:spcAft>
                        <a:buNone/>
                      </a:pPr>
                      <a:r>
                        <a:rPr lang="en-GB" sz="1600" kern="100" dirty="0">
                          <a:effectLst/>
                          <a:latin typeface="Aptos" panose="020B0004020202020204" pitchFamily="34" charset="0"/>
                          <a:ea typeface="Aptos" panose="020B0004020202020204" pitchFamily="34" charset="0"/>
                          <a:cs typeface="Times New Roman" panose="02020603050405020304" pitchFamily="18" charset="0"/>
                        </a:rPr>
                        <a:t>No</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78564432"/>
                  </a:ext>
                </a:extLst>
              </a:tr>
              <a:tr h="396793">
                <a:tc>
                  <a:txBody>
                    <a:bodyPr/>
                    <a:lstStyle/>
                    <a:p>
                      <a:pPr>
                        <a:lnSpc>
                          <a:spcPct val="115000"/>
                        </a:lnSpc>
                        <a:spcAft>
                          <a:spcPts val="800"/>
                        </a:spcAft>
                        <a:buNone/>
                      </a:pPr>
                      <a:r>
                        <a:rPr lang="en-GB" sz="1600" kern="100">
                          <a:effectLst/>
                          <a:latin typeface="Aptos" panose="020B0004020202020204" pitchFamily="34" charset="0"/>
                          <a:ea typeface="Aptos" panose="020B0004020202020204" pitchFamily="34" charset="0"/>
                          <a:cs typeface="Times New Roman" panose="02020603050405020304" pitchFamily="18" charset="0"/>
                        </a:rPr>
                        <a:t>AWS Secrets Manager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buNone/>
                      </a:pPr>
                      <a:r>
                        <a:rPr lang="en-GB" sz="1600" kern="100">
                          <a:effectLst/>
                          <a:latin typeface="Aptos" panose="020B0004020202020204" pitchFamily="34" charset="0"/>
                          <a:ea typeface="Aptos" panose="020B0004020202020204" pitchFamily="34" charset="0"/>
                          <a:cs typeface="Times New Roman" panose="02020603050405020304" pitchFamily="18" charset="0"/>
                        </a:rPr>
                        <a:t>Yes</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buNone/>
                      </a:pPr>
                      <a:r>
                        <a:rPr lang="en-GB" sz="1600" kern="100">
                          <a:effectLst/>
                          <a:latin typeface="Aptos" panose="020B0004020202020204" pitchFamily="34" charset="0"/>
                          <a:ea typeface="Aptos" panose="020B0004020202020204" pitchFamily="34" charset="0"/>
                          <a:cs typeface="Times New Roman" panose="02020603050405020304" pitchFamily="18" charset="0"/>
                        </a:rPr>
                        <a:t>Centralized, cloud-managed</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800"/>
                        </a:spcAft>
                        <a:buNone/>
                      </a:pPr>
                      <a:r>
                        <a:rPr lang="en-GB" sz="1600" kern="100">
                          <a:effectLst/>
                          <a:latin typeface="Aptos" panose="020B0004020202020204" pitchFamily="34" charset="0"/>
                          <a:ea typeface="Aptos" panose="020B0004020202020204" pitchFamily="34" charset="0"/>
                          <a:cs typeface="Times New Roman" panose="02020603050405020304" pitchFamily="18" charset="0"/>
                        </a:rPr>
                        <a:t>No</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13164337"/>
                  </a:ext>
                </a:extLst>
              </a:tr>
              <a:tr h="396793">
                <a:tc>
                  <a:txBody>
                    <a:bodyPr/>
                    <a:lstStyle/>
                    <a:p>
                      <a:pPr>
                        <a:lnSpc>
                          <a:spcPct val="115000"/>
                        </a:lnSpc>
                        <a:spcAft>
                          <a:spcPts val="800"/>
                        </a:spcAft>
                        <a:buNone/>
                      </a:pPr>
                      <a:r>
                        <a:rPr lang="en-GB" sz="1600" kern="100" dirty="0">
                          <a:effectLst/>
                          <a:latin typeface="Aptos" panose="020B0004020202020204" pitchFamily="34" charset="0"/>
                          <a:ea typeface="Aptos" panose="020B0004020202020204" pitchFamily="34" charset="0"/>
                          <a:cs typeface="Times New Roman" panose="02020603050405020304" pitchFamily="18" charset="0"/>
                        </a:rPr>
                        <a:t>GCP Secret Manager</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ct val="115000"/>
                        </a:lnSpc>
                        <a:spcAft>
                          <a:spcPts val="800"/>
                        </a:spcAft>
                        <a:buNone/>
                      </a:pPr>
                      <a:r>
                        <a:rPr lang="en-GB" sz="1600" kern="100" dirty="0">
                          <a:effectLst/>
                          <a:latin typeface="Aptos" panose="020B0004020202020204" pitchFamily="34" charset="0"/>
                          <a:ea typeface="Aptos" panose="020B0004020202020204" pitchFamily="34" charset="0"/>
                          <a:cs typeface="Times New Roman" panose="02020603050405020304" pitchFamily="18" charset="0"/>
                        </a:rPr>
                        <a:t>Yes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nSpc>
                          <a:spcPct val="115000"/>
                        </a:lnSpc>
                        <a:spcAft>
                          <a:spcPts val="800"/>
                        </a:spcAft>
                        <a:buNone/>
                      </a:pPr>
                      <a:r>
                        <a:rPr lang="en-GB" sz="1600" kern="100" dirty="0">
                          <a:effectLst/>
                          <a:latin typeface="Aptos" panose="020B0004020202020204" pitchFamily="34" charset="0"/>
                          <a:ea typeface="Aptos" panose="020B0004020202020204" pitchFamily="34" charset="0"/>
                          <a:cs typeface="Times New Roman" panose="02020603050405020304" pitchFamily="18" charset="0"/>
                        </a:rPr>
                        <a:t>Centralized, cloud-managed</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ct val="115000"/>
                        </a:lnSpc>
                        <a:spcAft>
                          <a:spcPts val="800"/>
                        </a:spcAft>
                        <a:buNone/>
                      </a:pPr>
                      <a:r>
                        <a:rPr lang="en-GB" sz="1600" kern="100" dirty="0">
                          <a:effectLst/>
                          <a:latin typeface="Aptos" panose="020B0004020202020204" pitchFamily="34" charset="0"/>
                          <a:ea typeface="Aptos" panose="020B0004020202020204" pitchFamily="34" charset="0"/>
                          <a:cs typeface="Times New Roman" panose="02020603050405020304" pitchFamily="18" charset="0"/>
                        </a:rPr>
                        <a:t>No</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524277399"/>
                  </a:ext>
                </a:extLst>
              </a:tr>
            </a:tbl>
          </a:graphicData>
        </a:graphic>
      </p:graphicFrame>
    </p:spTree>
    <p:extLst>
      <p:ext uri="{BB962C8B-B14F-4D97-AF65-F5344CB8AC3E}">
        <p14:creationId xmlns:p14="http://schemas.microsoft.com/office/powerpoint/2010/main" val="167824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r>
              <a:rPr dirty="0"/>
              <a:t>Use Service Principals, IAM Users, or Service Accounts for CI/CD pipelines.</a:t>
            </a:r>
          </a:p>
          <a:p>
            <a:r>
              <a:rPr dirty="0"/>
              <a:t>Store credentials securely in secret management solutions.</a:t>
            </a:r>
          </a:p>
          <a:p>
            <a:r>
              <a:rPr dirty="0"/>
              <a:t>Use Managed Identities, Instance Profiles, and Workload Identity Federation for internal workloads.</a:t>
            </a:r>
          </a:p>
          <a:p>
            <a:r>
              <a:rPr dirty="0"/>
              <a:t>Follow best practices for secure and scalable Terraform authentication.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7C5AC8-59E8-0273-ED3B-0EA18AAB1DF6}"/>
              </a:ext>
            </a:extLst>
          </p:cNvPr>
          <p:cNvSpPr>
            <a:spLocks noGrp="1"/>
          </p:cNvSpPr>
          <p:nvPr>
            <p:ph type="title"/>
          </p:nvPr>
        </p:nvSpPr>
        <p:spPr>
          <a:xfrm>
            <a:off x="838200" y="1138238"/>
            <a:ext cx="4595446" cy="2852737"/>
          </a:xfrm>
        </p:spPr>
        <p:txBody>
          <a:bodyPr>
            <a:normAutofit/>
          </a:bodyPr>
          <a:lstStyle/>
          <a:p>
            <a:r>
              <a:rPr lang="en-GB" sz="13800" dirty="0"/>
              <a:t>Lab 3</a:t>
            </a:r>
          </a:p>
        </p:txBody>
      </p:sp>
      <p:sp>
        <p:nvSpPr>
          <p:cNvPr id="6" name="Text Placeholder 5">
            <a:extLst>
              <a:ext uri="{FF2B5EF4-FFF2-40B4-BE49-F238E27FC236}">
                <a16:creationId xmlns:a16="http://schemas.microsoft.com/office/drawing/2014/main" id="{15207ADF-D4B7-F05A-93E9-490C1609EB34}"/>
              </a:ext>
            </a:extLst>
          </p:cNvPr>
          <p:cNvSpPr>
            <a:spLocks noGrp="1"/>
          </p:cNvSpPr>
          <p:nvPr>
            <p:ph type="body" idx="1"/>
          </p:nvPr>
        </p:nvSpPr>
        <p:spPr>
          <a:xfrm>
            <a:off x="838200" y="4149848"/>
            <a:ext cx="4797669" cy="1500187"/>
          </a:xfrm>
        </p:spPr>
        <p:txBody>
          <a:bodyPr>
            <a:normAutofit/>
          </a:bodyPr>
          <a:lstStyle/>
          <a:p>
            <a:r>
              <a:rPr lang="en-GB" sz="3600" dirty="0">
                <a:solidFill>
                  <a:schemeClr val="bg2">
                    <a:lumMod val="25000"/>
                  </a:schemeClr>
                </a:solidFill>
              </a:rPr>
              <a:t>Cloud Authentication</a:t>
            </a:r>
          </a:p>
        </p:txBody>
      </p:sp>
      <p:sp>
        <p:nvSpPr>
          <p:cNvPr id="7" name="Text Placeholder 5">
            <a:extLst>
              <a:ext uri="{FF2B5EF4-FFF2-40B4-BE49-F238E27FC236}">
                <a16:creationId xmlns:a16="http://schemas.microsoft.com/office/drawing/2014/main" id="{F4ABBDBA-BB47-3117-A11A-84921348E7AF}"/>
              </a:ext>
            </a:extLst>
          </p:cNvPr>
          <p:cNvSpPr txBox="1">
            <a:spLocks/>
          </p:cNvSpPr>
          <p:nvPr/>
        </p:nvSpPr>
        <p:spPr>
          <a:xfrm>
            <a:off x="6193449" y="2028641"/>
            <a:ext cx="3474426" cy="318879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sz="1800" dirty="0">
                <a:effectLst/>
                <a:latin typeface="Aptos" panose="020B0004020202020204" pitchFamily="34" charset="0"/>
                <a:ea typeface="Aptos" panose="020B0004020202020204" pitchFamily="34" charset="0"/>
                <a:cs typeface="Times New Roman" panose="02020603050405020304" pitchFamily="18" charset="0"/>
              </a:rPr>
              <a:t>This lab guides you through setting up a Key Vault for securely managing Terraform authentication when running Terraform from an external device</a:t>
            </a:r>
            <a:endParaRPr lang="en-GB" sz="2000" dirty="0">
              <a:solidFill>
                <a:schemeClr val="bg2">
                  <a:lumMod val="25000"/>
                </a:schemeClr>
              </a:solidFill>
            </a:endParaRPr>
          </a:p>
        </p:txBody>
      </p:sp>
      <p:pic>
        <p:nvPicPr>
          <p:cNvPr id="2" name="Picture 1">
            <a:extLst>
              <a:ext uri="{FF2B5EF4-FFF2-40B4-BE49-F238E27FC236}">
                <a16:creationId xmlns:a16="http://schemas.microsoft.com/office/drawing/2014/main" id="{008CB780-5DF6-BF6E-C118-A62D19E7A66C}"/>
              </a:ext>
            </a:extLst>
          </p:cNvPr>
          <p:cNvPicPr>
            <a:picLocks noChangeAspect="1"/>
          </p:cNvPicPr>
          <p:nvPr/>
        </p:nvPicPr>
        <p:blipFill>
          <a:blip r:embed="rId3"/>
          <a:stretch>
            <a:fillRect/>
          </a:stretch>
        </p:blipFill>
        <p:spPr>
          <a:xfrm>
            <a:off x="9798660" y="2028641"/>
            <a:ext cx="1071929" cy="1071929"/>
          </a:xfrm>
          <a:prstGeom prst="rect">
            <a:avLst/>
          </a:prstGeom>
        </p:spPr>
      </p:pic>
    </p:spTree>
    <p:extLst>
      <p:ext uri="{BB962C8B-B14F-4D97-AF65-F5344CB8AC3E}">
        <p14:creationId xmlns:p14="http://schemas.microsoft.com/office/powerpoint/2010/main" val="2725587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62C2-2FB9-ACB4-0524-9B38BF89DCD9}"/>
              </a:ext>
            </a:extLst>
          </p:cNvPr>
          <p:cNvSpPr>
            <a:spLocks noGrp="1"/>
          </p:cNvSpPr>
          <p:nvPr>
            <p:ph type="title"/>
          </p:nvPr>
        </p:nvSpPr>
        <p:spPr>
          <a:xfrm>
            <a:off x="831850" y="1709738"/>
            <a:ext cx="10515600" cy="558799"/>
          </a:xfrm>
        </p:spPr>
        <p:txBody>
          <a:bodyPr>
            <a:normAutofit fontScale="90000"/>
          </a:bodyPr>
          <a:lstStyle/>
          <a:p>
            <a:r>
              <a:rPr lang="en-GB" dirty="0"/>
              <a:t>Any questions…</a:t>
            </a:r>
          </a:p>
        </p:txBody>
      </p:sp>
      <p:pic>
        <p:nvPicPr>
          <p:cNvPr id="4" name="Picture 3">
            <a:extLst>
              <a:ext uri="{FF2B5EF4-FFF2-40B4-BE49-F238E27FC236}">
                <a16:creationId xmlns:a16="http://schemas.microsoft.com/office/drawing/2014/main" id="{5FD27911-3AF5-DB2C-B179-7D3ABA229869}"/>
              </a:ext>
            </a:extLst>
          </p:cNvPr>
          <p:cNvPicPr>
            <a:picLocks noChangeAspect="1"/>
          </p:cNvPicPr>
          <p:nvPr/>
        </p:nvPicPr>
        <p:blipFill>
          <a:blip r:embed="rId3"/>
          <a:srcRect l="23641" r="21760"/>
          <a:stretch/>
        </p:blipFill>
        <p:spPr>
          <a:xfrm>
            <a:off x="6409265" y="854869"/>
            <a:ext cx="2810935" cy="5148262"/>
          </a:xfrm>
          <a:prstGeom prst="rect">
            <a:avLst/>
          </a:prstGeom>
        </p:spPr>
      </p:pic>
    </p:spTree>
    <p:extLst>
      <p:ext uri="{BB962C8B-B14F-4D97-AF65-F5344CB8AC3E}">
        <p14:creationId xmlns:p14="http://schemas.microsoft.com/office/powerpoint/2010/main" val="1427411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AA907-1D7E-0D61-53B5-B224AE18F4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B5827A-001F-13C7-BB68-60BD7464A559}"/>
              </a:ext>
            </a:extLst>
          </p:cNvPr>
          <p:cNvSpPr>
            <a:spLocks noGrp="1"/>
          </p:cNvSpPr>
          <p:nvPr>
            <p:ph type="title"/>
          </p:nvPr>
        </p:nvSpPr>
        <p:spPr>
          <a:xfrm>
            <a:off x="721784" y="3902603"/>
            <a:ext cx="5035549" cy="558799"/>
          </a:xfrm>
        </p:spPr>
        <p:txBody>
          <a:bodyPr>
            <a:noAutofit/>
          </a:bodyPr>
          <a:lstStyle/>
          <a:p>
            <a:pPr algn="ctr"/>
            <a:r>
              <a:rPr lang="en-GB" sz="8800" dirty="0"/>
              <a:t>Quiz </a:t>
            </a:r>
            <a:br>
              <a:rPr lang="en-GB" sz="8800" dirty="0"/>
            </a:br>
            <a:r>
              <a:rPr lang="en-GB" sz="8800" dirty="0"/>
              <a:t>Time</a:t>
            </a:r>
          </a:p>
        </p:txBody>
      </p:sp>
      <p:pic>
        <p:nvPicPr>
          <p:cNvPr id="5" name="Picture 4" descr="A logo of a question mark&#10;&#10;Description automatically generated">
            <a:extLst>
              <a:ext uri="{FF2B5EF4-FFF2-40B4-BE49-F238E27FC236}">
                <a16:creationId xmlns:a16="http://schemas.microsoft.com/office/drawing/2014/main" id="{2D5F30E2-9F83-4127-2EAF-E4B43E570442}"/>
              </a:ext>
            </a:extLst>
          </p:cNvPr>
          <p:cNvPicPr>
            <a:picLocks noChangeAspect="1"/>
          </p:cNvPicPr>
          <p:nvPr/>
        </p:nvPicPr>
        <p:blipFill>
          <a:blip r:embed="rId3">
            <a:extLst>
              <a:ext uri="{28A0092B-C50C-407E-A947-70E740481C1C}">
                <a14:useLocalDpi xmlns:a14="http://schemas.microsoft.com/office/drawing/2010/main" val="0"/>
              </a:ext>
            </a:extLst>
          </a:blip>
          <a:srcRect b="14905"/>
          <a:stretch/>
        </p:blipFill>
        <p:spPr>
          <a:xfrm>
            <a:off x="5088467" y="960436"/>
            <a:ext cx="4885267" cy="4157134"/>
          </a:xfrm>
          <a:prstGeom prst="rect">
            <a:avLst/>
          </a:prstGeom>
        </p:spPr>
      </p:pic>
      <p:sp>
        <p:nvSpPr>
          <p:cNvPr id="6" name="TextBox 5">
            <a:extLst>
              <a:ext uri="{FF2B5EF4-FFF2-40B4-BE49-F238E27FC236}">
                <a16:creationId xmlns:a16="http://schemas.microsoft.com/office/drawing/2014/main" id="{835673D1-529B-5DF4-AB6B-95EDD50047CA}"/>
              </a:ext>
            </a:extLst>
          </p:cNvPr>
          <p:cNvSpPr txBox="1"/>
          <p:nvPr/>
        </p:nvSpPr>
        <p:spPr>
          <a:xfrm>
            <a:off x="5588000" y="5117570"/>
            <a:ext cx="1457450" cy="230832"/>
          </a:xfrm>
          <a:prstGeom prst="rect">
            <a:avLst/>
          </a:prstGeom>
          <a:noFill/>
        </p:spPr>
        <p:txBody>
          <a:bodyPr wrap="none" rtlCol="0">
            <a:spAutoFit/>
          </a:bodyPr>
          <a:lstStyle/>
          <a:p>
            <a:r>
              <a:rPr lang="en-GB" sz="900" dirty="0"/>
              <a:t>* Logo designed by Freepik</a:t>
            </a:r>
          </a:p>
        </p:txBody>
      </p:sp>
    </p:spTree>
    <p:extLst>
      <p:ext uri="{BB962C8B-B14F-4D97-AF65-F5344CB8AC3E}">
        <p14:creationId xmlns:p14="http://schemas.microsoft.com/office/powerpoint/2010/main" val="1969850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0254E4-7688-1C3F-BD9E-988EE1FCF22D}"/>
              </a:ext>
            </a:extLst>
          </p:cNvPr>
          <p:cNvSpPr>
            <a:spLocks noGrp="1"/>
          </p:cNvSpPr>
          <p:nvPr>
            <p:ph type="body" idx="1"/>
          </p:nvPr>
        </p:nvSpPr>
        <p:spPr>
          <a:xfrm>
            <a:off x="831850" y="701749"/>
            <a:ext cx="10515600" cy="5387901"/>
          </a:xfrm>
        </p:spPr>
        <p:txBody>
          <a:bodyPr/>
          <a:lstStyle/>
          <a:p>
            <a:r>
              <a:rPr lang="en-GB" sz="2800" dirty="0">
                <a:solidFill>
                  <a:schemeClr val="tx1"/>
                </a:solidFill>
              </a:rPr>
              <a:t>Question 1</a:t>
            </a:r>
          </a:p>
          <a:p>
            <a:r>
              <a:rPr lang="en-GB" dirty="0">
                <a:solidFill>
                  <a:schemeClr val="tx1"/>
                </a:solidFill>
              </a:rPr>
              <a:t>Which of the following is the most secure method for storing Service Principal credentials used in Terraform automation?</a:t>
            </a:r>
          </a:p>
          <a:p>
            <a:pPr marL="457200" indent="-457200">
              <a:buAutoNum type="alphaUcPeriod"/>
            </a:pPr>
            <a:r>
              <a:rPr lang="en-GB" dirty="0">
                <a:solidFill>
                  <a:schemeClr val="tx1"/>
                </a:solidFill>
              </a:rPr>
              <a:t>Hardcoded in the Terraform script</a:t>
            </a:r>
          </a:p>
          <a:p>
            <a:pPr marL="457200" indent="-457200">
              <a:buAutoNum type="alphaUcPeriod"/>
            </a:pPr>
            <a:r>
              <a:rPr lang="en-GB" dirty="0">
                <a:solidFill>
                  <a:schemeClr val="tx1"/>
                </a:solidFill>
              </a:rPr>
              <a:t>Stored in a .env file in source control</a:t>
            </a:r>
          </a:p>
          <a:p>
            <a:pPr marL="457200" indent="-457200">
              <a:buAutoNum type="alphaUcPeriod"/>
            </a:pPr>
            <a:r>
              <a:rPr lang="en-GB" dirty="0">
                <a:solidFill>
                  <a:schemeClr val="tx1"/>
                </a:solidFill>
              </a:rPr>
              <a:t>Stored in Azure Key Vault or other cloud secret manager</a:t>
            </a:r>
          </a:p>
          <a:p>
            <a:pPr marL="457200" indent="-457200">
              <a:buAutoNum type="alphaUcPeriod"/>
            </a:pPr>
            <a:r>
              <a:rPr lang="en-GB" dirty="0">
                <a:solidFill>
                  <a:schemeClr val="tx1"/>
                </a:solidFill>
              </a:rPr>
              <a:t>Exported as environment variables during login session</a:t>
            </a:r>
          </a:p>
        </p:txBody>
      </p:sp>
    </p:spTree>
    <p:extLst>
      <p:ext uri="{BB962C8B-B14F-4D97-AF65-F5344CB8AC3E}">
        <p14:creationId xmlns:p14="http://schemas.microsoft.com/office/powerpoint/2010/main" val="1130002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166D6-63AE-4ABF-FB07-0E415153B77F}"/>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451C1D5-73EC-FE2C-1510-FEF4574CE927}"/>
              </a:ext>
            </a:extLst>
          </p:cNvPr>
          <p:cNvSpPr>
            <a:spLocks noGrp="1"/>
          </p:cNvSpPr>
          <p:nvPr>
            <p:ph type="body" idx="1"/>
          </p:nvPr>
        </p:nvSpPr>
        <p:spPr>
          <a:xfrm>
            <a:off x="831850" y="701749"/>
            <a:ext cx="10515600" cy="5387901"/>
          </a:xfrm>
        </p:spPr>
        <p:txBody>
          <a:bodyPr/>
          <a:lstStyle/>
          <a:p>
            <a:r>
              <a:rPr lang="en-GB" sz="2800" dirty="0">
                <a:solidFill>
                  <a:schemeClr val="tx1"/>
                </a:solidFill>
              </a:rPr>
              <a:t>Question 1</a:t>
            </a:r>
          </a:p>
          <a:p>
            <a:r>
              <a:rPr lang="en-GB" dirty="0">
                <a:solidFill>
                  <a:schemeClr val="tx1"/>
                </a:solidFill>
              </a:rPr>
              <a:t>Which of the following is the most secure method for storing Service Principal credentials used in Terraform automation?</a:t>
            </a:r>
          </a:p>
          <a:p>
            <a:pPr marL="457200" indent="-457200">
              <a:buAutoNum type="alphaUcPeriod"/>
            </a:pPr>
            <a:r>
              <a:rPr lang="en-GB" dirty="0">
                <a:solidFill>
                  <a:schemeClr val="tx1"/>
                </a:solidFill>
              </a:rPr>
              <a:t>Hardcoded in the Terraform script</a:t>
            </a:r>
          </a:p>
          <a:p>
            <a:pPr marL="457200" indent="-457200">
              <a:buAutoNum type="alphaUcPeriod"/>
            </a:pPr>
            <a:r>
              <a:rPr lang="en-GB" dirty="0">
                <a:solidFill>
                  <a:schemeClr val="tx1"/>
                </a:solidFill>
              </a:rPr>
              <a:t>Stored in a .env file in source control</a:t>
            </a:r>
          </a:p>
          <a:p>
            <a:pPr marL="457200" indent="-457200">
              <a:buAutoNum type="alphaUcPeriod"/>
            </a:pPr>
            <a:r>
              <a:rPr lang="en-GB" b="1" dirty="0">
                <a:solidFill>
                  <a:schemeClr val="accent6">
                    <a:lumMod val="50000"/>
                  </a:schemeClr>
                </a:solidFill>
              </a:rPr>
              <a:t>Stored in Azure Key Vault or other cloud secret manager</a:t>
            </a:r>
          </a:p>
          <a:p>
            <a:pPr marL="457200" indent="-457200">
              <a:buAutoNum type="alphaUcPeriod"/>
            </a:pPr>
            <a:r>
              <a:rPr lang="en-GB" dirty="0">
                <a:solidFill>
                  <a:schemeClr val="tx1"/>
                </a:solidFill>
              </a:rPr>
              <a:t>Exported as environment variables during login session</a:t>
            </a:r>
          </a:p>
          <a:p>
            <a:pPr marL="457200" indent="-457200">
              <a:buAutoNum type="alphaUcPeriod"/>
            </a:pPr>
            <a:endParaRPr lang="en-GB" dirty="0">
              <a:solidFill>
                <a:schemeClr val="tx1"/>
              </a:solidFill>
            </a:endParaRPr>
          </a:p>
          <a:p>
            <a:r>
              <a:rPr lang="en-GB" dirty="0">
                <a:solidFill>
                  <a:schemeClr val="tx1"/>
                </a:solidFill>
              </a:rPr>
              <a:t>Correct Answer: C</a:t>
            </a:r>
          </a:p>
          <a:p>
            <a:r>
              <a:rPr lang="en-GB" dirty="0">
                <a:solidFill>
                  <a:schemeClr val="tx1"/>
                </a:solidFill>
              </a:rPr>
              <a:t>Explanation: Cloud-native secret managers offer encryption, RBAC, audit logging, and rotation—ideal for securely storing credentials used by Terraform.</a:t>
            </a:r>
          </a:p>
        </p:txBody>
      </p:sp>
    </p:spTree>
    <p:extLst>
      <p:ext uri="{BB962C8B-B14F-4D97-AF65-F5344CB8AC3E}">
        <p14:creationId xmlns:p14="http://schemas.microsoft.com/office/powerpoint/2010/main" val="180543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B8A7CE-0EB6-3702-4DDF-27FCDF1579B9}"/>
              </a:ext>
            </a:extLst>
          </p:cNvPr>
          <p:cNvSpPr>
            <a:spLocks noGrp="1"/>
          </p:cNvSpPr>
          <p:nvPr>
            <p:ph type="body" idx="1"/>
          </p:nvPr>
        </p:nvSpPr>
        <p:spPr>
          <a:xfrm>
            <a:off x="831849" y="765544"/>
            <a:ext cx="10874597" cy="5324107"/>
          </a:xfrm>
        </p:spPr>
        <p:txBody>
          <a:bodyPr>
            <a:normAutofit/>
          </a:bodyPr>
          <a:lstStyle/>
          <a:p>
            <a:pPr>
              <a:buNone/>
            </a:pPr>
            <a:r>
              <a:rPr lang="en-GB" dirty="0">
                <a:solidFill>
                  <a:schemeClr val="tx1"/>
                </a:solidFill>
              </a:rPr>
              <a:t>Question 2</a:t>
            </a:r>
          </a:p>
          <a:p>
            <a:pPr>
              <a:buNone/>
            </a:pPr>
            <a:r>
              <a:rPr lang="en-GB" dirty="0">
                <a:solidFill>
                  <a:schemeClr val="tx1"/>
                </a:solidFill>
              </a:rPr>
              <a:t>Which authentication model eliminates the need to store credentials and is best suited for internal cloud workloads like VMs or Kubernetes?</a:t>
            </a:r>
          </a:p>
          <a:p>
            <a:pPr>
              <a:lnSpc>
                <a:spcPct val="150000"/>
              </a:lnSpc>
              <a:buNone/>
            </a:pPr>
            <a:r>
              <a:rPr lang="en-GB" dirty="0">
                <a:solidFill>
                  <a:schemeClr val="tx1"/>
                </a:solidFill>
              </a:rPr>
              <a:t>A. Service Principals / IAM Users</a:t>
            </a:r>
            <a:br>
              <a:rPr lang="en-GB" dirty="0">
                <a:solidFill>
                  <a:schemeClr val="tx1"/>
                </a:solidFill>
              </a:rPr>
            </a:br>
            <a:r>
              <a:rPr lang="en-GB" dirty="0">
                <a:solidFill>
                  <a:schemeClr val="tx1"/>
                </a:solidFill>
              </a:rPr>
              <a:t>B. Managed Identities / Instance Profiles / Workload Identity Federation</a:t>
            </a:r>
            <a:br>
              <a:rPr lang="en-GB" dirty="0">
                <a:solidFill>
                  <a:schemeClr val="tx1"/>
                </a:solidFill>
              </a:rPr>
            </a:br>
            <a:r>
              <a:rPr lang="en-GB" dirty="0">
                <a:solidFill>
                  <a:schemeClr val="tx1"/>
                </a:solidFill>
              </a:rPr>
              <a:t>C. API Keys</a:t>
            </a:r>
            <a:br>
              <a:rPr lang="en-GB" dirty="0">
                <a:solidFill>
                  <a:schemeClr val="tx1"/>
                </a:solidFill>
              </a:rPr>
            </a:br>
            <a:r>
              <a:rPr lang="en-GB" dirty="0">
                <a:solidFill>
                  <a:schemeClr val="tx1"/>
                </a:solidFill>
              </a:rPr>
              <a:t>D. SSH Key Pairs</a:t>
            </a:r>
          </a:p>
          <a:p>
            <a:endParaRPr lang="en-GB" sz="2000" dirty="0"/>
          </a:p>
        </p:txBody>
      </p:sp>
    </p:spTree>
    <p:extLst>
      <p:ext uri="{BB962C8B-B14F-4D97-AF65-F5344CB8AC3E}">
        <p14:creationId xmlns:p14="http://schemas.microsoft.com/office/powerpoint/2010/main" val="2670048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1B6B2-CA40-8773-8226-A212CEB70AC5}"/>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66247347-ED04-A361-1FEF-6E449EF321B4}"/>
              </a:ext>
            </a:extLst>
          </p:cNvPr>
          <p:cNvSpPr>
            <a:spLocks noGrp="1"/>
          </p:cNvSpPr>
          <p:nvPr>
            <p:ph type="body" idx="1"/>
          </p:nvPr>
        </p:nvSpPr>
        <p:spPr>
          <a:xfrm>
            <a:off x="831849" y="765544"/>
            <a:ext cx="10874597" cy="5324107"/>
          </a:xfrm>
        </p:spPr>
        <p:txBody>
          <a:bodyPr>
            <a:normAutofit/>
          </a:bodyPr>
          <a:lstStyle/>
          <a:p>
            <a:pPr>
              <a:buNone/>
            </a:pPr>
            <a:r>
              <a:rPr lang="en-GB" dirty="0">
                <a:solidFill>
                  <a:schemeClr val="tx1"/>
                </a:solidFill>
              </a:rPr>
              <a:t>Question 2</a:t>
            </a:r>
          </a:p>
          <a:p>
            <a:pPr>
              <a:buNone/>
            </a:pPr>
            <a:r>
              <a:rPr lang="en-GB" dirty="0">
                <a:solidFill>
                  <a:schemeClr val="tx1"/>
                </a:solidFill>
              </a:rPr>
              <a:t>Which authentication model eliminates the need to store credentials and is best suited for internal cloud workloads like VMs or Kubernetes?</a:t>
            </a:r>
          </a:p>
          <a:p>
            <a:pPr>
              <a:lnSpc>
                <a:spcPct val="150000"/>
              </a:lnSpc>
              <a:buNone/>
            </a:pPr>
            <a:r>
              <a:rPr lang="en-GB" dirty="0">
                <a:solidFill>
                  <a:schemeClr val="tx1"/>
                </a:solidFill>
              </a:rPr>
              <a:t>A. Service Principals / IAM Users</a:t>
            </a:r>
            <a:br>
              <a:rPr lang="en-GB" dirty="0">
                <a:solidFill>
                  <a:schemeClr val="tx1"/>
                </a:solidFill>
              </a:rPr>
            </a:br>
            <a:r>
              <a:rPr lang="en-GB" b="1" dirty="0">
                <a:solidFill>
                  <a:schemeClr val="accent6">
                    <a:lumMod val="50000"/>
                  </a:schemeClr>
                </a:solidFill>
              </a:rPr>
              <a:t>B. Managed Identities / Instance Profiles / Workload Identity Federation</a:t>
            </a:r>
            <a:br>
              <a:rPr lang="en-GB" dirty="0">
                <a:solidFill>
                  <a:schemeClr val="tx1"/>
                </a:solidFill>
              </a:rPr>
            </a:br>
            <a:r>
              <a:rPr lang="en-GB" dirty="0">
                <a:solidFill>
                  <a:schemeClr val="tx1"/>
                </a:solidFill>
              </a:rPr>
              <a:t>C. API Keys</a:t>
            </a:r>
            <a:br>
              <a:rPr lang="en-GB" dirty="0">
                <a:solidFill>
                  <a:schemeClr val="tx1"/>
                </a:solidFill>
              </a:rPr>
            </a:br>
            <a:r>
              <a:rPr lang="en-GB" dirty="0">
                <a:solidFill>
                  <a:schemeClr val="tx1"/>
                </a:solidFill>
              </a:rPr>
              <a:t>D. SSH Key Pairs</a:t>
            </a:r>
          </a:p>
          <a:p>
            <a:pPr>
              <a:spcBef>
                <a:spcPts val="1200"/>
              </a:spcBef>
              <a:spcAft>
                <a:spcPts val="600"/>
              </a:spcAft>
            </a:pPr>
            <a:r>
              <a:rPr lang="en-GB" dirty="0">
                <a:solidFill>
                  <a:schemeClr val="tx1"/>
                </a:solidFill>
              </a:rPr>
              <a:t>Correct Answer: B</a:t>
            </a:r>
            <a:br>
              <a:rPr lang="en-GB" dirty="0">
                <a:solidFill>
                  <a:schemeClr val="tx1"/>
                </a:solidFill>
              </a:rPr>
            </a:br>
            <a:r>
              <a:rPr lang="en-GB" dirty="0">
                <a:solidFill>
                  <a:schemeClr val="tx1"/>
                </a:solidFill>
              </a:rPr>
              <a:t>Explanation: These models allow cloud workloads to assume identities without manually managing or rotating credentials.</a:t>
            </a:r>
          </a:p>
          <a:p>
            <a:endParaRPr lang="en-GB" sz="2000" dirty="0"/>
          </a:p>
        </p:txBody>
      </p:sp>
    </p:spTree>
    <p:extLst>
      <p:ext uri="{BB962C8B-B14F-4D97-AF65-F5344CB8AC3E}">
        <p14:creationId xmlns:p14="http://schemas.microsoft.com/office/powerpoint/2010/main" val="898758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577DD1B-9185-9130-5233-A900261DAFAA}"/>
              </a:ext>
            </a:extLst>
          </p:cNvPr>
          <p:cNvSpPr>
            <a:spLocks noGrp="1"/>
          </p:cNvSpPr>
          <p:nvPr>
            <p:ph type="body" idx="1"/>
          </p:nvPr>
        </p:nvSpPr>
        <p:spPr>
          <a:xfrm>
            <a:off x="831850" y="733647"/>
            <a:ext cx="10515600" cy="5356003"/>
          </a:xfrm>
        </p:spPr>
        <p:txBody>
          <a:bodyPr/>
          <a:lstStyle/>
          <a:p>
            <a:pPr>
              <a:buNone/>
            </a:pPr>
            <a:r>
              <a:rPr lang="en-GB" dirty="0">
                <a:solidFill>
                  <a:schemeClr val="tx1"/>
                </a:solidFill>
              </a:rPr>
              <a:t>Question 3</a:t>
            </a:r>
          </a:p>
          <a:p>
            <a:pPr>
              <a:buNone/>
            </a:pPr>
            <a:r>
              <a:rPr lang="en-GB" dirty="0">
                <a:solidFill>
                  <a:schemeClr val="tx1"/>
                </a:solidFill>
              </a:rPr>
              <a:t>What is a key limitation of using temporary environment variables for Terraform authentication?</a:t>
            </a:r>
          </a:p>
          <a:p>
            <a:pPr>
              <a:lnSpc>
                <a:spcPct val="150000"/>
              </a:lnSpc>
              <a:buNone/>
            </a:pPr>
            <a:r>
              <a:rPr lang="en-GB" dirty="0">
                <a:solidFill>
                  <a:schemeClr val="tx1"/>
                </a:solidFill>
              </a:rPr>
              <a:t>A. They are encrypted and hard to retrieve</a:t>
            </a:r>
            <a:br>
              <a:rPr lang="en-GB" dirty="0">
                <a:solidFill>
                  <a:schemeClr val="tx1"/>
                </a:solidFill>
              </a:rPr>
            </a:br>
            <a:r>
              <a:rPr lang="en-GB" dirty="0">
                <a:solidFill>
                  <a:schemeClr val="tx1"/>
                </a:solidFill>
              </a:rPr>
              <a:t>B. They require admin permissions</a:t>
            </a:r>
            <a:br>
              <a:rPr lang="en-GB" dirty="0">
                <a:solidFill>
                  <a:schemeClr val="tx1"/>
                </a:solidFill>
              </a:rPr>
            </a:br>
            <a:r>
              <a:rPr lang="en-GB" dirty="0">
                <a:solidFill>
                  <a:schemeClr val="tx1"/>
                </a:solidFill>
              </a:rPr>
              <a:t>C. They do not persist once the session ends</a:t>
            </a:r>
            <a:br>
              <a:rPr lang="en-GB" dirty="0">
                <a:solidFill>
                  <a:schemeClr val="tx1"/>
                </a:solidFill>
              </a:rPr>
            </a:br>
            <a:r>
              <a:rPr lang="en-GB" dirty="0">
                <a:solidFill>
                  <a:schemeClr val="tx1"/>
                </a:solidFill>
              </a:rPr>
              <a:t>D. They automatically rotate every hour</a:t>
            </a:r>
          </a:p>
          <a:p>
            <a:endParaRPr lang="en-GB" dirty="0"/>
          </a:p>
        </p:txBody>
      </p:sp>
    </p:spTree>
    <p:extLst>
      <p:ext uri="{BB962C8B-B14F-4D97-AF65-F5344CB8AC3E}">
        <p14:creationId xmlns:p14="http://schemas.microsoft.com/office/powerpoint/2010/main" val="4168523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Overview</a:t>
            </a:r>
          </a:p>
        </p:txBody>
      </p:sp>
      <p:sp>
        <p:nvSpPr>
          <p:cNvPr id="3" name="Content Placeholder 2"/>
          <p:cNvSpPr>
            <a:spLocks noGrp="1"/>
          </p:cNvSpPr>
          <p:nvPr>
            <p:ph idx="1"/>
          </p:nvPr>
        </p:nvSpPr>
        <p:spPr/>
        <p:txBody>
          <a:bodyPr/>
          <a:lstStyle/>
          <a:p>
            <a:r>
              <a:rPr lang="en-GB" dirty="0"/>
              <a:t>M</a:t>
            </a:r>
            <a:r>
              <a:rPr dirty="0"/>
              <a:t>anaging authentication credentials is critical in cloud environments.</a:t>
            </a:r>
          </a:p>
          <a:p>
            <a:r>
              <a:rPr dirty="0"/>
              <a:t>Service Principals/Accounts vs. Managed Identities.</a:t>
            </a:r>
          </a:p>
          <a:p>
            <a:r>
              <a:rPr dirty="0"/>
              <a:t>Balance security, ease of management, and automation.</a:t>
            </a:r>
          </a:p>
          <a:p>
            <a:r>
              <a:rPr dirty="0"/>
              <a:t>Best practices for Terraform authentication in Azure, AWS, and Google Cloud.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E45E9-64D2-E148-282A-1B2D5D67D6CE}"/>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15B9BCF5-624F-3FBD-C2DD-7D2F7B1D2973}"/>
              </a:ext>
            </a:extLst>
          </p:cNvPr>
          <p:cNvSpPr>
            <a:spLocks noGrp="1"/>
          </p:cNvSpPr>
          <p:nvPr>
            <p:ph type="body" idx="1"/>
          </p:nvPr>
        </p:nvSpPr>
        <p:spPr>
          <a:xfrm>
            <a:off x="831850" y="733647"/>
            <a:ext cx="10515600" cy="5356003"/>
          </a:xfrm>
        </p:spPr>
        <p:txBody>
          <a:bodyPr/>
          <a:lstStyle/>
          <a:p>
            <a:pPr>
              <a:buNone/>
            </a:pPr>
            <a:r>
              <a:rPr lang="en-GB" dirty="0">
                <a:solidFill>
                  <a:schemeClr val="tx1"/>
                </a:solidFill>
              </a:rPr>
              <a:t>Question 3</a:t>
            </a:r>
          </a:p>
          <a:p>
            <a:pPr>
              <a:buNone/>
            </a:pPr>
            <a:r>
              <a:rPr lang="en-GB" dirty="0">
                <a:solidFill>
                  <a:schemeClr val="tx1"/>
                </a:solidFill>
              </a:rPr>
              <a:t>What is a key limitation of using temporary environment variables for Terraform authentication?</a:t>
            </a:r>
          </a:p>
          <a:p>
            <a:pPr>
              <a:lnSpc>
                <a:spcPct val="150000"/>
              </a:lnSpc>
              <a:buNone/>
            </a:pPr>
            <a:r>
              <a:rPr lang="en-GB" dirty="0">
                <a:solidFill>
                  <a:schemeClr val="tx1"/>
                </a:solidFill>
              </a:rPr>
              <a:t>A. They are encrypted and hard to retrieve</a:t>
            </a:r>
            <a:br>
              <a:rPr lang="en-GB" dirty="0">
                <a:solidFill>
                  <a:schemeClr val="tx1"/>
                </a:solidFill>
              </a:rPr>
            </a:br>
            <a:r>
              <a:rPr lang="en-GB" dirty="0">
                <a:solidFill>
                  <a:schemeClr val="tx1"/>
                </a:solidFill>
              </a:rPr>
              <a:t>B. They require admin permissions</a:t>
            </a:r>
            <a:br>
              <a:rPr lang="en-GB" dirty="0">
                <a:solidFill>
                  <a:schemeClr val="tx1"/>
                </a:solidFill>
              </a:rPr>
            </a:br>
            <a:r>
              <a:rPr lang="en-GB" b="1" dirty="0">
                <a:solidFill>
                  <a:schemeClr val="accent6">
                    <a:lumMod val="50000"/>
                  </a:schemeClr>
                </a:solidFill>
              </a:rPr>
              <a:t>C. They do not persist once the session ends</a:t>
            </a:r>
            <a:br>
              <a:rPr lang="en-GB" dirty="0">
                <a:solidFill>
                  <a:schemeClr val="tx1"/>
                </a:solidFill>
              </a:rPr>
            </a:br>
            <a:r>
              <a:rPr lang="en-GB" dirty="0">
                <a:solidFill>
                  <a:schemeClr val="tx1"/>
                </a:solidFill>
              </a:rPr>
              <a:t>D. They automatically rotate every hour</a:t>
            </a:r>
          </a:p>
          <a:p>
            <a:r>
              <a:rPr lang="en-GB" dirty="0">
                <a:solidFill>
                  <a:schemeClr val="tx1"/>
                </a:solidFill>
              </a:rPr>
              <a:t>Correct Answer: C</a:t>
            </a:r>
            <a:br>
              <a:rPr lang="en-GB" dirty="0">
                <a:solidFill>
                  <a:schemeClr val="tx1"/>
                </a:solidFill>
              </a:rPr>
            </a:br>
            <a:r>
              <a:rPr lang="en-GB" dirty="0">
                <a:solidFill>
                  <a:schemeClr val="tx1"/>
                </a:solidFill>
              </a:rPr>
              <a:t>Explanation: Temporary environment variables exist only for the active session—once the terminal is closed, they are lost.</a:t>
            </a:r>
          </a:p>
          <a:p>
            <a:endParaRPr lang="en-GB" dirty="0"/>
          </a:p>
        </p:txBody>
      </p:sp>
    </p:spTree>
    <p:extLst>
      <p:ext uri="{BB962C8B-B14F-4D97-AF65-F5344CB8AC3E}">
        <p14:creationId xmlns:p14="http://schemas.microsoft.com/office/powerpoint/2010/main" val="1930078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Secure Authentication Matters?</a:t>
            </a:r>
          </a:p>
        </p:txBody>
      </p:sp>
      <p:sp>
        <p:nvSpPr>
          <p:cNvPr id="3" name="Content Placeholder 2"/>
          <p:cNvSpPr>
            <a:spLocks noGrp="1"/>
          </p:cNvSpPr>
          <p:nvPr>
            <p:ph idx="1"/>
          </p:nvPr>
        </p:nvSpPr>
        <p:spPr/>
        <p:txBody>
          <a:bodyPr/>
          <a:lstStyle/>
          <a:p>
            <a:r>
              <a:rPr dirty="0"/>
              <a:t>Terraform needs authentication credentials to provision infrastructure.</a:t>
            </a:r>
          </a:p>
          <a:p>
            <a:r>
              <a:rPr dirty="0"/>
              <a:t>Hardcoded credentials pose security risks.</a:t>
            </a:r>
          </a:p>
          <a:p>
            <a:r>
              <a:rPr dirty="0"/>
              <a:t>Cloud-native authentication minimizes risks and manual management.</a:t>
            </a:r>
          </a:p>
          <a:p>
            <a:r>
              <a:rPr dirty="0"/>
              <a:t>Enforce RBAC, least privilege, and audit logging.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Understanding Cloud Authentication Models</a:t>
            </a:r>
          </a:p>
        </p:txBody>
      </p:sp>
      <p:sp>
        <p:nvSpPr>
          <p:cNvPr id="3" name="Content Placeholder 2"/>
          <p:cNvSpPr>
            <a:spLocks noGrp="1"/>
          </p:cNvSpPr>
          <p:nvPr>
            <p:ph idx="1"/>
          </p:nvPr>
        </p:nvSpPr>
        <p:spPr/>
        <p:txBody>
          <a:bodyPr/>
          <a:lstStyle/>
          <a:p>
            <a:r>
              <a:rPr dirty="0"/>
              <a:t>Service Principals / Service Accounts</a:t>
            </a:r>
          </a:p>
          <a:p>
            <a:pPr lvl="1"/>
            <a:r>
              <a:rPr dirty="0"/>
              <a:t>Used for CI/CD, external automation.</a:t>
            </a:r>
          </a:p>
          <a:p>
            <a:pPr lvl="1"/>
            <a:r>
              <a:rPr dirty="0"/>
              <a:t>Credentials must be securely stored and rotated.</a:t>
            </a:r>
          </a:p>
          <a:p>
            <a:r>
              <a:rPr dirty="0"/>
              <a:t>Managed Identities / Instance Profiles / Workload Identity Federation</a:t>
            </a:r>
          </a:p>
          <a:p>
            <a:pPr lvl="1"/>
            <a:r>
              <a:rPr dirty="0"/>
              <a:t>No need for stored credentials.</a:t>
            </a:r>
          </a:p>
          <a:p>
            <a:pPr lvl="1"/>
            <a:r>
              <a:rPr dirty="0"/>
              <a:t>Limited to internal workloads.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5192"/>
            <a:ext cx="11099800" cy="1325563"/>
          </a:xfrm>
        </p:spPr>
        <p:txBody>
          <a:bodyPr/>
          <a:lstStyle/>
          <a:p>
            <a:r>
              <a:rPr dirty="0"/>
              <a:t>Azure: Service Principals vs. Managed Identities</a:t>
            </a:r>
          </a:p>
        </p:txBody>
      </p:sp>
      <p:sp>
        <p:nvSpPr>
          <p:cNvPr id="3" name="Content Placeholder 2"/>
          <p:cNvSpPr>
            <a:spLocks noGrp="1"/>
          </p:cNvSpPr>
          <p:nvPr>
            <p:ph idx="1"/>
          </p:nvPr>
        </p:nvSpPr>
        <p:spPr>
          <a:xfrm>
            <a:off x="910169" y="1800755"/>
            <a:ext cx="6929013" cy="3535096"/>
          </a:xfrm>
        </p:spPr>
        <p:txBody>
          <a:bodyPr>
            <a:normAutofit lnSpcReduction="10000"/>
          </a:bodyPr>
          <a:lstStyle/>
          <a:p>
            <a:r>
              <a:rPr dirty="0"/>
              <a:t>Service Principals: Used for CI/CD, external authentication.</a:t>
            </a:r>
          </a:p>
          <a:p>
            <a:r>
              <a:rPr dirty="0"/>
              <a:t>Managed Identities: For internal workloads, no credential storage.</a:t>
            </a:r>
          </a:p>
          <a:p>
            <a:r>
              <a:rPr dirty="0"/>
              <a:t>Store SP credentials securely in Azure Key Vault.</a:t>
            </a:r>
          </a:p>
          <a:p>
            <a:r>
              <a:rPr dirty="0"/>
              <a:t>Assign Managed Identities to VMs, App Services, Kubernetes.</a:t>
            </a:r>
          </a:p>
        </p:txBody>
      </p:sp>
      <p:pic>
        <p:nvPicPr>
          <p:cNvPr id="4" name="Picture 3">
            <a:extLst>
              <a:ext uri="{FF2B5EF4-FFF2-40B4-BE49-F238E27FC236}">
                <a16:creationId xmlns:a16="http://schemas.microsoft.com/office/drawing/2014/main" id="{FFEE5980-2A6F-E39D-9D32-7B611AE5CE02}"/>
              </a:ext>
            </a:extLst>
          </p:cNvPr>
          <p:cNvPicPr>
            <a:picLocks noChangeAspect="1"/>
          </p:cNvPicPr>
          <p:nvPr/>
        </p:nvPicPr>
        <p:blipFill>
          <a:blip r:embed="rId2"/>
          <a:srcRect l="45084" t="10897" r="16994" b="23768"/>
          <a:stretch/>
        </p:blipFill>
        <p:spPr>
          <a:xfrm>
            <a:off x="8548098" y="1800755"/>
            <a:ext cx="2095929" cy="1780281"/>
          </a:xfrm>
          <a:prstGeom prst="rect">
            <a:avLst/>
          </a:prstGeom>
        </p:spPr>
      </p:pic>
      <p:pic>
        <p:nvPicPr>
          <p:cNvPr id="6" name="Picture 5">
            <a:extLst>
              <a:ext uri="{FF2B5EF4-FFF2-40B4-BE49-F238E27FC236}">
                <a16:creationId xmlns:a16="http://schemas.microsoft.com/office/drawing/2014/main" id="{5858227E-83BE-B0A9-B36C-DFFFE10309CD}"/>
              </a:ext>
            </a:extLst>
          </p:cNvPr>
          <p:cNvPicPr>
            <a:picLocks noChangeAspect="1"/>
          </p:cNvPicPr>
          <p:nvPr/>
        </p:nvPicPr>
        <p:blipFill>
          <a:blip r:embed="rId3"/>
          <a:stretch>
            <a:fillRect/>
          </a:stretch>
        </p:blipFill>
        <p:spPr>
          <a:xfrm>
            <a:off x="7509345" y="3878087"/>
            <a:ext cx="1782538" cy="17279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5925"/>
            <a:ext cx="10515600" cy="1325563"/>
          </a:xfrm>
        </p:spPr>
        <p:txBody>
          <a:bodyPr/>
          <a:lstStyle/>
          <a:p>
            <a:r>
              <a:rPr dirty="0"/>
              <a:t>AWS: IAM Users/Roles vs. Instance Profiles</a:t>
            </a:r>
          </a:p>
        </p:txBody>
      </p:sp>
      <p:sp>
        <p:nvSpPr>
          <p:cNvPr id="3" name="Content Placeholder 2"/>
          <p:cNvSpPr>
            <a:spLocks noGrp="1"/>
          </p:cNvSpPr>
          <p:nvPr>
            <p:ph idx="1"/>
          </p:nvPr>
        </p:nvSpPr>
        <p:spPr>
          <a:xfrm>
            <a:off x="838200" y="1807012"/>
            <a:ext cx="7185866" cy="4351338"/>
          </a:xfrm>
        </p:spPr>
        <p:txBody>
          <a:bodyPr/>
          <a:lstStyle/>
          <a:p>
            <a:r>
              <a:rPr dirty="0"/>
              <a:t>IAM Users &amp; Roles: For CI/CD, external automation.</a:t>
            </a:r>
          </a:p>
          <a:p>
            <a:r>
              <a:rPr dirty="0"/>
              <a:t>Instance Profiles: Used for EC2, Lambda authentication.</a:t>
            </a:r>
          </a:p>
          <a:p>
            <a:r>
              <a:rPr dirty="0"/>
              <a:t>Store IAM credentials securely in AWS Secrets Manager.</a:t>
            </a:r>
          </a:p>
          <a:p>
            <a:r>
              <a:rPr dirty="0"/>
              <a:t>Use STS for dynamic, short-lived credentials.</a:t>
            </a:r>
          </a:p>
        </p:txBody>
      </p:sp>
      <p:pic>
        <p:nvPicPr>
          <p:cNvPr id="1026" name="Picture 2">
            <a:extLst>
              <a:ext uri="{FF2B5EF4-FFF2-40B4-BE49-F238E27FC236}">
                <a16:creationId xmlns:a16="http://schemas.microsoft.com/office/drawing/2014/main" id="{8B2F6CF1-F4E9-B190-2E3B-E019BB4389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523" t="15147" r="62750" b="63343"/>
          <a:stretch/>
        </p:blipFill>
        <p:spPr bwMode="auto">
          <a:xfrm>
            <a:off x="8239875" y="1741488"/>
            <a:ext cx="2559071" cy="23825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9058"/>
            <a:ext cx="10515600" cy="1325563"/>
          </a:xfrm>
        </p:spPr>
        <p:txBody>
          <a:bodyPr>
            <a:normAutofit/>
          </a:bodyPr>
          <a:lstStyle/>
          <a:p>
            <a:r>
              <a:rPr dirty="0"/>
              <a:t>Google Cloud: Service Accounts vs. Workload Identity Federation</a:t>
            </a:r>
          </a:p>
        </p:txBody>
      </p:sp>
      <p:sp>
        <p:nvSpPr>
          <p:cNvPr id="3" name="Content Placeholder 2"/>
          <p:cNvSpPr>
            <a:spLocks noGrp="1"/>
          </p:cNvSpPr>
          <p:nvPr>
            <p:ph idx="1"/>
          </p:nvPr>
        </p:nvSpPr>
        <p:spPr>
          <a:xfrm>
            <a:off x="1074556" y="2205699"/>
            <a:ext cx="6782511" cy="3221434"/>
          </a:xfrm>
        </p:spPr>
        <p:txBody>
          <a:bodyPr>
            <a:normAutofit/>
          </a:bodyPr>
          <a:lstStyle/>
          <a:p>
            <a:r>
              <a:rPr dirty="0"/>
              <a:t>Service Accounts: Used for CI/CD, external automation.</a:t>
            </a:r>
          </a:p>
          <a:p>
            <a:r>
              <a:rPr dirty="0"/>
              <a:t>Workload Identity Federation: No stored credentials, ideal for Kubernetes.</a:t>
            </a:r>
          </a:p>
          <a:p>
            <a:r>
              <a:rPr dirty="0"/>
              <a:t>Store Service Account keys securely in Google Cloud Secret Manager.</a:t>
            </a:r>
          </a:p>
        </p:txBody>
      </p:sp>
      <p:pic>
        <p:nvPicPr>
          <p:cNvPr id="2050" name="Picture 2" descr="Service Account Credentials API: A ...">
            <a:extLst>
              <a:ext uri="{FF2B5EF4-FFF2-40B4-BE49-F238E27FC236}">
                <a16:creationId xmlns:a16="http://schemas.microsoft.com/office/drawing/2014/main" id="{C5E53F0D-B773-CE64-FE99-5F755B546F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1217"/>
          <a:stretch/>
        </p:blipFill>
        <p:spPr bwMode="auto">
          <a:xfrm>
            <a:off x="8144934" y="2326990"/>
            <a:ext cx="2003832" cy="22040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Best Practices for Secure Terraform Authentication</a:t>
            </a:r>
          </a:p>
        </p:txBody>
      </p:sp>
      <p:sp>
        <p:nvSpPr>
          <p:cNvPr id="3" name="Content Placeholder 2"/>
          <p:cNvSpPr>
            <a:spLocks noGrp="1"/>
          </p:cNvSpPr>
          <p:nvPr>
            <p:ph idx="1"/>
          </p:nvPr>
        </p:nvSpPr>
        <p:spPr/>
        <p:txBody>
          <a:bodyPr/>
          <a:lstStyle/>
          <a:p>
            <a:r>
              <a:rPr dirty="0"/>
              <a:t>Store credentials in secret management solutions.</a:t>
            </a:r>
          </a:p>
          <a:p>
            <a:r>
              <a:rPr dirty="0"/>
              <a:t>Use short-lived credentials (AWS STS, Google WIF).</a:t>
            </a:r>
          </a:p>
          <a:p>
            <a:r>
              <a:rPr dirty="0"/>
              <a:t>Enforce RBAC and least privilege.</a:t>
            </a:r>
          </a:p>
          <a:p>
            <a:r>
              <a:rPr dirty="0"/>
              <a:t>Monitor and audit authentication events.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Terraform Authentication Examples</a:t>
            </a:r>
          </a:p>
        </p:txBody>
      </p:sp>
      <p:sp>
        <p:nvSpPr>
          <p:cNvPr id="3" name="Content Placeholder 2"/>
          <p:cNvSpPr>
            <a:spLocks noGrp="1"/>
          </p:cNvSpPr>
          <p:nvPr>
            <p:ph idx="1"/>
          </p:nvPr>
        </p:nvSpPr>
        <p:spPr>
          <a:xfrm>
            <a:off x="3494333" y="4331710"/>
            <a:ext cx="6170662" cy="1165323"/>
          </a:xfrm>
          <a:solidFill>
            <a:schemeClr val="accent1">
              <a:lumMod val="50000"/>
            </a:schemeClr>
          </a:solidFill>
          <a:effectLst>
            <a:outerShdw blurRad="50800" dist="114300" dir="8100000" algn="tr" rotWithShape="0">
              <a:prstClr val="black">
                <a:alpha val="40000"/>
              </a:prstClr>
            </a:outerShdw>
          </a:effectLst>
        </p:spPr>
        <p:txBody>
          <a:bodyPr>
            <a:normAutofit/>
          </a:bodyPr>
          <a:lstStyle/>
          <a:p>
            <a:pPr marL="0" indent="0">
              <a:spcBef>
                <a:spcPts val="0"/>
              </a:spcBef>
              <a:buNone/>
            </a:pPr>
            <a:r>
              <a:rPr sz="1400" dirty="0">
                <a:solidFill>
                  <a:schemeClr val="accent4"/>
                </a:solidFill>
              </a:rPr>
              <a:t>provider "aws" {</a:t>
            </a:r>
          </a:p>
          <a:p>
            <a:pPr marL="0" indent="0">
              <a:spcBef>
                <a:spcPts val="0"/>
              </a:spcBef>
              <a:buNone/>
            </a:pPr>
            <a:r>
              <a:rPr sz="1400" dirty="0">
                <a:solidFill>
                  <a:schemeClr val="accent4"/>
                </a:solidFill>
              </a:rPr>
              <a:t>  access_key = data.aws_secretsmanager_secret_version.access_key.secret_string</a:t>
            </a:r>
          </a:p>
          <a:p>
            <a:pPr marL="0" indent="0">
              <a:spcBef>
                <a:spcPts val="0"/>
              </a:spcBef>
              <a:buNone/>
            </a:pPr>
            <a:r>
              <a:rPr sz="1400" dirty="0">
                <a:solidFill>
                  <a:schemeClr val="accent4"/>
                </a:solidFill>
              </a:rPr>
              <a:t>  secret_key = data.aws_secretsmanager_secret_version.secret_key.secret_string</a:t>
            </a:r>
          </a:p>
          <a:p>
            <a:pPr marL="0" indent="0">
              <a:spcBef>
                <a:spcPts val="0"/>
              </a:spcBef>
              <a:buNone/>
            </a:pPr>
            <a:r>
              <a:rPr lang="en-GB" sz="1400" dirty="0">
                <a:solidFill>
                  <a:schemeClr val="accent4"/>
                </a:solidFill>
              </a:rPr>
              <a:t>  </a:t>
            </a:r>
            <a:r>
              <a:rPr sz="1400" dirty="0">
                <a:solidFill>
                  <a:schemeClr val="accent4"/>
                </a:solidFill>
              </a:rPr>
              <a:t>region = "us-central1"</a:t>
            </a:r>
          </a:p>
          <a:p>
            <a:pPr marL="0" indent="0">
              <a:spcBef>
                <a:spcPts val="0"/>
              </a:spcBef>
              <a:buNone/>
            </a:pPr>
            <a:r>
              <a:rPr sz="1400" dirty="0">
                <a:solidFill>
                  <a:schemeClr val="accent4"/>
                </a:solidFill>
              </a:rPr>
              <a:t>}</a:t>
            </a:r>
          </a:p>
          <a:p>
            <a:pPr>
              <a:spcBef>
                <a:spcPts val="0"/>
              </a:spcBef>
            </a:pPr>
            <a:endParaRPr sz="1400" dirty="0">
              <a:solidFill>
                <a:schemeClr val="accent4"/>
              </a:solidFill>
            </a:endParaRPr>
          </a:p>
        </p:txBody>
      </p:sp>
      <p:sp>
        <p:nvSpPr>
          <p:cNvPr id="4" name="Content Placeholder 2">
            <a:extLst>
              <a:ext uri="{FF2B5EF4-FFF2-40B4-BE49-F238E27FC236}">
                <a16:creationId xmlns:a16="http://schemas.microsoft.com/office/drawing/2014/main" id="{587A0C11-5184-AE76-914B-29B6F8FBCD8D}"/>
              </a:ext>
            </a:extLst>
          </p:cNvPr>
          <p:cNvSpPr txBox="1">
            <a:spLocks/>
          </p:cNvSpPr>
          <p:nvPr/>
        </p:nvSpPr>
        <p:spPr>
          <a:xfrm>
            <a:off x="1024845" y="2096557"/>
            <a:ext cx="4791164" cy="1880020"/>
          </a:xfrm>
          <a:prstGeom prst="rect">
            <a:avLst/>
          </a:prstGeom>
          <a:solidFill>
            <a:schemeClr val="accent1">
              <a:lumMod val="50000"/>
            </a:schemeClr>
          </a:solidFill>
          <a:effectLst>
            <a:outerShdw blurRad="50800" dist="114300" dir="8100000" algn="tr"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GB" sz="1400" dirty="0">
                <a:solidFill>
                  <a:schemeClr val="accent4"/>
                </a:solidFill>
              </a:rPr>
              <a:t>provider "azurerm" {</a:t>
            </a:r>
          </a:p>
          <a:p>
            <a:pPr marL="0" indent="0">
              <a:lnSpc>
                <a:spcPct val="100000"/>
              </a:lnSpc>
              <a:spcBef>
                <a:spcPts val="0"/>
              </a:spcBef>
              <a:buNone/>
            </a:pPr>
            <a:r>
              <a:rPr lang="en-GB" sz="1400" dirty="0">
                <a:solidFill>
                  <a:schemeClr val="accent4"/>
                </a:solidFill>
              </a:rPr>
              <a:t>  client_id = data.azurerm_key_vault_secret.client_id.value</a:t>
            </a:r>
          </a:p>
          <a:p>
            <a:pPr marL="0" indent="0">
              <a:lnSpc>
                <a:spcPct val="100000"/>
              </a:lnSpc>
              <a:spcBef>
                <a:spcPts val="0"/>
              </a:spcBef>
              <a:buNone/>
            </a:pPr>
            <a:r>
              <a:rPr lang="en-GB" sz="1400" dirty="0">
                <a:solidFill>
                  <a:schemeClr val="accent4"/>
                </a:solidFill>
              </a:rPr>
              <a:t>  client_secret = data.azurerm_key_vault_secret.client_secret.value</a:t>
            </a:r>
          </a:p>
          <a:p>
            <a:pPr marL="0" indent="0">
              <a:lnSpc>
                <a:spcPct val="100000"/>
              </a:lnSpc>
              <a:spcBef>
                <a:spcPts val="0"/>
              </a:spcBef>
              <a:buNone/>
            </a:pPr>
            <a:r>
              <a:rPr lang="en-GB" sz="1400" dirty="0">
                <a:solidFill>
                  <a:schemeClr val="accent4"/>
                </a:solidFill>
              </a:rPr>
              <a:t>  tenant_id = data.azurerm_key_vault_secret.tenant_id.value</a:t>
            </a:r>
          </a:p>
          <a:p>
            <a:pPr marL="0" indent="0">
              <a:lnSpc>
                <a:spcPct val="100000"/>
              </a:lnSpc>
              <a:spcBef>
                <a:spcPts val="0"/>
              </a:spcBef>
              <a:buNone/>
            </a:pPr>
            <a:r>
              <a:rPr lang="en-GB" sz="1400" dirty="0">
                <a:solidFill>
                  <a:schemeClr val="accent4"/>
                </a:solidFill>
              </a:rPr>
              <a:t>  subscription_id = "your-subscription-id"</a:t>
            </a:r>
          </a:p>
          <a:p>
            <a:pPr marL="0" indent="0">
              <a:lnSpc>
                <a:spcPct val="100000"/>
              </a:lnSpc>
              <a:spcBef>
                <a:spcPts val="0"/>
              </a:spcBef>
              <a:buNone/>
            </a:pPr>
            <a:r>
              <a:rPr lang="en-GB" sz="1400" dirty="0">
                <a:solidFill>
                  <a:schemeClr val="accent4"/>
                </a:solidFill>
              </a:rPr>
              <a:t>  features {}</a:t>
            </a:r>
          </a:p>
          <a:p>
            <a:pPr marL="0" indent="0">
              <a:lnSpc>
                <a:spcPct val="100000"/>
              </a:lnSpc>
              <a:spcBef>
                <a:spcPts val="0"/>
              </a:spcBef>
              <a:buNone/>
            </a:pPr>
            <a:r>
              <a:rPr lang="en-GB" sz="1400" dirty="0">
                <a:solidFill>
                  <a:schemeClr val="accent4"/>
                </a:solidFill>
              </a:rPr>
              <a:t>}</a:t>
            </a:r>
          </a:p>
          <a:p>
            <a:endParaRPr lang="en-GB" sz="1200" dirty="0">
              <a:solidFill>
                <a:schemeClr val="accent4"/>
              </a:solidFill>
            </a:endParaRPr>
          </a:p>
        </p:txBody>
      </p:sp>
      <p:sp>
        <p:nvSpPr>
          <p:cNvPr id="5" name="Content Placeholder 2">
            <a:extLst>
              <a:ext uri="{FF2B5EF4-FFF2-40B4-BE49-F238E27FC236}">
                <a16:creationId xmlns:a16="http://schemas.microsoft.com/office/drawing/2014/main" id="{13FF38D3-5A41-5892-D060-BCD0ADB54C0F}"/>
              </a:ext>
            </a:extLst>
          </p:cNvPr>
          <p:cNvSpPr txBox="1">
            <a:spLocks/>
          </p:cNvSpPr>
          <p:nvPr/>
        </p:nvSpPr>
        <p:spPr>
          <a:xfrm>
            <a:off x="7685799" y="2316745"/>
            <a:ext cx="3403959" cy="1388908"/>
          </a:xfrm>
          <a:prstGeom prst="rect">
            <a:avLst/>
          </a:prstGeom>
          <a:solidFill>
            <a:schemeClr val="accent1">
              <a:lumMod val="50000"/>
            </a:schemeClr>
          </a:solidFill>
          <a:effectLst>
            <a:outerShdw blurRad="50800" dist="114300" dir="8100000" algn="tr"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GB" sz="1400" dirty="0">
                <a:solidFill>
                  <a:schemeClr val="accent4"/>
                </a:solidFill>
              </a:rPr>
              <a:t>provider "google" {</a:t>
            </a:r>
          </a:p>
          <a:p>
            <a:pPr marL="0" indent="0">
              <a:spcBef>
                <a:spcPts val="0"/>
              </a:spcBef>
              <a:buNone/>
            </a:pPr>
            <a:r>
              <a:rPr lang="en-GB" sz="1400" dirty="0">
                <a:solidFill>
                  <a:schemeClr val="accent4"/>
                </a:solidFill>
              </a:rPr>
              <a:t>  credentials = file(var.gcp_credentials)</a:t>
            </a:r>
          </a:p>
          <a:p>
            <a:pPr marL="0" indent="0">
              <a:spcBef>
                <a:spcPts val="0"/>
              </a:spcBef>
              <a:buNone/>
            </a:pPr>
            <a:r>
              <a:rPr lang="en-GB" sz="1400" dirty="0">
                <a:solidFill>
                  <a:schemeClr val="accent4"/>
                </a:solidFill>
              </a:rPr>
              <a:t>  project = "your-project-id"</a:t>
            </a:r>
          </a:p>
          <a:p>
            <a:pPr marL="0" indent="0">
              <a:spcBef>
                <a:spcPts val="0"/>
              </a:spcBef>
              <a:buNone/>
            </a:pPr>
            <a:r>
              <a:rPr lang="en-GB" sz="1400" dirty="0">
                <a:solidFill>
                  <a:schemeClr val="accent4"/>
                </a:solidFill>
              </a:rPr>
              <a:t>  region = "us-central1"</a:t>
            </a:r>
          </a:p>
          <a:p>
            <a:pPr marL="0" indent="0">
              <a:spcBef>
                <a:spcPts val="0"/>
              </a:spcBef>
              <a:buNone/>
            </a:pPr>
            <a:r>
              <a:rPr lang="en-GB" sz="1400" dirty="0">
                <a:solidFill>
                  <a:schemeClr val="accent4"/>
                </a:solidFill>
              </a:rPr>
              <a:t>}</a:t>
            </a:r>
          </a:p>
          <a:p>
            <a:endParaRPr lang="en-GB" sz="1400" dirty="0">
              <a:solidFill>
                <a:schemeClr val="accent4"/>
              </a:solidFill>
            </a:endParaRPr>
          </a:p>
          <a:p>
            <a:endParaRPr lang="en-GB" sz="1400" dirty="0">
              <a:solidFill>
                <a:schemeClr val="accent4"/>
              </a:solidFill>
            </a:endParaRPr>
          </a:p>
        </p:txBody>
      </p:sp>
      <p:pic>
        <p:nvPicPr>
          <p:cNvPr id="1026" name="Picture 2" descr="Azure has a new logo, but where do you download it? Here!">
            <a:extLst>
              <a:ext uri="{FF2B5EF4-FFF2-40B4-BE49-F238E27FC236}">
                <a16:creationId xmlns:a16="http://schemas.microsoft.com/office/drawing/2014/main" id="{331C60E1-3FA7-0B84-069B-9DD0CBB1D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60" y="2086369"/>
            <a:ext cx="364066" cy="364066"/>
          </a:xfrm>
          <a:prstGeom prst="rect">
            <a:avLst/>
          </a:prstGeom>
          <a:noFill/>
          <a:effectLst>
            <a:outerShdw blurRad="50800" dist="1143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Cloud Computing Services - Amazon Web Services (AWS)">
            <a:extLst>
              <a:ext uri="{FF2B5EF4-FFF2-40B4-BE49-F238E27FC236}">
                <a16:creationId xmlns:a16="http://schemas.microsoft.com/office/drawing/2014/main" id="{E760D276-2E63-35E4-2749-B1F0EC94D9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411" t="19352" r="28258" b="22088"/>
          <a:stretch/>
        </p:blipFill>
        <p:spPr bwMode="auto">
          <a:xfrm>
            <a:off x="2840885" y="4331710"/>
            <a:ext cx="521900" cy="361939"/>
          </a:xfrm>
          <a:prstGeom prst="rect">
            <a:avLst/>
          </a:prstGeom>
          <a:noFill/>
          <a:effectLst>
            <a:outerShdw blurRad="50800" dist="1143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descr="Google Cloud&quot; Icon - Download for free – Iconduck">
            <a:extLst>
              <a:ext uri="{FF2B5EF4-FFF2-40B4-BE49-F238E27FC236}">
                <a16:creationId xmlns:a16="http://schemas.microsoft.com/office/drawing/2014/main" id="{0082A6FA-1656-F46F-5337-DE08AC5731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9993" y="2332782"/>
            <a:ext cx="405426" cy="325849"/>
          </a:xfrm>
          <a:prstGeom prst="rect">
            <a:avLst/>
          </a:prstGeom>
          <a:noFill/>
          <a:effectLst>
            <a:outerShdw blurRad="50800" dist="1143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1164</TotalTime>
  <Words>1463</Words>
  <Application>Microsoft Office PowerPoint</Application>
  <PresentationFormat>Widescreen</PresentationFormat>
  <Paragraphs>161</Paragraphs>
  <Slides>20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Arial</vt:lpstr>
      <vt:lpstr>Calibri</vt:lpstr>
      <vt:lpstr>Calibri Light</vt:lpstr>
      <vt:lpstr>Segoe UI Emoji</vt:lpstr>
      <vt:lpstr>Office Theme</vt:lpstr>
      <vt:lpstr>Module 3: Cloud Authentication Strategies</vt:lpstr>
      <vt:lpstr>Overview</vt:lpstr>
      <vt:lpstr>Why Secure Authentication Matters?</vt:lpstr>
      <vt:lpstr>Understanding Cloud Authentication Models</vt:lpstr>
      <vt:lpstr>Azure: Service Principals vs. Managed Identities</vt:lpstr>
      <vt:lpstr>AWS: IAM Users/Roles vs. Instance Profiles</vt:lpstr>
      <vt:lpstr>Google Cloud: Service Accounts vs. Workload Identity Federation</vt:lpstr>
      <vt:lpstr>Best Practices for Secure Terraform Authentication</vt:lpstr>
      <vt:lpstr>Terraform Authentication Examples</vt:lpstr>
      <vt:lpstr>Storage Methods for Service Principal (SP) Credentials</vt:lpstr>
      <vt:lpstr>Recommendations</vt:lpstr>
      <vt:lpstr>Lab 3</vt:lpstr>
      <vt:lpstr>Any questions…</vt:lpstr>
      <vt:lpstr>Quiz  Time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Infrastructure as Code &amp; Terraform</dc:title>
  <dc:creator>Coulling-Green, Michael</dc:creator>
  <cp:lastModifiedBy>Coulling-Green, Michael</cp:lastModifiedBy>
  <cp:revision>76</cp:revision>
  <dcterms:created xsi:type="dcterms:W3CDTF">2023-02-07T11:12:56Z</dcterms:created>
  <dcterms:modified xsi:type="dcterms:W3CDTF">2025-05-24T10:24:06Z</dcterms:modified>
</cp:coreProperties>
</file>