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Old Standard TT"/>
      <p:regular r:id="rId31"/>
      <p:bold r:id="rId32"/>
      <p: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ldStandardTT-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ldStandardTT-italic.fntdata"/><Relationship Id="rId10" Type="http://schemas.openxmlformats.org/officeDocument/2006/relationships/slide" Target="slides/slide5.xml"/><Relationship Id="rId32" Type="http://schemas.openxmlformats.org/officeDocument/2006/relationships/font" Target="fonts/OldStandardTT-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7b2f592d5_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7b2f592d5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7b2f592d5_4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f7b2f592d5_4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f7b2f592d5_4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f7b2f592d5_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f7b2f592d5_4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f7b2f592d5_4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7b2f592d5_4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f7b2f592d5_4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f7b2f592d5_4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f7b2f592d5_4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8078461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8078461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f7b2f592d5_4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f7b2f592d5_4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f80784619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f80784619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f80784619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f80784619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f6bf47b78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f6bf47b78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f80784619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f80784619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80784619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f80784619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f80784619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f80784619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f80784619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f80784619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f80784619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f80784619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fb22581f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fb22581f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f6bf47b78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f6bf47b78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f6bf47b78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f6bf47b78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f6bf47b78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f6bf47b78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f7b2f592d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f7b2f592d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7b2f592d5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7b2f592d5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f7b2f592d5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f7b2f592d5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f7b2f592d5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f7b2f592d5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2643400"/>
            <a:ext cx="8118600" cy="15228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40000"/>
              <a:buFont typeface="Arial"/>
              <a:buNone/>
            </a:pPr>
            <a:r>
              <a:rPr b="1" lang="en" sz="2750">
                <a:solidFill>
                  <a:schemeClr val="lt1"/>
                </a:solidFill>
                <a:latin typeface="Arial"/>
                <a:ea typeface="Arial"/>
                <a:cs typeface="Arial"/>
                <a:sym typeface="Arial"/>
              </a:rPr>
              <a:t>Introduction to Requirements Engineering &amp; Requirements Engineering Process </a:t>
            </a:r>
            <a:endParaRPr b="1" sz="2750">
              <a:solidFill>
                <a:schemeClr val="lt1"/>
              </a:solidFill>
              <a:latin typeface="Arial"/>
              <a:ea typeface="Arial"/>
              <a:cs typeface="Arial"/>
              <a:sym typeface="Arial"/>
            </a:endParaRPr>
          </a:p>
          <a:p>
            <a:pPr indent="0" lvl="0" marL="0" rtl="0" algn="l">
              <a:spcBef>
                <a:spcPts val="1200"/>
              </a:spcBef>
              <a:spcAft>
                <a:spcPts val="0"/>
              </a:spcAft>
              <a:buNone/>
            </a:pPr>
            <a:r>
              <a:rPr lang="en"/>
              <a:t>                                       </a:t>
            </a:r>
            <a:r>
              <a:rPr lang="en" sz="1750"/>
              <a:t>By: Fariha Shaikh</a:t>
            </a:r>
            <a:endParaRPr sz="175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idx="1" type="body"/>
          </p:nvPr>
        </p:nvSpPr>
        <p:spPr>
          <a:xfrm>
            <a:off x="173550" y="301925"/>
            <a:ext cx="8658900" cy="4266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2) </a:t>
            </a:r>
            <a:r>
              <a:rPr lang="en"/>
              <a:t>Non-Functional Requirements: These describe how the system performs certain functions, focusing on the quality attributes of the system such as performance, usability, reliability, and security.</a:t>
            </a:r>
            <a:endParaRPr/>
          </a:p>
          <a:p>
            <a:pPr indent="0" lvl="0" marL="0" rtl="0" algn="l">
              <a:spcBef>
                <a:spcPts val="1200"/>
              </a:spcBef>
              <a:spcAft>
                <a:spcPts val="0"/>
              </a:spcAft>
              <a:buNone/>
            </a:pPr>
            <a:r>
              <a:rPr lang="en"/>
              <a:t>3) User Requirements: These describe the needs and expectations of the end users of the system. </a:t>
            </a:r>
            <a:endParaRPr/>
          </a:p>
          <a:p>
            <a:pPr indent="0" lvl="0" marL="0" rtl="0" algn="l">
              <a:spcBef>
                <a:spcPts val="1200"/>
              </a:spcBef>
              <a:spcAft>
                <a:spcPts val="0"/>
              </a:spcAft>
              <a:buNone/>
            </a:pPr>
            <a:r>
              <a:rPr lang="en"/>
              <a:t>4) System Requirements: These are detailed requirements that describe the system's technical specifications. They include both hardware and software requirements that the system must meet.</a:t>
            </a:r>
            <a:endParaRPr/>
          </a:p>
          <a:p>
            <a:pPr indent="0" lvl="0" marL="0" rtl="0" algn="l">
              <a:spcBef>
                <a:spcPts val="1200"/>
              </a:spcBef>
              <a:spcAft>
                <a:spcPts val="0"/>
              </a:spcAft>
              <a:buClr>
                <a:schemeClr val="dk1"/>
              </a:buClr>
              <a:buSzPts val="1100"/>
              <a:buFont typeface="Arial"/>
              <a:buNone/>
            </a:pPr>
            <a:r>
              <a:rPr lang="en"/>
              <a:t>Subtypes: Hardware Requirements: Define the physical components needed.</a:t>
            </a:r>
            <a:br>
              <a:rPr lang="en"/>
            </a:br>
            <a:r>
              <a:rPr lang="en"/>
              <a:t>Example: The system must run on servers with at least 16GB of RAM.</a:t>
            </a:r>
            <a:endParaRPr/>
          </a:p>
          <a:p>
            <a:pPr indent="0" lvl="0" marL="0" rtl="0" algn="l">
              <a:spcBef>
                <a:spcPts val="1200"/>
              </a:spcBef>
              <a:spcAft>
                <a:spcPts val="1200"/>
              </a:spcAft>
              <a:buNone/>
            </a:pPr>
            <a:r>
              <a:rPr lang="en"/>
              <a:t>Software Requirements: Define the software environment needed.</a:t>
            </a:r>
            <a:br>
              <a:rPr lang="en"/>
            </a:br>
            <a:r>
              <a:rPr lang="en"/>
              <a:t>Example: The application must be compatible with Windows and Linux operating systems.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idx="1" type="body"/>
          </p:nvPr>
        </p:nvSpPr>
        <p:spPr>
          <a:xfrm>
            <a:off x="146450" y="256725"/>
            <a:ext cx="8685900" cy="431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Network Requirements: Define the network conditions the system must operate under.</a:t>
            </a:r>
            <a:br>
              <a:rPr lang="en"/>
            </a:br>
            <a:r>
              <a:rPr lang="en"/>
              <a:t>Example: The system must function over a network with latency up to 100ms.</a:t>
            </a:r>
            <a:endParaRPr/>
          </a:p>
          <a:p>
            <a:pPr indent="0" lvl="0" marL="0" rtl="0" algn="l">
              <a:spcBef>
                <a:spcPts val="1200"/>
              </a:spcBef>
              <a:spcAft>
                <a:spcPts val="0"/>
              </a:spcAft>
              <a:buNone/>
            </a:pPr>
            <a:r>
              <a:rPr lang="en"/>
              <a:t>5) Domain Requirements: These are specific to the domain in which the system operates and are often derived from the nature of the domain itself. </a:t>
            </a:r>
            <a:endParaRPr/>
          </a:p>
          <a:p>
            <a:pPr indent="0" lvl="0" marL="0" rtl="0" algn="l">
              <a:spcBef>
                <a:spcPts val="1200"/>
              </a:spcBef>
              <a:spcAft>
                <a:spcPts val="1200"/>
              </a:spcAft>
              <a:buClr>
                <a:schemeClr val="dk1"/>
              </a:buClr>
              <a:buSzPts val="1100"/>
              <a:buFont typeface="Arial"/>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REQUIREMENTS CHARACTERISTICS:</a:t>
            </a:r>
            <a:endParaRPr/>
          </a:p>
        </p:txBody>
      </p:sp>
      <p:sp>
        <p:nvSpPr>
          <p:cNvPr id="119" name="Google Shape;119;p2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gathering and defining requirements for a software project, it's important to ensure that the requirements possess certain characteristics that make them effective and useful. The most common and essential characteristics of good requirements are:</a:t>
            </a:r>
            <a:endParaRPr/>
          </a:p>
          <a:p>
            <a:pPr indent="0" lvl="0" marL="0" rtl="0" algn="l">
              <a:spcBef>
                <a:spcPts val="1200"/>
              </a:spcBef>
              <a:spcAft>
                <a:spcPts val="0"/>
              </a:spcAft>
              <a:buNone/>
            </a:pPr>
            <a:r>
              <a:rPr lang="en"/>
              <a:t>1) Correctness: The requirement must accurately reflect the needs and desires of the stakeholders.</a:t>
            </a:r>
            <a:endParaRPr/>
          </a:p>
          <a:p>
            <a:pPr indent="0" lvl="0" marL="0" rtl="0" algn="l">
              <a:spcBef>
                <a:spcPts val="1200"/>
              </a:spcBef>
              <a:spcAft>
                <a:spcPts val="1200"/>
              </a:spcAft>
              <a:buNone/>
            </a:pPr>
            <a:r>
              <a:rPr lang="en"/>
              <a:t>2) Completeness:  The requirement should include all necessary information, covering every aspect of what is needed.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idx="1" type="body"/>
          </p:nvPr>
        </p:nvSpPr>
        <p:spPr>
          <a:xfrm>
            <a:off x="209725" y="238650"/>
            <a:ext cx="8622600" cy="433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Clarity (Unambiguity): The requirement must be clearly stated, using language that is precise and unambiguous, so that it is easily understood by all stakeholders.</a:t>
            </a:r>
            <a:endParaRPr/>
          </a:p>
          <a:p>
            <a:pPr indent="0" lvl="0" marL="0" rtl="0" algn="l">
              <a:spcBef>
                <a:spcPts val="1200"/>
              </a:spcBef>
              <a:spcAft>
                <a:spcPts val="0"/>
              </a:spcAft>
              <a:buNone/>
            </a:pPr>
            <a:r>
              <a:rPr lang="en"/>
              <a:t>4) Consistency: The requirement should not conflict with other requirements and should be aligned with the project objectives.</a:t>
            </a:r>
            <a:endParaRPr/>
          </a:p>
          <a:p>
            <a:pPr indent="0" lvl="0" marL="0" rtl="0" algn="l">
              <a:spcBef>
                <a:spcPts val="1200"/>
              </a:spcBef>
              <a:spcAft>
                <a:spcPts val="0"/>
              </a:spcAft>
              <a:buNone/>
            </a:pPr>
            <a:r>
              <a:rPr lang="en"/>
              <a:t>5) Verifiability: The requirement must be stated in a way that allows it to be tested and verified during the development process.</a:t>
            </a:r>
            <a:endParaRPr/>
          </a:p>
          <a:p>
            <a:pPr indent="0" lvl="0" marL="0" rtl="0" algn="l">
              <a:spcBef>
                <a:spcPts val="1200"/>
              </a:spcBef>
              <a:spcAft>
                <a:spcPts val="1200"/>
              </a:spcAft>
              <a:buNone/>
            </a:pPr>
            <a:r>
              <a:rPr lang="en"/>
              <a:t>6) Feasibility: The requirement must be realistic and achievable within the given time, budget, technology, and resources.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6397"/>
              <a:buFont typeface="Arial"/>
              <a:buNone/>
            </a:pPr>
            <a:r>
              <a:rPr b="1" lang="en" sz="3022">
                <a:solidFill>
                  <a:srgbClr val="273239"/>
                </a:solidFill>
                <a:highlight>
                  <a:srgbClr val="FFFFFF"/>
                </a:highlight>
              </a:rPr>
              <a:t>Requirements Engineering Process</a:t>
            </a:r>
            <a:endParaRPr b="1" sz="3022">
              <a:solidFill>
                <a:srgbClr val="273239"/>
              </a:solidFill>
              <a:highlight>
                <a:srgbClr val="FFFFFF"/>
              </a:highlight>
            </a:endParaRPr>
          </a:p>
          <a:p>
            <a:pPr indent="0" lvl="0" marL="0" rtl="0" algn="l">
              <a:spcBef>
                <a:spcPts val="0"/>
              </a:spcBef>
              <a:spcAft>
                <a:spcPts val="0"/>
              </a:spcAft>
              <a:buNone/>
            </a:pPr>
            <a:r>
              <a:t/>
            </a:r>
            <a:endParaRPr/>
          </a:p>
        </p:txBody>
      </p:sp>
      <p:sp>
        <p:nvSpPr>
          <p:cNvPr id="130" name="Google Shape;130;p2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process of RE varies widely depending on the application domain, the people involved, and the organization developing the requirements. </a:t>
            </a:r>
            <a:endParaRPr/>
          </a:p>
          <a:p>
            <a:pPr indent="0" lvl="0" marL="0" rtl="0" algn="l">
              <a:spcBef>
                <a:spcPts val="1200"/>
              </a:spcBef>
              <a:spcAft>
                <a:spcPts val="0"/>
              </a:spcAft>
              <a:buNone/>
            </a:pPr>
            <a:r>
              <a:rPr lang="en"/>
              <a:t>However, there are several generic activities common in all processes.  </a:t>
            </a:r>
            <a:endParaRPr/>
          </a:p>
          <a:p>
            <a:pPr indent="-342900" lvl="0" marL="457200" rtl="0" algn="l">
              <a:spcBef>
                <a:spcPts val="1200"/>
              </a:spcBef>
              <a:spcAft>
                <a:spcPts val="0"/>
              </a:spcAft>
              <a:buSzPts val="1800"/>
              <a:buAutoNum type="arabicParenR"/>
            </a:pPr>
            <a:r>
              <a:rPr lang="en"/>
              <a:t>Feasibility Study</a:t>
            </a:r>
            <a:endParaRPr/>
          </a:p>
          <a:p>
            <a:pPr indent="-342900" lvl="0" marL="457200" rtl="0" algn="l">
              <a:spcBef>
                <a:spcPts val="0"/>
              </a:spcBef>
              <a:spcAft>
                <a:spcPts val="0"/>
              </a:spcAft>
              <a:buSzPts val="1800"/>
              <a:buAutoNum type="arabicParenR"/>
            </a:pPr>
            <a:r>
              <a:rPr lang="en"/>
              <a:t>Requirements elicitation</a:t>
            </a:r>
            <a:endParaRPr/>
          </a:p>
          <a:p>
            <a:pPr indent="-342900" lvl="0" marL="457200" rtl="0" algn="l">
              <a:spcBef>
                <a:spcPts val="0"/>
              </a:spcBef>
              <a:spcAft>
                <a:spcPts val="0"/>
              </a:spcAft>
              <a:buSzPts val="1800"/>
              <a:buAutoNum type="arabicParenR"/>
            </a:pPr>
            <a:r>
              <a:rPr lang="en"/>
              <a:t>Requirements specification</a:t>
            </a:r>
            <a:endParaRPr/>
          </a:p>
          <a:p>
            <a:pPr indent="-342900" lvl="0" marL="457200" rtl="0" algn="l">
              <a:spcBef>
                <a:spcPts val="0"/>
              </a:spcBef>
              <a:spcAft>
                <a:spcPts val="0"/>
              </a:spcAft>
              <a:buSzPts val="1800"/>
              <a:buAutoNum type="arabicParenR"/>
            </a:pPr>
            <a:r>
              <a:rPr lang="en"/>
              <a:t>Requirements for verification and validation</a:t>
            </a:r>
            <a:endParaRPr/>
          </a:p>
          <a:p>
            <a:pPr indent="-342900" lvl="0" marL="457200" rtl="0" algn="l">
              <a:spcBef>
                <a:spcPts val="0"/>
              </a:spcBef>
              <a:spcAft>
                <a:spcPts val="0"/>
              </a:spcAft>
              <a:buSzPts val="1800"/>
              <a:buAutoNum type="arabicParenR"/>
            </a:pPr>
            <a:r>
              <a:rPr lang="en"/>
              <a:t>Requirements management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7"/>
          <p:cNvPicPr preferRelativeResize="0"/>
          <p:nvPr/>
        </p:nvPicPr>
        <p:blipFill>
          <a:blip r:embed="rId3">
            <a:alphaModFix/>
          </a:blip>
          <a:stretch>
            <a:fillRect/>
          </a:stretch>
        </p:blipFill>
        <p:spPr>
          <a:xfrm>
            <a:off x="920775" y="582125"/>
            <a:ext cx="7702000" cy="4068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8"/>
          <p:cNvSpPr txBox="1"/>
          <p:nvPr>
            <p:ph idx="1" type="body"/>
          </p:nvPr>
        </p:nvSpPr>
        <p:spPr>
          <a:xfrm>
            <a:off x="218750" y="256725"/>
            <a:ext cx="8613600" cy="4312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1) Feasibility Study:</a:t>
            </a:r>
            <a:endParaRPr/>
          </a:p>
          <a:p>
            <a:pPr indent="0" lvl="0" marL="0" rtl="0" algn="l">
              <a:spcBef>
                <a:spcPts val="1200"/>
              </a:spcBef>
              <a:spcAft>
                <a:spcPts val="0"/>
              </a:spcAft>
              <a:buNone/>
            </a:pPr>
            <a:r>
              <a:rPr lang="en"/>
              <a:t>The objective behind the feasibility study is to create the reasons for developing software that is acceptable to users, flexible to change and conformable to established standards.</a:t>
            </a:r>
            <a:endParaRPr/>
          </a:p>
          <a:p>
            <a:pPr indent="0" lvl="0" marL="0" rtl="0" algn="l">
              <a:spcBef>
                <a:spcPts val="1200"/>
              </a:spcBef>
              <a:spcAft>
                <a:spcPts val="0"/>
              </a:spcAft>
              <a:buNone/>
            </a:pPr>
            <a:r>
              <a:rPr lang="en"/>
              <a:t>Key Aspects of a Feasibility Study:</a:t>
            </a:r>
            <a:endParaRPr/>
          </a:p>
          <a:p>
            <a:pPr indent="-342900" lvl="0" marL="457200" rtl="0" algn="l">
              <a:spcBef>
                <a:spcPts val="1200"/>
              </a:spcBef>
              <a:spcAft>
                <a:spcPts val="0"/>
              </a:spcAft>
              <a:buSzPts val="1800"/>
              <a:buAutoNum type="alphaLcParenR"/>
            </a:pPr>
            <a:r>
              <a:rPr lang="en"/>
              <a:t>Technical Feasibility: Assesses whether the technology and resources needed to develop the system are available and capable of meeting the requirements.</a:t>
            </a:r>
            <a:endParaRPr/>
          </a:p>
          <a:p>
            <a:pPr indent="0" lvl="0" marL="0" rtl="0" algn="l">
              <a:spcBef>
                <a:spcPts val="1200"/>
              </a:spcBef>
              <a:spcAft>
                <a:spcPts val="0"/>
              </a:spcAft>
              <a:buNone/>
            </a:pPr>
            <a:r>
              <a:rPr lang="en"/>
              <a:t>Key Questions:</a:t>
            </a:r>
            <a:endParaRPr/>
          </a:p>
          <a:p>
            <a:pPr indent="0" lvl="0" marL="0" rtl="0" algn="l">
              <a:spcBef>
                <a:spcPts val="1200"/>
              </a:spcBef>
              <a:spcAft>
                <a:spcPts val="0"/>
              </a:spcAft>
              <a:buNone/>
            </a:pPr>
            <a:r>
              <a:rPr lang="en"/>
              <a:t>Do we have the technology to implement the requirements?</a:t>
            </a:r>
            <a:endParaRPr/>
          </a:p>
          <a:p>
            <a:pPr indent="0" lvl="0" marL="0" rtl="0" algn="l">
              <a:spcBef>
                <a:spcPts val="1200"/>
              </a:spcBef>
              <a:spcAft>
                <a:spcPts val="0"/>
              </a:spcAft>
              <a:buNone/>
            </a:pPr>
            <a:r>
              <a:rPr lang="en"/>
              <a:t>Are the technical skills and expertise available within the team?</a:t>
            </a:r>
            <a:endParaRPr/>
          </a:p>
          <a:p>
            <a:pPr indent="0" lvl="0" marL="0" rtl="0" algn="l">
              <a:spcBef>
                <a:spcPts val="1200"/>
              </a:spcBef>
              <a:spcAft>
                <a:spcPts val="1200"/>
              </a:spcAft>
              <a:buNone/>
            </a:pPr>
            <a:r>
              <a:rPr lang="en"/>
              <a:t>Can the system be integrated with existing technologies and infrastructure?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9"/>
          <p:cNvSpPr txBox="1"/>
          <p:nvPr>
            <p:ph idx="1" type="body"/>
          </p:nvPr>
        </p:nvSpPr>
        <p:spPr>
          <a:xfrm>
            <a:off x="191650" y="184400"/>
            <a:ext cx="8640600" cy="4384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 Economic Feasibility: Decides whether the necessary software can generate financial profits for an organization.</a:t>
            </a:r>
            <a:endParaRPr/>
          </a:p>
          <a:p>
            <a:pPr indent="0" lvl="0" marL="0" rtl="0" algn="l">
              <a:spcBef>
                <a:spcPts val="1200"/>
              </a:spcBef>
              <a:spcAft>
                <a:spcPts val="0"/>
              </a:spcAft>
              <a:buNone/>
            </a:pPr>
            <a:r>
              <a:rPr lang="en"/>
              <a:t>Key Questions:</a:t>
            </a:r>
            <a:endParaRPr/>
          </a:p>
          <a:p>
            <a:pPr indent="0" lvl="0" marL="0" rtl="0" algn="l">
              <a:spcBef>
                <a:spcPts val="1200"/>
              </a:spcBef>
              <a:spcAft>
                <a:spcPts val="0"/>
              </a:spcAft>
              <a:buClr>
                <a:schemeClr val="dk1"/>
              </a:buClr>
              <a:buSzPts val="1100"/>
              <a:buFont typeface="Arial"/>
              <a:buNone/>
            </a:pPr>
            <a:r>
              <a:rPr lang="en"/>
              <a:t>What are the projected costs of development, implementation, and maintenance?</a:t>
            </a:r>
            <a:endParaRPr/>
          </a:p>
          <a:p>
            <a:pPr indent="0" lvl="0" marL="0" rtl="0" algn="l">
              <a:spcBef>
                <a:spcPts val="1200"/>
              </a:spcBef>
              <a:spcAft>
                <a:spcPts val="0"/>
              </a:spcAft>
              <a:buNone/>
            </a:pPr>
            <a:r>
              <a:rPr lang="en"/>
              <a:t>c) Operational Feasibility: Examines whether the organization can operate the new system and whether it will be accepted by users.</a:t>
            </a:r>
            <a:endParaRPr/>
          </a:p>
          <a:p>
            <a:pPr indent="0" lvl="0" marL="0" rtl="0" algn="l">
              <a:spcBef>
                <a:spcPts val="1200"/>
              </a:spcBef>
              <a:spcAft>
                <a:spcPts val="0"/>
              </a:spcAft>
              <a:buClr>
                <a:schemeClr val="dk1"/>
              </a:buClr>
              <a:buSzPts val="1100"/>
              <a:buFont typeface="Arial"/>
              <a:buNone/>
            </a:pPr>
            <a:r>
              <a:rPr lang="en"/>
              <a:t>Key Questions:</a:t>
            </a:r>
            <a:endParaRPr/>
          </a:p>
          <a:p>
            <a:pPr indent="0" lvl="0" marL="0" rtl="0" algn="l">
              <a:spcBef>
                <a:spcPts val="1200"/>
              </a:spcBef>
              <a:spcAft>
                <a:spcPts val="0"/>
              </a:spcAft>
              <a:buClr>
                <a:schemeClr val="dk1"/>
              </a:buClr>
              <a:buSzPts val="1100"/>
              <a:buFont typeface="Arial"/>
              <a:buNone/>
            </a:pPr>
            <a:r>
              <a:rPr lang="en"/>
              <a:t>Can the organization support the system operationally?</a:t>
            </a:r>
            <a:endParaRPr/>
          </a:p>
          <a:p>
            <a:pPr indent="0" lvl="0" marL="0" rtl="0" algn="l">
              <a:spcBef>
                <a:spcPts val="1200"/>
              </a:spcBef>
              <a:spcAft>
                <a:spcPts val="0"/>
              </a:spcAft>
              <a:buClr>
                <a:schemeClr val="dk1"/>
              </a:buClr>
              <a:buSzPts val="1100"/>
              <a:buFont typeface="Arial"/>
              <a:buNone/>
            </a:pPr>
            <a:r>
              <a:rPr lang="en"/>
              <a:t>Will the system be accepted by its intended users?</a:t>
            </a:r>
            <a:endParaRPr/>
          </a:p>
          <a:p>
            <a:pPr indent="0" lvl="0" marL="0" rtl="0" algn="l">
              <a:spcBef>
                <a:spcPts val="1200"/>
              </a:spcBef>
              <a:spcAft>
                <a:spcPts val="1200"/>
              </a:spcAft>
              <a:buNone/>
            </a:pPr>
            <a:r>
              <a:rPr lang="en"/>
              <a:t>Does the organization have the resources (human, infrastructure, etc.) to operate the system effectively?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0"/>
          <p:cNvSpPr txBox="1"/>
          <p:nvPr>
            <p:ph idx="1" type="body"/>
          </p:nvPr>
        </p:nvSpPr>
        <p:spPr>
          <a:xfrm>
            <a:off x="236825" y="247675"/>
            <a:ext cx="8595600" cy="432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2) Requirements Elicitation: </a:t>
            </a:r>
            <a:endParaRPr/>
          </a:p>
          <a:p>
            <a:pPr indent="0" lvl="0" marL="0" rtl="0" algn="l">
              <a:spcBef>
                <a:spcPts val="1200"/>
              </a:spcBef>
              <a:spcAft>
                <a:spcPts val="0"/>
              </a:spcAft>
              <a:buNone/>
            </a:pPr>
            <a:r>
              <a:rPr lang="en"/>
              <a:t>Also known as Gathering of requirements. It is related to the various ways used to gain knowledge about the project domain and requirements. The various sources of domain knowledge include customers, business manuals, the existing software of the same type, standards, and other stakeholders of the project. </a:t>
            </a:r>
            <a:endParaRPr/>
          </a:p>
          <a:p>
            <a:pPr indent="0" lvl="0" marL="0" rtl="0" algn="l">
              <a:spcBef>
                <a:spcPts val="1200"/>
              </a:spcBef>
              <a:spcAft>
                <a:spcPts val="0"/>
              </a:spcAft>
              <a:buClr>
                <a:schemeClr val="dk1"/>
              </a:buClr>
              <a:buSzPts val="1100"/>
              <a:buFont typeface="Arial"/>
              <a:buNone/>
            </a:pPr>
            <a:r>
              <a:rPr lang="en"/>
              <a:t>Several techniques can be used to elicit requirements, including:</a:t>
            </a:r>
            <a:endParaRPr/>
          </a:p>
          <a:p>
            <a:pPr indent="-342900" lvl="0" marL="457200" rtl="0" algn="l">
              <a:spcBef>
                <a:spcPts val="1200"/>
              </a:spcBef>
              <a:spcAft>
                <a:spcPts val="0"/>
              </a:spcAft>
              <a:buSzPts val="1800"/>
              <a:buChar char="-"/>
            </a:pPr>
            <a:r>
              <a:rPr lang="en"/>
              <a:t>Interviews: These are one-on-one conversations with stakeholders to gather information about their needs and expectations.</a:t>
            </a:r>
            <a:endParaRPr/>
          </a:p>
          <a:p>
            <a:pPr indent="-342900" lvl="0" marL="457200" rtl="0" algn="l">
              <a:spcBef>
                <a:spcPts val="0"/>
              </a:spcBef>
              <a:spcAft>
                <a:spcPts val="0"/>
              </a:spcAft>
              <a:buSzPts val="1800"/>
              <a:buChar char="-"/>
            </a:pPr>
            <a:r>
              <a:rPr lang="en"/>
              <a:t>Surveys: These are questionnaires that are distributed to stakeholders to gather information about their needs and expectations.</a:t>
            </a:r>
            <a:endParaRPr/>
          </a:p>
          <a:p>
            <a:pPr indent="-342900" lvl="0" marL="457200" rtl="0" algn="l">
              <a:spcBef>
                <a:spcPts val="0"/>
              </a:spcBef>
              <a:spcAft>
                <a:spcPts val="0"/>
              </a:spcAft>
              <a:buSzPts val="1800"/>
              <a:buChar char="-"/>
            </a:pPr>
            <a:r>
              <a:rPr lang="en"/>
              <a:t>Focus Groups: These are small groups of stakeholders who are brought together to discuss their needs and expectations for the software system.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idx="1" type="body"/>
          </p:nvPr>
        </p:nvSpPr>
        <p:spPr>
          <a:xfrm>
            <a:off x="291075" y="320000"/>
            <a:ext cx="8541300" cy="4248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Observation: This technique involves observing the stakeholders in their work environment to gather information about their needs and expectations.</a:t>
            </a:r>
            <a:endParaRPr/>
          </a:p>
          <a:p>
            <a:pPr indent="-342900" lvl="0" marL="457200" rtl="0" algn="l">
              <a:spcBef>
                <a:spcPts val="0"/>
              </a:spcBef>
              <a:spcAft>
                <a:spcPts val="0"/>
              </a:spcAft>
              <a:buSzPts val="1800"/>
              <a:buChar char="-"/>
            </a:pPr>
            <a:r>
              <a:rPr lang="en"/>
              <a:t>Prototyping: This technique involves creating a working model of the software system, which can be used to gather feedback from stakeholders and to validate requirements.</a:t>
            </a:r>
            <a:endParaRPr/>
          </a:p>
          <a:p>
            <a:pPr indent="0" lvl="0" marL="0" rtl="0" algn="l">
              <a:spcBef>
                <a:spcPts val="1200"/>
              </a:spcBef>
              <a:spcAft>
                <a:spcPts val="0"/>
              </a:spcAft>
              <a:buNone/>
            </a:pPr>
            <a:r>
              <a:rPr lang="en"/>
              <a:t>It’s important to document, organize, and prioritize the requirements obtained from all these techniques to ensure that they are complete, consistent, and accurate. </a:t>
            </a:r>
            <a:endParaRPr/>
          </a:p>
          <a:p>
            <a:pPr indent="0" lvl="0" marL="0" rtl="0" algn="l">
              <a:spcBef>
                <a:spcPts val="1200"/>
              </a:spcBef>
              <a:spcAft>
                <a:spcPts val="0"/>
              </a:spcAft>
              <a:buNone/>
            </a:pPr>
            <a:r>
              <a:rPr lang="en"/>
              <a:t>3) Software Requirement Specification: </a:t>
            </a:r>
            <a:endParaRPr/>
          </a:p>
          <a:p>
            <a:pPr indent="0" lvl="0" marL="0" rtl="0" algn="l">
              <a:spcBef>
                <a:spcPts val="1200"/>
              </a:spcBef>
              <a:spcAft>
                <a:spcPts val="1200"/>
              </a:spcAft>
              <a:buNone/>
            </a:pPr>
            <a:r>
              <a:rPr lang="en"/>
              <a:t>Software requirement specification is a kind of document which is created by a software analyst after the requirements collected from the various sources - the requirement received by the customer written in ordinary language. It is the job of the analyst to write the requirement in technical language so that they can be understood and beneficial by the development team.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REQUIREMENT ENGINEERING?</a:t>
            </a:r>
            <a:endParaRPr/>
          </a:p>
        </p:txBody>
      </p:sp>
      <p:sp>
        <p:nvSpPr>
          <p:cNvPr id="65" name="Google Shape;65;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is a systematic approach to identifying, eliciting, analyzing, specifying, validating, and managing the needs and expectations of stakeholders for a software system.</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To guarantee the effective creation of a software product, the requirements engineering process entails several tasks that help in understanding, recording, and managing the demands of stakeholders.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2"/>
          <p:cNvSpPr txBox="1"/>
          <p:nvPr>
            <p:ph idx="1" type="body"/>
          </p:nvPr>
        </p:nvSpPr>
        <p:spPr>
          <a:xfrm>
            <a:off x="182600" y="220575"/>
            <a:ext cx="8649600" cy="434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models used at this stage include ER diagrams, data flow diagrams (DFDs), function decomposition diagrams (FDDs), </a:t>
            </a:r>
            <a:endParaRPr/>
          </a:p>
          <a:p>
            <a:pPr indent="0" lvl="0" marL="0" rtl="0" algn="l">
              <a:spcBef>
                <a:spcPts val="1200"/>
              </a:spcBef>
              <a:spcAft>
                <a:spcPts val="0"/>
              </a:spcAft>
              <a:buNone/>
            </a:pPr>
            <a:r>
              <a:rPr lang="en"/>
              <a:t>The goal of this step is to create a clear and comprehensive document that describes the requirements for the software system. This document should be understandable by both the development team and the stakeholders.</a:t>
            </a:r>
            <a:endParaRPr/>
          </a:p>
          <a:p>
            <a:pPr indent="0" lvl="0" marL="0" rtl="0" algn="l">
              <a:spcBef>
                <a:spcPts val="1200"/>
              </a:spcBef>
              <a:spcAft>
                <a:spcPts val="0"/>
              </a:spcAft>
              <a:buNone/>
            </a:pPr>
            <a:r>
              <a:rPr lang="en"/>
              <a:t>4) Requirements Verification and Validation:</a:t>
            </a:r>
            <a:endParaRPr/>
          </a:p>
          <a:p>
            <a:pPr indent="0" lvl="0" marL="0" rtl="0" algn="l">
              <a:spcBef>
                <a:spcPts val="1200"/>
              </a:spcBef>
              <a:spcAft>
                <a:spcPts val="0"/>
              </a:spcAft>
              <a:buNone/>
            </a:pPr>
            <a:r>
              <a:rPr lang="en"/>
              <a:t>To ensure that the documented requirements accurately reflect the needs of stakeholders and are feasible to implement.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ph idx="1" type="body"/>
          </p:nvPr>
        </p:nvSpPr>
        <p:spPr>
          <a:xfrm>
            <a:off x="278125" y="318125"/>
            <a:ext cx="8554200" cy="425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Verification: It refers to the set of tasks that ensures that the software correctly implements a specific function. </a:t>
            </a:r>
            <a:endParaRPr/>
          </a:p>
          <a:p>
            <a:pPr indent="0" lvl="0" marL="0" rtl="0" algn="l">
              <a:spcBef>
                <a:spcPts val="1200"/>
              </a:spcBef>
              <a:spcAft>
                <a:spcPts val="0"/>
              </a:spcAft>
              <a:buClr>
                <a:schemeClr val="dk1"/>
              </a:buClr>
              <a:buSzPts val="1100"/>
              <a:buFont typeface="Arial"/>
              <a:buNone/>
            </a:pPr>
            <a:r>
              <a:rPr lang="en"/>
              <a:t>Validation: It refers to a different set of tasks that ensures that the software that has been built is traceable to customer requirements. </a:t>
            </a:r>
            <a:endParaRPr/>
          </a:p>
          <a:p>
            <a:pPr indent="0" lvl="0" marL="0" rtl="0" algn="l">
              <a:spcBef>
                <a:spcPts val="1200"/>
              </a:spcBef>
              <a:spcAft>
                <a:spcPts val="0"/>
              </a:spcAft>
              <a:buClr>
                <a:schemeClr val="dk1"/>
              </a:buClr>
              <a:buSzPts val="1100"/>
              <a:buFont typeface="Arial"/>
              <a:buNone/>
            </a:pPr>
            <a:r>
              <a:rPr lang="en"/>
              <a:t>If requirements are not validated, errors in the requirement definitions would propagate to the successive stages resulting in a lot of modification and rework. The main steps for this process include:</a:t>
            </a:r>
            <a:endParaRPr/>
          </a:p>
          <a:p>
            <a:pPr indent="-342900" lvl="0" marL="457200" rtl="0" algn="l">
              <a:spcBef>
                <a:spcPts val="1200"/>
              </a:spcBef>
              <a:spcAft>
                <a:spcPts val="0"/>
              </a:spcAft>
              <a:buSzPts val="1800"/>
              <a:buChar char="-"/>
            </a:pPr>
            <a:r>
              <a:rPr lang="en"/>
              <a:t>The requirements should be consistent with all the other requirements i.e. no two requirements should conflict with each other.</a:t>
            </a:r>
            <a:endParaRPr/>
          </a:p>
          <a:p>
            <a:pPr indent="-342900" lvl="0" marL="457200" rtl="0" algn="l">
              <a:spcBef>
                <a:spcPts val="0"/>
              </a:spcBef>
              <a:spcAft>
                <a:spcPts val="0"/>
              </a:spcAft>
              <a:buSzPts val="1800"/>
              <a:buChar char="-"/>
            </a:pPr>
            <a:r>
              <a:rPr lang="en"/>
              <a:t>The requirements should be complete in every sense.</a:t>
            </a:r>
            <a:endParaRPr/>
          </a:p>
          <a:p>
            <a:pPr indent="-342900" lvl="0" marL="457200" rtl="0" algn="l">
              <a:spcBef>
                <a:spcPts val="0"/>
              </a:spcBef>
              <a:spcAft>
                <a:spcPts val="0"/>
              </a:spcAft>
              <a:buSzPts val="1800"/>
              <a:buChar char="-"/>
            </a:pPr>
            <a:r>
              <a:rPr lang="en"/>
              <a:t>The requirements should be practically achievable.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4"/>
          <p:cNvSpPr txBox="1"/>
          <p:nvPr>
            <p:ph idx="1" type="body"/>
          </p:nvPr>
        </p:nvSpPr>
        <p:spPr>
          <a:xfrm>
            <a:off x="230500" y="318125"/>
            <a:ext cx="8601900" cy="4250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Verification is checking that the requirements are complete, consistent, and accurate. Validation is the process of checking that the requirements meet the needs and expectations of the stakeholders.</a:t>
            </a:r>
            <a:endParaRPr/>
          </a:p>
          <a:p>
            <a:pPr indent="0" lvl="0" marL="0" rtl="0" algn="l">
              <a:spcBef>
                <a:spcPts val="1200"/>
              </a:spcBef>
              <a:spcAft>
                <a:spcPts val="0"/>
              </a:spcAft>
              <a:buNone/>
            </a:pPr>
            <a:r>
              <a:rPr lang="en"/>
              <a:t>It is not a one-time process, but it should be integrated and continue throughout the software development process or Software development life-cycle and even in the maintenance stage.</a:t>
            </a:r>
            <a:endParaRPr/>
          </a:p>
          <a:p>
            <a:pPr indent="0" lvl="0" marL="0" rtl="0" algn="l">
              <a:spcBef>
                <a:spcPts val="1200"/>
              </a:spcBef>
              <a:spcAft>
                <a:spcPts val="0"/>
              </a:spcAft>
              <a:buNone/>
            </a:pPr>
            <a:r>
              <a:rPr lang="en"/>
              <a:t>5) Requirements Management: </a:t>
            </a:r>
            <a:endParaRPr/>
          </a:p>
          <a:p>
            <a:pPr indent="0" lvl="0" marL="0" rtl="0" algn="l">
              <a:spcBef>
                <a:spcPts val="1200"/>
              </a:spcBef>
              <a:spcAft>
                <a:spcPts val="1200"/>
              </a:spcAft>
              <a:buNone/>
            </a:pPr>
            <a:r>
              <a:rPr lang="en"/>
              <a:t>Requirements management is the process of managing the requirements throughout the software development life cycle, including tracking and controlling changes, and ensuring that the requirements are still valid and relevant. The goal of requirements management is to ensure that the software system being developed meets the needs and expectations of the stakeholders and that it is developed on time, within budget, and to the required quality.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5"/>
          <p:cNvSpPr txBox="1"/>
          <p:nvPr>
            <p:ph idx="1" type="body"/>
          </p:nvPr>
        </p:nvSpPr>
        <p:spPr>
          <a:xfrm>
            <a:off x="259075" y="213350"/>
            <a:ext cx="8573100" cy="435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Several key activities are involved in requirements management, including:</a:t>
            </a:r>
            <a:endParaRPr/>
          </a:p>
          <a:p>
            <a:pPr indent="-342900" lvl="0" marL="457200" rtl="0" algn="l">
              <a:spcBef>
                <a:spcPts val="1200"/>
              </a:spcBef>
              <a:spcAft>
                <a:spcPts val="0"/>
              </a:spcAft>
              <a:buSzPts val="1800"/>
              <a:buChar char="-"/>
            </a:pPr>
            <a:r>
              <a:rPr lang="en"/>
              <a:t>Tracking and controlling changes: This involves monitoring and controlling changes to the requirements throughout the development process.</a:t>
            </a:r>
            <a:endParaRPr/>
          </a:p>
          <a:p>
            <a:pPr indent="-342900" lvl="0" marL="457200" rtl="0" algn="l">
              <a:spcBef>
                <a:spcPts val="0"/>
              </a:spcBef>
              <a:spcAft>
                <a:spcPts val="0"/>
              </a:spcAft>
              <a:buSzPts val="1800"/>
              <a:buChar char="-"/>
            </a:pPr>
            <a:r>
              <a:rPr lang="en"/>
              <a:t>Communication: This involves ensuring that the requirements are communicated effectively to all stakeholders and that any changes or issues are addressed promptly.</a:t>
            </a:r>
            <a:endParaRPr/>
          </a:p>
          <a:p>
            <a:pPr indent="-342900" lvl="0" marL="457200" rtl="0" algn="l">
              <a:spcBef>
                <a:spcPts val="0"/>
              </a:spcBef>
              <a:spcAft>
                <a:spcPts val="0"/>
              </a:spcAft>
              <a:buSzPts val="1800"/>
              <a:buChar char="-"/>
            </a:pPr>
            <a:r>
              <a:rPr lang="en"/>
              <a:t>Version Control: Maintaining versions of the requirements documents to track changes over time.</a:t>
            </a:r>
            <a:endParaRPr/>
          </a:p>
          <a:p>
            <a:pPr indent="-342900" lvl="0" marL="457200" rtl="0" algn="l">
              <a:spcBef>
                <a:spcPts val="0"/>
              </a:spcBef>
              <a:spcAft>
                <a:spcPts val="0"/>
              </a:spcAft>
              <a:buSzPts val="1800"/>
              <a:buChar char="-"/>
            </a:pPr>
            <a:r>
              <a:rPr lang="en"/>
              <a:t>Monitoring and reporting: This involves monitoring the progress of the development process and reporting on the status of the requirements.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6"/>
          <p:cNvSpPr txBox="1"/>
          <p:nvPr>
            <p:ph idx="1" type="body"/>
          </p:nvPr>
        </p:nvSpPr>
        <p:spPr>
          <a:xfrm>
            <a:off x="249550" y="661025"/>
            <a:ext cx="8582700" cy="39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a:p>
            <a:pPr indent="0" lvl="0" marL="0" rtl="0" algn="l">
              <a:spcBef>
                <a:spcPts val="1200"/>
              </a:spcBef>
              <a:spcAft>
                <a:spcPts val="1200"/>
              </a:spcAft>
              <a:buNone/>
            </a:pPr>
            <a:r>
              <a:rPr lang="en"/>
              <a:t>The Requirements Engineering process is iterative and often involves revisiting earlier phases as new information is discovered or as the project evolves. By following this structured approach, organizations can ensure that their software projects are based on well-understood, clearly documented, and carefully managed requirements, reducing the risk of project failure and increasing the likelihood of delivering a successful product.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7"/>
          <p:cNvSpPr txBox="1"/>
          <p:nvPr>
            <p:ph idx="1" type="body"/>
          </p:nvPr>
        </p:nvSpPr>
        <p:spPr>
          <a:xfrm>
            <a:off x="263950" y="799100"/>
            <a:ext cx="8568300" cy="3769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Tools Involved in Requirement Engineering</a:t>
            </a:r>
            <a:endParaRPr/>
          </a:p>
          <a:p>
            <a:pPr indent="-342900" lvl="0" marL="457200" rtl="0" algn="l">
              <a:spcBef>
                <a:spcPts val="1200"/>
              </a:spcBef>
              <a:spcAft>
                <a:spcPts val="0"/>
              </a:spcAft>
              <a:buSzPts val="1800"/>
              <a:buChar char="-"/>
            </a:pPr>
            <a:r>
              <a:rPr lang="en"/>
              <a:t>Observation report</a:t>
            </a:r>
            <a:endParaRPr/>
          </a:p>
          <a:p>
            <a:pPr indent="-342900" lvl="0" marL="457200" rtl="0" algn="l">
              <a:spcBef>
                <a:spcPts val="0"/>
              </a:spcBef>
              <a:spcAft>
                <a:spcPts val="0"/>
              </a:spcAft>
              <a:buSzPts val="1800"/>
              <a:buChar char="-"/>
            </a:pPr>
            <a:r>
              <a:rPr lang="en"/>
              <a:t>Questionnaire ( survey, poll )</a:t>
            </a:r>
            <a:endParaRPr/>
          </a:p>
          <a:p>
            <a:pPr indent="-342900" lvl="0" marL="457200" rtl="0" algn="l">
              <a:spcBef>
                <a:spcPts val="0"/>
              </a:spcBef>
              <a:spcAft>
                <a:spcPts val="0"/>
              </a:spcAft>
              <a:buSzPts val="1800"/>
              <a:buChar char="-"/>
            </a:pPr>
            <a:r>
              <a:rPr lang="en"/>
              <a:t>Use cases: is a methodology used in system analysis to identify, clarify, and organize system requirements.</a:t>
            </a:r>
            <a:endParaRPr sz="1500">
              <a:solidFill>
                <a:srgbClr val="1F1F1F"/>
              </a:solidFill>
              <a:highlight>
                <a:srgbClr val="FFFFFF"/>
              </a:highlight>
              <a:latin typeface="Arial"/>
              <a:ea typeface="Arial"/>
              <a:cs typeface="Arial"/>
              <a:sym typeface="Arial"/>
            </a:endParaRPr>
          </a:p>
          <a:p>
            <a:pPr indent="-342900" lvl="0" marL="457200" rtl="0" algn="l">
              <a:spcBef>
                <a:spcPts val="0"/>
              </a:spcBef>
              <a:spcAft>
                <a:spcPts val="0"/>
              </a:spcAft>
              <a:buSzPts val="1800"/>
              <a:buChar char="-"/>
            </a:pPr>
            <a:r>
              <a:rPr lang="en"/>
              <a:t>User stories</a:t>
            </a:r>
            <a:endParaRPr/>
          </a:p>
          <a:p>
            <a:pPr indent="-342900" lvl="0" marL="457200" rtl="0" algn="l">
              <a:spcBef>
                <a:spcPts val="0"/>
              </a:spcBef>
              <a:spcAft>
                <a:spcPts val="0"/>
              </a:spcAft>
              <a:buSzPts val="1800"/>
              <a:buChar char="-"/>
            </a:pPr>
            <a:r>
              <a:rPr lang="en"/>
              <a:t>Requirement workshop: is a collaborative session where stakeholders and business analysts work together to elicit, validate, and prioritize requirements for a project or a product.</a:t>
            </a:r>
            <a:endParaRPr/>
          </a:p>
          <a:p>
            <a:pPr indent="-342900" lvl="0" marL="457200" rtl="0" algn="l">
              <a:spcBef>
                <a:spcPts val="0"/>
              </a:spcBef>
              <a:spcAft>
                <a:spcPts val="0"/>
              </a:spcAft>
              <a:buSzPts val="1800"/>
              <a:buChar char="-"/>
            </a:pPr>
            <a:r>
              <a:rPr lang="en"/>
              <a:t>Mind mapping: thinking of new and related ideas</a:t>
            </a:r>
            <a:endParaRPr/>
          </a:p>
          <a:p>
            <a:pPr indent="-342900" lvl="0" marL="457200" rtl="0" algn="l">
              <a:spcBef>
                <a:spcPts val="0"/>
              </a:spcBef>
              <a:spcAft>
                <a:spcPts val="0"/>
              </a:spcAft>
              <a:buSzPts val="1800"/>
              <a:buChar char="-"/>
            </a:pPr>
            <a:r>
              <a:rPr lang="en"/>
              <a:t>Role Playing</a:t>
            </a:r>
            <a:endParaRPr/>
          </a:p>
          <a:p>
            <a:pPr indent="-342900" lvl="0" marL="457200" rtl="0" algn="l">
              <a:spcBef>
                <a:spcPts val="0"/>
              </a:spcBef>
              <a:spcAft>
                <a:spcPts val="0"/>
              </a:spcAft>
              <a:buSzPts val="1800"/>
              <a:buChar char="-"/>
            </a:pPr>
            <a:r>
              <a:rPr lang="en"/>
              <a:t>Prototyping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780754" y="487250"/>
            <a:ext cx="7925549" cy="4066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254500" y="535775"/>
            <a:ext cx="8577900" cy="4032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process of establishing the services that the customers requires from the system and the constraints under which it operate and is developed.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A requirement mandates that something be accomplished, transformed, produced or provided.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&amp; CUSTOMER</a:t>
            </a:r>
            <a:endParaRPr/>
          </a:p>
        </p:txBody>
      </p:sp>
      <p:sp>
        <p:nvSpPr>
          <p:cNvPr id="81" name="Google Shape;81;p17"/>
          <p:cNvSpPr txBox="1"/>
          <p:nvPr>
            <p:ph idx="1" type="body"/>
          </p:nvPr>
        </p:nvSpPr>
        <p:spPr>
          <a:xfrm>
            <a:off x="311700" y="1058225"/>
            <a:ext cx="8520600" cy="35106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The terms "customer" and "user" are often used interchangeably, but they have distinct meanings, especially in software engineering and product development.</a:t>
            </a:r>
            <a:endParaRPr/>
          </a:p>
          <a:p>
            <a:pPr indent="-342900" lvl="0" marL="457200" rtl="0" algn="l">
              <a:spcBef>
                <a:spcPts val="0"/>
              </a:spcBef>
              <a:spcAft>
                <a:spcPts val="0"/>
              </a:spcAft>
              <a:buSzPts val="1800"/>
              <a:buChar char="-"/>
            </a:pPr>
            <a:r>
              <a:rPr lang="en"/>
              <a:t>Customer Definition: A customer is the person or organization that pays for or commissions a product or service. They are the entity that makes the purchasing decision.</a:t>
            </a:r>
            <a:endParaRPr/>
          </a:p>
          <a:p>
            <a:pPr indent="0" lvl="0" marL="457200" rtl="0" algn="l">
              <a:spcBef>
                <a:spcPts val="1200"/>
              </a:spcBef>
              <a:spcAft>
                <a:spcPts val="0"/>
              </a:spcAft>
              <a:buNone/>
            </a:pPr>
            <a:r>
              <a:rPr lang="en"/>
              <a:t>Role:</a:t>
            </a:r>
            <a:endParaRPr/>
          </a:p>
          <a:p>
            <a:pPr indent="-342900" lvl="0" marL="457200" rtl="0" algn="l">
              <a:spcBef>
                <a:spcPts val="1200"/>
              </a:spcBef>
              <a:spcAft>
                <a:spcPts val="0"/>
              </a:spcAft>
              <a:buSzPts val="1800"/>
              <a:buChar char="-"/>
            </a:pPr>
            <a:r>
              <a:rPr lang="en"/>
              <a:t>In many cases, the customer may specify requirements, approve designs, and provide funding.</a:t>
            </a:r>
            <a:endParaRPr/>
          </a:p>
          <a:p>
            <a:pPr indent="-342900" lvl="0" marL="457200" rtl="0" algn="l">
              <a:spcBef>
                <a:spcPts val="0"/>
              </a:spcBef>
              <a:spcAft>
                <a:spcPts val="0"/>
              </a:spcAft>
              <a:buSzPts val="1800"/>
              <a:buChar char="-"/>
            </a:pPr>
            <a:r>
              <a:rPr lang="en"/>
              <a:t>The customer might be involved in the decision-making process and have a significant influence on the product's features and functionality.</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236825" y="356150"/>
            <a:ext cx="8595600" cy="4212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Example:</a:t>
            </a:r>
            <a:endParaRPr/>
          </a:p>
          <a:p>
            <a:pPr indent="-342900" lvl="0" marL="457200" rtl="0" algn="l">
              <a:spcBef>
                <a:spcPts val="1200"/>
              </a:spcBef>
              <a:spcAft>
                <a:spcPts val="0"/>
              </a:spcAft>
              <a:buSzPts val="1800"/>
              <a:buChar char="-"/>
            </a:pPr>
            <a:r>
              <a:rPr lang="en"/>
              <a:t>If a company hires a software development firm to build a custom application, the company is the customer.</a:t>
            </a:r>
            <a:endParaRPr/>
          </a:p>
          <a:p>
            <a:pPr indent="-342900" lvl="0" marL="457200" rtl="0" algn="l">
              <a:spcBef>
                <a:spcPts val="0"/>
              </a:spcBef>
              <a:spcAft>
                <a:spcPts val="0"/>
              </a:spcAft>
              <a:buSzPts val="1800"/>
              <a:buChar char="-"/>
            </a:pPr>
            <a:r>
              <a:rPr lang="en"/>
              <a:t>If you purchase a smartphone, you are the customer.</a:t>
            </a:r>
            <a:endParaRPr/>
          </a:p>
          <a:p>
            <a:pPr indent="0" lvl="0" marL="0" rtl="0" algn="l">
              <a:spcBef>
                <a:spcPts val="1200"/>
              </a:spcBef>
              <a:spcAft>
                <a:spcPts val="0"/>
              </a:spcAft>
              <a:buNone/>
            </a:pPr>
            <a:r>
              <a:rPr lang="en"/>
              <a:t>User Definition: A user is the individual or group of individuals who actually use the product or service. They interact with the system to achieve a specific goal or perform tasks.</a:t>
            </a:r>
            <a:endParaRPr/>
          </a:p>
          <a:p>
            <a:pPr indent="0" lvl="0" marL="0" rtl="0" algn="l">
              <a:spcBef>
                <a:spcPts val="1200"/>
              </a:spcBef>
              <a:spcAft>
                <a:spcPts val="0"/>
              </a:spcAft>
              <a:buNone/>
            </a:pPr>
            <a:r>
              <a:rPr lang="en"/>
              <a:t>Role:</a:t>
            </a:r>
            <a:endParaRPr/>
          </a:p>
          <a:p>
            <a:pPr indent="-342900" lvl="0" marL="457200" rtl="0" algn="l">
              <a:spcBef>
                <a:spcPts val="1200"/>
              </a:spcBef>
              <a:spcAft>
                <a:spcPts val="0"/>
              </a:spcAft>
              <a:buSzPts val="1800"/>
              <a:buChar char="-"/>
            </a:pPr>
            <a:r>
              <a:rPr lang="en"/>
              <a:t>Users provide feedback on the usability and functionality of the product.</a:t>
            </a:r>
            <a:endParaRPr/>
          </a:p>
          <a:p>
            <a:pPr indent="-342900" lvl="0" marL="457200" rtl="0" algn="l">
              <a:spcBef>
                <a:spcPts val="0"/>
              </a:spcBef>
              <a:spcAft>
                <a:spcPts val="0"/>
              </a:spcAft>
              <a:buSzPts val="1800"/>
              <a:buChar char="-"/>
            </a:pPr>
            <a:r>
              <a:rPr lang="en"/>
              <a:t>They are the end recipients of the product's benefits and are concerned with how the product performs in practice.</a:t>
            </a:r>
            <a:endParaRPr/>
          </a:p>
          <a:p>
            <a:pPr indent="-342900" lvl="0" marL="457200" rtl="0" algn="l">
              <a:spcBef>
                <a:spcPts val="0"/>
              </a:spcBef>
              <a:spcAft>
                <a:spcPts val="0"/>
              </a:spcAft>
              <a:buSzPts val="1800"/>
              <a:buChar char="-"/>
            </a:pPr>
            <a:r>
              <a:rPr lang="en"/>
              <a:t>Users might not have any say in the purchase decision or in defining the product's features but are critical for the product’s success.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311700" y="347125"/>
            <a:ext cx="8520600" cy="422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Example:</a:t>
            </a:r>
            <a:endParaRPr/>
          </a:p>
          <a:p>
            <a:pPr indent="0" lvl="0" marL="0" rtl="0" algn="l">
              <a:spcBef>
                <a:spcPts val="1200"/>
              </a:spcBef>
              <a:spcAft>
                <a:spcPts val="0"/>
              </a:spcAft>
              <a:buClr>
                <a:schemeClr val="dk1"/>
              </a:buClr>
              <a:buSzPts val="1100"/>
              <a:buFont typeface="Arial"/>
              <a:buNone/>
            </a:pPr>
            <a:r>
              <a:t/>
            </a:r>
            <a:endParaRPr/>
          </a:p>
          <a:p>
            <a:pPr indent="-342900" lvl="0" marL="457200" rtl="0" algn="l">
              <a:spcBef>
                <a:spcPts val="1200"/>
              </a:spcBef>
              <a:spcAft>
                <a:spcPts val="0"/>
              </a:spcAft>
              <a:buSzPts val="1800"/>
              <a:buChar char="-"/>
            </a:pPr>
            <a:r>
              <a:rPr lang="en"/>
              <a:t>In the case of the custom application mentioned earlier, employees of the company who use the application are the users.</a:t>
            </a:r>
            <a:endParaRPr/>
          </a:p>
          <a:p>
            <a:pPr indent="-342900" lvl="0" marL="457200" rtl="0" algn="l">
              <a:spcBef>
                <a:spcPts val="0"/>
              </a:spcBef>
              <a:spcAft>
                <a:spcPts val="0"/>
              </a:spcAft>
              <a:buSzPts val="1800"/>
              <a:buChar char="-"/>
            </a:pPr>
            <a:r>
              <a:rPr lang="en"/>
              <a:t>For the smartphone you purchased, you are the user when you operate it.</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 OF REQUIREMENT ENGINEERING</a:t>
            </a:r>
            <a:endParaRPr/>
          </a:p>
        </p:txBody>
      </p:sp>
      <p:sp>
        <p:nvSpPr>
          <p:cNvPr id="97" name="Google Shape;97;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Requirements engineering is the first and critical aspect of software development. </a:t>
            </a:r>
            <a:endParaRPr/>
          </a:p>
          <a:p>
            <a:pPr indent="-342900" lvl="0" marL="457200" rtl="0" algn="l">
              <a:spcBef>
                <a:spcPts val="0"/>
              </a:spcBef>
              <a:spcAft>
                <a:spcPts val="0"/>
              </a:spcAft>
              <a:buSzPts val="1800"/>
              <a:buChar char="-"/>
            </a:pPr>
            <a:r>
              <a:rPr lang="en"/>
              <a:t>It ensures that the software meets the needs of its users, and is delivered on time, within budget, and to the required quality standards.</a:t>
            </a:r>
            <a:endParaRPr/>
          </a:p>
          <a:p>
            <a:pPr indent="-342900" lvl="0" marL="457200" rtl="0" algn="l">
              <a:spcBef>
                <a:spcPts val="0"/>
              </a:spcBef>
              <a:spcAft>
                <a:spcPts val="0"/>
              </a:spcAft>
              <a:buSzPts val="1800"/>
              <a:buChar char="-"/>
            </a:pPr>
            <a:r>
              <a:rPr lang="en"/>
              <a:t>It lays the groundwork for a successful project. </a:t>
            </a:r>
            <a:endParaRPr/>
          </a:p>
          <a:p>
            <a:pPr indent="-342900" lvl="0" marL="457200" rtl="0" algn="l">
              <a:spcBef>
                <a:spcPts val="0"/>
              </a:spcBef>
              <a:spcAft>
                <a:spcPts val="0"/>
              </a:spcAft>
              <a:buSzPts val="1800"/>
              <a:buChar char="-"/>
            </a:pPr>
            <a:r>
              <a:rPr lang="en"/>
              <a:t>Reduces the risk of project failure, facilitates better planning and communication, and supports quality assurance. By investing time and effort in proper requirements engineering, organizations can avoid many common pitfalls in software development and increase the likelihood of delivering a successful product.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OF REQUIREMENTS</a:t>
            </a:r>
            <a:endParaRPr/>
          </a:p>
        </p:txBody>
      </p:sp>
      <p:sp>
        <p:nvSpPr>
          <p:cNvPr id="103" name="Google Shape;103;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Requirements in software engineering are typically classified into different types based on their purpose, nature, and the aspects of the system they describe. </a:t>
            </a:r>
            <a:endParaRPr/>
          </a:p>
          <a:p>
            <a:pPr indent="-342900" lvl="0" marL="457200" rtl="0" algn="l">
              <a:spcBef>
                <a:spcPts val="1200"/>
              </a:spcBef>
              <a:spcAft>
                <a:spcPts val="0"/>
              </a:spcAft>
              <a:buSzPts val="1800"/>
              <a:buAutoNum type="arabicParenR"/>
            </a:pPr>
            <a:r>
              <a:rPr lang="en"/>
              <a:t>Functional Requirements: These describe what the system should do, specifying the functions, features, and behavior that the software must support. </a:t>
            </a:r>
            <a:endParaRPr/>
          </a:p>
          <a:p>
            <a:pPr indent="0" lvl="0" marL="0" rtl="0" algn="l">
              <a:spcBef>
                <a:spcPts val="1200"/>
              </a:spcBef>
              <a:spcAft>
                <a:spcPts val="0"/>
              </a:spcAft>
              <a:buClr>
                <a:schemeClr val="dk1"/>
              </a:buClr>
              <a:buSzPts val="1100"/>
              <a:buFont typeface="Arial"/>
              <a:buNone/>
            </a:pPr>
            <a:r>
              <a:rPr lang="en"/>
              <a:t>Examples:</a:t>
            </a:r>
            <a:endParaRPr/>
          </a:p>
          <a:p>
            <a:pPr indent="0" lvl="0" marL="0" rtl="0" algn="l">
              <a:spcBef>
                <a:spcPts val="1200"/>
              </a:spcBef>
              <a:spcAft>
                <a:spcPts val="0"/>
              </a:spcAft>
              <a:buClr>
                <a:schemeClr val="dk1"/>
              </a:buClr>
              <a:buSzPts val="1100"/>
              <a:buFont typeface="Arial"/>
              <a:buNone/>
            </a:pPr>
            <a:r>
              <a:rPr lang="en"/>
              <a:t>The system must allow users to log in using their email and password.</a:t>
            </a:r>
            <a:endParaRPr/>
          </a:p>
          <a:p>
            <a:pPr indent="0" lvl="0" marL="0" rtl="0" algn="l">
              <a:spcBef>
                <a:spcPts val="1200"/>
              </a:spcBef>
              <a:spcAft>
                <a:spcPts val="1200"/>
              </a:spcAft>
              <a:buNone/>
            </a:pPr>
            <a:r>
              <a:rPr lang="en"/>
              <a:t>The system must generate a monthly sales report.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