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Old Standard TT"/>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11646cf0b5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11646cf0b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0f09052e5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0f09052e5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00fb8e36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100fb8e3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100fb8e36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100fb8e36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00fb8e36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100fb8e36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1646cf0b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1646cf0b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1646cf0b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11646cf0b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11646cf0b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11646cf0b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11646cf0b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11646cf0b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Requirement Evolution</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1800" dirty="0"/>
              <a:t>By: Fariha Shaikh</a:t>
            </a:r>
            <a:endParaRPr sz="1800"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body" idx="1"/>
          </p:nvPr>
        </p:nvSpPr>
        <p:spPr>
          <a:xfrm>
            <a:off x="242725" y="283175"/>
            <a:ext cx="8589600" cy="428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2)  </a:t>
            </a:r>
            <a:r>
              <a:rPr lang="en" b="1"/>
              <a:t>Law of Increasing Complexity:</a:t>
            </a:r>
            <a:r>
              <a:rPr lang="en"/>
              <a:t> As software evolves, its complexity typically increases unless work is done to manage and reduce it. This means that as requirements evolve, careful design and management are needed to prevent the system from becoming overly complex.</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r>
              <a:rPr lang="en"/>
              <a:t>3)  </a:t>
            </a:r>
            <a:r>
              <a:rPr lang="en" b="1"/>
              <a:t>Law of Self-Regulation:</a:t>
            </a:r>
            <a:r>
              <a:rPr lang="en"/>
              <a:t> The Law of Self-Regulation means that as software develops and requirements change, the process becomes steadier and easier to predict. This suggests that the team can manage changes in requirements better as they become more familiar with the software.</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 Of Evolution:</a:t>
            </a:r>
            <a:endParaRPr/>
          </a:p>
        </p:txBody>
      </p:sp>
      <p:sp>
        <p:nvSpPr>
          <p:cNvPr id="66" name="Google Shape;66;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Evolution means: </a:t>
            </a:r>
            <a:r>
              <a:rPr lang="en">
                <a:solidFill>
                  <a:srgbClr val="1F1F1F"/>
                </a:solidFill>
                <a:highlight>
                  <a:schemeClr val="accent1"/>
                </a:highlight>
              </a:rPr>
              <a:t>the gradual development of something.  </a:t>
            </a:r>
            <a:endParaRPr>
              <a:solidFill>
                <a:srgbClr val="1F1F1F"/>
              </a:solidFill>
              <a:highlight>
                <a:schemeClr val="accent1"/>
              </a:highlight>
            </a:endParaRPr>
          </a:p>
          <a:p>
            <a:pPr marL="457200" lvl="0" indent="0" algn="l" rtl="0">
              <a:spcBef>
                <a:spcPts val="1200"/>
              </a:spcBef>
              <a:spcAft>
                <a:spcPts val="0"/>
              </a:spcAft>
              <a:buNone/>
            </a:pPr>
            <a:endParaRPr>
              <a:solidFill>
                <a:srgbClr val="1F1F1F"/>
              </a:solidFill>
              <a:highlight>
                <a:schemeClr val="accent1"/>
              </a:highlight>
            </a:endParaRPr>
          </a:p>
          <a:p>
            <a:pPr marL="457200" lvl="0" indent="-342900" algn="l" rtl="0">
              <a:spcBef>
                <a:spcPts val="1200"/>
              </a:spcBef>
              <a:spcAft>
                <a:spcPts val="0"/>
              </a:spcAft>
              <a:buClr>
                <a:srgbClr val="1F1F1F"/>
              </a:buClr>
              <a:buSzPts val="1800"/>
              <a:buChar char="-"/>
            </a:pPr>
            <a:r>
              <a:rPr lang="en">
                <a:solidFill>
                  <a:srgbClr val="1F1F1F"/>
                </a:solidFill>
                <a:highlight>
                  <a:schemeClr val="accent1"/>
                </a:highlight>
              </a:rPr>
              <a:t>Evolution of requirements refers to changes that take place in a set of requirements after initial requirements engineering phase. Thus changes in requirements that may happen in initial elicitation, analysis, specification and validation phases are not evolutionary. </a:t>
            </a:r>
            <a:endParaRPr>
              <a:solidFill>
                <a:srgbClr val="1F1F1F"/>
              </a:solidFill>
              <a:highlight>
                <a:schemeClr val="accent1"/>
              </a:highlight>
            </a:endParaRPr>
          </a:p>
          <a:p>
            <a:pPr marL="457200" lvl="0" indent="0" algn="l" rtl="0">
              <a:spcBef>
                <a:spcPts val="1200"/>
              </a:spcBef>
              <a:spcAft>
                <a:spcPts val="0"/>
              </a:spcAft>
              <a:buNone/>
            </a:pPr>
            <a:endParaRPr>
              <a:solidFill>
                <a:srgbClr val="1F1F1F"/>
              </a:solidFill>
              <a:highlight>
                <a:schemeClr val="accent1"/>
              </a:highlight>
            </a:endParaRPr>
          </a:p>
          <a:p>
            <a:pPr marL="457200" lvl="0" indent="-342900" algn="l" rtl="0">
              <a:spcBef>
                <a:spcPts val="1200"/>
              </a:spcBef>
              <a:spcAft>
                <a:spcPts val="0"/>
              </a:spcAft>
              <a:buClr>
                <a:srgbClr val="1F1F1F"/>
              </a:buClr>
              <a:buSzPts val="1800"/>
              <a:buChar char="-"/>
            </a:pPr>
            <a:r>
              <a:rPr lang="en">
                <a:solidFill>
                  <a:srgbClr val="1F1F1F"/>
                </a:solidFill>
                <a:highlight>
                  <a:schemeClr val="accent1"/>
                </a:highlight>
              </a:rPr>
              <a:t>Changes in requirements are additions, omissions or modifications of requirements [Sta 1999].</a:t>
            </a:r>
            <a:endParaRPr>
              <a:solidFill>
                <a:srgbClr val="1F1F1F"/>
              </a:solidFill>
              <a:highlight>
                <a:schemeClr val="accen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194575" y="138700"/>
            <a:ext cx="8637600" cy="4430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en"/>
              <a:t>The evolution of requirements refers specifically to the changes that occur in the requirements after the initial requirements engineering phase has been completed. In this context, it excludes changes that happen during the early stages of the project, such as:</a:t>
            </a:r>
            <a:endParaRPr/>
          </a:p>
          <a:p>
            <a:pPr marL="457200" lvl="0" indent="-342900" algn="l" rtl="0">
              <a:spcBef>
                <a:spcPts val="1200"/>
              </a:spcBef>
              <a:spcAft>
                <a:spcPts val="0"/>
              </a:spcAft>
              <a:buSzPts val="1800"/>
              <a:buAutoNum type="arabicParenR"/>
            </a:pPr>
            <a:r>
              <a:rPr lang="en"/>
              <a:t>Elicitation: Gathering initial requirements from stakeholders. This is the phase where requirements are first identified, and changes here are expected as stakeholders clarify their needs and priorities.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AutoNum type="arabicParenR"/>
            </a:pPr>
            <a:r>
              <a:rPr lang="en"/>
              <a:t>Analysis: Understanding and refining requirements for feasibility, clarity, and alignment with business objectives. During analysis, adjustments are made to ensure requirements are realistic and clear, but these are not yet considered evolutionary changes.</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204200" y="177225"/>
            <a:ext cx="8628000" cy="4391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3) Specification: Documenting requirements in detail. Adjustments made to ensure accuracy and completeness in this phase also do not count as evolutionary, as they are part of the initial development of the requirements.</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r>
              <a:rPr lang="en"/>
              <a:t>4) Validation: Checking that requirements are correct, complete, and aligned with stakeholder expectations. Changes due to validation feedback help finalize the requirements, but they are still part of the initial phase.</a:t>
            </a:r>
            <a:endParaRPr/>
          </a:p>
          <a:p>
            <a:pPr marL="0" lvl="0" indent="0" algn="l" rtl="0">
              <a:spcBef>
                <a:spcPts val="1200"/>
              </a:spcBef>
              <a:spcAft>
                <a:spcPts val="1200"/>
              </a:spcAft>
              <a:buNone/>
            </a:pPr>
            <a:r>
              <a:rPr lang="en"/>
              <a:t>In other words, requirement evolution occurs after the initial requirements engineering phase is completed and the project has moved into the development or operational phase. Evolutionary changes are typically driven by external factors—like changing business goals, user feedback, technological advancements, or unforeseen issues in implementation—rather than the initial clarification and refinement activities in requirements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Software Evolution?</a:t>
            </a:r>
            <a:endParaRPr/>
          </a:p>
        </p:txBody>
      </p:sp>
      <p:sp>
        <p:nvSpPr>
          <p:cNvPr id="82" name="Google Shape;82;p17"/>
          <p:cNvSpPr txBox="1">
            <a:spLocks noGrp="1"/>
          </p:cNvSpPr>
          <p:nvPr>
            <p:ph type="body" idx="1"/>
          </p:nvPr>
        </p:nvSpPr>
        <p:spPr>
          <a:xfrm>
            <a:off x="311700" y="1171600"/>
            <a:ext cx="8520600" cy="37350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The software evolution process involves key steps: analyzing what changes are needed, planning when to make those changes, updating the system, and then delivering the updated version to customers.</a:t>
            </a:r>
            <a:br>
              <a:rPr lang="en"/>
            </a:br>
            <a:br>
              <a:rPr lang="en"/>
            </a:br>
            <a:r>
              <a:rPr lang="en"/>
              <a:t>1) Evaluate the cost and impact of proposed changes to see how they affect the system and their implementation cost.</a:t>
            </a:r>
            <a:br>
              <a:rPr lang="en"/>
            </a:br>
            <a:br>
              <a:rPr lang="en"/>
            </a:br>
            <a:r>
              <a:rPr lang="en"/>
              <a:t>2) If changes are approved, create a plan for the next software release.</a:t>
            </a:r>
            <a:endParaRPr/>
          </a:p>
          <a:p>
            <a:pPr marL="457200" lvl="0" indent="0" algn="l" rtl="0">
              <a:spcBef>
                <a:spcPts val="1200"/>
              </a:spcBef>
              <a:spcAft>
                <a:spcPts val="0"/>
              </a:spcAft>
              <a:buNone/>
            </a:pPr>
            <a:r>
              <a:rPr lang="en"/>
              <a:t>3) Review all suggested updates (including fixes, adjustments, and new features) to decide which to include.</a:t>
            </a:r>
            <a:endParaRPr/>
          </a:p>
          <a:p>
            <a:pPr marL="457200" lvl="0" indent="0" algn="l" rtl="0">
              <a:spcBef>
                <a:spcPts val="1200"/>
              </a:spcBef>
              <a:spcAft>
                <a:spcPts val="1200"/>
              </a:spcAft>
              <a:buNone/>
            </a:pPr>
            <a:r>
              <a:rPr lang="en"/>
              <a:t>4) Implement the changes by designing, building, and testing them in a development cycle.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700" b="1">
                <a:solidFill>
                  <a:srgbClr val="273239"/>
                </a:solidFill>
                <a:highlight>
                  <a:schemeClr val="accent1"/>
                </a:highlight>
              </a:rPr>
              <a:t>Necessity of Software Evolution</a:t>
            </a:r>
            <a:endParaRPr sz="2700" b="1">
              <a:solidFill>
                <a:srgbClr val="273239"/>
              </a:solidFill>
              <a:highlight>
                <a:schemeClr val="accent1"/>
              </a:highlight>
            </a:endParaRPr>
          </a:p>
          <a:p>
            <a:pPr marL="0" lvl="0" indent="0" algn="l" rtl="0">
              <a:spcBef>
                <a:spcPts val="0"/>
              </a:spcBef>
              <a:spcAft>
                <a:spcPts val="0"/>
              </a:spcAft>
              <a:buNone/>
            </a:pPr>
            <a:endParaRPr sz="2700"/>
          </a:p>
        </p:txBody>
      </p:sp>
      <p:sp>
        <p:nvSpPr>
          <p:cNvPr id="88" name="Google Shape;88;p18"/>
          <p:cNvSpPr txBox="1">
            <a:spLocks noGrp="1"/>
          </p:cNvSpPr>
          <p:nvPr>
            <p:ph type="body" idx="1"/>
          </p:nvPr>
        </p:nvSpPr>
        <p:spPr>
          <a:xfrm>
            <a:off x="311700" y="1171600"/>
            <a:ext cx="8520600" cy="3773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Software evaluation is necessary just because of the following reasons:</a:t>
            </a:r>
            <a:endParaRPr/>
          </a:p>
          <a:p>
            <a:pPr marL="457200" lvl="0" indent="-342900" algn="l" rtl="0">
              <a:spcBef>
                <a:spcPts val="1200"/>
              </a:spcBef>
              <a:spcAft>
                <a:spcPts val="0"/>
              </a:spcAft>
              <a:buSzPts val="1800"/>
              <a:buAutoNum type="arabicParenR"/>
            </a:pPr>
            <a:r>
              <a:rPr lang="en"/>
              <a:t>Adapt to Changing Requirements/Change in requirement with time: As user needs, business goals, and market demands evolve, software must be updated to stay relevant and useful.</a:t>
            </a:r>
            <a:endParaRPr/>
          </a:p>
          <a:p>
            <a:pPr marL="457200" lvl="0" indent="-342900" algn="l" rtl="0">
              <a:spcBef>
                <a:spcPts val="0"/>
              </a:spcBef>
              <a:spcAft>
                <a:spcPts val="0"/>
              </a:spcAft>
              <a:buSzPts val="1800"/>
              <a:buAutoNum type="arabicParenR"/>
            </a:pPr>
            <a:r>
              <a:rPr lang="en"/>
              <a:t>Environment Change: when the working conditions evolve, organizations may need to update old software with new features and functions to fit the new environment. ( Improve Performance and Efficiency)</a:t>
            </a:r>
            <a:endParaRPr/>
          </a:p>
          <a:p>
            <a:pPr marL="457200" lvl="0" indent="-342900" algn="l" rtl="0">
              <a:spcBef>
                <a:spcPts val="0"/>
              </a:spcBef>
              <a:spcAft>
                <a:spcPts val="0"/>
              </a:spcAft>
              <a:buSzPts val="1800"/>
              <a:buAutoNum type="arabicParenR"/>
            </a:pPr>
            <a:r>
              <a:rPr lang="en"/>
              <a:t>Errors and Bugs: Over time, older software can become less accurate and less efficient at handling the growing complexity of tasks. As a result, it’s important to avoid using outdated software. To keep up with today’s demands, old software needs to be updated and improved to handle current workloads effectively.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281250" y="283175"/>
            <a:ext cx="8551200" cy="428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4) Security Risks: Using outdated software can put an organization at risk of cyber attacks, which may compromise sensitive data. To prevent these security breaches, it's essential to regularly check that the software is using the latest security updates and patches. If the software cannot effectively protect against current cyber threats, it should be updated or replaced.</a:t>
            </a:r>
            <a:endParaRPr/>
          </a:p>
          <a:p>
            <a:pPr marL="0" lvl="0" indent="0" algn="l" rtl="0">
              <a:spcBef>
                <a:spcPts val="1200"/>
              </a:spcBef>
              <a:spcAft>
                <a:spcPts val="0"/>
              </a:spcAft>
              <a:buNone/>
            </a:pPr>
            <a:r>
              <a:rPr lang="en"/>
              <a:t>5) For New Functionality and Features: To improve performance and enable faster data processing, organizations need to continually update their software throughout its lifecycle. This evolution ensures that stakeholders and clients can work efficiently with the product.</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752700" y="80900"/>
            <a:ext cx="8035774" cy="487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Laws Apply On Requirement Evolution:</a:t>
            </a:r>
            <a:endParaRPr/>
          </a:p>
        </p:txBody>
      </p:sp>
      <p:sp>
        <p:nvSpPr>
          <p:cNvPr id="104" name="Google Shape;104;p21"/>
          <p:cNvSpPr txBox="1">
            <a:spLocks noGrp="1"/>
          </p:cNvSpPr>
          <p:nvPr>
            <p:ph type="body" idx="1"/>
          </p:nvPr>
        </p:nvSpPr>
        <p:spPr>
          <a:xfrm>
            <a:off x="311700" y="1171599"/>
            <a:ext cx="8520600" cy="3709494"/>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dirty="0"/>
              <a:t>There are several key laws and principles that apply to requirement evolution in software development, particularly relevant to the adaptation and growth of requirements as systems evolve: </a:t>
            </a:r>
            <a:br>
              <a:rPr lang="en" dirty="0"/>
            </a:br>
            <a:endParaRPr dirty="0"/>
          </a:p>
          <a:p>
            <a:pPr marL="457200" lvl="0" indent="-342900" algn="l" rtl="0">
              <a:spcBef>
                <a:spcPts val="0"/>
              </a:spcBef>
              <a:spcAft>
                <a:spcPts val="0"/>
              </a:spcAft>
              <a:buSzPts val="1800"/>
              <a:buChar char="-"/>
            </a:pPr>
            <a:r>
              <a:rPr lang="en" dirty="0"/>
              <a:t>Software engineering researcher </a:t>
            </a:r>
            <a:r>
              <a:rPr lang="en" b="1" dirty="0"/>
              <a:t>Meir Lehman</a:t>
            </a:r>
            <a:r>
              <a:rPr lang="en" dirty="0"/>
              <a:t> identified a set of laws for software evolution, many of which apply directly to requirement evolution:</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AutoNum type="arabicParenR"/>
            </a:pPr>
            <a:r>
              <a:rPr lang="en" b="1" dirty="0"/>
              <a:t>Law of Continuing Change:</a:t>
            </a:r>
            <a:r>
              <a:rPr lang="en" dirty="0"/>
              <a:t> Software must be continually updated to adapt(make something suitable for a new use) to a changing environment, or it will become less useful over time. This law emphasizes the need for evolving requirements to keep software relevant.</a:t>
            </a: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900</Words>
  <Application>Microsoft Office PowerPoint</Application>
  <PresentationFormat>On-screen Show (16:9)</PresentationFormat>
  <Paragraphs>35</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Old Standard TT</vt:lpstr>
      <vt:lpstr>Paperback</vt:lpstr>
      <vt:lpstr>Requirement Evolution</vt:lpstr>
      <vt:lpstr>Concept Of Evolution:</vt:lpstr>
      <vt:lpstr>PowerPoint Presentation</vt:lpstr>
      <vt:lpstr>PowerPoint Presentation</vt:lpstr>
      <vt:lpstr>What is Software Evolution?</vt:lpstr>
      <vt:lpstr>Necessity of Software Evolution </vt:lpstr>
      <vt:lpstr>PowerPoint Presentation</vt:lpstr>
      <vt:lpstr>PowerPoint Presentation</vt:lpstr>
      <vt:lpstr>Laws Apply On Requirement Evolution: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fariha shahid</cp:lastModifiedBy>
  <cp:revision>2</cp:revision>
  <dcterms:modified xsi:type="dcterms:W3CDTF">2024-11-04T04:01:08Z</dcterms:modified>
</cp:coreProperties>
</file>