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Old Standard TT"/>
      <p:regular r:id="rId28"/>
      <p:bold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ldStandardT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392cf7e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392cf7e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392cf7e8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392cf7e8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3da47de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3da47de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3da47de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3da47de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37552f41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37552f41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3da47de5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3da47de5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37552f41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37552f41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37552f41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37552f41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37552f41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37552f41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37552f41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37552f41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17114564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17114564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37552f41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37552f41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392cf7e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392cf7e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3da47de5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3da47de5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23dc628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23dc628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31635702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31635702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37552f4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37552f4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37552f41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37552f4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37552f41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37552f41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37552f41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37552f41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37552f41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37552f41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Requirement Traceability</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sz="1800"/>
              <a:t>By: Fariha Shaikh</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233100" y="157975"/>
            <a:ext cx="8599200" cy="4410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It ensures that project goals are met in a simplified way. The step-by-step process ensures the success of product testing.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It is prepared before the test execution process to make sure that every requirement is covered in the form of a Test case so that we don't miss out any testing.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The test engineer will prepare RTM for their respective assign modules, and then it will be sent to the Test Lead. The Test Lead will go repository to check whether the Test Case is there or not and finally Test Lead consolidate and prepare one necessary RTM document.</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3"/>
          <p:cNvPicPr preferRelativeResize="0"/>
          <p:nvPr/>
        </p:nvPicPr>
        <p:blipFill>
          <a:blip r:embed="rId3">
            <a:alphaModFix/>
          </a:blip>
          <a:stretch>
            <a:fillRect/>
          </a:stretch>
        </p:blipFill>
        <p:spPr>
          <a:xfrm>
            <a:off x="1544625" y="152400"/>
            <a:ext cx="6054741"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idx="1" type="body"/>
          </p:nvPr>
        </p:nvSpPr>
        <p:spPr>
          <a:xfrm>
            <a:off x="175300" y="167600"/>
            <a:ext cx="8657100" cy="46908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This document is designed to make sure that each requirement has a test case.</a:t>
            </a:r>
            <a:endParaRPr/>
          </a:p>
          <a:p>
            <a:pPr indent="-342900" lvl="0" marL="457200" rtl="0" algn="l">
              <a:lnSpc>
                <a:spcPct val="200000"/>
              </a:lnSpc>
              <a:spcBef>
                <a:spcPts val="0"/>
              </a:spcBef>
              <a:spcAft>
                <a:spcPts val="0"/>
              </a:spcAft>
              <a:buSzPts val="1800"/>
              <a:buChar char="-"/>
            </a:pPr>
            <a:r>
              <a:rPr lang="en"/>
              <a:t>Test cases are created based on business needs provided by the client.</a:t>
            </a:r>
            <a:endParaRPr/>
          </a:p>
          <a:p>
            <a:pPr indent="-342900" lvl="0" marL="457200" rtl="0" algn="l">
              <a:lnSpc>
                <a:spcPct val="200000"/>
              </a:lnSpc>
              <a:spcBef>
                <a:spcPts val="0"/>
              </a:spcBef>
              <a:spcAft>
                <a:spcPts val="0"/>
              </a:spcAft>
              <a:buSzPts val="1800"/>
              <a:buChar char="-"/>
            </a:pPr>
            <a:r>
              <a:rPr lang="en"/>
              <a:t>During testing, each requirement is checked through its test case.</a:t>
            </a:r>
            <a:endParaRPr/>
          </a:p>
          <a:p>
            <a:pPr indent="-342900" lvl="0" marL="457200" rtl="0" algn="l">
              <a:lnSpc>
                <a:spcPct val="200000"/>
              </a:lnSpc>
              <a:spcBef>
                <a:spcPts val="0"/>
              </a:spcBef>
              <a:spcAft>
                <a:spcPts val="0"/>
              </a:spcAft>
              <a:buSzPts val="1800"/>
              <a:buChar char="-"/>
            </a:pPr>
            <a:r>
              <a:rPr lang="en"/>
              <a:t>If a requirement is missing from the document, it means no test case exists for it.</a:t>
            </a:r>
            <a:endParaRPr/>
          </a:p>
          <a:p>
            <a:pPr indent="-342900" lvl="0" marL="457200" rtl="0" algn="l">
              <a:lnSpc>
                <a:spcPct val="150000"/>
              </a:lnSpc>
              <a:spcBef>
                <a:spcPts val="0"/>
              </a:spcBef>
              <a:spcAft>
                <a:spcPts val="0"/>
              </a:spcAft>
              <a:buSzPts val="1800"/>
              <a:buChar char="-"/>
            </a:pPr>
            <a:r>
              <a:rPr lang="en"/>
              <a:t>Any missing test case implies that the requirement was not tested, increasing the risk of undetected bugs.</a:t>
            </a:r>
            <a:br>
              <a:rPr lang="en"/>
            </a:br>
            <a:endParaRPr/>
          </a:p>
          <a:p>
            <a:pPr indent="-342900" lvl="0" marL="457200" rtl="0" algn="l">
              <a:lnSpc>
                <a:spcPct val="150000"/>
              </a:lnSpc>
              <a:spcBef>
                <a:spcPts val="0"/>
              </a:spcBef>
              <a:spcAft>
                <a:spcPts val="0"/>
              </a:spcAft>
              <a:buSzPts val="1800"/>
              <a:buChar char="-"/>
            </a:pPr>
            <a:r>
              <a:rPr lang="en"/>
              <a:t>The purpose of traceability is to ensure that all requirements are thoroughly covered and tested.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idx="1" type="body"/>
          </p:nvPr>
        </p:nvSpPr>
        <p:spPr>
          <a:xfrm>
            <a:off x="244250" y="0"/>
            <a:ext cx="8850300" cy="112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observe in the below image that the requirement number 2 and 4 test case names are not mentioned that's why we highlighted them, so that we can easily understand that we have to write the test case for them.</a:t>
            </a:r>
            <a:endParaRPr/>
          </a:p>
        </p:txBody>
      </p:sp>
      <p:pic>
        <p:nvPicPr>
          <p:cNvPr id="123" name="Google Shape;123;p25"/>
          <p:cNvPicPr preferRelativeResize="0"/>
          <p:nvPr/>
        </p:nvPicPr>
        <p:blipFill>
          <a:blip r:embed="rId3">
            <a:alphaModFix/>
          </a:blip>
          <a:stretch>
            <a:fillRect/>
          </a:stretch>
        </p:blipFill>
        <p:spPr>
          <a:xfrm>
            <a:off x="2358125" y="1188525"/>
            <a:ext cx="3944418" cy="3717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idx="1" type="body"/>
          </p:nvPr>
        </p:nvSpPr>
        <p:spPr>
          <a:xfrm>
            <a:off x="281250" y="273550"/>
            <a:ext cx="8551200" cy="4295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arenR"/>
            </a:pPr>
            <a:r>
              <a:rPr lang="en"/>
              <a:t>Forward Traceability:</a:t>
            </a:r>
            <a:endParaRPr/>
          </a:p>
          <a:p>
            <a:pPr indent="-342900" lvl="0" marL="457200" rtl="0" algn="l">
              <a:spcBef>
                <a:spcPts val="0"/>
              </a:spcBef>
              <a:spcAft>
                <a:spcPts val="0"/>
              </a:spcAft>
              <a:buSzPts val="1800"/>
              <a:buChar char="-"/>
            </a:pPr>
            <a:r>
              <a:rPr lang="en"/>
              <a:t>Tracks the requirement from its origin through development, linking it to design documents, code, and test cases.</a:t>
            </a:r>
            <a:endParaRPr/>
          </a:p>
          <a:p>
            <a:pPr indent="-342900" lvl="0" marL="457200" rtl="0" algn="l">
              <a:spcBef>
                <a:spcPts val="0"/>
              </a:spcBef>
              <a:spcAft>
                <a:spcPts val="0"/>
              </a:spcAft>
              <a:buSzPts val="1800"/>
              <a:buChar char="-"/>
            </a:pPr>
            <a:r>
              <a:rPr lang="en"/>
              <a:t>Ensures each requirement is implemented and validated through testing.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arenR"/>
            </a:pPr>
            <a:r>
              <a:rPr lang="en"/>
              <a:t>Backward Traceability (or Reverse Traceability):</a:t>
            </a:r>
            <a:endParaRPr/>
          </a:p>
          <a:p>
            <a:pPr indent="-342900" lvl="0" marL="457200" rtl="0" algn="l">
              <a:spcBef>
                <a:spcPts val="0"/>
              </a:spcBef>
              <a:spcAft>
                <a:spcPts val="0"/>
              </a:spcAft>
              <a:buSzPts val="1800"/>
              <a:buChar char="-"/>
            </a:pPr>
            <a:r>
              <a:rPr lang="en"/>
              <a:t>Traces from the code or tests back to the original requirements.</a:t>
            </a:r>
            <a:endParaRPr/>
          </a:p>
          <a:p>
            <a:pPr indent="-342900" lvl="0" marL="457200" rtl="0" algn="l">
              <a:spcBef>
                <a:spcPts val="0"/>
              </a:spcBef>
              <a:spcAft>
                <a:spcPts val="0"/>
              </a:spcAft>
              <a:buSzPts val="1800"/>
              <a:buChar char="-"/>
            </a:pPr>
            <a:r>
              <a:rPr lang="en"/>
              <a:t>Verifies that all developed features and tests are aligned with initial requirements, preventing scope creep or unnecessary additions.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arenR"/>
            </a:pPr>
            <a:r>
              <a:rPr lang="en"/>
              <a:t>Bidirectional Traceability:</a:t>
            </a:r>
            <a:endParaRPr/>
          </a:p>
          <a:p>
            <a:pPr indent="-342900" lvl="0" marL="457200" rtl="0" algn="l">
              <a:spcBef>
                <a:spcPts val="0"/>
              </a:spcBef>
              <a:spcAft>
                <a:spcPts val="0"/>
              </a:spcAft>
              <a:buSzPts val="1800"/>
              <a:buChar char="-"/>
            </a:pPr>
            <a:r>
              <a:rPr lang="en"/>
              <a:t>Combines forward and backward traceability to provide a complete view of requirement implementation and verification.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7"/>
          <p:cNvPicPr preferRelativeResize="0"/>
          <p:nvPr/>
        </p:nvPicPr>
        <p:blipFill>
          <a:blip r:embed="rId3">
            <a:alphaModFix/>
          </a:blip>
          <a:stretch>
            <a:fillRect/>
          </a:stretch>
        </p:blipFill>
        <p:spPr>
          <a:xfrm>
            <a:off x="123500" y="422125"/>
            <a:ext cx="3500050" cy="3019425"/>
          </a:xfrm>
          <a:prstGeom prst="rect">
            <a:avLst/>
          </a:prstGeom>
          <a:noFill/>
          <a:ln>
            <a:noFill/>
          </a:ln>
        </p:spPr>
      </p:pic>
      <p:pic>
        <p:nvPicPr>
          <p:cNvPr id="134" name="Google Shape;134;p27"/>
          <p:cNvPicPr preferRelativeResize="0"/>
          <p:nvPr/>
        </p:nvPicPr>
        <p:blipFill>
          <a:blip r:embed="rId4">
            <a:alphaModFix/>
          </a:blip>
          <a:stretch>
            <a:fillRect/>
          </a:stretch>
        </p:blipFill>
        <p:spPr>
          <a:xfrm>
            <a:off x="3400300" y="445938"/>
            <a:ext cx="3006925" cy="2971800"/>
          </a:xfrm>
          <a:prstGeom prst="rect">
            <a:avLst/>
          </a:prstGeom>
          <a:noFill/>
          <a:ln>
            <a:noFill/>
          </a:ln>
        </p:spPr>
      </p:pic>
      <p:pic>
        <p:nvPicPr>
          <p:cNvPr id="135" name="Google Shape;135;p27"/>
          <p:cNvPicPr preferRelativeResize="0"/>
          <p:nvPr/>
        </p:nvPicPr>
        <p:blipFill>
          <a:blip r:embed="rId5">
            <a:alphaModFix/>
          </a:blip>
          <a:stretch>
            <a:fillRect/>
          </a:stretch>
        </p:blipFill>
        <p:spPr>
          <a:xfrm>
            <a:off x="6407225" y="422125"/>
            <a:ext cx="2561300" cy="2875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idx="1" type="body"/>
          </p:nvPr>
        </p:nvSpPr>
        <p:spPr>
          <a:xfrm>
            <a:off x="310150" y="157975"/>
            <a:ext cx="8522100" cy="4410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Ensures that each requirement is implemented in the code and has associated test cases, and that all code and tests are tied to an original requirement.</a:t>
            </a:r>
            <a:endParaRPr/>
          </a:p>
          <a:p>
            <a:pPr indent="-342900" lvl="0" marL="457200" rtl="0" algn="l">
              <a:spcBef>
                <a:spcPts val="0"/>
              </a:spcBef>
              <a:spcAft>
                <a:spcPts val="0"/>
              </a:spcAft>
              <a:buSzPts val="1800"/>
              <a:buChar char="-"/>
            </a:pPr>
            <a:r>
              <a:rPr lang="en"/>
              <a:t>Useful for tracking changes and understanding the impact of modifications on requirements, code, and tests.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4) </a:t>
            </a:r>
            <a:r>
              <a:rPr lang="en"/>
              <a:t>Requirement Attributes:</a:t>
            </a:r>
            <a:endParaRPr/>
          </a:p>
          <a:p>
            <a:pPr indent="-342900" lvl="0" marL="457200" rtl="0" algn="l">
              <a:spcBef>
                <a:spcPts val="1200"/>
              </a:spcBef>
              <a:spcAft>
                <a:spcPts val="0"/>
              </a:spcAft>
              <a:buSzPts val="1800"/>
              <a:buChar char="-"/>
            </a:pPr>
            <a:r>
              <a:rPr lang="en"/>
              <a:t>Additional details tied to each requirement, such as priority, status, version, and any changes over time.</a:t>
            </a:r>
            <a:endParaRPr/>
          </a:p>
          <a:p>
            <a:pPr indent="-342900" lvl="0" marL="457200" rtl="0" algn="l">
              <a:spcBef>
                <a:spcPts val="0"/>
              </a:spcBef>
              <a:spcAft>
                <a:spcPts val="0"/>
              </a:spcAft>
              <a:buSzPts val="1800"/>
              <a:buChar char="-"/>
            </a:pPr>
            <a:r>
              <a:rPr lang="en"/>
              <a:t>Helps in managing requirements effectively, especially in complex projects with evolving needs.</a:t>
            </a:r>
            <a:endParaRPr/>
          </a:p>
          <a:p>
            <a:pPr indent="0" lvl="0" marL="0" rtl="0" algn="l">
              <a:spcBef>
                <a:spcPts val="1200"/>
              </a:spcBef>
              <a:spcAft>
                <a:spcPts val="1200"/>
              </a:spcAft>
              <a:buClr>
                <a:schemeClr val="dk1"/>
              </a:buClr>
              <a:buSzPts val="1100"/>
              <a:buFont typeface="Arial"/>
              <a:buNone/>
            </a:pPr>
            <a:r>
              <a:rPr lang="en"/>
              <a:t>In summary, requirements traceability helps ensure all requirements are addressed, all features have a purpose, and changes can be managed efficiently throughout the software lifecycle.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Parameters Of RTM:</a:t>
            </a:r>
            <a:endParaRPr/>
          </a:p>
        </p:txBody>
      </p:sp>
      <p:sp>
        <p:nvSpPr>
          <p:cNvPr id="146" name="Google Shape;146;p29"/>
          <p:cNvSpPr txBox="1"/>
          <p:nvPr>
            <p:ph idx="1" type="body"/>
          </p:nvPr>
        </p:nvSpPr>
        <p:spPr>
          <a:xfrm>
            <a:off x="311700" y="1058225"/>
            <a:ext cx="8590200" cy="378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RTM typically includes the following key parameters:</a:t>
            </a:r>
            <a:endParaRPr/>
          </a:p>
          <a:p>
            <a:pPr indent="0" lvl="0" marL="0" rtl="0" algn="l">
              <a:spcBef>
                <a:spcPts val="1200"/>
              </a:spcBef>
              <a:spcAft>
                <a:spcPts val="0"/>
              </a:spcAft>
              <a:buClr>
                <a:schemeClr val="dk1"/>
              </a:buClr>
              <a:buSzPts val="1100"/>
              <a:buFont typeface="Arial"/>
              <a:buNone/>
            </a:pPr>
            <a:r>
              <a:rPr lang="en"/>
              <a:t>1. Requirement ID: A unique identifier assigned to each requirement. It ensures that every requirement can be traced easily throughout the lifecycle.</a:t>
            </a:r>
            <a:endParaRPr/>
          </a:p>
          <a:p>
            <a:pPr indent="0" lvl="0" marL="0" rtl="0" algn="l">
              <a:spcBef>
                <a:spcPts val="1200"/>
              </a:spcBef>
              <a:spcAft>
                <a:spcPts val="0"/>
              </a:spcAft>
              <a:buClr>
                <a:schemeClr val="dk1"/>
              </a:buClr>
              <a:buSzPts val="1100"/>
              <a:buFont typeface="Arial"/>
              <a:buNone/>
            </a:pPr>
            <a:r>
              <a:rPr lang="en"/>
              <a:t>2. Requirement Description: A brief description of the requirement. It outlines what needs to be accomplished, specifying the functionality or feature that must be implemented.</a:t>
            </a:r>
            <a:endParaRPr/>
          </a:p>
          <a:p>
            <a:pPr indent="0" lvl="0" marL="0" rtl="0" algn="l">
              <a:spcBef>
                <a:spcPts val="1200"/>
              </a:spcBef>
              <a:spcAft>
                <a:spcPts val="0"/>
              </a:spcAft>
              <a:buClr>
                <a:schemeClr val="dk1"/>
              </a:buClr>
              <a:buSzPts val="1100"/>
              <a:buFont typeface="Arial"/>
              <a:buNone/>
            </a:pPr>
            <a:r>
              <a:rPr lang="en"/>
              <a:t>3. Source: The origin or source of the requirement, such as the stakeholder, client, legal regulation, or document (e.g., business requirement document, user stories, etc.).</a:t>
            </a:r>
            <a:endParaRPr/>
          </a:p>
          <a:p>
            <a:pPr indent="0" lvl="0" marL="0" rtl="0" algn="l">
              <a:spcBef>
                <a:spcPts val="1200"/>
              </a:spcBef>
              <a:spcAft>
                <a:spcPts val="1200"/>
              </a:spcAft>
              <a:buNone/>
            </a:pPr>
            <a:r>
              <a:rPr lang="en"/>
              <a:t>4. Priority: The importance or urgency of the requirement. This can be classified as high, medium, or low, or it can be prioritized based on customer or business needs.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idx="1" type="body"/>
          </p:nvPr>
        </p:nvSpPr>
        <p:spPr>
          <a:xfrm>
            <a:off x="204200" y="206125"/>
            <a:ext cx="8628000" cy="436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a:t>
            </a:r>
            <a:r>
              <a:rPr lang="en"/>
              <a:t>Design/Implementation: This column links the requirement to the design or implementation phase. It can include references to specific design documents, modules, or code components that implement the requirement.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rPr lang="en"/>
              <a:t>6. Test Cases: A reference to test cases or test scripts that verify the requirement. This ensures that each requirement has corresponding tests to confirm that it’s working as expected.</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en"/>
              <a:t>7. Test Status: The status of the tests for the requirement, such as Passed, Failed, Not Tested, or Pending. It helps track the progress of testing activities related to the requirement.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1"/>
          <p:cNvSpPr txBox="1"/>
          <p:nvPr>
            <p:ph idx="1" type="body"/>
          </p:nvPr>
        </p:nvSpPr>
        <p:spPr>
          <a:xfrm>
            <a:off x="184925" y="167600"/>
            <a:ext cx="8647500" cy="440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8. </a:t>
            </a:r>
            <a:r>
              <a:rPr lang="en"/>
              <a:t>Traceability: Links to both forward and backward traceability. Forward traceability shows how the requirement has been translated into design, code, and testing, while backward traceability shows how the requirement aligns with the original business needs or objectives.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rPr lang="en"/>
              <a:t>9. Defects or Issues: Any defects or issues found related to a requirement during development or testing. This helps identify if a requirement has been met or if it needs further attention.</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en"/>
              <a:t>10. Status: The current status of the requirement in the project lifecycle (e.g., Not Started, In Progress, Completed, Implemented, Validated, etc.).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Requirement Traceability: </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is a project management tool in software development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used to track requirements and ensure that all parts of the software are built with the same quality and tested properly.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Each requirement describes how the software should work to meet a customer need and is linked to a specific part of the code.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2"/>
          <p:cNvPicPr preferRelativeResize="0"/>
          <p:nvPr/>
        </p:nvPicPr>
        <p:blipFill>
          <a:blip r:embed="rId3">
            <a:alphaModFix/>
          </a:blip>
          <a:stretch>
            <a:fillRect/>
          </a:stretch>
        </p:blipFill>
        <p:spPr>
          <a:xfrm>
            <a:off x="152400" y="624375"/>
            <a:ext cx="8839199" cy="29825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3"/>
          <p:cNvSpPr txBox="1"/>
          <p:nvPr>
            <p:ph type="title"/>
          </p:nvPr>
        </p:nvSpPr>
        <p:spPr>
          <a:xfrm>
            <a:off x="311700" y="982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traceability best practices:</a:t>
            </a:r>
            <a:endParaRPr/>
          </a:p>
        </p:txBody>
      </p:sp>
      <p:sp>
        <p:nvSpPr>
          <p:cNvPr id="167" name="Google Shape;167;p33"/>
          <p:cNvSpPr txBox="1"/>
          <p:nvPr>
            <p:ph idx="1" type="body"/>
          </p:nvPr>
        </p:nvSpPr>
        <p:spPr>
          <a:xfrm>
            <a:off x="311700" y="793675"/>
            <a:ext cx="8520600" cy="4074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b="1" lang="en"/>
              <a:t>Define Clear and Detailed Requirements:</a:t>
            </a:r>
            <a:r>
              <a:rPr lang="en"/>
              <a:t> Ensure all requirements are clearly defined, measurable, and testable. This makes it easier to trace them through the development lifecycle.</a:t>
            </a:r>
            <a:endParaRPr/>
          </a:p>
          <a:p>
            <a:pPr indent="-342900" lvl="0" marL="457200" rtl="0" algn="l">
              <a:spcBef>
                <a:spcPts val="0"/>
              </a:spcBef>
              <a:spcAft>
                <a:spcPts val="0"/>
              </a:spcAft>
              <a:buSzPts val="1800"/>
              <a:buAutoNum type="arabicParenR"/>
            </a:pPr>
            <a:r>
              <a:rPr b="1" lang="en"/>
              <a:t>Use Traceability Tools:</a:t>
            </a:r>
            <a:r>
              <a:rPr lang="en"/>
              <a:t> Use requirements management or traceability tools (such as JIRA, IBM DOORS, or TFS) to document, link, and track requirements.</a:t>
            </a:r>
            <a:endParaRPr/>
          </a:p>
          <a:p>
            <a:pPr indent="0" lvl="0" marL="457200" rtl="0" algn="l">
              <a:spcBef>
                <a:spcPts val="1200"/>
              </a:spcBef>
              <a:spcAft>
                <a:spcPts val="0"/>
              </a:spcAft>
              <a:buNone/>
            </a:pPr>
            <a:r>
              <a:rPr lang="en"/>
              <a:t>It help to maintain relationships between requirements, design, code, and tests efficiently.</a:t>
            </a:r>
            <a:endParaRPr/>
          </a:p>
          <a:p>
            <a:pPr indent="-342900" lvl="0" marL="457200" rtl="0" algn="l">
              <a:spcBef>
                <a:spcPts val="1200"/>
              </a:spcBef>
              <a:spcAft>
                <a:spcPts val="0"/>
              </a:spcAft>
              <a:buSzPts val="1800"/>
              <a:buAutoNum type="arabicParenR"/>
            </a:pPr>
            <a:r>
              <a:rPr b="1" lang="en"/>
              <a:t>Maintain a Requirements Traceability Matrix (RTM):</a:t>
            </a:r>
            <a:r>
              <a:rPr lang="en"/>
              <a:t> Create and update an RTM to track the status of each requirement. Regularly review and update the RTM throughout the project to ensure it reflects the current status.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4"/>
          <p:cNvSpPr txBox="1"/>
          <p:nvPr>
            <p:ph idx="1" type="body"/>
          </p:nvPr>
        </p:nvSpPr>
        <p:spPr>
          <a:xfrm>
            <a:off x="252350" y="177225"/>
            <a:ext cx="8580000" cy="4710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4) </a:t>
            </a:r>
            <a:r>
              <a:rPr b="1" lang="en"/>
              <a:t>Align Requirements with Business Goals:</a:t>
            </a:r>
            <a:r>
              <a:rPr lang="en"/>
              <a:t> Ensure all requirements are aligned with the business objectives and stakeholder needs. This helps prioritize which requirements are critical and which can be adjusted or removed.</a:t>
            </a:r>
            <a:endParaRPr/>
          </a:p>
          <a:p>
            <a:pPr indent="0" lvl="0" marL="0" rtl="0" algn="l">
              <a:spcBef>
                <a:spcPts val="1200"/>
              </a:spcBef>
              <a:spcAft>
                <a:spcPts val="0"/>
              </a:spcAft>
              <a:buNone/>
            </a:pPr>
            <a:r>
              <a:rPr lang="en"/>
              <a:t>5) </a:t>
            </a:r>
            <a:r>
              <a:rPr b="1" lang="en"/>
              <a:t>Track Changes and Updates:</a:t>
            </a:r>
            <a:r>
              <a:rPr lang="en"/>
              <a:t> Requirements often evolve, so it's crucial to track any changes in requirements and their impact on design, development, and testing.</a:t>
            </a:r>
            <a:endParaRPr/>
          </a:p>
          <a:p>
            <a:pPr indent="0" lvl="0" marL="0" rtl="0" algn="l">
              <a:spcBef>
                <a:spcPts val="1200"/>
              </a:spcBef>
              <a:spcAft>
                <a:spcPts val="0"/>
              </a:spcAft>
              <a:buNone/>
            </a:pPr>
            <a:r>
              <a:rPr lang="en"/>
              <a:t>6) </a:t>
            </a:r>
            <a:r>
              <a:rPr b="1" lang="en"/>
              <a:t>Involve Stakeholders:</a:t>
            </a:r>
            <a:r>
              <a:rPr lang="en"/>
              <a:t> Collaborate with stakeholders to ensure that requirements are correctly understood and interpreted. And validate the traceability matrix to ensure it accurately reflects the requirements and the corresponding work. </a:t>
            </a:r>
            <a:endParaRPr/>
          </a:p>
          <a:p>
            <a:pPr indent="0" lvl="0" marL="0" rtl="0" algn="l">
              <a:spcBef>
                <a:spcPts val="1200"/>
              </a:spcBef>
              <a:spcAft>
                <a:spcPts val="0"/>
              </a:spcAft>
              <a:buNone/>
            </a:pPr>
            <a:r>
              <a:rPr lang="en"/>
              <a:t>7) </a:t>
            </a:r>
            <a:r>
              <a:rPr b="1" lang="en"/>
              <a:t>Continuous Verification:</a:t>
            </a:r>
            <a:r>
              <a:rPr lang="en"/>
              <a:t> Continuously verify that all requirements are covered in testing and that test cases are linked to specific requirements.</a:t>
            </a:r>
            <a:endParaRPr/>
          </a:p>
          <a:p>
            <a:pPr indent="0" lvl="0" marL="0" rtl="0" algn="l">
              <a:spcBef>
                <a:spcPts val="1200"/>
              </a:spcBef>
              <a:spcAft>
                <a:spcPts val="1200"/>
              </a:spcAft>
              <a:buNone/>
            </a:pPr>
            <a:r>
              <a:rPr lang="en"/>
              <a:t>8) </a:t>
            </a:r>
            <a:r>
              <a:rPr b="1" lang="en"/>
              <a:t>Clear Documentation:</a:t>
            </a:r>
            <a:r>
              <a:rPr lang="en"/>
              <a:t> Ensure that all traceability documents (RTM, test cases, design specifications, etc.) are well-documented and easy to understand. This facilitates communication between team members and stakeholders.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242725" y="225400"/>
            <a:ext cx="8589600" cy="4343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For example, if a client asks for a login page to protect certain content, the requirement would be that the page blocks incorrect passwords and, when the correct password is entered, takes the user to the protected content.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Another Example: if a client requests a shopping cart for their e-commerce site, the requirement would be that the cart allows users to add or remove items, update quantities, and display the total price. When users proceed to checkout, the cart should transfer all selected items to the payment page accurately.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Another example: if a client wants a search feature on their website, the requirement would be that the search bar provides relevant results based on keywords entered by the user and displays those results quickly and accurately.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184925" y="283175"/>
            <a:ext cx="8647500" cy="42855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Requirements traceability is the ability to track a project’s requirements from start to finish. It links high-level project goals and deliverables to each specific requirement, following each one from its initial idea through development, testing, deployment, and any updates over time.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This tracking goes both forward (from requirement to final product) and backward (from product to original requirement), helping ensure every requirement is met accurately and any changes are effectively managed.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152400" y="739975"/>
            <a:ext cx="8839197" cy="324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175300" y="177225"/>
            <a:ext cx="8657100" cy="4391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requirements traceability, </a:t>
            </a:r>
            <a:r>
              <a:rPr b="1" lang="en"/>
              <a:t>test cases, tasks, incidents, risks, and source code</a:t>
            </a:r>
            <a:r>
              <a:rPr lang="en"/>
              <a:t> are all elements that can be linked to requirements. </a:t>
            </a:r>
            <a:endParaRPr/>
          </a:p>
          <a:p>
            <a:pPr indent="0" lvl="0" marL="0" rtl="0" algn="l">
              <a:spcBef>
                <a:spcPts val="1200"/>
              </a:spcBef>
              <a:spcAft>
                <a:spcPts val="0"/>
              </a:spcAft>
              <a:buNone/>
            </a:pPr>
            <a:r>
              <a:rPr lang="en"/>
              <a:t>Each plays a distinct role in ensuring the requirement is fully understood, implemented, verified, and managed throughout the project lifecycle. Here’s what each one means in this context:</a:t>
            </a:r>
            <a:endParaRPr/>
          </a:p>
          <a:p>
            <a:pPr indent="0" lvl="0" marL="0" rtl="0" algn="l">
              <a:spcBef>
                <a:spcPts val="1200"/>
              </a:spcBef>
              <a:spcAft>
                <a:spcPts val="0"/>
              </a:spcAft>
              <a:buClr>
                <a:schemeClr val="dk1"/>
              </a:buClr>
              <a:buSzPts val="1100"/>
              <a:buFont typeface="Arial"/>
              <a:buNone/>
            </a:pPr>
            <a:r>
              <a:rPr lang="en"/>
              <a:t>Test Case:</a:t>
            </a:r>
            <a:endParaRPr/>
          </a:p>
          <a:p>
            <a:pPr indent="-342900" lvl="0" marL="457200" rtl="0" algn="l">
              <a:spcBef>
                <a:spcPts val="1200"/>
              </a:spcBef>
              <a:spcAft>
                <a:spcPts val="0"/>
              </a:spcAft>
              <a:buSzPts val="1800"/>
              <a:buAutoNum type="arabicParenR"/>
            </a:pPr>
            <a:r>
              <a:rPr lang="en"/>
              <a:t>A test case is a specific scenario or set of steps designed to verify that a requirement is correctly implemented.</a:t>
            </a:r>
            <a:endParaRPr/>
          </a:p>
          <a:p>
            <a:pPr indent="-342900" lvl="0" marL="457200" rtl="0" algn="l">
              <a:spcBef>
                <a:spcPts val="0"/>
              </a:spcBef>
              <a:spcAft>
                <a:spcPts val="0"/>
              </a:spcAft>
              <a:buSzPts val="1800"/>
              <a:buChar char="-"/>
            </a:pPr>
            <a:r>
              <a:rPr lang="en"/>
              <a:t>In traceability, each test case is linked to a requirement to ensure it is tested for accuracy and completeness.</a:t>
            </a:r>
            <a:endParaRPr/>
          </a:p>
          <a:p>
            <a:pPr indent="0" lvl="0" marL="0" rtl="0" algn="l">
              <a:spcBef>
                <a:spcPts val="1200"/>
              </a:spcBef>
              <a:spcAft>
                <a:spcPts val="1200"/>
              </a:spcAft>
              <a:buNone/>
            </a:pPr>
            <a:r>
              <a:rPr lang="en"/>
              <a:t>Example: For a login feature, a test case might check if users can log in with valid credentials.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213825" y="244650"/>
            <a:ext cx="8618400" cy="467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2) </a:t>
            </a:r>
            <a:r>
              <a:rPr lang="en"/>
              <a:t>Task:</a:t>
            </a:r>
            <a:endParaRPr/>
          </a:p>
          <a:p>
            <a:pPr indent="-342900" lvl="0" marL="457200" rtl="0" algn="l">
              <a:spcBef>
                <a:spcPts val="1200"/>
              </a:spcBef>
              <a:spcAft>
                <a:spcPts val="0"/>
              </a:spcAft>
              <a:buSzPts val="1800"/>
              <a:buChar char="-"/>
            </a:pPr>
            <a:r>
              <a:rPr lang="en"/>
              <a:t>A task is an action or a piece of work assigned to team members to fulfill a requirement.</a:t>
            </a:r>
            <a:endParaRPr/>
          </a:p>
          <a:p>
            <a:pPr indent="-342900" lvl="0" marL="457200" rtl="0" algn="l">
              <a:spcBef>
                <a:spcPts val="0"/>
              </a:spcBef>
              <a:spcAft>
                <a:spcPts val="0"/>
              </a:spcAft>
              <a:buSzPts val="1800"/>
              <a:buChar char="-"/>
            </a:pPr>
            <a:r>
              <a:rPr lang="en"/>
              <a:t>Traceability allows linking tasks to requirements, ensuring that each requirement is being actively worked on.</a:t>
            </a:r>
            <a:endParaRPr/>
          </a:p>
          <a:p>
            <a:pPr indent="0" lvl="0" marL="0" rtl="0" algn="l">
              <a:spcBef>
                <a:spcPts val="1200"/>
              </a:spcBef>
              <a:spcAft>
                <a:spcPts val="0"/>
              </a:spcAft>
              <a:buNone/>
            </a:pPr>
            <a:r>
              <a:rPr lang="en"/>
              <a:t>Example: For a new feature, tasks might include design, coding, and integration.</a:t>
            </a:r>
            <a:endParaRPr/>
          </a:p>
          <a:p>
            <a:pPr indent="0" lvl="0" marL="0" rtl="0" algn="l">
              <a:spcBef>
                <a:spcPts val="1200"/>
              </a:spcBef>
              <a:spcAft>
                <a:spcPts val="0"/>
              </a:spcAft>
              <a:buNone/>
            </a:pPr>
            <a:r>
              <a:rPr lang="en"/>
              <a:t>3) Incident:</a:t>
            </a:r>
            <a:endParaRPr/>
          </a:p>
          <a:p>
            <a:pPr indent="-342900" lvl="0" marL="457200" rtl="0" algn="l">
              <a:spcBef>
                <a:spcPts val="1200"/>
              </a:spcBef>
              <a:spcAft>
                <a:spcPts val="0"/>
              </a:spcAft>
              <a:buSzPts val="1800"/>
              <a:buChar char="-"/>
            </a:pPr>
            <a:r>
              <a:rPr lang="en"/>
              <a:t>An incident is an unexpected issue or bug that arises during development or testing.</a:t>
            </a:r>
            <a:endParaRPr/>
          </a:p>
          <a:p>
            <a:pPr indent="-342900" lvl="0" marL="457200" rtl="0" algn="l">
              <a:spcBef>
                <a:spcPts val="0"/>
              </a:spcBef>
              <a:spcAft>
                <a:spcPts val="0"/>
              </a:spcAft>
              <a:buSzPts val="1800"/>
              <a:buChar char="-"/>
            </a:pPr>
            <a:r>
              <a:rPr lang="en"/>
              <a:t>In traceability, incidents can be linked back to requirements to show which requirement is affected, aiding in impact analysis and prioritizing fixes.</a:t>
            </a:r>
            <a:endParaRPr/>
          </a:p>
          <a:p>
            <a:pPr indent="0" lvl="0" marL="0" rtl="0" algn="l">
              <a:spcBef>
                <a:spcPts val="1200"/>
              </a:spcBef>
              <a:spcAft>
                <a:spcPts val="1200"/>
              </a:spcAft>
              <a:buNone/>
            </a:pPr>
            <a:r>
              <a:rPr lang="en"/>
              <a:t>Example: An error message appears when submitting a form, linked to a requirement for data validation.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281250" y="196500"/>
            <a:ext cx="8551200" cy="4372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4) </a:t>
            </a:r>
            <a:r>
              <a:rPr lang="en"/>
              <a:t>Risk:</a:t>
            </a:r>
            <a:endParaRPr/>
          </a:p>
          <a:p>
            <a:pPr indent="-342900" lvl="0" marL="457200" rtl="0" algn="l">
              <a:spcBef>
                <a:spcPts val="1200"/>
              </a:spcBef>
              <a:spcAft>
                <a:spcPts val="0"/>
              </a:spcAft>
              <a:buSzPts val="1800"/>
              <a:buChar char="-"/>
            </a:pPr>
            <a:r>
              <a:rPr lang="en"/>
              <a:t>A risk is a potential issue that could negatively impact the project’s ability to meet a requirement.</a:t>
            </a:r>
            <a:endParaRPr/>
          </a:p>
          <a:p>
            <a:pPr indent="-342900" lvl="0" marL="457200" rtl="0" algn="l">
              <a:spcBef>
                <a:spcPts val="0"/>
              </a:spcBef>
              <a:spcAft>
                <a:spcPts val="0"/>
              </a:spcAft>
              <a:buSzPts val="1800"/>
              <a:buChar char="-"/>
            </a:pPr>
            <a:r>
              <a:rPr lang="en"/>
              <a:t>Traceability helps identify which requirements might be at risk, allowing for proactive management.</a:t>
            </a:r>
            <a:endParaRPr/>
          </a:p>
          <a:p>
            <a:pPr indent="0" lvl="0" marL="0" rtl="0" algn="l">
              <a:spcBef>
                <a:spcPts val="1200"/>
              </a:spcBef>
              <a:spcAft>
                <a:spcPts val="0"/>
              </a:spcAft>
              <a:buClr>
                <a:schemeClr val="dk1"/>
              </a:buClr>
              <a:buSzPts val="1100"/>
              <a:buFont typeface="Arial"/>
              <a:buNone/>
            </a:pPr>
            <a:r>
              <a:rPr lang="en"/>
              <a:t>Example: A risk might be a potential delay due to complex integration, linked to the overall requirement of system interoperability.</a:t>
            </a:r>
            <a:endParaRPr/>
          </a:p>
          <a:p>
            <a:pPr indent="0" lvl="0" marL="0" rtl="0" algn="l">
              <a:spcBef>
                <a:spcPts val="1200"/>
              </a:spcBef>
              <a:spcAft>
                <a:spcPts val="0"/>
              </a:spcAft>
              <a:buClr>
                <a:schemeClr val="dk1"/>
              </a:buClr>
              <a:buSzPts val="1100"/>
              <a:buFont typeface="Arial"/>
              <a:buNone/>
            </a:pPr>
            <a:r>
              <a:rPr lang="en"/>
              <a:t>5) Source Code:</a:t>
            </a:r>
            <a:endParaRPr/>
          </a:p>
          <a:p>
            <a:pPr indent="-342900" lvl="0" marL="457200" rtl="0" algn="l">
              <a:spcBef>
                <a:spcPts val="1200"/>
              </a:spcBef>
              <a:spcAft>
                <a:spcPts val="0"/>
              </a:spcAft>
              <a:buSzPts val="1800"/>
              <a:buChar char="-"/>
            </a:pPr>
            <a:r>
              <a:rPr lang="en"/>
              <a:t>Source code is the actual written code that implements a requirement.</a:t>
            </a:r>
            <a:endParaRPr/>
          </a:p>
          <a:p>
            <a:pPr indent="-342900" lvl="0" marL="457200" rtl="0" algn="l">
              <a:spcBef>
                <a:spcPts val="0"/>
              </a:spcBef>
              <a:spcAft>
                <a:spcPts val="0"/>
              </a:spcAft>
              <a:buSzPts val="1800"/>
              <a:buChar char="-"/>
            </a:pPr>
            <a:r>
              <a:rPr lang="en"/>
              <a:t>In traceability, specific parts of the code can be linked to individual requirements to ensure that the implementation aligns with what was intended.</a:t>
            </a:r>
            <a:endParaRPr/>
          </a:p>
          <a:p>
            <a:pPr indent="0" lvl="0" marL="0" rtl="0" algn="l">
              <a:spcBef>
                <a:spcPts val="1200"/>
              </a:spcBef>
              <a:spcAft>
                <a:spcPts val="1200"/>
              </a:spcAft>
              <a:buNone/>
            </a:pPr>
            <a:r>
              <a:rPr lang="en"/>
              <a:t>Example: The code for the login authentication mechanism is directly tied to the requirement for user login functionality.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RTM &amp; Why it is used? </a:t>
            </a:r>
            <a:endParaRPr/>
          </a:p>
        </p:txBody>
      </p:sp>
      <p:sp>
        <p:nvSpPr>
          <p:cNvPr id="102" name="Google Shape;102;p21"/>
          <p:cNvSpPr txBox="1"/>
          <p:nvPr>
            <p:ph idx="1" type="body"/>
          </p:nvPr>
        </p:nvSpPr>
        <p:spPr>
          <a:xfrm>
            <a:off x="311700" y="1171600"/>
            <a:ext cx="8520600" cy="366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is a table type document that links requirements throughout the project lifecycle, ensuring that each requirement is met and verified. It helps track each requirement from initial specifications through design, development, and testing phases.  Also Known as </a:t>
            </a:r>
            <a:r>
              <a:rPr b="1" lang="en"/>
              <a:t>Cross Reference Matrix.</a:t>
            </a:r>
            <a:endParaRPr b="1"/>
          </a:p>
          <a:p>
            <a:pPr indent="0" lvl="0" marL="457200" rtl="0" algn="l">
              <a:spcBef>
                <a:spcPts val="1200"/>
              </a:spcBef>
              <a:spcAft>
                <a:spcPts val="0"/>
              </a:spcAft>
              <a:buNone/>
            </a:pPr>
            <a:r>
              <a:t/>
            </a:r>
            <a:endParaRPr b="1"/>
          </a:p>
          <a:p>
            <a:pPr indent="-342900" lvl="0" marL="457200" rtl="0" algn="l">
              <a:spcBef>
                <a:spcPts val="1200"/>
              </a:spcBef>
              <a:spcAft>
                <a:spcPts val="0"/>
              </a:spcAft>
              <a:buSzPts val="1800"/>
              <a:buChar char="-"/>
            </a:pPr>
            <a:r>
              <a:rPr lang="en"/>
              <a:t>It helps the testing team understand the testing level done for a given product. The traceability process is used to review the test cases defined for any requirement. Provides a structured format for tracking the status of each requirement and ensuring full coverage.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