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Ultra-Bold" charset="1" panose="00000900000000000000"/>
      <p:regular r:id="rId17"/>
    </p:embeddedFont>
    <p:embeddedFont>
      <p:font typeface="Glacial Indifference" charset="1" panose="00000000000000000000"/>
      <p:regular r:id="rId18"/>
    </p:embeddedFont>
    <p:embeddedFont>
      <p:font typeface="Glacial Indifference Bold" charset="1" panose="00000800000000000000"/>
      <p:regular r:id="rId19"/>
    </p:embeddedFont>
    <p:embeddedFont>
      <p:font typeface="Poppins Bold" charset="1" panose="00000800000000000000"/>
      <p:regular r:id="rId20"/>
    </p:embeddedFont>
    <p:embeddedFont>
      <p:font typeface="Open Sans Extra Bold" charset="1" panose="020B0906030804020204"/>
      <p:regular r:id="rId21"/>
    </p:embeddedFont>
    <p:embeddedFont>
      <p:font typeface="Glacial Indifference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284050">
            <a:off x="9668874" y="-2217147"/>
            <a:ext cx="12267577" cy="6491694"/>
            <a:chOff x="0" y="0"/>
            <a:chExt cx="3230967" cy="1709747"/>
          </a:xfrm>
        </p:grpSpPr>
        <p:sp>
          <p:nvSpPr>
            <p:cNvPr name="Freeform 3" id="3"/>
            <p:cNvSpPr/>
            <p:nvPr/>
          </p:nvSpPr>
          <p:spPr>
            <a:xfrm flipH="false" flipV="false" rot="0">
              <a:off x="0" y="0"/>
              <a:ext cx="3230967" cy="1709747"/>
            </a:xfrm>
            <a:custGeom>
              <a:avLst/>
              <a:gdLst/>
              <a:ahLst/>
              <a:cxnLst/>
              <a:rect r="r" b="b" t="t" l="l"/>
              <a:pathLst>
                <a:path h="1709747" w="3230967">
                  <a:moveTo>
                    <a:pt x="0" y="0"/>
                  </a:moveTo>
                  <a:lnTo>
                    <a:pt x="3230967" y="0"/>
                  </a:lnTo>
                  <a:lnTo>
                    <a:pt x="3230967" y="1709747"/>
                  </a:lnTo>
                  <a:lnTo>
                    <a:pt x="0" y="1709747"/>
                  </a:lnTo>
                  <a:close/>
                </a:path>
              </a:pathLst>
            </a:custGeom>
            <a:solidFill>
              <a:srgbClr val="B28062"/>
            </a:solidFill>
          </p:spPr>
        </p:sp>
        <p:sp>
          <p:nvSpPr>
            <p:cNvPr name="TextBox 4" id="4"/>
            <p:cNvSpPr txBox="true"/>
            <p:nvPr/>
          </p:nvSpPr>
          <p:spPr>
            <a:xfrm>
              <a:off x="0" y="-38100"/>
              <a:ext cx="3230967" cy="17478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171260">
            <a:off x="8752247" y="6012453"/>
            <a:ext cx="13241592" cy="6491694"/>
            <a:chOff x="0" y="0"/>
            <a:chExt cx="3487497" cy="1709747"/>
          </a:xfrm>
        </p:grpSpPr>
        <p:sp>
          <p:nvSpPr>
            <p:cNvPr name="Freeform 6" id="6"/>
            <p:cNvSpPr/>
            <p:nvPr/>
          </p:nvSpPr>
          <p:spPr>
            <a:xfrm flipH="false" flipV="false" rot="0">
              <a:off x="0" y="0"/>
              <a:ext cx="3487497" cy="1709747"/>
            </a:xfrm>
            <a:custGeom>
              <a:avLst/>
              <a:gdLst/>
              <a:ahLst/>
              <a:cxnLst/>
              <a:rect r="r" b="b" t="t" l="l"/>
              <a:pathLst>
                <a:path h="1709747" w="3487497">
                  <a:moveTo>
                    <a:pt x="0" y="0"/>
                  </a:moveTo>
                  <a:lnTo>
                    <a:pt x="3487497" y="0"/>
                  </a:lnTo>
                  <a:lnTo>
                    <a:pt x="3487497" y="1709747"/>
                  </a:lnTo>
                  <a:lnTo>
                    <a:pt x="0" y="1709747"/>
                  </a:lnTo>
                  <a:close/>
                </a:path>
              </a:pathLst>
            </a:custGeom>
            <a:solidFill>
              <a:srgbClr val="B28062"/>
            </a:solidFill>
          </p:spPr>
        </p:sp>
        <p:sp>
          <p:nvSpPr>
            <p:cNvPr name="TextBox 7" id="7"/>
            <p:cNvSpPr txBox="true"/>
            <p:nvPr/>
          </p:nvSpPr>
          <p:spPr>
            <a:xfrm>
              <a:off x="0" y="-38100"/>
              <a:ext cx="3487497" cy="17478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8288854" y="1028700"/>
            <a:ext cx="8385519" cy="8227536"/>
            <a:chOff x="0" y="0"/>
            <a:chExt cx="6350000" cy="6230366"/>
          </a:xfrm>
        </p:grpSpPr>
        <p:sp>
          <p:nvSpPr>
            <p:cNvPr name="Freeform 9" id="9"/>
            <p:cNvSpPr/>
            <p:nvPr/>
          </p:nvSpPr>
          <p:spPr>
            <a:xfrm flipH="false" flipV="false" rot="0">
              <a:off x="0" y="-27686"/>
              <a:ext cx="6350000" cy="6258052"/>
            </a:xfrm>
            <a:custGeom>
              <a:avLst/>
              <a:gdLst/>
              <a:ahLst/>
              <a:cxnLst/>
              <a:rect r="r" b="b" t="t" l="l"/>
              <a:pathLst>
                <a:path h="6258052" w="6350000">
                  <a:moveTo>
                    <a:pt x="0" y="264033"/>
                  </a:moveTo>
                  <a:cubicBezTo>
                    <a:pt x="0" y="103378"/>
                    <a:pt x="128397" y="0"/>
                    <a:pt x="285369" y="34290"/>
                  </a:cubicBezTo>
                  <a:lnTo>
                    <a:pt x="6064631" y="1294638"/>
                  </a:lnTo>
                  <a:cubicBezTo>
                    <a:pt x="6221603" y="1328928"/>
                    <a:pt x="6350000" y="1488313"/>
                    <a:pt x="6350000" y="1648968"/>
                  </a:cubicBezTo>
                  <a:lnTo>
                    <a:pt x="6350000" y="5965952"/>
                  </a:lnTo>
                  <a:cubicBezTo>
                    <a:pt x="6350000" y="6126607"/>
                    <a:pt x="6218555" y="6258052"/>
                    <a:pt x="6057900" y="6258052"/>
                  </a:cubicBezTo>
                  <a:lnTo>
                    <a:pt x="292100" y="6258052"/>
                  </a:lnTo>
                  <a:cubicBezTo>
                    <a:pt x="131445" y="6258052"/>
                    <a:pt x="0" y="6126607"/>
                    <a:pt x="0" y="5965952"/>
                  </a:cubicBezTo>
                  <a:lnTo>
                    <a:pt x="0" y="264033"/>
                  </a:lnTo>
                  <a:close/>
                </a:path>
              </a:pathLst>
            </a:custGeom>
            <a:solidFill>
              <a:srgbClr val="5B3A27"/>
            </a:solidFill>
            <a:ln w="12700">
              <a:solidFill>
                <a:srgbClr val="000000"/>
              </a:solidFill>
            </a:ln>
          </p:spPr>
        </p:sp>
      </p:grpSp>
      <p:grpSp>
        <p:nvGrpSpPr>
          <p:cNvPr name="Group 10" id="10"/>
          <p:cNvGrpSpPr>
            <a:grpSpLocks noChangeAspect="true"/>
          </p:cNvGrpSpPr>
          <p:nvPr/>
        </p:nvGrpSpPr>
        <p:grpSpPr>
          <a:xfrm rot="0">
            <a:off x="8288854" y="1028700"/>
            <a:ext cx="8120381" cy="7967393"/>
            <a:chOff x="0" y="0"/>
            <a:chExt cx="6350000" cy="6230366"/>
          </a:xfrm>
        </p:grpSpPr>
        <p:sp>
          <p:nvSpPr>
            <p:cNvPr name="Freeform 11" id="11"/>
            <p:cNvSpPr/>
            <p:nvPr/>
          </p:nvSpPr>
          <p:spPr>
            <a:xfrm flipH="false" flipV="false" rot="0">
              <a:off x="0" y="-27686"/>
              <a:ext cx="6350000" cy="6258052"/>
            </a:xfrm>
            <a:custGeom>
              <a:avLst/>
              <a:gdLst/>
              <a:ahLst/>
              <a:cxnLst/>
              <a:rect r="r" b="b" t="t" l="l"/>
              <a:pathLst>
                <a:path h="6258052" w="6350000">
                  <a:moveTo>
                    <a:pt x="0" y="264033"/>
                  </a:moveTo>
                  <a:cubicBezTo>
                    <a:pt x="0" y="103378"/>
                    <a:pt x="128397" y="0"/>
                    <a:pt x="285369" y="34290"/>
                  </a:cubicBezTo>
                  <a:lnTo>
                    <a:pt x="6064631" y="1294638"/>
                  </a:lnTo>
                  <a:cubicBezTo>
                    <a:pt x="6221603" y="1328928"/>
                    <a:pt x="6350000" y="1488313"/>
                    <a:pt x="6350000" y="1648968"/>
                  </a:cubicBezTo>
                  <a:lnTo>
                    <a:pt x="6350000" y="5965952"/>
                  </a:lnTo>
                  <a:cubicBezTo>
                    <a:pt x="6350000" y="6126607"/>
                    <a:pt x="6218555" y="6258052"/>
                    <a:pt x="6057900" y="6258052"/>
                  </a:cubicBezTo>
                  <a:lnTo>
                    <a:pt x="292100" y="6258052"/>
                  </a:lnTo>
                  <a:cubicBezTo>
                    <a:pt x="131445" y="6258052"/>
                    <a:pt x="0" y="6126607"/>
                    <a:pt x="0" y="5965952"/>
                  </a:cubicBezTo>
                  <a:lnTo>
                    <a:pt x="0" y="264033"/>
                  </a:lnTo>
                  <a:close/>
                </a:path>
              </a:pathLst>
            </a:custGeom>
            <a:blipFill>
              <a:blip r:embed="rId2"/>
              <a:stretch>
                <a:fillRect l="-10738" t="0" r="-10738" b="0"/>
              </a:stretch>
            </a:blipFill>
          </p:spPr>
        </p:sp>
      </p:grpSp>
      <p:grpSp>
        <p:nvGrpSpPr>
          <p:cNvPr name="Group 12" id="12"/>
          <p:cNvGrpSpPr/>
          <p:nvPr/>
        </p:nvGrpSpPr>
        <p:grpSpPr>
          <a:xfrm rot="-1135394">
            <a:off x="-2127152" y="-1031193"/>
            <a:ext cx="7908362" cy="4967496"/>
            <a:chOff x="0" y="0"/>
            <a:chExt cx="2082861" cy="1308312"/>
          </a:xfrm>
        </p:grpSpPr>
        <p:sp>
          <p:nvSpPr>
            <p:cNvPr name="Freeform 13" id="13"/>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14" id="14"/>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589075" y="4378748"/>
            <a:ext cx="7895875" cy="2987388"/>
          </a:xfrm>
          <a:prstGeom prst="rect">
            <a:avLst/>
          </a:prstGeom>
        </p:spPr>
        <p:txBody>
          <a:bodyPr anchor="t" rtlCol="false" tIns="0" lIns="0" bIns="0" rIns="0">
            <a:spAutoFit/>
          </a:bodyPr>
          <a:lstStyle/>
          <a:p>
            <a:pPr algn="l">
              <a:lnSpc>
                <a:spcPts val="11250"/>
              </a:lnSpc>
            </a:pPr>
            <a:r>
              <a:rPr lang="en-US" sz="10227">
                <a:solidFill>
                  <a:srgbClr val="5B3A27"/>
                </a:solidFill>
                <a:latin typeface="Poppins Ultra-Bold"/>
              </a:rPr>
              <a:t>HOME </a:t>
            </a:r>
          </a:p>
          <a:p>
            <a:pPr algn="l">
              <a:lnSpc>
                <a:spcPts val="11250"/>
              </a:lnSpc>
            </a:pPr>
            <a:r>
              <a:rPr lang="en-US" sz="10227">
                <a:solidFill>
                  <a:srgbClr val="5B3A27"/>
                </a:solidFill>
                <a:latin typeface="Poppins Ultra-Bold"/>
              </a:rPr>
              <a:t>DOCTOR</a:t>
            </a:r>
          </a:p>
        </p:txBody>
      </p:sp>
      <p:sp>
        <p:nvSpPr>
          <p:cNvPr name="TextBox 16" id="16"/>
          <p:cNvSpPr txBox="true"/>
          <p:nvPr/>
        </p:nvSpPr>
        <p:spPr>
          <a:xfrm rot="0">
            <a:off x="589075" y="7479374"/>
            <a:ext cx="7316641" cy="903606"/>
          </a:xfrm>
          <a:prstGeom prst="rect">
            <a:avLst/>
          </a:prstGeom>
        </p:spPr>
        <p:txBody>
          <a:bodyPr anchor="t" rtlCol="false" tIns="0" lIns="0" bIns="0" rIns="0">
            <a:spAutoFit/>
          </a:bodyPr>
          <a:lstStyle/>
          <a:p>
            <a:pPr algn="l">
              <a:lnSpc>
                <a:spcPts val="7419"/>
              </a:lnSpc>
              <a:spcBef>
                <a:spcPct val="0"/>
              </a:spcBef>
            </a:pPr>
            <a:r>
              <a:rPr lang="en-US" sz="5299">
                <a:solidFill>
                  <a:srgbClr val="000000"/>
                </a:solidFill>
                <a:latin typeface="Glacial Indifference"/>
              </a:rPr>
              <a:t>Founder M Qavi Shaikh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135394">
            <a:off x="13337819" y="-2979479"/>
            <a:ext cx="9213484" cy="6656376"/>
            <a:chOff x="0" y="0"/>
            <a:chExt cx="2426597" cy="1753120"/>
          </a:xfrm>
        </p:grpSpPr>
        <p:sp>
          <p:nvSpPr>
            <p:cNvPr name="Freeform 3" id="3"/>
            <p:cNvSpPr/>
            <p:nvPr/>
          </p:nvSpPr>
          <p:spPr>
            <a:xfrm flipH="false" flipV="false" rot="0">
              <a:off x="0" y="0"/>
              <a:ext cx="2426597" cy="1753120"/>
            </a:xfrm>
            <a:custGeom>
              <a:avLst/>
              <a:gdLst/>
              <a:ahLst/>
              <a:cxnLst/>
              <a:rect r="r" b="b" t="t" l="l"/>
              <a:pathLst>
                <a:path h="1753120" w="2426597">
                  <a:moveTo>
                    <a:pt x="84028" y="0"/>
                  </a:moveTo>
                  <a:lnTo>
                    <a:pt x="2342568" y="0"/>
                  </a:lnTo>
                  <a:cubicBezTo>
                    <a:pt x="2364854" y="0"/>
                    <a:pt x="2386227" y="8853"/>
                    <a:pt x="2401985" y="24611"/>
                  </a:cubicBezTo>
                  <a:cubicBezTo>
                    <a:pt x="2417744" y="40370"/>
                    <a:pt x="2426597" y="61743"/>
                    <a:pt x="2426597" y="84028"/>
                  </a:cubicBezTo>
                  <a:lnTo>
                    <a:pt x="2426597" y="1669091"/>
                  </a:lnTo>
                  <a:cubicBezTo>
                    <a:pt x="2426597" y="1691377"/>
                    <a:pt x="2417744" y="1712750"/>
                    <a:pt x="2401985" y="1728508"/>
                  </a:cubicBezTo>
                  <a:cubicBezTo>
                    <a:pt x="2386227" y="1744267"/>
                    <a:pt x="2364854" y="1753120"/>
                    <a:pt x="2342568" y="1753120"/>
                  </a:cubicBezTo>
                  <a:lnTo>
                    <a:pt x="84028" y="1753120"/>
                  </a:lnTo>
                  <a:cubicBezTo>
                    <a:pt x="61743" y="1753120"/>
                    <a:pt x="40370" y="1744267"/>
                    <a:pt x="24611" y="1728508"/>
                  </a:cubicBezTo>
                  <a:cubicBezTo>
                    <a:pt x="8853" y="1712750"/>
                    <a:pt x="0" y="1691377"/>
                    <a:pt x="0" y="1669091"/>
                  </a:cubicBezTo>
                  <a:lnTo>
                    <a:pt x="0" y="84028"/>
                  </a:lnTo>
                  <a:cubicBezTo>
                    <a:pt x="0" y="61743"/>
                    <a:pt x="8853" y="40370"/>
                    <a:pt x="24611" y="24611"/>
                  </a:cubicBezTo>
                  <a:cubicBezTo>
                    <a:pt x="40370" y="8853"/>
                    <a:pt x="61743" y="0"/>
                    <a:pt x="84028" y="0"/>
                  </a:cubicBezTo>
                  <a:close/>
                </a:path>
              </a:pathLst>
            </a:custGeom>
            <a:solidFill>
              <a:srgbClr val="B28062"/>
            </a:solidFill>
            <a:ln cap="rnd">
              <a:noFill/>
              <a:prstDash val="solid"/>
              <a:round/>
            </a:ln>
          </p:spPr>
        </p:sp>
        <p:sp>
          <p:nvSpPr>
            <p:cNvPr name="TextBox 4" id="4"/>
            <p:cNvSpPr txBox="true"/>
            <p:nvPr/>
          </p:nvSpPr>
          <p:spPr>
            <a:xfrm>
              <a:off x="0" y="-38100"/>
              <a:ext cx="2426597" cy="179122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135394">
            <a:off x="-2925481" y="7803252"/>
            <a:ext cx="7908362" cy="4967496"/>
            <a:chOff x="0" y="0"/>
            <a:chExt cx="2082861" cy="1308312"/>
          </a:xfrm>
        </p:grpSpPr>
        <p:sp>
          <p:nvSpPr>
            <p:cNvPr name="Freeform 6" id="6"/>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7" id="7"/>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0" y="1770012"/>
            <a:ext cx="4459387" cy="4325160"/>
            <a:chOff x="0" y="0"/>
            <a:chExt cx="6350000" cy="6158865"/>
          </a:xfrm>
        </p:grpSpPr>
        <p:sp>
          <p:nvSpPr>
            <p:cNvPr name="Freeform 9" id="9"/>
            <p:cNvSpPr/>
            <p:nvPr/>
          </p:nvSpPr>
          <p:spPr>
            <a:xfrm flipH="false" flipV="false" rot="0">
              <a:off x="0" y="0"/>
              <a:ext cx="6350000" cy="6186551"/>
            </a:xfrm>
            <a:custGeom>
              <a:avLst/>
              <a:gdLst/>
              <a:ahLst/>
              <a:cxnLst/>
              <a:rect r="r" b="b" t="t" l="l"/>
              <a:pathLst>
                <a:path h="6186551" w="6350000">
                  <a:moveTo>
                    <a:pt x="6057900" y="0"/>
                  </a:moveTo>
                  <a:cubicBezTo>
                    <a:pt x="6218555" y="0"/>
                    <a:pt x="6350000" y="131445"/>
                    <a:pt x="6350000" y="292100"/>
                  </a:cubicBezTo>
                  <a:lnTo>
                    <a:pt x="6350000" y="5922391"/>
                  </a:lnTo>
                  <a:cubicBezTo>
                    <a:pt x="6350000" y="6083046"/>
                    <a:pt x="6221603" y="6186551"/>
                    <a:pt x="6064631" y="6152388"/>
                  </a:cubicBezTo>
                  <a:lnTo>
                    <a:pt x="285369" y="4894072"/>
                  </a:lnTo>
                  <a:cubicBezTo>
                    <a:pt x="128397" y="4859782"/>
                    <a:pt x="0" y="4700397"/>
                    <a:pt x="0" y="4539742"/>
                  </a:cubicBezTo>
                  <a:lnTo>
                    <a:pt x="0" y="292100"/>
                  </a:lnTo>
                  <a:cubicBezTo>
                    <a:pt x="0" y="131445"/>
                    <a:pt x="131445" y="0"/>
                    <a:pt x="292100" y="0"/>
                  </a:cubicBezTo>
                  <a:lnTo>
                    <a:pt x="6057900" y="0"/>
                  </a:lnTo>
                  <a:close/>
                </a:path>
              </a:pathLst>
            </a:custGeom>
            <a:blipFill>
              <a:blip r:embed="rId2"/>
              <a:stretch>
                <a:fillRect l="-10041" t="0" r="-10041" b="0"/>
              </a:stretch>
            </a:blipFill>
          </p:spPr>
        </p:sp>
      </p:grpSp>
      <p:sp>
        <p:nvSpPr>
          <p:cNvPr name="Freeform 10" id="10"/>
          <p:cNvSpPr/>
          <p:nvPr/>
        </p:nvSpPr>
        <p:spPr>
          <a:xfrm flipH="false" flipV="false" rot="0">
            <a:off x="5143170" y="4742287"/>
            <a:ext cx="2209963" cy="2397395"/>
          </a:xfrm>
          <a:custGeom>
            <a:avLst/>
            <a:gdLst/>
            <a:ahLst/>
            <a:cxnLst/>
            <a:rect r="r" b="b" t="t" l="l"/>
            <a:pathLst>
              <a:path h="2397395" w="2209963">
                <a:moveTo>
                  <a:pt x="0" y="0"/>
                </a:moveTo>
                <a:lnTo>
                  <a:pt x="2209963" y="0"/>
                </a:lnTo>
                <a:lnTo>
                  <a:pt x="2209963" y="2397395"/>
                </a:lnTo>
                <a:lnTo>
                  <a:pt x="0" y="23973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9401729" y="4928094"/>
            <a:ext cx="2066829" cy="2211588"/>
          </a:xfrm>
          <a:custGeom>
            <a:avLst/>
            <a:gdLst/>
            <a:ahLst/>
            <a:cxnLst/>
            <a:rect r="r" b="b" t="t" l="l"/>
            <a:pathLst>
              <a:path h="2211588" w="2066829">
                <a:moveTo>
                  <a:pt x="0" y="0"/>
                </a:moveTo>
                <a:lnTo>
                  <a:pt x="2066829" y="0"/>
                </a:lnTo>
                <a:lnTo>
                  <a:pt x="2066829" y="2211588"/>
                </a:lnTo>
                <a:lnTo>
                  <a:pt x="0" y="22115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3395160" y="5049589"/>
            <a:ext cx="2565963" cy="2090093"/>
          </a:xfrm>
          <a:custGeom>
            <a:avLst/>
            <a:gdLst/>
            <a:ahLst/>
            <a:cxnLst/>
            <a:rect r="r" b="b" t="t" l="l"/>
            <a:pathLst>
              <a:path h="2090093" w="2565963">
                <a:moveTo>
                  <a:pt x="0" y="0"/>
                </a:moveTo>
                <a:lnTo>
                  <a:pt x="2565963" y="0"/>
                </a:lnTo>
                <a:lnTo>
                  <a:pt x="2565963" y="2090093"/>
                </a:lnTo>
                <a:lnTo>
                  <a:pt x="0" y="20900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438909" y="319245"/>
            <a:ext cx="11584647" cy="1558638"/>
          </a:xfrm>
          <a:prstGeom prst="rect">
            <a:avLst/>
          </a:prstGeom>
        </p:spPr>
        <p:txBody>
          <a:bodyPr anchor="t" rtlCol="false" tIns="0" lIns="0" bIns="0" rIns="0">
            <a:spAutoFit/>
          </a:bodyPr>
          <a:lstStyle/>
          <a:p>
            <a:pPr algn="l">
              <a:lnSpc>
                <a:spcPts val="11250"/>
              </a:lnSpc>
            </a:pPr>
            <a:r>
              <a:rPr lang="en-US" sz="10227">
                <a:solidFill>
                  <a:srgbClr val="5B3A27"/>
                </a:solidFill>
                <a:latin typeface="Poppins Ultra-Bold"/>
              </a:rPr>
              <a:t>2ND STARTUP</a:t>
            </a:r>
          </a:p>
        </p:txBody>
      </p:sp>
      <p:sp>
        <p:nvSpPr>
          <p:cNvPr name="TextBox 14" id="14"/>
          <p:cNvSpPr txBox="true"/>
          <p:nvPr/>
        </p:nvSpPr>
        <p:spPr>
          <a:xfrm rot="0">
            <a:off x="4850960" y="2092958"/>
            <a:ext cx="8586080" cy="1153796"/>
          </a:xfrm>
          <a:prstGeom prst="rect">
            <a:avLst/>
          </a:prstGeom>
        </p:spPr>
        <p:txBody>
          <a:bodyPr anchor="t" rtlCol="false" tIns="0" lIns="0" bIns="0" rIns="0">
            <a:spAutoFit/>
          </a:bodyPr>
          <a:lstStyle/>
          <a:p>
            <a:pPr algn="l">
              <a:lnSpc>
                <a:spcPts val="9379"/>
              </a:lnSpc>
              <a:spcBef>
                <a:spcPct val="0"/>
              </a:spcBef>
            </a:pPr>
            <a:r>
              <a:rPr lang="en-US" sz="6699">
                <a:solidFill>
                  <a:srgbClr val="000000"/>
                </a:solidFill>
                <a:latin typeface="Glacial Indifference Bold"/>
              </a:rPr>
              <a:t>HOME DOCTOR</a:t>
            </a:r>
          </a:p>
        </p:txBody>
      </p:sp>
      <p:sp>
        <p:nvSpPr>
          <p:cNvPr name="TextBox 15" id="15"/>
          <p:cNvSpPr txBox="true"/>
          <p:nvPr/>
        </p:nvSpPr>
        <p:spPr>
          <a:xfrm rot="0">
            <a:off x="4679141" y="7415907"/>
            <a:ext cx="3845496" cy="728841"/>
          </a:xfrm>
          <a:prstGeom prst="rect">
            <a:avLst/>
          </a:prstGeom>
        </p:spPr>
        <p:txBody>
          <a:bodyPr anchor="t" rtlCol="false" tIns="0" lIns="0" bIns="0" rIns="0">
            <a:spAutoFit/>
          </a:bodyPr>
          <a:lstStyle/>
          <a:p>
            <a:pPr algn="just">
              <a:lnSpc>
                <a:spcPts val="6027"/>
              </a:lnSpc>
              <a:spcBef>
                <a:spcPct val="0"/>
              </a:spcBef>
            </a:pPr>
            <a:r>
              <a:rPr lang="en-US" sz="4305">
                <a:solidFill>
                  <a:srgbClr val="000000"/>
                </a:solidFill>
                <a:latin typeface="Open Sans Extra Bold"/>
              </a:rPr>
              <a:t>PKR 30,000</a:t>
            </a:r>
          </a:p>
        </p:txBody>
      </p:sp>
      <p:sp>
        <p:nvSpPr>
          <p:cNvPr name="TextBox 16" id="16"/>
          <p:cNvSpPr txBox="true"/>
          <p:nvPr/>
        </p:nvSpPr>
        <p:spPr>
          <a:xfrm rot="0">
            <a:off x="4138640" y="8240367"/>
            <a:ext cx="4385996" cy="679311"/>
          </a:xfrm>
          <a:prstGeom prst="rect">
            <a:avLst/>
          </a:prstGeom>
        </p:spPr>
        <p:txBody>
          <a:bodyPr anchor="t" rtlCol="false" tIns="0" lIns="0" bIns="0" rIns="0">
            <a:spAutoFit/>
          </a:bodyPr>
          <a:lstStyle/>
          <a:p>
            <a:pPr algn="l">
              <a:lnSpc>
                <a:spcPts val="5607"/>
              </a:lnSpc>
              <a:spcBef>
                <a:spcPct val="0"/>
              </a:spcBef>
            </a:pPr>
            <a:r>
              <a:rPr lang="en-US" sz="4005">
                <a:solidFill>
                  <a:srgbClr val="000000"/>
                </a:solidFill>
                <a:latin typeface="Glacial Indifference Italics"/>
              </a:rPr>
              <a:t>Expected Revenue </a:t>
            </a:r>
          </a:p>
        </p:txBody>
      </p:sp>
      <p:sp>
        <p:nvSpPr>
          <p:cNvPr name="TextBox 17" id="17"/>
          <p:cNvSpPr txBox="true"/>
          <p:nvPr/>
        </p:nvSpPr>
        <p:spPr>
          <a:xfrm rot="0">
            <a:off x="5015732" y="3105236"/>
            <a:ext cx="7655079" cy="886957"/>
          </a:xfrm>
          <a:prstGeom prst="rect">
            <a:avLst/>
          </a:prstGeom>
        </p:spPr>
        <p:txBody>
          <a:bodyPr anchor="t" rtlCol="false" tIns="0" lIns="0" bIns="0" rIns="0">
            <a:spAutoFit/>
          </a:bodyPr>
          <a:lstStyle/>
          <a:p>
            <a:pPr algn="just">
              <a:lnSpc>
                <a:spcPts val="7287"/>
              </a:lnSpc>
              <a:spcBef>
                <a:spcPct val="0"/>
              </a:spcBef>
            </a:pPr>
            <a:r>
              <a:rPr lang="en-US" sz="5205">
                <a:solidFill>
                  <a:srgbClr val="000000"/>
                </a:solidFill>
                <a:latin typeface="Glacial Indifference"/>
              </a:rPr>
              <a:t>Founder M Qavi Shaikh</a:t>
            </a:r>
          </a:p>
        </p:txBody>
      </p:sp>
      <p:sp>
        <p:nvSpPr>
          <p:cNvPr name="TextBox 18" id="18"/>
          <p:cNvSpPr txBox="true"/>
          <p:nvPr/>
        </p:nvSpPr>
        <p:spPr>
          <a:xfrm rot="0">
            <a:off x="13977684" y="208349"/>
            <a:ext cx="3966876" cy="1509891"/>
          </a:xfrm>
          <a:prstGeom prst="rect">
            <a:avLst/>
          </a:prstGeom>
        </p:spPr>
        <p:txBody>
          <a:bodyPr anchor="t" rtlCol="false" tIns="0" lIns="0" bIns="0" rIns="0">
            <a:spAutoFit/>
          </a:bodyPr>
          <a:lstStyle/>
          <a:p>
            <a:pPr algn="just">
              <a:lnSpc>
                <a:spcPts val="6027"/>
              </a:lnSpc>
              <a:spcBef>
                <a:spcPct val="0"/>
              </a:spcBef>
            </a:pPr>
            <a:r>
              <a:rPr lang="en-US" sz="4305">
                <a:solidFill>
                  <a:srgbClr val="FFFFFF"/>
                </a:solidFill>
                <a:latin typeface="Glacial Indifference"/>
              </a:rPr>
              <a:t>Present at HEC EXPO Karachi </a:t>
            </a:r>
          </a:p>
        </p:txBody>
      </p:sp>
      <p:sp>
        <p:nvSpPr>
          <p:cNvPr name="TextBox 19" id="19"/>
          <p:cNvSpPr txBox="true"/>
          <p:nvPr/>
        </p:nvSpPr>
        <p:spPr>
          <a:xfrm rot="0">
            <a:off x="14177915" y="1933960"/>
            <a:ext cx="4110085" cy="1509891"/>
          </a:xfrm>
          <a:prstGeom prst="rect">
            <a:avLst/>
          </a:prstGeom>
        </p:spPr>
        <p:txBody>
          <a:bodyPr anchor="t" rtlCol="false" tIns="0" lIns="0" bIns="0" rIns="0">
            <a:spAutoFit/>
          </a:bodyPr>
          <a:lstStyle/>
          <a:p>
            <a:pPr algn="just">
              <a:lnSpc>
                <a:spcPts val="6027"/>
              </a:lnSpc>
              <a:spcBef>
                <a:spcPct val="0"/>
              </a:spcBef>
            </a:pPr>
            <a:r>
              <a:rPr lang="en-US" sz="4305">
                <a:solidFill>
                  <a:srgbClr val="FFFFFF"/>
                </a:solidFill>
                <a:latin typeface="Glacial Indifference"/>
              </a:rPr>
              <a:t>Select as a Final Year Project</a:t>
            </a:r>
          </a:p>
        </p:txBody>
      </p:sp>
      <p:sp>
        <p:nvSpPr>
          <p:cNvPr name="TextBox 20" id="20"/>
          <p:cNvSpPr txBox="true"/>
          <p:nvPr/>
        </p:nvSpPr>
        <p:spPr>
          <a:xfrm rot="0">
            <a:off x="9821690" y="7325604"/>
            <a:ext cx="1354118" cy="728841"/>
          </a:xfrm>
          <a:prstGeom prst="rect">
            <a:avLst/>
          </a:prstGeom>
        </p:spPr>
        <p:txBody>
          <a:bodyPr anchor="t" rtlCol="false" tIns="0" lIns="0" bIns="0" rIns="0">
            <a:spAutoFit/>
          </a:bodyPr>
          <a:lstStyle/>
          <a:p>
            <a:pPr algn="just">
              <a:lnSpc>
                <a:spcPts val="6027"/>
              </a:lnSpc>
              <a:spcBef>
                <a:spcPct val="0"/>
              </a:spcBef>
            </a:pPr>
            <a:r>
              <a:rPr lang="en-US" sz="4305">
                <a:solidFill>
                  <a:srgbClr val="000000"/>
                </a:solidFill>
                <a:latin typeface="Open Sans Extra Bold"/>
              </a:rPr>
              <a:t>5 </a:t>
            </a:r>
          </a:p>
        </p:txBody>
      </p:sp>
      <p:sp>
        <p:nvSpPr>
          <p:cNvPr name="TextBox 21" id="21"/>
          <p:cNvSpPr txBox="true"/>
          <p:nvPr/>
        </p:nvSpPr>
        <p:spPr>
          <a:xfrm rot="0">
            <a:off x="9229731" y="8230842"/>
            <a:ext cx="3075943" cy="754876"/>
          </a:xfrm>
          <a:prstGeom prst="rect">
            <a:avLst/>
          </a:prstGeom>
        </p:spPr>
        <p:txBody>
          <a:bodyPr anchor="t" rtlCol="false" tIns="0" lIns="0" bIns="0" rIns="0">
            <a:spAutoFit/>
          </a:bodyPr>
          <a:lstStyle/>
          <a:p>
            <a:pPr algn="l">
              <a:lnSpc>
                <a:spcPts val="6167"/>
              </a:lnSpc>
              <a:spcBef>
                <a:spcPct val="0"/>
              </a:spcBef>
            </a:pPr>
            <a:r>
              <a:rPr lang="en-US" sz="4405">
                <a:solidFill>
                  <a:srgbClr val="000000"/>
                </a:solidFill>
                <a:latin typeface="Glacial Indifference Italics"/>
              </a:rPr>
              <a:t>Clients</a:t>
            </a:r>
          </a:p>
        </p:txBody>
      </p:sp>
      <p:sp>
        <p:nvSpPr>
          <p:cNvPr name="TextBox 22" id="22"/>
          <p:cNvSpPr txBox="true"/>
          <p:nvPr/>
        </p:nvSpPr>
        <p:spPr>
          <a:xfrm rot="0">
            <a:off x="13977684" y="7377807"/>
            <a:ext cx="2255273" cy="728841"/>
          </a:xfrm>
          <a:prstGeom prst="rect">
            <a:avLst/>
          </a:prstGeom>
        </p:spPr>
        <p:txBody>
          <a:bodyPr anchor="t" rtlCol="false" tIns="0" lIns="0" bIns="0" rIns="0">
            <a:spAutoFit/>
          </a:bodyPr>
          <a:lstStyle/>
          <a:p>
            <a:pPr algn="just">
              <a:lnSpc>
                <a:spcPts val="6027"/>
              </a:lnSpc>
              <a:spcBef>
                <a:spcPct val="0"/>
              </a:spcBef>
            </a:pPr>
            <a:r>
              <a:rPr lang="en-US" sz="4305">
                <a:solidFill>
                  <a:srgbClr val="000000"/>
                </a:solidFill>
                <a:latin typeface="Open Sans Extra Bold"/>
              </a:rPr>
              <a:t>200</a:t>
            </a:r>
          </a:p>
        </p:txBody>
      </p:sp>
      <p:sp>
        <p:nvSpPr>
          <p:cNvPr name="TextBox 23" id="23"/>
          <p:cNvSpPr txBox="true"/>
          <p:nvPr/>
        </p:nvSpPr>
        <p:spPr>
          <a:xfrm rot="0">
            <a:off x="13586400" y="8230842"/>
            <a:ext cx="3075943" cy="754876"/>
          </a:xfrm>
          <a:prstGeom prst="rect">
            <a:avLst/>
          </a:prstGeom>
        </p:spPr>
        <p:txBody>
          <a:bodyPr anchor="t" rtlCol="false" tIns="0" lIns="0" bIns="0" rIns="0">
            <a:spAutoFit/>
          </a:bodyPr>
          <a:lstStyle/>
          <a:p>
            <a:pPr algn="l">
              <a:lnSpc>
                <a:spcPts val="6167"/>
              </a:lnSpc>
              <a:spcBef>
                <a:spcPct val="0"/>
              </a:spcBef>
            </a:pPr>
            <a:r>
              <a:rPr lang="en-US" sz="4405">
                <a:solidFill>
                  <a:srgbClr val="000000"/>
                </a:solidFill>
                <a:latin typeface="Glacial Indifference Italics"/>
              </a:rPr>
              <a:t>Users</a:t>
            </a:r>
          </a:p>
        </p:txBody>
      </p:sp>
      <p:sp>
        <p:nvSpPr>
          <p:cNvPr name="TextBox 24" id="24"/>
          <p:cNvSpPr txBox="true"/>
          <p:nvPr/>
        </p:nvSpPr>
        <p:spPr>
          <a:xfrm rot="0">
            <a:off x="5853477" y="9100019"/>
            <a:ext cx="10644662" cy="886957"/>
          </a:xfrm>
          <a:prstGeom prst="rect">
            <a:avLst/>
          </a:prstGeom>
        </p:spPr>
        <p:txBody>
          <a:bodyPr anchor="t" rtlCol="false" tIns="0" lIns="0" bIns="0" rIns="0">
            <a:spAutoFit/>
          </a:bodyPr>
          <a:lstStyle/>
          <a:p>
            <a:pPr algn="just">
              <a:lnSpc>
                <a:spcPts val="7287"/>
              </a:lnSpc>
              <a:spcBef>
                <a:spcPct val="0"/>
              </a:spcBef>
            </a:pPr>
            <a:r>
              <a:rPr lang="en-US" sz="5205">
                <a:solidFill>
                  <a:srgbClr val="000000"/>
                </a:solidFill>
                <a:latin typeface="Glacial Indifference"/>
              </a:rPr>
              <a:t>Half Quarter Expected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135394">
            <a:off x="8304017" y="-8662372"/>
            <a:ext cx="14289679" cy="10593564"/>
            <a:chOff x="0" y="0"/>
            <a:chExt cx="3763537" cy="2790075"/>
          </a:xfrm>
        </p:grpSpPr>
        <p:sp>
          <p:nvSpPr>
            <p:cNvPr name="Freeform 3" id="3"/>
            <p:cNvSpPr/>
            <p:nvPr/>
          </p:nvSpPr>
          <p:spPr>
            <a:xfrm flipH="false" flipV="false" rot="0">
              <a:off x="0" y="0"/>
              <a:ext cx="3763537" cy="2790075"/>
            </a:xfrm>
            <a:custGeom>
              <a:avLst/>
              <a:gdLst/>
              <a:ahLst/>
              <a:cxnLst/>
              <a:rect r="r" b="b" t="t" l="l"/>
              <a:pathLst>
                <a:path h="2790075" w="3763537">
                  <a:moveTo>
                    <a:pt x="54178" y="0"/>
                  </a:moveTo>
                  <a:lnTo>
                    <a:pt x="3709358" y="0"/>
                  </a:lnTo>
                  <a:cubicBezTo>
                    <a:pt x="3723728" y="0"/>
                    <a:pt x="3737508" y="5708"/>
                    <a:pt x="3747669" y="15868"/>
                  </a:cubicBezTo>
                  <a:cubicBezTo>
                    <a:pt x="3757829" y="26029"/>
                    <a:pt x="3763537" y="39809"/>
                    <a:pt x="3763537" y="54178"/>
                  </a:cubicBezTo>
                  <a:lnTo>
                    <a:pt x="3763537" y="2735896"/>
                  </a:lnTo>
                  <a:cubicBezTo>
                    <a:pt x="3763537" y="2750265"/>
                    <a:pt x="3757829" y="2764046"/>
                    <a:pt x="3747669" y="2774206"/>
                  </a:cubicBezTo>
                  <a:cubicBezTo>
                    <a:pt x="3737508" y="2784367"/>
                    <a:pt x="3723728" y="2790075"/>
                    <a:pt x="3709358" y="2790075"/>
                  </a:cubicBezTo>
                  <a:lnTo>
                    <a:pt x="54178" y="2790075"/>
                  </a:lnTo>
                  <a:cubicBezTo>
                    <a:pt x="39809" y="2790075"/>
                    <a:pt x="26029" y="2784367"/>
                    <a:pt x="15868" y="2774206"/>
                  </a:cubicBezTo>
                  <a:cubicBezTo>
                    <a:pt x="5708" y="2764046"/>
                    <a:pt x="0" y="2750265"/>
                    <a:pt x="0" y="2735896"/>
                  </a:cubicBezTo>
                  <a:lnTo>
                    <a:pt x="0" y="54178"/>
                  </a:lnTo>
                  <a:cubicBezTo>
                    <a:pt x="0" y="39809"/>
                    <a:pt x="5708" y="26029"/>
                    <a:pt x="15868" y="15868"/>
                  </a:cubicBezTo>
                  <a:cubicBezTo>
                    <a:pt x="26029" y="5708"/>
                    <a:pt x="39809" y="0"/>
                    <a:pt x="54178" y="0"/>
                  </a:cubicBezTo>
                  <a:close/>
                </a:path>
              </a:pathLst>
            </a:custGeom>
            <a:solidFill>
              <a:srgbClr val="B28062"/>
            </a:solidFill>
            <a:ln cap="rnd">
              <a:noFill/>
              <a:prstDash val="solid"/>
              <a:round/>
            </a:ln>
          </p:spPr>
        </p:sp>
        <p:sp>
          <p:nvSpPr>
            <p:cNvPr name="TextBox 4" id="4"/>
            <p:cNvSpPr txBox="true"/>
            <p:nvPr/>
          </p:nvSpPr>
          <p:spPr>
            <a:xfrm>
              <a:off x="0" y="-38100"/>
              <a:ext cx="3763537" cy="282817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135394">
            <a:off x="-7253717" y="7284775"/>
            <a:ext cx="15764735" cy="4967496"/>
            <a:chOff x="0" y="0"/>
            <a:chExt cx="4152029" cy="1308312"/>
          </a:xfrm>
        </p:grpSpPr>
        <p:sp>
          <p:nvSpPr>
            <p:cNvPr name="Freeform 6" id="6"/>
            <p:cNvSpPr/>
            <p:nvPr/>
          </p:nvSpPr>
          <p:spPr>
            <a:xfrm flipH="false" flipV="false" rot="0">
              <a:off x="0" y="0"/>
              <a:ext cx="4152029" cy="1308312"/>
            </a:xfrm>
            <a:custGeom>
              <a:avLst/>
              <a:gdLst/>
              <a:ahLst/>
              <a:cxnLst/>
              <a:rect r="r" b="b" t="t" l="l"/>
              <a:pathLst>
                <a:path h="1308312" w="4152029">
                  <a:moveTo>
                    <a:pt x="49109" y="0"/>
                  </a:moveTo>
                  <a:lnTo>
                    <a:pt x="4102920" y="0"/>
                  </a:lnTo>
                  <a:cubicBezTo>
                    <a:pt x="4130042" y="0"/>
                    <a:pt x="4152029" y="21987"/>
                    <a:pt x="4152029" y="49109"/>
                  </a:cubicBezTo>
                  <a:lnTo>
                    <a:pt x="4152029" y="1259203"/>
                  </a:lnTo>
                  <a:cubicBezTo>
                    <a:pt x="4152029" y="1272227"/>
                    <a:pt x="4146855" y="1284718"/>
                    <a:pt x="4137645" y="1293928"/>
                  </a:cubicBezTo>
                  <a:cubicBezTo>
                    <a:pt x="4128435" y="1303138"/>
                    <a:pt x="4115944" y="1308312"/>
                    <a:pt x="4102920" y="1308312"/>
                  </a:cubicBezTo>
                  <a:lnTo>
                    <a:pt x="49109" y="1308312"/>
                  </a:lnTo>
                  <a:cubicBezTo>
                    <a:pt x="36085" y="1308312"/>
                    <a:pt x="23593" y="1303138"/>
                    <a:pt x="14384" y="1293928"/>
                  </a:cubicBezTo>
                  <a:cubicBezTo>
                    <a:pt x="5174" y="1284718"/>
                    <a:pt x="0" y="1272227"/>
                    <a:pt x="0" y="1259203"/>
                  </a:cubicBezTo>
                  <a:lnTo>
                    <a:pt x="0" y="49109"/>
                  </a:lnTo>
                  <a:cubicBezTo>
                    <a:pt x="0" y="36085"/>
                    <a:pt x="5174" y="23593"/>
                    <a:pt x="14384" y="14384"/>
                  </a:cubicBezTo>
                  <a:cubicBezTo>
                    <a:pt x="23593" y="5174"/>
                    <a:pt x="36085" y="0"/>
                    <a:pt x="49109" y="0"/>
                  </a:cubicBezTo>
                  <a:close/>
                </a:path>
              </a:pathLst>
            </a:custGeom>
            <a:solidFill>
              <a:srgbClr val="5B3A27"/>
            </a:solidFill>
            <a:ln cap="rnd">
              <a:noFill/>
              <a:prstDash val="solid"/>
              <a:round/>
            </a:ln>
          </p:spPr>
        </p:sp>
        <p:sp>
          <p:nvSpPr>
            <p:cNvPr name="TextBox 7" id="7"/>
            <p:cNvSpPr txBox="true"/>
            <p:nvPr/>
          </p:nvSpPr>
          <p:spPr>
            <a:xfrm>
              <a:off x="0" y="-38100"/>
              <a:ext cx="4152029" cy="13464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28575" y="-1149911"/>
            <a:ext cx="6743815" cy="11436911"/>
            <a:chOff x="0" y="0"/>
            <a:chExt cx="3711575" cy="6294501"/>
          </a:xfrm>
        </p:grpSpPr>
        <p:sp>
          <p:nvSpPr>
            <p:cNvPr name="Freeform 9" id="9"/>
            <p:cNvSpPr/>
            <p:nvPr/>
          </p:nvSpPr>
          <p:spPr>
            <a:xfrm flipH="false" flipV="false" rot="90000">
              <a:off x="-78309" y="-14125"/>
              <a:ext cx="3894335" cy="6288600"/>
            </a:xfrm>
            <a:custGeom>
              <a:avLst/>
              <a:gdLst/>
              <a:ahLst/>
              <a:cxnLst/>
              <a:rect r="r" b="b" t="t" l="l"/>
              <a:pathLst>
                <a:path h="6288600" w="3894335">
                  <a:moveTo>
                    <a:pt x="3635067" y="6258558"/>
                  </a:moveTo>
                  <a:cubicBezTo>
                    <a:pt x="3792880" y="6288600"/>
                    <a:pt x="3894335" y="6184690"/>
                    <a:pt x="3860621" y="6027658"/>
                  </a:cubicBezTo>
                  <a:lnTo>
                    <a:pt x="2625089" y="282071"/>
                  </a:lnTo>
                  <a:cubicBezTo>
                    <a:pt x="2591376" y="125039"/>
                    <a:pt x="2432346" y="0"/>
                    <a:pt x="2271746" y="4205"/>
                  </a:cubicBezTo>
                  <a:lnTo>
                    <a:pt x="288559" y="56137"/>
                  </a:lnTo>
                  <a:cubicBezTo>
                    <a:pt x="127959" y="60342"/>
                    <a:pt x="0" y="195183"/>
                    <a:pt x="4205" y="355783"/>
                  </a:cubicBezTo>
                  <a:lnTo>
                    <a:pt x="133827" y="5300989"/>
                  </a:lnTo>
                  <a:cubicBezTo>
                    <a:pt x="138033" y="5461588"/>
                    <a:pt x="270558" y="5617558"/>
                    <a:pt x="428370" y="5647600"/>
                  </a:cubicBezTo>
                  <a:lnTo>
                    <a:pt x="3635067" y="6258558"/>
                  </a:lnTo>
                  <a:close/>
                </a:path>
              </a:pathLst>
            </a:custGeom>
            <a:blipFill>
              <a:blip r:embed="rId2"/>
              <a:stretch>
                <a:fillRect l="-118630" t="-5439" r="-96826" b="-24257"/>
              </a:stretch>
            </a:blipFill>
          </p:spPr>
        </p:sp>
      </p:grpSp>
      <p:sp>
        <p:nvSpPr>
          <p:cNvPr name="Freeform 10" id="10"/>
          <p:cNvSpPr/>
          <p:nvPr/>
        </p:nvSpPr>
        <p:spPr>
          <a:xfrm flipH="false" flipV="false" rot="0">
            <a:off x="10955136" y="5775297"/>
            <a:ext cx="722825" cy="722825"/>
          </a:xfrm>
          <a:custGeom>
            <a:avLst/>
            <a:gdLst/>
            <a:ahLst/>
            <a:cxnLst/>
            <a:rect r="r" b="b" t="t" l="l"/>
            <a:pathLst>
              <a:path h="722825" w="722825">
                <a:moveTo>
                  <a:pt x="0" y="0"/>
                </a:moveTo>
                <a:lnTo>
                  <a:pt x="722825" y="0"/>
                </a:lnTo>
                <a:lnTo>
                  <a:pt x="722825" y="722825"/>
                </a:lnTo>
                <a:lnTo>
                  <a:pt x="0" y="7228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0955136" y="6545747"/>
            <a:ext cx="808784" cy="808784"/>
          </a:xfrm>
          <a:custGeom>
            <a:avLst/>
            <a:gdLst/>
            <a:ahLst/>
            <a:cxnLst/>
            <a:rect r="r" b="b" t="t" l="l"/>
            <a:pathLst>
              <a:path h="808784" w="808784">
                <a:moveTo>
                  <a:pt x="0" y="0"/>
                </a:moveTo>
                <a:lnTo>
                  <a:pt x="808784" y="0"/>
                </a:lnTo>
                <a:lnTo>
                  <a:pt x="808784" y="808784"/>
                </a:lnTo>
                <a:lnTo>
                  <a:pt x="0" y="8087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955136" y="7402156"/>
            <a:ext cx="903640" cy="903640"/>
          </a:xfrm>
          <a:custGeom>
            <a:avLst/>
            <a:gdLst/>
            <a:ahLst/>
            <a:cxnLst/>
            <a:rect r="r" b="b" t="t" l="l"/>
            <a:pathLst>
              <a:path h="903640" w="903640">
                <a:moveTo>
                  <a:pt x="0" y="0"/>
                </a:moveTo>
                <a:lnTo>
                  <a:pt x="903640" y="0"/>
                </a:lnTo>
                <a:lnTo>
                  <a:pt x="903640" y="903641"/>
                </a:lnTo>
                <a:lnTo>
                  <a:pt x="0" y="903641"/>
                </a:lnTo>
                <a:lnTo>
                  <a:pt x="0" y="0"/>
                </a:lnTo>
                <a:close/>
              </a:path>
            </a:pathLst>
          </a:custGeom>
          <a:blipFill>
            <a:blip r:embed="rId7"/>
            <a:stretch>
              <a:fillRect l="0" t="0" r="0" b="0"/>
            </a:stretch>
          </a:blipFill>
        </p:spPr>
      </p:sp>
      <p:sp>
        <p:nvSpPr>
          <p:cNvPr name="TextBox 13" id="13"/>
          <p:cNvSpPr txBox="true"/>
          <p:nvPr/>
        </p:nvSpPr>
        <p:spPr>
          <a:xfrm rot="0">
            <a:off x="10744047" y="4367378"/>
            <a:ext cx="7505337" cy="1000268"/>
          </a:xfrm>
          <a:prstGeom prst="rect">
            <a:avLst/>
          </a:prstGeom>
        </p:spPr>
        <p:txBody>
          <a:bodyPr anchor="t" rtlCol="false" tIns="0" lIns="0" bIns="0" rIns="0">
            <a:spAutoFit/>
          </a:bodyPr>
          <a:lstStyle/>
          <a:p>
            <a:pPr algn="l">
              <a:lnSpc>
                <a:spcPts val="7288"/>
              </a:lnSpc>
            </a:pPr>
            <a:r>
              <a:rPr lang="en-US" sz="6626">
                <a:solidFill>
                  <a:srgbClr val="5B3A27"/>
                </a:solidFill>
                <a:latin typeface="Poppins Ultra-Bold"/>
              </a:rPr>
              <a:t>CONTACT US</a:t>
            </a:r>
          </a:p>
        </p:txBody>
      </p:sp>
      <p:sp>
        <p:nvSpPr>
          <p:cNvPr name="TextBox 14" id="14"/>
          <p:cNvSpPr txBox="true"/>
          <p:nvPr/>
        </p:nvSpPr>
        <p:spPr>
          <a:xfrm rot="0">
            <a:off x="11903760" y="5794581"/>
            <a:ext cx="3118244" cy="597535"/>
          </a:xfrm>
          <a:prstGeom prst="rect">
            <a:avLst/>
          </a:prstGeom>
        </p:spPr>
        <p:txBody>
          <a:bodyPr anchor="t" rtlCol="false" tIns="0" lIns="0" bIns="0" rIns="0">
            <a:spAutoFit/>
          </a:bodyPr>
          <a:lstStyle/>
          <a:p>
            <a:pPr algn="l">
              <a:lnSpc>
                <a:spcPts val="4882"/>
              </a:lnSpc>
            </a:pPr>
            <a:r>
              <a:rPr lang="en-US" sz="3487">
                <a:solidFill>
                  <a:srgbClr val="000000"/>
                </a:solidFill>
                <a:latin typeface="Glacial Indifference"/>
              </a:rPr>
              <a:t>0313-3825456</a:t>
            </a:r>
          </a:p>
        </p:txBody>
      </p:sp>
      <p:sp>
        <p:nvSpPr>
          <p:cNvPr name="TextBox 15" id="15"/>
          <p:cNvSpPr txBox="true"/>
          <p:nvPr/>
        </p:nvSpPr>
        <p:spPr>
          <a:xfrm rot="0">
            <a:off x="11960910" y="6591599"/>
            <a:ext cx="5185913" cy="597535"/>
          </a:xfrm>
          <a:prstGeom prst="rect">
            <a:avLst/>
          </a:prstGeom>
        </p:spPr>
        <p:txBody>
          <a:bodyPr anchor="t" rtlCol="false" tIns="0" lIns="0" bIns="0" rIns="0">
            <a:spAutoFit/>
          </a:bodyPr>
          <a:lstStyle/>
          <a:p>
            <a:pPr algn="l">
              <a:lnSpc>
                <a:spcPts val="4882"/>
              </a:lnSpc>
            </a:pPr>
            <a:r>
              <a:rPr lang="en-US" sz="3487">
                <a:solidFill>
                  <a:srgbClr val="000000"/>
                </a:solidFill>
                <a:latin typeface="Glacial Indifference"/>
              </a:rPr>
              <a:t>Qavi Shaikh</a:t>
            </a:r>
          </a:p>
        </p:txBody>
      </p:sp>
      <p:sp>
        <p:nvSpPr>
          <p:cNvPr name="TextBox 16" id="16"/>
          <p:cNvSpPr txBox="true"/>
          <p:nvPr/>
        </p:nvSpPr>
        <p:spPr>
          <a:xfrm rot="0">
            <a:off x="12073387" y="7389159"/>
            <a:ext cx="5185913" cy="597535"/>
          </a:xfrm>
          <a:prstGeom prst="rect">
            <a:avLst/>
          </a:prstGeom>
        </p:spPr>
        <p:txBody>
          <a:bodyPr anchor="t" rtlCol="false" tIns="0" lIns="0" bIns="0" rIns="0">
            <a:spAutoFit/>
          </a:bodyPr>
          <a:lstStyle/>
          <a:p>
            <a:pPr algn="l">
              <a:lnSpc>
                <a:spcPts val="4882"/>
              </a:lnSpc>
            </a:pPr>
            <a:r>
              <a:rPr lang="en-US" sz="3487">
                <a:solidFill>
                  <a:srgbClr val="000000"/>
                </a:solidFill>
                <a:latin typeface="Glacial Indifference"/>
              </a:rPr>
              <a:t>qavi.shaikh11@gmail.com</a:t>
            </a:r>
          </a:p>
        </p:txBody>
      </p:sp>
      <p:sp>
        <p:nvSpPr>
          <p:cNvPr name="TextBox 17" id="17"/>
          <p:cNvSpPr txBox="true"/>
          <p:nvPr/>
        </p:nvSpPr>
        <p:spPr>
          <a:xfrm rot="0">
            <a:off x="9290538" y="8614727"/>
            <a:ext cx="11191694" cy="1153796"/>
          </a:xfrm>
          <a:prstGeom prst="rect">
            <a:avLst/>
          </a:prstGeom>
        </p:spPr>
        <p:txBody>
          <a:bodyPr anchor="t" rtlCol="false" tIns="0" lIns="0" bIns="0" rIns="0">
            <a:spAutoFit/>
          </a:bodyPr>
          <a:lstStyle/>
          <a:p>
            <a:pPr algn="l">
              <a:lnSpc>
                <a:spcPts val="9379"/>
              </a:lnSpc>
              <a:spcBef>
                <a:spcPct val="0"/>
              </a:spcBef>
            </a:pPr>
            <a:r>
              <a:rPr lang="en-US" sz="6699">
                <a:solidFill>
                  <a:srgbClr val="000000"/>
                </a:solidFill>
                <a:latin typeface="Glacial Indifference Bold"/>
              </a:rPr>
              <a:t>Presenter Qavi Shaikh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541250">
            <a:off x="5758896" y="8768885"/>
            <a:ext cx="13241592" cy="6491694"/>
            <a:chOff x="0" y="0"/>
            <a:chExt cx="3487497" cy="1709747"/>
          </a:xfrm>
        </p:grpSpPr>
        <p:sp>
          <p:nvSpPr>
            <p:cNvPr name="Freeform 3" id="3"/>
            <p:cNvSpPr/>
            <p:nvPr/>
          </p:nvSpPr>
          <p:spPr>
            <a:xfrm flipH="false" flipV="false" rot="0">
              <a:off x="0" y="0"/>
              <a:ext cx="3487497" cy="1709747"/>
            </a:xfrm>
            <a:custGeom>
              <a:avLst/>
              <a:gdLst/>
              <a:ahLst/>
              <a:cxnLst/>
              <a:rect r="r" b="b" t="t" l="l"/>
              <a:pathLst>
                <a:path h="1709747" w="3487497">
                  <a:moveTo>
                    <a:pt x="46773" y="0"/>
                  </a:moveTo>
                  <a:lnTo>
                    <a:pt x="3440724" y="0"/>
                  </a:lnTo>
                  <a:cubicBezTo>
                    <a:pt x="3466556" y="0"/>
                    <a:pt x="3487497" y="20941"/>
                    <a:pt x="3487497" y="46773"/>
                  </a:cubicBezTo>
                  <a:lnTo>
                    <a:pt x="3487497" y="1662973"/>
                  </a:lnTo>
                  <a:cubicBezTo>
                    <a:pt x="3487497" y="1688805"/>
                    <a:pt x="3466556" y="1709747"/>
                    <a:pt x="3440724" y="1709747"/>
                  </a:cubicBezTo>
                  <a:lnTo>
                    <a:pt x="46773" y="1709747"/>
                  </a:lnTo>
                  <a:cubicBezTo>
                    <a:pt x="20941" y="1709747"/>
                    <a:pt x="0" y="1688805"/>
                    <a:pt x="0" y="1662973"/>
                  </a:cubicBezTo>
                  <a:lnTo>
                    <a:pt x="0" y="46773"/>
                  </a:lnTo>
                  <a:cubicBezTo>
                    <a:pt x="0" y="20941"/>
                    <a:pt x="20941" y="0"/>
                    <a:pt x="46773" y="0"/>
                  </a:cubicBezTo>
                  <a:close/>
                </a:path>
              </a:pathLst>
            </a:custGeom>
            <a:solidFill>
              <a:srgbClr val="B28062"/>
            </a:solidFill>
          </p:spPr>
        </p:sp>
        <p:sp>
          <p:nvSpPr>
            <p:cNvPr name="TextBox 4" id="4"/>
            <p:cNvSpPr txBox="true"/>
            <p:nvPr/>
          </p:nvSpPr>
          <p:spPr>
            <a:xfrm>
              <a:off x="0" y="-38100"/>
              <a:ext cx="3487497" cy="17478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135394">
            <a:off x="-2127152" y="-1031193"/>
            <a:ext cx="7908362" cy="4967496"/>
            <a:chOff x="0" y="0"/>
            <a:chExt cx="2082861" cy="1308312"/>
          </a:xfrm>
        </p:grpSpPr>
        <p:sp>
          <p:nvSpPr>
            <p:cNvPr name="Freeform 6" id="6"/>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7" id="7"/>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76676" y="1898421"/>
            <a:ext cx="6669241" cy="8811548"/>
          </a:xfrm>
          <a:custGeom>
            <a:avLst/>
            <a:gdLst/>
            <a:ahLst/>
            <a:cxnLst/>
            <a:rect r="r" b="b" t="t" l="l"/>
            <a:pathLst>
              <a:path h="8811548" w="6669241">
                <a:moveTo>
                  <a:pt x="0" y="0"/>
                </a:moveTo>
                <a:lnTo>
                  <a:pt x="6669241" y="0"/>
                </a:lnTo>
                <a:lnTo>
                  <a:pt x="6669241" y="8811548"/>
                </a:lnTo>
                <a:lnTo>
                  <a:pt x="0" y="8811548"/>
                </a:lnTo>
                <a:lnTo>
                  <a:pt x="0" y="0"/>
                </a:lnTo>
                <a:close/>
              </a:path>
            </a:pathLst>
          </a:custGeom>
          <a:blipFill>
            <a:blip r:embed="rId2"/>
            <a:stretch>
              <a:fillRect l="0" t="0" r="0" b="0"/>
            </a:stretch>
          </a:blipFill>
        </p:spPr>
      </p:sp>
      <p:sp>
        <p:nvSpPr>
          <p:cNvPr name="TextBox 9" id="9"/>
          <p:cNvSpPr txBox="true"/>
          <p:nvPr/>
        </p:nvSpPr>
        <p:spPr>
          <a:xfrm rot="0">
            <a:off x="1827029" y="372699"/>
            <a:ext cx="11584119" cy="1079856"/>
          </a:xfrm>
          <a:prstGeom prst="rect">
            <a:avLst/>
          </a:prstGeom>
        </p:spPr>
        <p:txBody>
          <a:bodyPr anchor="t" rtlCol="false" tIns="0" lIns="0" bIns="0" rIns="0">
            <a:spAutoFit/>
          </a:bodyPr>
          <a:lstStyle/>
          <a:p>
            <a:pPr algn="l">
              <a:lnSpc>
                <a:spcPts val="7730"/>
              </a:lnSpc>
            </a:pPr>
            <a:r>
              <a:rPr lang="en-US" sz="7028">
                <a:solidFill>
                  <a:srgbClr val="000000"/>
                </a:solidFill>
                <a:latin typeface="Poppins Ultra-Bold"/>
              </a:rPr>
              <a:t>ABOUT FOUNDER</a:t>
            </a:r>
          </a:p>
        </p:txBody>
      </p:sp>
      <p:sp>
        <p:nvSpPr>
          <p:cNvPr name="TextBox 10" id="10"/>
          <p:cNvSpPr txBox="true"/>
          <p:nvPr/>
        </p:nvSpPr>
        <p:spPr>
          <a:xfrm rot="0">
            <a:off x="8357448" y="2072316"/>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IT Student</a:t>
            </a:r>
          </a:p>
        </p:txBody>
      </p:sp>
      <p:sp>
        <p:nvSpPr>
          <p:cNvPr name="TextBox 11" id="11"/>
          <p:cNvSpPr txBox="true"/>
          <p:nvPr/>
        </p:nvSpPr>
        <p:spPr>
          <a:xfrm rot="0">
            <a:off x="8395755" y="6532795"/>
            <a:ext cx="7563684" cy="1287006"/>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Positions Holder &amp; Different Certifications</a:t>
            </a:r>
          </a:p>
        </p:txBody>
      </p:sp>
      <p:sp>
        <p:nvSpPr>
          <p:cNvPr name="TextBox 12" id="12"/>
          <p:cNvSpPr txBox="true"/>
          <p:nvPr/>
        </p:nvSpPr>
        <p:spPr>
          <a:xfrm rot="0">
            <a:off x="8357448" y="2723194"/>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Experienced Developer</a:t>
            </a:r>
          </a:p>
        </p:txBody>
      </p:sp>
      <p:sp>
        <p:nvSpPr>
          <p:cNvPr name="TextBox 13" id="13"/>
          <p:cNvSpPr txBox="true"/>
          <p:nvPr/>
        </p:nvSpPr>
        <p:spPr>
          <a:xfrm rot="0">
            <a:off x="8357448" y="3374071"/>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MERN Stack Developer</a:t>
            </a:r>
          </a:p>
        </p:txBody>
      </p:sp>
      <p:sp>
        <p:nvSpPr>
          <p:cNvPr name="TextBox 14" id="14"/>
          <p:cNvSpPr txBox="true"/>
          <p:nvPr/>
        </p:nvSpPr>
        <p:spPr>
          <a:xfrm rot="0">
            <a:off x="8357448" y="4112721"/>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Medical Experienced as a Dispenser</a:t>
            </a:r>
          </a:p>
        </p:txBody>
      </p:sp>
      <p:sp>
        <p:nvSpPr>
          <p:cNvPr name="TextBox 15" id="15"/>
          <p:cNvSpPr txBox="true"/>
          <p:nvPr/>
        </p:nvSpPr>
        <p:spPr>
          <a:xfrm rot="0">
            <a:off x="8357448" y="4847277"/>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1 Year Teaching Experinced in Tech</a:t>
            </a:r>
          </a:p>
        </p:txBody>
      </p:sp>
      <p:sp>
        <p:nvSpPr>
          <p:cNvPr name="TextBox 16" id="16"/>
          <p:cNvSpPr txBox="true"/>
          <p:nvPr/>
        </p:nvSpPr>
        <p:spPr>
          <a:xfrm rot="0">
            <a:off x="8357448" y="5674414"/>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Last Startup: Digital Web Creations</a:t>
            </a:r>
          </a:p>
        </p:txBody>
      </p:sp>
      <p:sp>
        <p:nvSpPr>
          <p:cNvPr name="TextBox 17" id="17"/>
          <p:cNvSpPr txBox="true"/>
          <p:nvPr/>
        </p:nvSpPr>
        <p:spPr>
          <a:xfrm rot="0">
            <a:off x="8395755" y="7838850"/>
            <a:ext cx="7563684" cy="629781"/>
          </a:xfrm>
          <a:prstGeom prst="rect">
            <a:avLst/>
          </a:prstGeom>
        </p:spPr>
        <p:txBody>
          <a:bodyPr anchor="t" rtlCol="false" tIns="0" lIns="0" bIns="0" rIns="0">
            <a:spAutoFit/>
          </a:bodyPr>
          <a:lstStyle/>
          <a:p>
            <a:pPr algn="l">
              <a:lnSpc>
                <a:spcPts val="5187"/>
              </a:lnSpc>
              <a:spcBef>
                <a:spcPct val="0"/>
              </a:spcBef>
            </a:pPr>
            <a:r>
              <a:rPr lang="en-US" sz="3705">
                <a:solidFill>
                  <a:srgbClr val="000000"/>
                </a:solidFill>
                <a:latin typeface="Glacial Indifference"/>
              </a:rPr>
              <a:t>Freelancer</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541250">
            <a:off x="5758896" y="8768885"/>
            <a:ext cx="13241592" cy="6491694"/>
            <a:chOff x="0" y="0"/>
            <a:chExt cx="3487497" cy="1709747"/>
          </a:xfrm>
        </p:grpSpPr>
        <p:sp>
          <p:nvSpPr>
            <p:cNvPr name="Freeform 3" id="3"/>
            <p:cNvSpPr/>
            <p:nvPr/>
          </p:nvSpPr>
          <p:spPr>
            <a:xfrm flipH="false" flipV="false" rot="0">
              <a:off x="0" y="0"/>
              <a:ext cx="3487497" cy="1709747"/>
            </a:xfrm>
            <a:custGeom>
              <a:avLst/>
              <a:gdLst/>
              <a:ahLst/>
              <a:cxnLst/>
              <a:rect r="r" b="b" t="t" l="l"/>
              <a:pathLst>
                <a:path h="1709747" w="3487497">
                  <a:moveTo>
                    <a:pt x="46773" y="0"/>
                  </a:moveTo>
                  <a:lnTo>
                    <a:pt x="3440724" y="0"/>
                  </a:lnTo>
                  <a:cubicBezTo>
                    <a:pt x="3466556" y="0"/>
                    <a:pt x="3487497" y="20941"/>
                    <a:pt x="3487497" y="46773"/>
                  </a:cubicBezTo>
                  <a:lnTo>
                    <a:pt x="3487497" y="1662973"/>
                  </a:lnTo>
                  <a:cubicBezTo>
                    <a:pt x="3487497" y="1688805"/>
                    <a:pt x="3466556" y="1709747"/>
                    <a:pt x="3440724" y="1709747"/>
                  </a:cubicBezTo>
                  <a:lnTo>
                    <a:pt x="46773" y="1709747"/>
                  </a:lnTo>
                  <a:cubicBezTo>
                    <a:pt x="20941" y="1709747"/>
                    <a:pt x="0" y="1688805"/>
                    <a:pt x="0" y="1662973"/>
                  </a:cubicBezTo>
                  <a:lnTo>
                    <a:pt x="0" y="46773"/>
                  </a:lnTo>
                  <a:cubicBezTo>
                    <a:pt x="0" y="20941"/>
                    <a:pt x="20941" y="0"/>
                    <a:pt x="46773" y="0"/>
                  </a:cubicBezTo>
                  <a:close/>
                </a:path>
              </a:pathLst>
            </a:custGeom>
            <a:solidFill>
              <a:srgbClr val="B28062"/>
            </a:solidFill>
          </p:spPr>
        </p:sp>
        <p:sp>
          <p:nvSpPr>
            <p:cNvPr name="TextBox 4" id="4"/>
            <p:cNvSpPr txBox="true"/>
            <p:nvPr/>
          </p:nvSpPr>
          <p:spPr>
            <a:xfrm>
              <a:off x="0" y="-38100"/>
              <a:ext cx="3487497" cy="17478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135394">
            <a:off x="-2127152" y="-1031193"/>
            <a:ext cx="7908362" cy="4967496"/>
            <a:chOff x="0" y="0"/>
            <a:chExt cx="2082861" cy="1308312"/>
          </a:xfrm>
        </p:grpSpPr>
        <p:sp>
          <p:nvSpPr>
            <p:cNvPr name="Freeform 6" id="6"/>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7" id="7"/>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827029" y="372699"/>
            <a:ext cx="11584119" cy="1079856"/>
          </a:xfrm>
          <a:prstGeom prst="rect">
            <a:avLst/>
          </a:prstGeom>
        </p:spPr>
        <p:txBody>
          <a:bodyPr anchor="t" rtlCol="false" tIns="0" lIns="0" bIns="0" rIns="0">
            <a:spAutoFit/>
          </a:bodyPr>
          <a:lstStyle/>
          <a:p>
            <a:pPr algn="l">
              <a:lnSpc>
                <a:spcPts val="7730"/>
              </a:lnSpc>
            </a:pPr>
            <a:r>
              <a:rPr lang="en-US" sz="7028">
                <a:solidFill>
                  <a:srgbClr val="000000"/>
                </a:solidFill>
                <a:latin typeface="Poppins Ultra-Bold"/>
              </a:rPr>
              <a:t>STARTUP STORY</a:t>
            </a:r>
          </a:p>
        </p:txBody>
      </p:sp>
      <p:sp>
        <p:nvSpPr>
          <p:cNvPr name="TextBox 9" id="9"/>
          <p:cNvSpPr txBox="true"/>
          <p:nvPr/>
        </p:nvSpPr>
        <p:spPr>
          <a:xfrm rot="0">
            <a:off x="1028700" y="2157222"/>
            <a:ext cx="15989033" cy="5896356"/>
          </a:xfrm>
          <a:prstGeom prst="rect">
            <a:avLst/>
          </a:prstGeom>
        </p:spPr>
        <p:txBody>
          <a:bodyPr anchor="t" rtlCol="false" tIns="0" lIns="0" bIns="0" rIns="0">
            <a:spAutoFit/>
          </a:bodyPr>
          <a:lstStyle/>
          <a:p>
            <a:pPr algn="l">
              <a:lnSpc>
                <a:spcPts val="4704"/>
              </a:lnSpc>
            </a:pPr>
          </a:p>
          <a:p>
            <a:pPr algn="l">
              <a:lnSpc>
                <a:spcPts val="4704"/>
              </a:lnSpc>
            </a:pPr>
            <a:r>
              <a:rPr lang="en-US" sz="3360">
                <a:solidFill>
                  <a:srgbClr val="000000"/>
                </a:solidFill>
                <a:latin typeface="Glacial Indifference"/>
              </a:rPr>
              <a:t>One day at a medical store near a hospital, I noticed a group of women desperately seeking relief for severe headaches and high fevers. The pharmacist provided over-the-counter medication for temporary comfort until they could see a doctor. The next day, I saw a similar scene with different people in the same rush. This recurring urgency inspired me to create an app that would allow people to order medication from home and receive guidance for common ailments like headaches and fevers. This idea aimed to revolutionize healthcare access, making it easier and more convenient for individuals to get the help they needed with just a few taps on their phones.</a:t>
            </a:r>
          </a:p>
          <a:p>
            <a:pPr algn="l">
              <a:lnSpc>
                <a:spcPts val="4704"/>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745075"/>
            <a:ext cx="18480942" cy="8644890"/>
            <a:chOff x="0" y="0"/>
            <a:chExt cx="4867409" cy="2276844"/>
          </a:xfrm>
        </p:grpSpPr>
        <p:sp>
          <p:nvSpPr>
            <p:cNvPr name="Freeform 3" id="3"/>
            <p:cNvSpPr/>
            <p:nvPr/>
          </p:nvSpPr>
          <p:spPr>
            <a:xfrm flipH="false" flipV="false" rot="0">
              <a:off x="0" y="0"/>
              <a:ext cx="4867409" cy="2276844"/>
            </a:xfrm>
            <a:custGeom>
              <a:avLst/>
              <a:gdLst/>
              <a:ahLst/>
              <a:cxnLst/>
              <a:rect r="r" b="b" t="t" l="l"/>
              <a:pathLst>
                <a:path h="2276844" w="4867409">
                  <a:moveTo>
                    <a:pt x="33513" y="0"/>
                  </a:moveTo>
                  <a:lnTo>
                    <a:pt x="4833896" y="0"/>
                  </a:lnTo>
                  <a:cubicBezTo>
                    <a:pt x="4852404" y="0"/>
                    <a:pt x="4867409" y="15004"/>
                    <a:pt x="4867409" y="33513"/>
                  </a:cubicBezTo>
                  <a:lnTo>
                    <a:pt x="4867409" y="2243331"/>
                  </a:lnTo>
                  <a:cubicBezTo>
                    <a:pt x="4867409" y="2252219"/>
                    <a:pt x="4863878" y="2260743"/>
                    <a:pt x="4857593" y="2267028"/>
                  </a:cubicBezTo>
                  <a:cubicBezTo>
                    <a:pt x="4851308" y="2273313"/>
                    <a:pt x="4842784" y="2276844"/>
                    <a:pt x="4833896" y="2276844"/>
                  </a:cubicBezTo>
                  <a:lnTo>
                    <a:pt x="33513" y="2276844"/>
                  </a:lnTo>
                  <a:cubicBezTo>
                    <a:pt x="24625" y="2276844"/>
                    <a:pt x="16101" y="2273313"/>
                    <a:pt x="9816" y="2267028"/>
                  </a:cubicBezTo>
                  <a:cubicBezTo>
                    <a:pt x="3531" y="2260743"/>
                    <a:pt x="0" y="2252219"/>
                    <a:pt x="0" y="2243331"/>
                  </a:cubicBezTo>
                  <a:lnTo>
                    <a:pt x="0" y="33513"/>
                  </a:lnTo>
                  <a:cubicBezTo>
                    <a:pt x="0" y="24625"/>
                    <a:pt x="3531" y="16101"/>
                    <a:pt x="9816" y="9816"/>
                  </a:cubicBezTo>
                  <a:cubicBezTo>
                    <a:pt x="16101" y="3531"/>
                    <a:pt x="24625" y="0"/>
                    <a:pt x="33513" y="0"/>
                  </a:cubicBezTo>
                  <a:close/>
                </a:path>
              </a:pathLst>
            </a:custGeom>
            <a:solidFill>
              <a:srgbClr val="B28062"/>
            </a:solidFill>
          </p:spPr>
        </p:sp>
        <p:sp>
          <p:nvSpPr>
            <p:cNvPr name="TextBox 4" id="4"/>
            <p:cNvSpPr txBox="true"/>
            <p:nvPr/>
          </p:nvSpPr>
          <p:spPr>
            <a:xfrm>
              <a:off x="0" y="-38100"/>
              <a:ext cx="4867409" cy="231494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889714" y="699266"/>
            <a:ext cx="7914854" cy="2045809"/>
            <a:chOff x="0" y="0"/>
            <a:chExt cx="2084571" cy="538814"/>
          </a:xfrm>
        </p:grpSpPr>
        <p:sp>
          <p:nvSpPr>
            <p:cNvPr name="Freeform 6" id="6"/>
            <p:cNvSpPr/>
            <p:nvPr/>
          </p:nvSpPr>
          <p:spPr>
            <a:xfrm flipH="false" flipV="false" rot="0">
              <a:off x="0" y="0"/>
              <a:ext cx="2084571" cy="538814"/>
            </a:xfrm>
            <a:custGeom>
              <a:avLst/>
              <a:gdLst/>
              <a:ahLst/>
              <a:cxnLst/>
              <a:rect r="r" b="b" t="t" l="l"/>
              <a:pathLst>
                <a:path h="538814" w="2084571">
                  <a:moveTo>
                    <a:pt x="97815" y="0"/>
                  </a:moveTo>
                  <a:lnTo>
                    <a:pt x="1986756" y="0"/>
                  </a:lnTo>
                  <a:cubicBezTo>
                    <a:pt x="2040778" y="0"/>
                    <a:pt x="2084571" y="43793"/>
                    <a:pt x="2084571" y="97815"/>
                  </a:cubicBezTo>
                  <a:lnTo>
                    <a:pt x="2084571" y="440999"/>
                  </a:lnTo>
                  <a:cubicBezTo>
                    <a:pt x="2084571" y="495021"/>
                    <a:pt x="2040778" y="538814"/>
                    <a:pt x="1986756" y="538814"/>
                  </a:cubicBezTo>
                  <a:lnTo>
                    <a:pt x="97815" y="538814"/>
                  </a:lnTo>
                  <a:cubicBezTo>
                    <a:pt x="43793" y="538814"/>
                    <a:pt x="0" y="495021"/>
                    <a:pt x="0" y="440999"/>
                  </a:cubicBezTo>
                  <a:lnTo>
                    <a:pt x="0" y="97815"/>
                  </a:lnTo>
                  <a:cubicBezTo>
                    <a:pt x="0" y="43793"/>
                    <a:pt x="43793" y="0"/>
                    <a:pt x="97815" y="0"/>
                  </a:cubicBezTo>
                  <a:close/>
                </a:path>
              </a:pathLst>
            </a:custGeom>
            <a:solidFill>
              <a:srgbClr val="FFFFFF"/>
            </a:solidFill>
            <a:ln cap="rnd">
              <a:noFill/>
              <a:prstDash val="solid"/>
              <a:round/>
            </a:ln>
          </p:spPr>
        </p:sp>
        <p:sp>
          <p:nvSpPr>
            <p:cNvPr name="TextBox 7" id="7"/>
            <p:cNvSpPr txBox="true"/>
            <p:nvPr/>
          </p:nvSpPr>
          <p:spPr>
            <a:xfrm>
              <a:off x="0" y="-38100"/>
              <a:ext cx="2084571" cy="57691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89790" y="3279411"/>
            <a:ext cx="8254210" cy="6394636"/>
            <a:chOff x="0" y="0"/>
            <a:chExt cx="2173948" cy="1684184"/>
          </a:xfrm>
        </p:grpSpPr>
        <p:sp>
          <p:nvSpPr>
            <p:cNvPr name="Freeform 9" id="9"/>
            <p:cNvSpPr/>
            <p:nvPr/>
          </p:nvSpPr>
          <p:spPr>
            <a:xfrm flipH="false" flipV="false" rot="0">
              <a:off x="0" y="0"/>
              <a:ext cx="2173949" cy="1684184"/>
            </a:xfrm>
            <a:custGeom>
              <a:avLst/>
              <a:gdLst/>
              <a:ahLst/>
              <a:cxnLst/>
              <a:rect r="r" b="b" t="t" l="l"/>
              <a:pathLst>
                <a:path h="1684184" w="2173949">
                  <a:moveTo>
                    <a:pt x="47835" y="0"/>
                  </a:moveTo>
                  <a:lnTo>
                    <a:pt x="2126114" y="0"/>
                  </a:lnTo>
                  <a:cubicBezTo>
                    <a:pt x="2138800" y="0"/>
                    <a:pt x="2150967" y="5040"/>
                    <a:pt x="2159938" y="14010"/>
                  </a:cubicBezTo>
                  <a:cubicBezTo>
                    <a:pt x="2168909" y="22981"/>
                    <a:pt x="2173949" y="35148"/>
                    <a:pt x="2173949" y="47835"/>
                  </a:cubicBezTo>
                  <a:lnTo>
                    <a:pt x="2173949" y="1636349"/>
                  </a:lnTo>
                  <a:cubicBezTo>
                    <a:pt x="2173949" y="1649036"/>
                    <a:pt x="2168909" y="1661203"/>
                    <a:pt x="2159938" y="1670174"/>
                  </a:cubicBezTo>
                  <a:cubicBezTo>
                    <a:pt x="2150967" y="1679144"/>
                    <a:pt x="2138800" y="1684184"/>
                    <a:pt x="2126114" y="1684184"/>
                  </a:cubicBezTo>
                  <a:lnTo>
                    <a:pt x="47835" y="1684184"/>
                  </a:lnTo>
                  <a:cubicBezTo>
                    <a:pt x="35148" y="1684184"/>
                    <a:pt x="22981" y="1679144"/>
                    <a:pt x="14010" y="1670174"/>
                  </a:cubicBezTo>
                  <a:cubicBezTo>
                    <a:pt x="5040" y="1661203"/>
                    <a:pt x="0" y="1649036"/>
                    <a:pt x="0" y="1636349"/>
                  </a:cubicBezTo>
                  <a:lnTo>
                    <a:pt x="0" y="47835"/>
                  </a:lnTo>
                  <a:cubicBezTo>
                    <a:pt x="0" y="35148"/>
                    <a:pt x="5040" y="22981"/>
                    <a:pt x="14010" y="14010"/>
                  </a:cubicBezTo>
                  <a:cubicBezTo>
                    <a:pt x="22981" y="5040"/>
                    <a:pt x="35148" y="0"/>
                    <a:pt x="47835" y="0"/>
                  </a:cubicBezTo>
                  <a:close/>
                </a:path>
              </a:pathLst>
            </a:custGeom>
            <a:solidFill>
              <a:srgbClr val="FFFFFF"/>
            </a:solidFill>
          </p:spPr>
        </p:sp>
        <p:sp>
          <p:nvSpPr>
            <p:cNvPr name="TextBox 10" id="10"/>
            <p:cNvSpPr txBox="true"/>
            <p:nvPr/>
          </p:nvSpPr>
          <p:spPr>
            <a:xfrm>
              <a:off x="0" y="-38100"/>
              <a:ext cx="2173948" cy="172228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68315" y="2745075"/>
            <a:ext cx="1242949" cy="124294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5B3A27"/>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765474" y="3279411"/>
            <a:ext cx="8254210" cy="6394636"/>
            <a:chOff x="0" y="0"/>
            <a:chExt cx="2173948" cy="1684184"/>
          </a:xfrm>
        </p:grpSpPr>
        <p:sp>
          <p:nvSpPr>
            <p:cNvPr name="Freeform 15" id="15"/>
            <p:cNvSpPr/>
            <p:nvPr/>
          </p:nvSpPr>
          <p:spPr>
            <a:xfrm flipH="false" flipV="false" rot="0">
              <a:off x="0" y="0"/>
              <a:ext cx="2173949" cy="1684184"/>
            </a:xfrm>
            <a:custGeom>
              <a:avLst/>
              <a:gdLst/>
              <a:ahLst/>
              <a:cxnLst/>
              <a:rect r="r" b="b" t="t" l="l"/>
              <a:pathLst>
                <a:path h="1684184" w="2173949">
                  <a:moveTo>
                    <a:pt x="47835" y="0"/>
                  </a:moveTo>
                  <a:lnTo>
                    <a:pt x="2126114" y="0"/>
                  </a:lnTo>
                  <a:cubicBezTo>
                    <a:pt x="2138800" y="0"/>
                    <a:pt x="2150967" y="5040"/>
                    <a:pt x="2159938" y="14010"/>
                  </a:cubicBezTo>
                  <a:cubicBezTo>
                    <a:pt x="2168909" y="22981"/>
                    <a:pt x="2173949" y="35148"/>
                    <a:pt x="2173949" y="47835"/>
                  </a:cubicBezTo>
                  <a:lnTo>
                    <a:pt x="2173949" y="1636349"/>
                  </a:lnTo>
                  <a:cubicBezTo>
                    <a:pt x="2173949" y="1649036"/>
                    <a:pt x="2168909" y="1661203"/>
                    <a:pt x="2159938" y="1670174"/>
                  </a:cubicBezTo>
                  <a:cubicBezTo>
                    <a:pt x="2150967" y="1679144"/>
                    <a:pt x="2138800" y="1684184"/>
                    <a:pt x="2126114" y="1684184"/>
                  </a:cubicBezTo>
                  <a:lnTo>
                    <a:pt x="47835" y="1684184"/>
                  </a:lnTo>
                  <a:cubicBezTo>
                    <a:pt x="35148" y="1684184"/>
                    <a:pt x="22981" y="1679144"/>
                    <a:pt x="14010" y="1670174"/>
                  </a:cubicBezTo>
                  <a:cubicBezTo>
                    <a:pt x="5040" y="1661203"/>
                    <a:pt x="0" y="1649036"/>
                    <a:pt x="0" y="1636349"/>
                  </a:cubicBezTo>
                  <a:lnTo>
                    <a:pt x="0" y="47835"/>
                  </a:lnTo>
                  <a:cubicBezTo>
                    <a:pt x="0" y="35148"/>
                    <a:pt x="5040" y="22981"/>
                    <a:pt x="14010" y="14010"/>
                  </a:cubicBezTo>
                  <a:cubicBezTo>
                    <a:pt x="22981" y="5040"/>
                    <a:pt x="35148" y="0"/>
                    <a:pt x="47835" y="0"/>
                  </a:cubicBezTo>
                  <a:close/>
                </a:path>
              </a:pathLst>
            </a:custGeom>
            <a:solidFill>
              <a:srgbClr val="FFFFFF"/>
            </a:solidFill>
          </p:spPr>
        </p:sp>
        <p:sp>
          <p:nvSpPr>
            <p:cNvPr name="TextBox 16" id="16"/>
            <p:cNvSpPr txBox="true"/>
            <p:nvPr/>
          </p:nvSpPr>
          <p:spPr>
            <a:xfrm>
              <a:off x="0" y="-38100"/>
              <a:ext cx="2173948" cy="172228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104515" y="152320"/>
            <a:ext cx="7744993" cy="2592755"/>
          </a:xfrm>
          <a:prstGeom prst="rect">
            <a:avLst/>
          </a:prstGeom>
        </p:spPr>
        <p:txBody>
          <a:bodyPr anchor="t" rtlCol="false" tIns="0" lIns="0" bIns="0" rIns="0">
            <a:spAutoFit/>
          </a:bodyPr>
          <a:lstStyle/>
          <a:p>
            <a:pPr algn="ctr">
              <a:lnSpc>
                <a:spcPts val="9799"/>
              </a:lnSpc>
            </a:pPr>
            <a:r>
              <a:rPr lang="en-US" sz="8908">
                <a:solidFill>
                  <a:srgbClr val="5B3A27"/>
                </a:solidFill>
                <a:latin typeface="Poppins Ultra-Bold"/>
              </a:rPr>
              <a:t>PROBLEM STATEMENT</a:t>
            </a:r>
          </a:p>
        </p:txBody>
      </p:sp>
      <p:sp>
        <p:nvSpPr>
          <p:cNvPr name="TextBox 18" id="18"/>
          <p:cNvSpPr txBox="true"/>
          <p:nvPr/>
        </p:nvSpPr>
        <p:spPr>
          <a:xfrm rot="0">
            <a:off x="1028700" y="5057775"/>
            <a:ext cx="8115300" cy="4324827"/>
          </a:xfrm>
          <a:prstGeom prst="rect">
            <a:avLst/>
          </a:prstGeom>
        </p:spPr>
        <p:txBody>
          <a:bodyPr anchor="t" rtlCol="false" tIns="0" lIns="0" bIns="0" rIns="0">
            <a:spAutoFit/>
          </a:bodyPr>
          <a:lstStyle/>
          <a:p>
            <a:pPr algn="l">
              <a:lnSpc>
                <a:spcPts val="5748"/>
              </a:lnSpc>
              <a:spcBef>
                <a:spcPct val="0"/>
              </a:spcBef>
            </a:pPr>
            <a:r>
              <a:rPr lang="en-US" sz="4106">
                <a:solidFill>
                  <a:srgbClr val="000000"/>
                </a:solidFill>
                <a:latin typeface="Glacial Indifference"/>
              </a:rPr>
              <a:t>Many individuals, particularly the less educated, lack the understanding of medical concepts and treatments, preventing them from making informed healthcare decisions.</a:t>
            </a:r>
          </a:p>
        </p:txBody>
      </p:sp>
      <p:sp>
        <p:nvSpPr>
          <p:cNvPr name="TextBox 19" id="19"/>
          <p:cNvSpPr txBox="true"/>
          <p:nvPr/>
        </p:nvSpPr>
        <p:spPr>
          <a:xfrm rot="0">
            <a:off x="9834930" y="4933473"/>
            <a:ext cx="8115300" cy="4324827"/>
          </a:xfrm>
          <a:prstGeom prst="rect">
            <a:avLst/>
          </a:prstGeom>
        </p:spPr>
        <p:txBody>
          <a:bodyPr anchor="t" rtlCol="false" tIns="0" lIns="0" bIns="0" rIns="0">
            <a:spAutoFit/>
          </a:bodyPr>
          <a:lstStyle/>
          <a:p>
            <a:pPr algn="l">
              <a:lnSpc>
                <a:spcPts val="5748"/>
              </a:lnSpc>
              <a:spcBef>
                <a:spcPct val="0"/>
              </a:spcBef>
            </a:pPr>
            <a:r>
              <a:rPr lang="en-US" sz="4106">
                <a:solidFill>
                  <a:srgbClr val="000000"/>
                </a:solidFill>
                <a:latin typeface="Glacial Indifference"/>
              </a:rPr>
              <a:t> Current healthcare systems make it difficult for people to obtain timely relief for common ailments like headaches and fevers, especially when immediate consultation with a doctor is not possible</a:t>
            </a:r>
          </a:p>
        </p:txBody>
      </p:sp>
      <p:sp>
        <p:nvSpPr>
          <p:cNvPr name="TextBox 20" id="20"/>
          <p:cNvSpPr txBox="true"/>
          <p:nvPr/>
        </p:nvSpPr>
        <p:spPr>
          <a:xfrm rot="0">
            <a:off x="511618" y="2815902"/>
            <a:ext cx="756342" cy="927020"/>
          </a:xfrm>
          <a:prstGeom prst="rect">
            <a:avLst/>
          </a:prstGeom>
        </p:spPr>
        <p:txBody>
          <a:bodyPr anchor="t" rtlCol="false" tIns="0" lIns="0" bIns="0" rIns="0">
            <a:spAutoFit/>
          </a:bodyPr>
          <a:lstStyle/>
          <a:p>
            <a:pPr algn="ctr">
              <a:lnSpc>
                <a:spcPts val="6691"/>
              </a:lnSpc>
            </a:pPr>
            <a:r>
              <a:rPr lang="en-US" sz="6082">
                <a:solidFill>
                  <a:srgbClr val="5B3A27"/>
                </a:solidFill>
                <a:latin typeface="Poppins Ultra-Bold"/>
              </a:rPr>
              <a:t>1</a:t>
            </a:r>
          </a:p>
        </p:txBody>
      </p:sp>
      <p:grpSp>
        <p:nvGrpSpPr>
          <p:cNvPr name="Group 21" id="21"/>
          <p:cNvGrpSpPr/>
          <p:nvPr/>
        </p:nvGrpSpPr>
        <p:grpSpPr>
          <a:xfrm rot="0">
            <a:off x="9144000" y="2815902"/>
            <a:ext cx="1242949" cy="124294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5B3A27"/>
              </a:soli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300282" y="3495815"/>
            <a:ext cx="7178864" cy="1332091"/>
          </a:xfrm>
          <a:prstGeom prst="rect">
            <a:avLst/>
          </a:prstGeom>
        </p:spPr>
        <p:txBody>
          <a:bodyPr anchor="t" rtlCol="false" tIns="0" lIns="0" bIns="0" rIns="0">
            <a:spAutoFit/>
          </a:bodyPr>
          <a:lstStyle/>
          <a:p>
            <a:pPr algn="l">
              <a:lnSpc>
                <a:spcPts val="5327"/>
              </a:lnSpc>
              <a:spcBef>
                <a:spcPct val="0"/>
              </a:spcBef>
            </a:pPr>
            <a:r>
              <a:rPr lang="en-US" sz="3805">
                <a:solidFill>
                  <a:srgbClr val="000000"/>
                </a:solidFill>
                <a:latin typeface="Glacial Indifference Bold"/>
              </a:rPr>
              <a:t>Low Health Literacy and Limited Medical Knowledge</a:t>
            </a:r>
          </a:p>
        </p:txBody>
      </p:sp>
      <p:sp>
        <p:nvSpPr>
          <p:cNvPr name="TextBox 25" id="25"/>
          <p:cNvSpPr txBox="true"/>
          <p:nvPr/>
        </p:nvSpPr>
        <p:spPr>
          <a:xfrm rot="0">
            <a:off x="10415524" y="3361176"/>
            <a:ext cx="7237410" cy="1332091"/>
          </a:xfrm>
          <a:prstGeom prst="rect">
            <a:avLst/>
          </a:prstGeom>
        </p:spPr>
        <p:txBody>
          <a:bodyPr anchor="t" rtlCol="false" tIns="0" lIns="0" bIns="0" rIns="0">
            <a:spAutoFit/>
          </a:bodyPr>
          <a:lstStyle/>
          <a:p>
            <a:pPr algn="l">
              <a:lnSpc>
                <a:spcPts val="5327"/>
              </a:lnSpc>
              <a:spcBef>
                <a:spcPct val="0"/>
              </a:spcBef>
            </a:pPr>
            <a:r>
              <a:rPr lang="en-US" sz="3805">
                <a:solidFill>
                  <a:srgbClr val="000000"/>
                </a:solidFill>
                <a:latin typeface="Glacial Indifference Bold"/>
              </a:rPr>
              <a:t>Inconvenience and Inefficiency in Accessing Medication</a:t>
            </a:r>
          </a:p>
        </p:txBody>
      </p:sp>
      <p:sp>
        <p:nvSpPr>
          <p:cNvPr name="TextBox 26" id="26"/>
          <p:cNvSpPr txBox="true"/>
          <p:nvPr/>
        </p:nvSpPr>
        <p:spPr>
          <a:xfrm rot="0">
            <a:off x="9387303" y="2973866"/>
            <a:ext cx="756342" cy="927020"/>
          </a:xfrm>
          <a:prstGeom prst="rect">
            <a:avLst/>
          </a:prstGeom>
        </p:spPr>
        <p:txBody>
          <a:bodyPr anchor="t" rtlCol="false" tIns="0" lIns="0" bIns="0" rIns="0">
            <a:spAutoFit/>
          </a:bodyPr>
          <a:lstStyle/>
          <a:p>
            <a:pPr algn="ctr">
              <a:lnSpc>
                <a:spcPts val="6691"/>
              </a:lnSpc>
            </a:pPr>
            <a:r>
              <a:rPr lang="en-US" sz="6082">
                <a:solidFill>
                  <a:srgbClr val="5B3A27"/>
                </a:solidFill>
                <a:latin typeface="Poppins Ultra-Bold"/>
              </a:rPr>
              <a:t>2</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29254" y="3565182"/>
            <a:ext cx="15018705" cy="1644963"/>
          </a:xfrm>
          <a:prstGeom prst="rect">
            <a:avLst/>
          </a:prstGeom>
        </p:spPr>
        <p:txBody>
          <a:bodyPr anchor="t" rtlCol="false" tIns="0" lIns="0" bIns="0" rIns="0">
            <a:spAutoFit/>
          </a:bodyPr>
          <a:lstStyle/>
          <a:p>
            <a:pPr algn="l">
              <a:lnSpc>
                <a:spcPts val="4357"/>
              </a:lnSpc>
              <a:spcBef>
                <a:spcPct val="0"/>
              </a:spcBef>
            </a:pPr>
            <a:r>
              <a:rPr lang="en-US" sz="3112">
                <a:solidFill>
                  <a:srgbClr val="000000"/>
                </a:solidFill>
                <a:latin typeface="Glacial Indifference"/>
              </a:rPr>
              <a:t>Our web and mobile applications feature an AI chatbot that uses natural language processing to accurately understand users' symptoms and medical conditions, providing personalized treatment recommendations and appropriate medication options.</a:t>
            </a:r>
          </a:p>
        </p:txBody>
      </p:sp>
      <p:sp>
        <p:nvSpPr>
          <p:cNvPr name="TextBox 3" id="3"/>
          <p:cNvSpPr txBox="true"/>
          <p:nvPr/>
        </p:nvSpPr>
        <p:spPr>
          <a:xfrm rot="0">
            <a:off x="2529254" y="7366917"/>
            <a:ext cx="15018705" cy="1725608"/>
          </a:xfrm>
          <a:prstGeom prst="rect">
            <a:avLst/>
          </a:prstGeom>
        </p:spPr>
        <p:txBody>
          <a:bodyPr anchor="t" rtlCol="false" tIns="0" lIns="0" bIns="0" rIns="0">
            <a:spAutoFit/>
          </a:bodyPr>
          <a:lstStyle/>
          <a:p>
            <a:pPr algn="l">
              <a:lnSpc>
                <a:spcPts val="4637"/>
              </a:lnSpc>
              <a:spcBef>
                <a:spcPct val="0"/>
              </a:spcBef>
            </a:pPr>
            <a:r>
              <a:rPr lang="en-US" sz="3312">
                <a:solidFill>
                  <a:srgbClr val="000000"/>
                </a:solidFill>
                <a:latin typeface="Glacial Indifference"/>
              </a:rPr>
              <a:t>Users can order recommended medication directly through our platform, eliminating the need for multiple pharmacy visits and ensuring quick, home-based access to necessary treatments.</a:t>
            </a:r>
          </a:p>
        </p:txBody>
      </p:sp>
      <p:grpSp>
        <p:nvGrpSpPr>
          <p:cNvPr name="Group 4" id="4"/>
          <p:cNvGrpSpPr/>
          <p:nvPr/>
        </p:nvGrpSpPr>
        <p:grpSpPr>
          <a:xfrm rot="-1135394">
            <a:off x="14333819" y="-3145466"/>
            <a:ext cx="7908362" cy="4967496"/>
            <a:chOff x="0" y="0"/>
            <a:chExt cx="2082861" cy="1308312"/>
          </a:xfrm>
        </p:grpSpPr>
        <p:sp>
          <p:nvSpPr>
            <p:cNvPr name="Freeform 5" id="5"/>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6" id="6"/>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1135394">
            <a:off x="-6425486" y="1148109"/>
            <a:ext cx="7908362" cy="4967496"/>
            <a:chOff x="0" y="0"/>
            <a:chExt cx="2082861" cy="1308312"/>
          </a:xfrm>
        </p:grpSpPr>
        <p:sp>
          <p:nvSpPr>
            <p:cNvPr name="Freeform 8" id="8"/>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9" id="9"/>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4738854" y="377384"/>
            <a:ext cx="7744993" cy="1348187"/>
          </a:xfrm>
          <a:prstGeom prst="rect">
            <a:avLst/>
          </a:prstGeom>
        </p:spPr>
        <p:txBody>
          <a:bodyPr anchor="t" rtlCol="false" tIns="0" lIns="0" bIns="0" rIns="0">
            <a:spAutoFit/>
          </a:bodyPr>
          <a:lstStyle/>
          <a:p>
            <a:pPr algn="ctr">
              <a:lnSpc>
                <a:spcPts val="9799"/>
              </a:lnSpc>
            </a:pPr>
            <a:r>
              <a:rPr lang="en-US" sz="8908">
                <a:solidFill>
                  <a:srgbClr val="5B3A27"/>
                </a:solidFill>
                <a:latin typeface="Poppins Ultra-Bold"/>
              </a:rPr>
              <a:t>SOLUTION</a:t>
            </a:r>
          </a:p>
        </p:txBody>
      </p:sp>
      <p:sp>
        <p:nvSpPr>
          <p:cNvPr name="TextBox 11" id="11"/>
          <p:cNvSpPr txBox="true"/>
          <p:nvPr/>
        </p:nvSpPr>
        <p:spPr>
          <a:xfrm rot="0">
            <a:off x="2529254" y="2259958"/>
            <a:ext cx="7093944" cy="1099498"/>
          </a:xfrm>
          <a:prstGeom prst="rect">
            <a:avLst/>
          </a:prstGeom>
        </p:spPr>
        <p:txBody>
          <a:bodyPr anchor="t" rtlCol="false" tIns="0" lIns="0" bIns="0" rIns="0">
            <a:spAutoFit/>
          </a:bodyPr>
          <a:lstStyle/>
          <a:p>
            <a:pPr algn="l">
              <a:lnSpc>
                <a:spcPts val="4497"/>
              </a:lnSpc>
              <a:spcBef>
                <a:spcPct val="0"/>
              </a:spcBef>
            </a:pPr>
            <a:r>
              <a:rPr lang="en-US" sz="3212">
                <a:solidFill>
                  <a:srgbClr val="000000"/>
                </a:solidFill>
                <a:latin typeface="Glacial Indifference Bold"/>
              </a:rPr>
              <a:t>AI-Powered Symptom Analysis and Treatment Recommendations</a:t>
            </a:r>
          </a:p>
        </p:txBody>
      </p:sp>
      <p:sp>
        <p:nvSpPr>
          <p:cNvPr name="TextBox 12" id="12"/>
          <p:cNvSpPr txBox="true"/>
          <p:nvPr/>
        </p:nvSpPr>
        <p:spPr>
          <a:xfrm rot="0">
            <a:off x="2529254" y="6164217"/>
            <a:ext cx="6786277" cy="1099498"/>
          </a:xfrm>
          <a:prstGeom prst="rect">
            <a:avLst/>
          </a:prstGeom>
        </p:spPr>
        <p:txBody>
          <a:bodyPr anchor="t" rtlCol="false" tIns="0" lIns="0" bIns="0" rIns="0">
            <a:spAutoFit/>
          </a:bodyPr>
          <a:lstStyle/>
          <a:p>
            <a:pPr algn="l">
              <a:lnSpc>
                <a:spcPts val="4497"/>
              </a:lnSpc>
              <a:spcBef>
                <a:spcPct val="0"/>
              </a:spcBef>
            </a:pPr>
            <a:r>
              <a:rPr lang="en-US" sz="3212">
                <a:solidFill>
                  <a:srgbClr val="000000"/>
                </a:solidFill>
                <a:latin typeface="Glacial Indifference Bold"/>
              </a:rPr>
              <a:t>Convenient Medication Ordering and Delivery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541250">
            <a:off x="5758896" y="8768885"/>
            <a:ext cx="13241592" cy="6491694"/>
            <a:chOff x="0" y="0"/>
            <a:chExt cx="3487497" cy="1709747"/>
          </a:xfrm>
        </p:grpSpPr>
        <p:sp>
          <p:nvSpPr>
            <p:cNvPr name="Freeform 3" id="3"/>
            <p:cNvSpPr/>
            <p:nvPr/>
          </p:nvSpPr>
          <p:spPr>
            <a:xfrm flipH="false" flipV="false" rot="0">
              <a:off x="0" y="0"/>
              <a:ext cx="3487497" cy="1709747"/>
            </a:xfrm>
            <a:custGeom>
              <a:avLst/>
              <a:gdLst/>
              <a:ahLst/>
              <a:cxnLst/>
              <a:rect r="r" b="b" t="t" l="l"/>
              <a:pathLst>
                <a:path h="1709747" w="3487497">
                  <a:moveTo>
                    <a:pt x="46773" y="0"/>
                  </a:moveTo>
                  <a:lnTo>
                    <a:pt x="3440724" y="0"/>
                  </a:lnTo>
                  <a:cubicBezTo>
                    <a:pt x="3466556" y="0"/>
                    <a:pt x="3487497" y="20941"/>
                    <a:pt x="3487497" y="46773"/>
                  </a:cubicBezTo>
                  <a:lnTo>
                    <a:pt x="3487497" y="1662973"/>
                  </a:lnTo>
                  <a:cubicBezTo>
                    <a:pt x="3487497" y="1688805"/>
                    <a:pt x="3466556" y="1709747"/>
                    <a:pt x="3440724" y="1709747"/>
                  </a:cubicBezTo>
                  <a:lnTo>
                    <a:pt x="46773" y="1709747"/>
                  </a:lnTo>
                  <a:cubicBezTo>
                    <a:pt x="20941" y="1709747"/>
                    <a:pt x="0" y="1688805"/>
                    <a:pt x="0" y="1662973"/>
                  </a:cubicBezTo>
                  <a:lnTo>
                    <a:pt x="0" y="46773"/>
                  </a:lnTo>
                  <a:cubicBezTo>
                    <a:pt x="0" y="20941"/>
                    <a:pt x="20941" y="0"/>
                    <a:pt x="46773" y="0"/>
                  </a:cubicBezTo>
                  <a:close/>
                </a:path>
              </a:pathLst>
            </a:custGeom>
            <a:solidFill>
              <a:srgbClr val="B28062"/>
            </a:solidFill>
          </p:spPr>
        </p:sp>
        <p:sp>
          <p:nvSpPr>
            <p:cNvPr name="TextBox 4" id="4"/>
            <p:cNvSpPr txBox="true"/>
            <p:nvPr/>
          </p:nvSpPr>
          <p:spPr>
            <a:xfrm>
              <a:off x="0" y="-38100"/>
              <a:ext cx="3487497" cy="17478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135394">
            <a:off x="9357181" y="-3239261"/>
            <a:ext cx="7908362" cy="4967496"/>
            <a:chOff x="0" y="0"/>
            <a:chExt cx="2082861" cy="1308312"/>
          </a:xfrm>
        </p:grpSpPr>
        <p:sp>
          <p:nvSpPr>
            <p:cNvPr name="Freeform 6" id="6"/>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7" id="7"/>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8765407" y="1631031"/>
            <a:ext cx="8185376" cy="7938996"/>
            <a:chOff x="0" y="0"/>
            <a:chExt cx="6350000" cy="6158865"/>
          </a:xfrm>
        </p:grpSpPr>
        <p:sp>
          <p:nvSpPr>
            <p:cNvPr name="Freeform 9" id="9"/>
            <p:cNvSpPr/>
            <p:nvPr/>
          </p:nvSpPr>
          <p:spPr>
            <a:xfrm flipH="false" flipV="false" rot="0">
              <a:off x="0" y="0"/>
              <a:ext cx="6350000" cy="6186551"/>
            </a:xfrm>
            <a:custGeom>
              <a:avLst/>
              <a:gdLst/>
              <a:ahLst/>
              <a:cxnLst/>
              <a:rect r="r" b="b" t="t" l="l"/>
              <a:pathLst>
                <a:path h="6186551" w="6350000">
                  <a:moveTo>
                    <a:pt x="6057900" y="0"/>
                  </a:moveTo>
                  <a:cubicBezTo>
                    <a:pt x="6218555" y="0"/>
                    <a:pt x="6350000" y="131445"/>
                    <a:pt x="6350000" y="292100"/>
                  </a:cubicBezTo>
                  <a:lnTo>
                    <a:pt x="6350000" y="5922391"/>
                  </a:lnTo>
                  <a:cubicBezTo>
                    <a:pt x="6350000" y="6083046"/>
                    <a:pt x="6221603" y="6186551"/>
                    <a:pt x="6064631" y="6152388"/>
                  </a:cubicBezTo>
                  <a:lnTo>
                    <a:pt x="285369" y="4894072"/>
                  </a:lnTo>
                  <a:cubicBezTo>
                    <a:pt x="128397" y="4859782"/>
                    <a:pt x="0" y="4700397"/>
                    <a:pt x="0" y="4539742"/>
                  </a:cubicBezTo>
                  <a:lnTo>
                    <a:pt x="0" y="292100"/>
                  </a:lnTo>
                  <a:cubicBezTo>
                    <a:pt x="0" y="131445"/>
                    <a:pt x="131445" y="0"/>
                    <a:pt x="292100" y="0"/>
                  </a:cubicBezTo>
                  <a:lnTo>
                    <a:pt x="6057900" y="0"/>
                  </a:lnTo>
                  <a:close/>
                </a:path>
              </a:pathLst>
            </a:custGeom>
            <a:blipFill>
              <a:blip r:embed="rId2"/>
              <a:stretch>
                <a:fillRect l="0" t="-1551" r="0" b="-1551"/>
              </a:stretch>
            </a:blipFill>
          </p:spPr>
        </p:sp>
      </p:grpSp>
      <p:sp>
        <p:nvSpPr>
          <p:cNvPr name="TextBox 10" id="10"/>
          <p:cNvSpPr txBox="true"/>
          <p:nvPr/>
        </p:nvSpPr>
        <p:spPr>
          <a:xfrm rot="0">
            <a:off x="513405" y="595318"/>
            <a:ext cx="7041090" cy="1237302"/>
          </a:xfrm>
          <a:prstGeom prst="rect">
            <a:avLst/>
          </a:prstGeom>
        </p:spPr>
        <p:txBody>
          <a:bodyPr anchor="t" rtlCol="false" tIns="0" lIns="0" bIns="0" rIns="0">
            <a:spAutoFit/>
          </a:bodyPr>
          <a:lstStyle/>
          <a:p>
            <a:pPr algn="l">
              <a:lnSpc>
                <a:spcPts val="8992"/>
              </a:lnSpc>
            </a:pPr>
            <a:r>
              <a:rPr lang="en-US" sz="8175">
                <a:solidFill>
                  <a:srgbClr val="5B3A27"/>
                </a:solidFill>
                <a:latin typeface="Poppins Bold"/>
              </a:rPr>
              <a:t>FEATURES</a:t>
            </a:r>
          </a:p>
        </p:txBody>
      </p:sp>
      <p:sp>
        <p:nvSpPr>
          <p:cNvPr name="TextBox 11" id="11"/>
          <p:cNvSpPr txBox="true"/>
          <p:nvPr/>
        </p:nvSpPr>
        <p:spPr>
          <a:xfrm rot="0">
            <a:off x="513405" y="2347744"/>
            <a:ext cx="7674676" cy="7086937"/>
          </a:xfrm>
          <a:prstGeom prst="rect">
            <a:avLst/>
          </a:prstGeom>
        </p:spPr>
        <p:txBody>
          <a:bodyPr anchor="t" rtlCol="false" tIns="0" lIns="0" bIns="0" rIns="0">
            <a:spAutoFit/>
          </a:bodyPr>
          <a:lstStyle/>
          <a:p>
            <a:pPr algn="l" marL="968689" indent="-484344" lvl="1">
              <a:lnSpc>
                <a:spcPts val="6281"/>
              </a:lnSpc>
              <a:buFont typeface="Arial"/>
              <a:buChar char="•"/>
            </a:pPr>
            <a:r>
              <a:rPr lang="en-US" sz="4486">
                <a:solidFill>
                  <a:srgbClr val="000000"/>
                </a:solidFill>
                <a:latin typeface="Glacial Indifference"/>
              </a:rPr>
              <a:t>Tele Health Solutions</a:t>
            </a:r>
          </a:p>
          <a:p>
            <a:pPr algn="l" marL="968689" indent="-484344" lvl="1">
              <a:lnSpc>
                <a:spcPts val="6281"/>
              </a:lnSpc>
              <a:buFont typeface="Arial"/>
              <a:buChar char="•"/>
            </a:pPr>
            <a:r>
              <a:rPr lang="en-US" sz="4486">
                <a:solidFill>
                  <a:srgbClr val="000000"/>
                </a:solidFill>
                <a:latin typeface="Glacial Indifference"/>
              </a:rPr>
              <a:t>AI-Powered Chatbot</a:t>
            </a:r>
          </a:p>
          <a:p>
            <a:pPr algn="l" marL="968689" indent="-484344" lvl="1">
              <a:lnSpc>
                <a:spcPts val="6281"/>
              </a:lnSpc>
              <a:buFont typeface="Arial"/>
              <a:buChar char="•"/>
            </a:pPr>
            <a:r>
              <a:rPr lang="en-US" sz="4486">
                <a:solidFill>
                  <a:srgbClr val="000000"/>
                </a:solidFill>
                <a:latin typeface="Glacial Indifference"/>
              </a:rPr>
              <a:t>Access to Medications</a:t>
            </a:r>
          </a:p>
          <a:p>
            <a:pPr algn="l" marL="968689" indent="-484344" lvl="1">
              <a:lnSpc>
                <a:spcPts val="6281"/>
              </a:lnSpc>
              <a:buFont typeface="Arial"/>
              <a:buChar char="•"/>
            </a:pPr>
            <a:r>
              <a:rPr lang="en-US" sz="4486">
                <a:solidFill>
                  <a:srgbClr val="000000"/>
                </a:solidFill>
                <a:latin typeface="Glacial Indifference"/>
              </a:rPr>
              <a:t>WEB &amp; Mobile App</a:t>
            </a:r>
          </a:p>
          <a:p>
            <a:pPr algn="l" marL="968689" indent="-484344" lvl="1">
              <a:lnSpc>
                <a:spcPts val="6281"/>
              </a:lnSpc>
              <a:buFont typeface="Arial"/>
              <a:buChar char="•"/>
            </a:pPr>
            <a:r>
              <a:rPr lang="en-US" sz="4486">
                <a:solidFill>
                  <a:srgbClr val="000000"/>
                </a:solidFill>
                <a:latin typeface="Glacial Indifference"/>
              </a:rPr>
              <a:t>Voice Search</a:t>
            </a:r>
          </a:p>
          <a:p>
            <a:pPr algn="l" marL="968689" indent="-484344" lvl="1">
              <a:lnSpc>
                <a:spcPts val="6281"/>
              </a:lnSpc>
              <a:buFont typeface="Arial"/>
              <a:buChar char="•"/>
            </a:pPr>
            <a:r>
              <a:rPr lang="en-US" sz="4486">
                <a:solidFill>
                  <a:srgbClr val="000000"/>
                </a:solidFill>
                <a:latin typeface="Glacial Indifference"/>
              </a:rPr>
              <a:t>24/7 Availability</a:t>
            </a:r>
          </a:p>
          <a:p>
            <a:pPr algn="l" marL="968689" indent="-484344" lvl="1">
              <a:lnSpc>
                <a:spcPts val="6281"/>
              </a:lnSpc>
              <a:buFont typeface="Arial"/>
              <a:buChar char="•"/>
            </a:pPr>
            <a:r>
              <a:rPr lang="en-US" sz="4486">
                <a:solidFill>
                  <a:srgbClr val="000000"/>
                </a:solidFill>
                <a:latin typeface="Glacial Indifference"/>
              </a:rPr>
              <a:t>Online Checkup</a:t>
            </a:r>
          </a:p>
          <a:p>
            <a:pPr algn="l" marL="968689" indent="-484344" lvl="1">
              <a:lnSpc>
                <a:spcPts val="6281"/>
              </a:lnSpc>
              <a:buFont typeface="Arial"/>
              <a:buChar char="•"/>
            </a:pPr>
            <a:r>
              <a:rPr lang="en-US" sz="4486">
                <a:solidFill>
                  <a:srgbClr val="000000"/>
                </a:solidFill>
                <a:latin typeface="Glacial Indifference"/>
              </a:rPr>
              <a:t>Free Doctor Consultant</a:t>
            </a:r>
          </a:p>
          <a:p>
            <a:pPr algn="l" marL="968689" indent="-484344" lvl="1">
              <a:lnSpc>
                <a:spcPts val="6281"/>
              </a:lnSpc>
              <a:buFont typeface="Arial"/>
              <a:buChar char="•"/>
            </a:pPr>
            <a:r>
              <a:rPr lang="en-US" sz="4486">
                <a:solidFill>
                  <a:srgbClr val="000000"/>
                </a:solidFill>
                <a:latin typeface="Glacial Indifference"/>
              </a:rPr>
              <a:t>Home Delivery Medications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876644">
            <a:off x="-5748230" y="7001866"/>
            <a:ext cx="11862564" cy="6570268"/>
            <a:chOff x="0" y="0"/>
            <a:chExt cx="3124297" cy="1730441"/>
          </a:xfrm>
        </p:grpSpPr>
        <p:sp>
          <p:nvSpPr>
            <p:cNvPr name="Freeform 3" id="3"/>
            <p:cNvSpPr/>
            <p:nvPr/>
          </p:nvSpPr>
          <p:spPr>
            <a:xfrm flipH="false" flipV="false" rot="0">
              <a:off x="0" y="0"/>
              <a:ext cx="3124297" cy="1730441"/>
            </a:xfrm>
            <a:custGeom>
              <a:avLst/>
              <a:gdLst/>
              <a:ahLst/>
              <a:cxnLst/>
              <a:rect r="r" b="b" t="t" l="l"/>
              <a:pathLst>
                <a:path h="1730441" w="3124297">
                  <a:moveTo>
                    <a:pt x="65263" y="0"/>
                  </a:moveTo>
                  <a:lnTo>
                    <a:pt x="3059033" y="0"/>
                  </a:lnTo>
                  <a:cubicBezTo>
                    <a:pt x="3076342" y="0"/>
                    <a:pt x="3092942" y="6876"/>
                    <a:pt x="3105181" y="19115"/>
                  </a:cubicBezTo>
                  <a:cubicBezTo>
                    <a:pt x="3117421" y="31354"/>
                    <a:pt x="3124297" y="47955"/>
                    <a:pt x="3124297" y="65263"/>
                  </a:cubicBezTo>
                  <a:lnTo>
                    <a:pt x="3124297" y="1665177"/>
                  </a:lnTo>
                  <a:cubicBezTo>
                    <a:pt x="3124297" y="1682486"/>
                    <a:pt x="3117421" y="1699086"/>
                    <a:pt x="3105181" y="1711326"/>
                  </a:cubicBezTo>
                  <a:cubicBezTo>
                    <a:pt x="3092942" y="1723565"/>
                    <a:pt x="3076342" y="1730441"/>
                    <a:pt x="3059033" y="1730441"/>
                  </a:cubicBezTo>
                  <a:lnTo>
                    <a:pt x="65263" y="1730441"/>
                  </a:lnTo>
                  <a:cubicBezTo>
                    <a:pt x="47955" y="1730441"/>
                    <a:pt x="31354" y="1723565"/>
                    <a:pt x="19115" y="1711326"/>
                  </a:cubicBezTo>
                  <a:cubicBezTo>
                    <a:pt x="6876" y="1699086"/>
                    <a:pt x="0" y="1682486"/>
                    <a:pt x="0" y="1665177"/>
                  </a:cubicBezTo>
                  <a:lnTo>
                    <a:pt x="0" y="65263"/>
                  </a:lnTo>
                  <a:cubicBezTo>
                    <a:pt x="0" y="47955"/>
                    <a:pt x="6876" y="31354"/>
                    <a:pt x="19115" y="19115"/>
                  </a:cubicBezTo>
                  <a:cubicBezTo>
                    <a:pt x="31354" y="6876"/>
                    <a:pt x="47955" y="0"/>
                    <a:pt x="65263" y="0"/>
                  </a:cubicBezTo>
                  <a:close/>
                </a:path>
              </a:pathLst>
            </a:custGeom>
            <a:solidFill>
              <a:srgbClr val="B28062"/>
            </a:solidFill>
            <a:ln cap="rnd">
              <a:noFill/>
              <a:prstDash val="solid"/>
              <a:round/>
            </a:ln>
          </p:spPr>
        </p:sp>
        <p:sp>
          <p:nvSpPr>
            <p:cNvPr name="TextBox 4" id="4"/>
            <p:cNvSpPr txBox="true"/>
            <p:nvPr/>
          </p:nvSpPr>
          <p:spPr>
            <a:xfrm>
              <a:off x="0" y="-38100"/>
              <a:ext cx="3124297" cy="176854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83052" y="1322435"/>
            <a:ext cx="5625561" cy="1087756"/>
          </a:xfrm>
          <a:prstGeom prst="rect">
            <a:avLst/>
          </a:prstGeom>
        </p:spPr>
        <p:txBody>
          <a:bodyPr anchor="t" rtlCol="false" tIns="0" lIns="0" bIns="0" rIns="0">
            <a:spAutoFit/>
          </a:bodyPr>
          <a:lstStyle/>
          <a:p>
            <a:pPr algn="l">
              <a:lnSpc>
                <a:spcPts val="8819"/>
              </a:lnSpc>
              <a:spcBef>
                <a:spcPct val="0"/>
              </a:spcBef>
            </a:pPr>
            <a:r>
              <a:rPr lang="en-US" sz="6299">
                <a:solidFill>
                  <a:srgbClr val="000000"/>
                </a:solidFill>
                <a:latin typeface="Glacial Indifference Bold"/>
              </a:rPr>
              <a:t>Problem</a:t>
            </a:r>
          </a:p>
        </p:txBody>
      </p:sp>
      <p:sp>
        <p:nvSpPr>
          <p:cNvPr name="TextBox 6" id="6"/>
          <p:cNvSpPr txBox="true"/>
          <p:nvPr/>
        </p:nvSpPr>
        <p:spPr>
          <a:xfrm rot="0">
            <a:off x="183052" y="2343516"/>
            <a:ext cx="6684667" cy="3985158"/>
          </a:xfrm>
          <a:prstGeom prst="rect">
            <a:avLst/>
          </a:prstGeom>
        </p:spPr>
        <p:txBody>
          <a:bodyPr anchor="t" rtlCol="false" tIns="0" lIns="0" bIns="0" rIns="0">
            <a:spAutoFit/>
          </a:bodyPr>
          <a:lstStyle/>
          <a:p>
            <a:pPr algn="l">
              <a:lnSpc>
                <a:spcPts val="4520"/>
              </a:lnSpc>
              <a:spcBef>
                <a:spcPct val="0"/>
              </a:spcBef>
            </a:pPr>
            <a:r>
              <a:rPr lang="en-US" sz="3229">
                <a:solidFill>
                  <a:srgbClr val="000000"/>
                </a:solidFill>
                <a:latin typeface="Glacial Indifference"/>
              </a:rPr>
              <a:t>Medical stores often face significant rush, causing inconvenience for customers and delays in obtaining necessary medications. This results in crowded stores and longer wait times, especially for those with urgent needs.</a:t>
            </a:r>
          </a:p>
        </p:txBody>
      </p:sp>
      <p:grpSp>
        <p:nvGrpSpPr>
          <p:cNvPr name="Group 7" id="7"/>
          <p:cNvGrpSpPr/>
          <p:nvPr/>
        </p:nvGrpSpPr>
        <p:grpSpPr>
          <a:xfrm rot="876644">
            <a:off x="7388076" y="-6027216"/>
            <a:ext cx="11862564" cy="6570268"/>
            <a:chOff x="0" y="0"/>
            <a:chExt cx="3124297" cy="1730441"/>
          </a:xfrm>
        </p:grpSpPr>
        <p:sp>
          <p:nvSpPr>
            <p:cNvPr name="Freeform 8" id="8"/>
            <p:cNvSpPr/>
            <p:nvPr/>
          </p:nvSpPr>
          <p:spPr>
            <a:xfrm flipH="false" flipV="false" rot="0">
              <a:off x="0" y="0"/>
              <a:ext cx="3124297" cy="1730441"/>
            </a:xfrm>
            <a:custGeom>
              <a:avLst/>
              <a:gdLst/>
              <a:ahLst/>
              <a:cxnLst/>
              <a:rect r="r" b="b" t="t" l="l"/>
              <a:pathLst>
                <a:path h="1730441" w="3124297">
                  <a:moveTo>
                    <a:pt x="65263" y="0"/>
                  </a:moveTo>
                  <a:lnTo>
                    <a:pt x="3059033" y="0"/>
                  </a:lnTo>
                  <a:cubicBezTo>
                    <a:pt x="3076342" y="0"/>
                    <a:pt x="3092942" y="6876"/>
                    <a:pt x="3105181" y="19115"/>
                  </a:cubicBezTo>
                  <a:cubicBezTo>
                    <a:pt x="3117421" y="31354"/>
                    <a:pt x="3124297" y="47955"/>
                    <a:pt x="3124297" y="65263"/>
                  </a:cubicBezTo>
                  <a:lnTo>
                    <a:pt x="3124297" y="1665177"/>
                  </a:lnTo>
                  <a:cubicBezTo>
                    <a:pt x="3124297" y="1682486"/>
                    <a:pt x="3117421" y="1699086"/>
                    <a:pt x="3105181" y="1711326"/>
                  </a:cubicBezTo>
                  <a:cubicBezTo>
                    <a:pt x="3092942" y="1723565"/>
                    <a:pt x="3076342" y="1730441"/>
                    <a:pt x="3059033" y="1730441"/>
                  </a:cubicBezTo>
                  <a:lnTo>
                    <a:pt x="65263" y="1730441"/>
                  </a:lnTo>
                  <a:cubicBezTo>
                    <a:pt x="47955" y="1730441"/>
                    <a:pt x="31354" y="1723565"/>
                    <a:pt x="19115" y="1711326"/>
                  </a:cubicBezTo>
                  <a:cubicBezTo>
                    <a:pt x="6876" y="1699086"/>
                    <a:pt x="0" y="1682486"/>
                    <a:pt x="0" y="1665177"/>
                  </a:cubicBezTo>
                  <a:lnTo>
                    <a:pt x="0" y="65263"/>
                  </a:lnTo>
                  <a:cubicBezTo>
                    <a:pt x="0" y="47955"/>
                    <a:pt x="6876" y="31354"/>
                    <a:pt x="19115" y="19115"/>
                  </a:cubicBezTo>
                  <a:cubicBezTo>
                    <a:pt x="31354" y="6876"/>
                    <a:pt x="47955" y="0"/>
                    <a:pt x="65263" y="0"/>
                  </a:cubicBezTo>
                  <a:close/>
                </a:path>
              </a:pathLst>
            </a:custGeom>
            <a:solidFill>
              <a:srgbClr val="B28062"/>
            </a:solidFill>
            <a:ln cap="rnd">
              <a:noFill/>
              <a:prstDash val="solid"/>
              <a:round/>
            </a:ln>
          </p:spPr>
        </p:sp>
        <p:sp>
          <p:nvSpPr>
            <p:cNvPr name="TextBox 9" id="9"/>
            <p:cNvSpPr txBox="true"/>
            <p:nvPr/>
          </p:nvSpPr>
          <p:spPr>
            <a:xfrm>
              <a:off x="0" y="-38100"/>
              <a:ext cx="3124297" cy="176854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483264" y="127308"/>
            <a:ext cx="7194593" cy="1078766"/>
          </a:xfrm>
          <a:prstGeom prst="rect">
            <a:avLst/>
          </a:prstGeom>
        </p:spPr>
        <p:txBody>
          <a:bodyPr anchor="t" rtlCol="false" tIns="0" lIns="0" bIns="0" rIns="0">
            <a:spAutoFit/>
          </a:bodyPr>
          <a:lstStyle/>
          <a:p>
            <a:pPr algn="ctr">
              <a:lnSpc>
                <a:spcPts val="7717"/>
              </a:lnSpc>
            </a:pPr>
            <a:r>
              <a:rPr lang="en-US" sz="7016">
                <a:solidFill>
                  <a:srgbClr val="5B3A27"/>
                </a:solidFill>
                <a:latin typeface="Poppins Ultra-Bold"/>
              </a:rPr>
              <a:t>BACKUP PLAN</a:t>
            </a:r>
          </a:p>
        </p:txBody>
      </p:sp>
      <p:sp>
        <p:nvSpPr>
          <p:cNvPr name="TextBox 11" id="11"/>
          <p:cNvSpPr txBox="true"/>
          <p:nvPr/>
        </p:nvSpPr>
        <p:spPr>
          <a:xfrm rot="0">
            <a:off x="8067015" y="1322435"/>
            <a:ext cx="5625561" cy="1087756"/>
          </a:xfrm>
          <a:prstGeom prst="rect">
            <a:avLst/>
          </a:prstGeom>
        </p:spPr>
        <p:txBody>
          <a:bodyPr anchor="t" rtlCol="false" tIns="0" lIns="0" bIns="0" rIns="0">
            <a:spAutoFit/>
          </a:bodyPr>
          <a:lstStyle/>
          <a:p>
            <a:pPr algn="l">
              <a:lnSpc>
                <a:spcPts val="8819"/>
              </a:lnSpc>
              <a:spcBef>
                <a:spcPct val="0"/>
              </a:spcBef>
            </a:pPr>
            <a:r>
              <a:rPr lang="en-US" sz="6299">
                <a:solidFill>
                  <a:srgbClr val="000000"/>
                </a:solidFill>
                <a:latin typeface="Glacial Indifference Bold"/>
              </a:rPr>
              <a:t>Solution</a:t>
            </a:r>
          </a:p>
        </p:txBody>
      </p:sp>
      <p:sp>
        <p:nvSpPr>
          <p:cNvPr name="TextBox 12" id="12"/>
          <p:cNvSpPr txBox="true"/>
          <p:nvPr/>
        </p:nvSpPr>
        <p:spPr>
          <a:xfrm rot="0">
            <a:off x="7280758" y="2343516"/>
            <a:ext cx="11007242" cy="2196998"/>
          </a:xfrm>
          <a:prstGeom prst="rect">
            <a:avLst/>
          </a:prstGeom>
        </p:spPr>
        <p:txBody>
          <a:bodyPr anchor="t" rtlCol="false" tIns="0" lIns="0" bIns="0" rIns="0">
            <a:spAutoFit/>
          </a:bodyPr>
          <a:lstStyle/>
          <a:p>
            <a:pPr algn="l">
              <a:lnSpc>
                <a:spcPts val="4380"/>
              </a:lnSpc>
              <a:spcBef>
                <a:spcPct val="0"/>
              </a:spcBef>
            </a:pPr>
            <a:r>
              <a:rPr lang="en-US" sz="3129">
                <a:solidFill>
                  <a:srgbClr val="000000"/>
                </a:solidFill>
                <a:latin typeface="Glacial Indifference"/>
              </a:rPr>
              <a:t>We propose an online medicine booking system that allows customers to book their required medications in advance, reducing in-store congestion and ensuring quick access to medications</a:t>
            </a:r>
          </a:p>
        </p:txBody>
      </p:sp>
      <p:sp>
        <p:nvSpPr>
          <p:cNvPr name="TextBox 13" id="13"/>
          <p:cNvSpPr txBox="true"/>
          <p:nvPr/>
        </p:nvSpPr>
        <p:spPr>
          <a:xfrm rot="0">
            <a:off x="7280758" y="4713208"/>
            <a:ext cx="10831410" cy="2270658"/>
          </a:xfrm>
          <a:prstGeom prst="rect">
            <a:avLst/>
          </a:prstGeom>
        </p:spPr>
        <p:txBody>
          <a:bodyPr anchor="t" rtlCol="false" tIns="0" lIns="0" bIns="0" rIns="0">
            <a:spAutoFit/>
          </a:bodyPr>
          <a:lstStyle/>
          <a:p>
            <a:pPr algn="l">
              <a:lnSpc>
                <a:spcPts val="4520"/>
              </a:lnSpc>
              <a:spcBef>
                <a:spcPct val="0"/>
              </a:spcBef>
            </a:pPr>
            <a:r>
              <a:rPr lang="en-US" sz="3229">
                <a:solidFill>
                  <a:srgbClr val="000000"/>
                </a:solidFill>
                <a:latin typeface="Glacial Indifference Bold"/>
              </a:rPr>
              <a:t>Online Booking Platform:</a:t>
            </a:r>
            <a:r>
              <a:rPr lang="en-US" sz="3229">
                <a:solidFill>
                  <a:srgbClr val="000000"/>
                </a:solidFill>
                <a:latin typeface="Glacial Indifference"/>
              </a:rPr>
              <a:t> Each medical store will have access to a computer-based system where clients can book their medications online. Customers will use a web or mobile application to select and reserve the medications they need.</a:t>
            </a:r>
          </a:p>
        </p:txBody>
      </p:sp>
      <p:sp>
        <p:nvSpPr>
          <p:cNvPr name="TextBox 14" id="14"/>
          <p:cNvSpPr txBox="true"/>
          <p:nvPr/>
        </p:nvSpPr>
        <p:spPr>
          <a:xfrm rot="0">
            <a:off x="7280758" y="7156561"/>
            <a:ext cx="11007242" cy="2842158"/>
          </a:xfrm>
          <a:prstGeom prst="rect">
            <a:avLst/>
          </a:prstGeom>
        </p:spPr>
        <p:txBody>
          <a:bodyPr anchor="t" rtlCol="false" tIns="0" lIns="0" bIns="0" rIns="0">
            <a:spAutoFit/>
          </a:bodyPr>
          <a:lstStyle/>
          <a:p>
            <a:pPr algn="l">
              <a:lnSpc>
                <a:spcPts val="4520"/>
              </a:lnSpc>
              <a:spcBef>
                <a:spcPct val="0"/>
              </a:spcBef>
            </a:pPr>
            <a:r>
              <a:rPr lang="en-US" sz="3229">
                <a:solidFill>
                  <a:srgbClr val="000000"/>
                </a:solidFill>
                <a:latin typeface="Glacial Indifference Bold"/>
              </a:rPr>
              <a:t>Streamlined Pickup Process:</a:t>
            </a:r>
            <a:r>
              <a:rPr lang="en-US" sz="3229">
                <a:solidFill>
                  <a:srgbClr val="000000"/>
                </a:solidFill>
                <a:latin typeface="Glacial Indifference"/>
              </a:rPr>
              <a:t> Once the order is placed, the medical store will prepare the medications in advance. Customers can then pick up their pre-packaged medications without waiting in line, ensuring a smooth and efficient process.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135394">
            <a:off x="-4765834" y="-4552041"/>
            <a:ext cx="23743603" cy="6007851"/>
            <a:chOff x="0" y="0"/>
            <a:chExt cx="6253459" cy="1582315"/>
          </a:xfrm>
        </p:grpSpPr>
        <p:sp>
          <p:nvSpPr>
            <p:cNvPr name="Freeform 3" id="3"/>
            <p:cNvSpPr/>
            <p:nvPr/>
          </p:nvSpPr>
          <p:spPr>
            <a:xfrm flipH="false" flipV="false" rot="0">
              <a:off x="0" y="0"/>
              <a:ext cx="6253459" cy="1582315"/>
            </a:xfrm>
            <a:custGeom>
              <a:avLst/>
              <a:gdLst/>
              <a:ahLst/>
              <a:cxnLst/>
              <a:rect r="r" b="b" t="t" l="l"/>
              <a:pathLst>
                <a:path h="1582315" w="6253459">
                  <a:moveTo>
                    <a:pt x="32606" y="0"/>
                  </a:moveTo>
                  <a:lnTo>
                    <a:pt x="6220853" y="0"/>
                  </a:lnTo>
                  <a:cubicBezTo>
                    <a:pt x="6238861" y="0"/>
                    <a:pt x="6253459" y="14598"/>
                    <a:pt x="6253459" y="32606"/>
                  </a:cubicBezTo>
                  <a:lnTo>
                    <a:pt x="6253459" y="1549708"/>
                  </a:lnTo>
                  <a:cubicBezTo>
                    <a:pt x="6253459" y="1558356"/>
                    <a:pt x="6250024" y="1566650"/>
                    <a:pt x="6243909" y="1572765"/>
                  </a:cubicBezTo>
                  <a:cubicBezTo>
                    <a:pt x="6237794" y="1578879"/>
                    <a:pt x="6229501" y="1582315"/>
                    <a:pt x="6220853" y="1582315"/>
                  </a:cubicBezTo>
                  <a:lnTo>
                    <a:pt x="32606" y="1582315"/>
                  </a:lnTo>
                  <a:cubicBezTo>
                    <a:pt x="23959" y="1582315"/>
                    <a:pt x="15665" y="1578879"/>
                    <a:pt x="9550" y="1572765"/>
                  </a:cubicBezTo>
                  <a:cubicBezTo>
                    <a:pt x="3435" y="1566650"/>
                    <a:pt x="0" y="1558356"/>
                    <a:pt x="0" y="1549708"/>
                  </a:cubicBezTo>
                  <a:lnTo>
                    <a:pt x="0" y="32606"/>
                  </a:lnTo>
                  <a:cubicBezTo>
                    <a:pt x="0" y="23959"/>
                    <a:pt x="3435" y="15665"/>
                    <a:pt x="9550" y="9550"/>
                  </a:cubicBezTo>
                  <a:cubicBezTo>
                    <a:pt x="15665" y="3435"/>
                    <a:pt x="23959" y="0"/>
                    <a:pt x="32606" y="0"/>
                  </a:cubicBezTo>
                  <a:close/>
                </a:path>
              </a:pathLst>
            </a:custGeom>
            <a:solidFill>
              <a:srgbClr val="B28062"/>
            </a:solidFill>
            <a:ln cap="rnd">
              <a:noFill/>
              <a:prstDash val="solid"/>
              <a:round/>
            </a:ln>
          </p:spPr>
        </p:sp>
        <p:sp>
          <p:nvSpPr>
            <p:cNvPr name="TextBox 4" id="4"/>
            <p:cNvSpPr txBox="true"/>
            <p:nvPr/>
          </p:nvSpPr>
          <p:spPr>
            <a:xfrm>
              <a:off x="0" y="-38100"/>
              <a:ext cx="6253459" cy="16204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06995" y="595436"/>
            <a:ext cx="7895875" cy="1557040"/>
          </a:xfrm>
          <a:prstGeom prst="rect">
            <a:avLst/>
          </a:prstGeom>
        </p:spPr>
        <p:txBody>
          <a:bodyPr anchor="t" rtlCol="false" tIns="0" lIns="0" bIns="0" rIns="0">
            <a:spAutoFit/>
          </a:bodyPr>
          <a:lstStyle/>
          <a:p>
            <a:pPr algn="l">
              <a:lnSpc>
                <a:spcPts val="11250"/>
              </a:lnSpc>
            </a:pPr>
            <a:r>
              <a:rPr lang="en-US" sz="10227">
                <a:solidFill>
                  <a:srgbClr val="5B3A27"/>
                </a:solidFill>
                <a:latin typeface="Poppins Ultra-Bold"/>
              </a:rPr>
              <a:t>CLIENTS</a:t>
            </a:r>
          </a:p>
        </p:txBody>
      </p:sp>
      <p:sp>
        <p:nvSpPr>
          <p:cNvPr name="TextBox 6" id="6"/>
          <p:cNvSpPr txBox="true"/>
          <p:nvPr/>
        </p:nvSpPr>
        <p:spPr>
          <a:xfrm rot="0">
            <a:off x="1028700" y="3343972"/>
            <a:ext cx="6584815" cy="3136601"/>
          </a:xfrm>
          <a:prstGeom prst="rect">
            <a:avLst/>
          </a:prstGeom>
        </p:spPr>
        <p:txBody>
          <a:bodyPr anchor="t" rtlCol="false" tIns="0" lIns="0" bIns="0" rIns="0">
            <a:spAutoFit/>
          </a:bodyPr>
          <a:lstStyle/>
          <a:p>
            <a:pPr algn="l" marL="817563" indent="-408781" lvl="1">
              <a:lnSpc>
                <a:spcPts val="5301"/>
              </a:lnSpc>
              <a:buFont typeface="Arial"/>
              <a:buChar char="•"/>
            </a:pPr>
            <a:r>
              <a:rPr lang="en-US" sz="3786">
                <a:solidFill>
                  <a:srgbClr val="000000"/>
                </a:solidFill>
                <a:latin typeface="Glacial Indifference Bold"/>
              </a:rPr>
              <a:t>Initial Free Run:</a:t>
            </a:r>
          </a:p>
          <a:p>
            <a:pPr algn="l">
              <a:lnSpc>
                <a:spcPts val="4881"/>
              </a:lnSpc>
            </a:pPr>
            <a:r>
              <a:rPr lang="en-US" sz="3486">
                <a:solidFill>
                  <a:srgbClr val="000000"/>
                </a:solidFill>
                <a:latin typeface="Glacial Indifference"/>
              </a:rPr>
              <a:t>Launch our services for free initially to build a user base and showcase the platform’s effectiveness.</a:t>
            </a:r>
          </a:p>
        </p:txBody>
      </p:sp>
      <p:grpSp>
        <p:nvGrpSpPr>
          <p:cNvPr name="Group 7" id="7"/>
          <p:cNvGrpSpPr/>
          <p:nvPr/>
        </p:nvGrpSpPr>
        <p:grpSpPr>
          <a:xfrm rot="-1541250">
            <a:off x="15170017" y="6151028"/>
            <a:ext cx="13241592" cy="6491694"/>
            <a:chOff x="0" y="0"/>
            <a:chExt cx="3487497" cy="1709747"/>
          </a:xfrm>
        </p:grpSpPr>
        <p:sp>
          <p:nvSpPr>
            <p:cNvPr name="Freeform 8" id="8"/>
            <p:cNvSpPr/>
            <p:nvPr/>
          </p:nvSpPr>
          <p:spPr>
            <a:xfrm flipH="false" flipV="false" rot="0">
              <a:off x="0" y="0"/>
              <a:ext cx="3487497" cy="1709747"/>
            </a:xfrm>
            <a:custGeom>
              <a:avLst/>
              <a:gdLst/>
              <a:ahLst/>
              <a:cxnLst/>
              <a:rect r="r" b="b" t="t" l="l"/>
              <a:pathLst>
                <a:path h="1709747" w="3487497">
                  <a:moveTo>
                    <a:pt x="46773" y="0"/>
                  </a:moveTo>
                  <a:lnTo>
                    <a:pt x="3440724" y="0"/>
                  </a:lnTo>
                  <a:cubicBezTo>
                    <a:pt x="3466556" y="0"/>
                    <a:pt x="3487497" y="20941"/>
                    <a:pt x="3487497" y="46773"/>
                  </a:cubicBezTo>
                  <a:lnTo>
                    <a:pt x="3487497" y="1662973"/>
                  </a:lnTo>
                  <a:cubicBezTo>
                    <a:pt x="3487497" y="1688805"/>
                    <a:pt x="3466556" y="1709747"/>
                    <a:pt x="3440724" y="1709747"/>
                  </a:cubicBezTo>
                  <a:lnTo>
                    <a:pt x="46773" y="1709747"/>
                  </a:lnTo>
                  <a:cubicBezTo>
                    <a:pt x="20941" y="1709747"/>
                    <a:pt x="0" y="1688805"/>
                    <a:pt x="0" y="1662973"/>
                  </a:cubicBezTo>
                  <a:lnTo>
                    <a:pt x="0" y="46773"/>
                  </a:lnTo>
                  <a:cubicBezTo>
                    <a:pt x="0" y="20941"/>
                    <a:pt x="20941" y="0"/>
                    <a:pt x="46773" y="0"/>
                  </a:cubicBezTo>
                  <a:close/>
                </a:path>
              </a:pathLst>
            </a:custGeom>
            <a:solidFill>
              <a:srgbClr val="5B3A27"/>
            </a:solidFill>
          </p:spPr>
        </p:sp>
        <p:sp>
          <p:nvSpPr>
            <p:cNvPr name="TextBox 9" id="9"/>
            <p:cNvSpPr txBox="true"/>
            <p:nvPr/>
          </p:nvSpPr>
          <p:spPr>
            <a:xfrm>
              <a:off x="0" y="-38100"/>
              <a:ext cx="3487497" cy="174784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1135394">
            <a:off x="15356139" y="6099270"/>
            <a:ext cx="7908362" cy="4967496"/>
            <a:chOff x="0" y="0"/>
            <a:chExt cx="2082861" cy="1308312"/>
          </a:xfrm>
        </p:grpSpPr>
        <p:sp>
          <p:nvSpPr>
            <p:cNvPr name="Freeform 11" id="11"/>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12" id="12"/>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1135394">
            <a:off x="16001326" y="4171395"/>
            <a:ext cx="7908362" cy="4967496"/>
            <a:chOff x="0" y="0"/>
            <a:chExt cx="2082861" cy="1308312"/>
          </a:xfrm>
        </p:grpSpPr>
        <p:sp>
          <p:nvSpPr>
            <p:cNvPr name="Freeform 14" id="14"/>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FFD1B5"/>
            </a:solidFill>
            <a:ln cap="rnd">
              <a:noFill/>
              <a:prstDash val="solid"/>
              <a:round/>
            </a:ln>
          </p:spPr>
        </p:sp>
        <p:sp>
          <p:nvSpPr>
            <p:cNvPr name="TextBox 15" id="15"/>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8854932" y="2947086"/>
            <a:ext cx="7903686" cy="2902428"/>
          </a:xfrm>
          <a:prstGeom prst="rect">
            <a:avLst/>
          </a:prstGeom>
        </p:spPr>
        <p:txBody>
          <a:bodyPr anchor="t" rtlCol="false" tIns="0" lIns="0" bIns="0" rIns="0">
            <a:spAutoFit/>
          </a:bodyPr>
          <a:lstStyle/>
          <a:p>
            <a:pPr algn="l" marL="813560" indent="-406780" lvl="1">
              <a:lnSpc>
                <a:spcPts val="5275"/>
              </a:lnSpc>
              <a:buFont typeface="Arial"/>
              <a:buChar char="•"/>
            </a:pPr>
            <a:r>
              <a:rPr lang="en-US" sz="3768">
                <a:solidFill>
                  <a:srgbClr val="000000"/>
                </a:solidFill>
                <a:latin typeface="Glacial Indifference Bold"/>
              </a:rPr>
              <a:t>Primary Clients</a:t>
            </a:r>
          </a:p>
          <a:p>
            <a:pPr algn="l">
              <a:lnSpc>
                <a:spcPts val="4471"/>
              </a:lnSpc>
            </a:pPr>
            <a:r>
              <a:rPr lang="en-US" sz="3194">
                <a:solidFill>
                  <a:srgbClr val="000000"/>
                </a:solidFill>
                <a:latin typeface="Glacial Indifference"/>
              </a:rPr>
              <a:t>Partner with pharmaceutical companies as our main clients. This will integrate their products into our system, ensuring a steady revenue stream.</a:t>
            </a:r>
          </a:p>
        </p:txBody>
      </p:sp>
      <p:sp>
        <p:nvSpPr>
          <p:cNvPr name="TextBox 17" id="17"/>
          <p:cNvSpPr txBox="true"/>
          <p:nvPr/>
        </p:nvSpPr>
        <p:spPr>
          <a:xfrm rot="0">
            <a:off x="8854932" y="6209163"/>
            <a:ext cx="8396164" cy="3755726"/>
          </a:xfrm>
          <a:prstGeom prst="rect">
            <a:avLst/>
          </a:prstGeom>
        </p:spPr>
        <p:txBody>
          <a:bodyPr anchor="t" rtlCol="false" tIns="0" lIns="0" bIns="0" rIns="0">
            <a:spAutoFit/>
          </a:bodyPr>
          <a:lstStyle/>
          <a:p>
            <a:pPr algn="l" marL="817563" indent="-408781" lvl="1">
              <a:lnSpc>
                <a:spcPts val="5301"/>
              </a:lnSpc>
              <a:buFont typeface="Arial"/>
              <a:buChar char="•"/>
            </a:pPr>
            <a:r>
              <a:rPr lang="en-US" sz="3786">
                <a:solidFill>
                  <a:srgbClr val="000000"/>
                </a:solidFill>
                <a:latin typeface="Glacial Indifference Bold"/>
              </a:rPr>
              <a:t>Free Physical Camps:</a:t>
            </a:r>
          </a:p>
          <a:p>
            <a:pPr algn="l">
              <a:lnSpc>
                <a:spcPts val="4881"/>
              </a:lnSpc>
            </a:pPr>
            <a:r>
              <a:rPr lang="en-US" sz="3486">
                <a:solidFill>
                  <a:srgbClr val="000000"/>
                </a:solidFill>
                <a:latin typeface="Glacial Indifference"/>
              </a:rPr>
              <a:t>Organize free physical health camps to promote our online system. These camps will provide checkups, demonstrate the platform’s use, build trust, and raise awareness among users.</a:t>
            </a:r>
          </a:p>
        </p:txBody>
      </p:sp>
      <p:sp>
        <p:nvSpPr>
          <p:cNvPr name="TextBox 18" id="18"/>
          <p:cNvSpPr txBox="true"/>
          <p:nvPr/>
        </p:nvSpPr>
        <p:spPr>
          <a:xfrm rot="0">
            <a:off x="778783" y="6828288"/>
            <a:ext cx="7079974" cy="3136601"/>
          </a:xfrm>
          <a:prstGeom prst="rect">
            <a:avLst/>
          </a:prstGeom>
        </p:spPr>
        <p:txBody>
          <a:bodyPr anchor="t" rtlCol="false" tIns="0" lIns="0" bIns="0" rIns="0">
            <a:spAutoFit/>
          </a:bodyPr>
          <a:lstStyle/>
          <a:p>
            <a:pPr algn="l" marL="817563" indent="-408781" lvl="1">
              <a:lnSpc>
                <a:spcPts val="5301"/>
              </a:lnSpc>
              <a:buFont typeface="Arial"/>
              <a:buChar char="•"/>
            </a:pPr>
            <a:r>
              <a:rPr lang="en-US" sz="3786">
                <a:solidFill>
                  <a:srgbClr val="000000"/>
                </a:solidFill>
                <a:latin typeface="Glacial Indifference Bold"/>
              </a:rPr>
              <a:t>Guidance and Awareness:</a:t>
            </a:r>
          </a:p>
          <a:p>
            <a:pPr algn="l">
              <a:lnSpc>
                <a:spcPts val="4881"/>
              </a:lnSpc>
            </a:pPr>
            <a:r>
              <a:rPr lang="en-US" sz="3486">
                <a:solidFill>
                  <a:srgbClr val="000000"/>
                </a:solidFill>
                <a:latin typeface="Glacial Indifference"/>
              </a:rPr>
              <a:t>During the camps, guide users on how to use our online system, ensuring they understand its benefits and functionality.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135394">
            <a:off x="13337819" y="-2979479"/>
            <a:ext cx="9213484" cy="6656376"/>
            <a:chOff x="0" y="0"/>
            <a:chExt cx="2426597" cy="1753120"/>
          </a:xfrm>
        </p:grpSpPr>
        <p:sp>
          <p:nvSpPr>
            <p:cNvPr name="Freeform 3" id="3"/>
            <p:cNvSpPr/>
            <p:nvPr/>
          </p:nvSpPr>
          <p:spPr>
            <a:xfrm flipH="false" flipV="false" rot="0">
              <a:off x="0" y="0"/>
              <a:ext cx="2426597" cy="1753120"/>
            </a:xfrm>
            <a:custGeom>
              <a:avLst/>
              <a:gdLst/>
              <a:ahLst/>
              <a:cxnLst/>
              <a:rect r="r" b="b" t="t" l="l"/>
              <a:pathLst>
                <a:path h="1753120" w="2426597">
                  <a:moveTo>
                    <a:pt x="84028" y="0"/>
                  </a:moveTo>
                  <a:lnTo>
                    <a:pt x="2342568" y="0"/>
                  </a:lnTo>
                  <a:cubicBezTo>
                    <a:pt x="2364854" y="0"/>
                    <a:pt x="2386227" y="8853"/>
                    <a:pt x="2401985" y="24611"/>
                  </a:cubicBezTo>
                  <a:cubicBezTo>
                    <a:pt x="2417744" y="40370"/>
                    <a:pt x="2426597" y="61743"/>
                    <a:pt x="2426597" y="84028"/>
                  </a:cubicBezTo>
                  <a:lnTo>
                    <a:pt x="2426597" y="1669091"/>
                  </a:lnTo>
                  <a:cubicBezTo>
                    <a:pt x="2426597" y="1691377"/>
                    <a:pt x="2417744" y="1712750"/>
                    <a:pt x="2401985" y="1728508"/>
                  </a:cubicBezTo>
                  <a:cubicBezTo>
                    <a:pt x="2386227" y="1744267"/>
                    <a:pt x="2364854" y="1753120"/>
                    <a:pt x="2342568" y="1753120"/>
                  </a:cubicBezTo>
                  <a:lnTo>
                    <a:pt x="84028" y="1753120"/>
                  </a:lnTo>
                  <a:cubicBezTo>
                    <a:pt x="61743" y="1753120"/>
                    <a:pt x="40370" y="1744267"/>
                    <a:pt x="24611" y="1728508"/>
                  </a:cubicBezTo>
                  <a:cubicBezTo>
                    <a:pt x="8853" y="1712750"/>
                    <a:pt x="0" y="1691377"/>
                    <a:pt x="0" y="1669091"/>
                  </a:cubicBezTo>
                  <a:lnTo>
                    <a:pt x="0" y="84028"/>
                  </a:lnTo>
                  <a:cubicBezTo>
                    <a:pt x="0" y="61743"/>
                    <a:pt x="8853" y="40370"/>
                    <a:pt x="24611" y="24611"/>
                  </a:cubicBezTo>
                  <a:cubicBezTo>
                    <a:pt x="40370" y="8853"/>
                    <a:pt x="61743" y="0"/>
                    <a:pt x="84028" y="0"/>
                  </a:cubicBezTo>
                  <a:close/>
                </a:path>
              </a:pathLst>
            </a:custGeom>
            <a:solidFill>
              <a:srgbClr val="B28062"/>
            </a:solidFill>
            <a:ln cap="rnd">
              <a:noFill/>
              <a:prstDash val="solid"/>
              <a:round/>
            </a:ln>
          </p:spPr>
        </p:sp>
        <p:sp>
          <p:nvSpPr>
            <p:cNvPr name="TextBox 4" id="4"/>
            <p:cNvSpPr txBox="true"/>
            <p:nvPr/>
          </p:nvSpPr>
          <p:spPr>
            <a:xfrm>
              <a:off x="0" y="-38100"/>
              <a:ext cx="2426597" cy="179122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135394">
            <a:off x="-2925481" y="7803252"/>
            <a:ext cx="7908362" cy="4967496"/>
            <a:chOff x="0" y="0"/>
            <a:chExt cx="2082861" cy="1308312"/>
          </a:xfrm>
        </p:grpSpPr>
        <p:sp>
          <p:nvSpPr>
            <p:cNvPr name="Freeform 6" id="6"/>
            <p:cNvSpPr/>
            <p:nvPr/>
          </p:nvSpPr>
          <p:spPr>
            <a:xfrm flipH="false" flipV="false" rot="0">
              <a:off x="0" y="0"/>
              <a:ext cx="2082861" cy="1308312"/>
            </a:xfrm>
            <a:custGeom>
              <a:avLst/>
              <a:gdLst/>
              <a:ahLst/>
              <a:cxnLst/>
              <a:rect r="r" b="b" t="t" l="l"/>
              <a:pathLst>
                <a:path h="1308312" w="2082861">
                  <a:moveTo>
                    <a:pt x="97895" y="0"/>
                  </a:moveTo>
                  <a:lnTo>
                    <a:pt x="1984965" y="0"/>
                  </a:lnTo>
                  <a:cubicBezTo>
                    <a:pt x="2039032" y="0"/>
                    <a:pt x="2082861" y="43829"/>
                    <a:pt x="2082861" y="97895"/>
                  </a:cubicBezTo>
                  <a:lnTo>
                    <a:pt x="2082861" y="1210416"/>
                  </a:lnTo>
                  <a:cubicBezTo>
                    <a:pt x="2082861" y="1236380"/>
                    <a:pt x="2072547" y="1261280"/>
                    <a:pt x="2054188" y="1279639"/>
                  </a:cubicBezTo>
                  <a:cubicBezTo>
                    <a:pt x="2035829" y="1297998"/>
                    <a:pt x="2010929" y="1308312"/>
                    <a:pt x="1984965" y="1308312"/>
                  </a:cubicBezTo>
                  <a:lnTo>
                    <a:pt x="97895" y="1308312"/>
                  </a:lnTo>
                  <a:cubicBezTo>
                    <a:pt x="43829" y="1308312"/>
                    <a:pt x="0" y="1264483"/>
                    <a:pt x="0" y="1210416"/>
                  </a:cubicBezTo>
                  <a:lnTo>
                    <a:pt x="0" y="97895"/>
                  </a:lnTo>
                  <a:cubicBezTo>
                    <a:pt x="0" y="43829"/>
                    <a:pt x="43829" y="0"/>
                    <a:pt x="97895" y="0"/>
                  </a:cubicBezTo>
                  <a:close/>
                </a:path>
              </a:pathLst>
            </a:custGeom>
            <a:solidFill>
              <a:srgbClr val="B28062"/>
            </a:solidFill>
            <a:ln cap="rnd">
              <a:noFill/>
              <a:prstDash val="solid"/>
              <a:round/>
            </a:ln>
          </p:spPr>
        </p:sp>
        <p:sp>
          <p:nvSpPr>
            <p:cNvPr name="TextBox 7" id="7"/>
            <p:cNvSpPr txBox="true"/>
            <p:nvPr/>
          </p:nvSpPr>
          <p:spPr>
            <a:xfrm>
              <a:off x="0" y="-38100"/>
              <a:ext cx="2082861" cy="134641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0" y="1770012"/>
            <a:ext cx="4459387" cy="4325160"/>
            <a:chOff x="0" y="0"/>
            <a:chExt cx="6350000" cy="6158865"/>
          </a:xfrm>
        </p:grpSpPr>
        <p:sp>
          <p:nvSpPr>
            <p:cNvPr name="Freeform 9" id="9"/>
            <p:cNvSpPr/>
            <p:nvPr/>
          </p:nvSpPr>
          <p:spPr>
            <a:xfrm flipH="false" flipV="false" rot="0">
              <a:off x="0" y="0"/>
              <a:ext cx="6350000" cy="6186551"/>
            </a:xfrm>
            <a:custGeom>
              <a:avLst/>
              <a:gdLst/>
              <a:ahLst/>
              <a:cxnLst/>
              <a:rect r="r" b="b" t="t" l="l"/>
              <a:pathLst>
                <a:path h="6186551" w="6350000">
                  <a:moveTo>
                    <a:pt x="6057900" y="0"/>
                  </a:moveTo>
                  <a:cubicBezTo>
                    <a:pt x="6218555" y="0"/>
                    <a:pt x="6350000" y="131445"/>
                    <a:pt x="6350000" y="292100"/>
                  </a:cubicBezTo>
                  <a:lnTo>
                    <a:pt x="6350000" y="5922391"/>
                  </a:lnTo>
                  <a:cubicBezTo>
                    <a:pt x="6350000" y="6083046"/>
                    <a:pt x="6221603" y="6186551"/>
                    <a:pt x="6064631" y="6152388"/>
                  </a:cubicBezTo>
                  <a:lnTo>
                    <a:pt x="285369" y="4894072"/>
                  </a:lnTo>
                  <a:cubicBezTo>
                    <a:pt x="128397" y="4859782"/>
                    <a:pt x="0" y="4700397"/>
                    <a:pt x="0" y="4539742"/>
                  </a:cubicBezTo>
                  <a:lnTo>
                    <a:pt x="0" y="292100"/>
                  </a:lnTo>
                  <a:cubicBezTo>
                    <a:pt x="0" y="131445"/>
                    <a:pt x="131445" y="0"/>
                    <a:pt x="292100" y="0"/>
                  </a:cubicBezTo>
                  <a:lnTo>
                    <a:pt x="6057900" y="0"/>
                  </a:lnTo>
                  <a:close/>
                </a:path>
              </a:pathLst>
            </a:custGeom>
            <a:blipFill>
              <a:blip r:embed="rId2"/>
              <a:stretch>
                <a:fillRect l="0" t="-1551" r="0" b="-1551"/>
              </a:stretch>
            </a:blipFill>
          </p:spPr>
        </p:sp>
      </p:grpSp>
      <p:sp>
        <p:nvSpPr>
          <p:cNvPr name="Freeform 10" id="10"/>
          <p:cNvSpPr/>
          <p:nvPr/>
        </p:nvSpPr>
        <p:spPr>
          <a:xfrm flipH="false" flipV="false" rot="0">
            <a:off x="11446483" y="4786188"/>
            <a:ext cx="2983725" cy="3236782"/>
          </a:xfrm>
          <a:custGeom>
            <a:avLst/>
            <a:gdLst/>
            <a:ahLst/>
            <a:cxnLst/>
            <a:rect r="r" b="b" t="t" l="l"/>
            <a:pathLst>
              <a:path h="3236782" w="2983725">
                <a:moveTo>
                  <a:pt x="0" y="0"/>
                </a:moveTo>
                <a:lnTo>
                  <a:pt x="2983725" y="0"/>
                </a:lnTo>
                <a:lnTo>
                  <a:pt x="2983725" y="3236783"/>
                </a:lnTo>
                <a:lnTo>
                  <a:pt x="0" y="3236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139961" y="4900043"/>
            <a:ext cx="3076189" cy="3009072"/>
          </a:xfrm>
          <a:custGeom>
            <a:avLst/>
            <a:gdLst/>
            <a:ahLst/>
            <a:cxnLst/>
            <a:rect r="r" b="b" t="t" l="l"/>
            <a:pathLst>
              <a:path h="3009072" w="3076189">
                <a:moveTo>
                  <a:pt x="0" y="0"/>
                </a:moveTo>
                <a:lnTo>
                  <a:pt x="3076189" y="0"/>
                </a:lnTo>
                <a:lnTo>
                  <a:pt x="3076189" y="3009073"/>
                </a:lnTo>
                <a:lnTo>
                  <a:pt x="0" y="30090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438909" y="319245"/>
            <a:ext cx="11584647" cy="1558638"/>
          </a:xfrm>
          <a:prstGeom prst="rect">
            <a:avLst/>
          </a:prstGeom>
        </p:spPr>
        <p:txBody>
          <a:bodyPr anchor="t" rtlCol="false" tIns="0" lIns="0" bIns="0" rIns="0">
            <a:spAutoFit/>
          </a:bodyPr>
          <a:lstStyle/>
          <a:p>
            <a:pPr algn="l">
              <a:lnSpc>
                <a:spcPts val="11250"/>
              </a:lnSpc>
            </a:pPr>
            <a:r>
              <a:rPr lang="en-US" sz="10227">
                <a:solidFill>
                  <a:srgbClr val="5B3A27"/>
                </a:solidFill>
                <a:latin typeface="Poppins Ultra-Bold"/>
              </a:rPr>
              <a:t>1ST STARTUP</a:t>
            </a:r>
          </a:p>
        </p:txBody>
      </p:sp>
      <p:sp>
        <p:nvSpPr>
          <p:cNvPr name="TextBox 13" id="13"/>
          <p:cNvSpPr txBox="true"/>
          <p:nvPr/>
        </p:nvSpPr>
        <p:spPr>
          <a:xfrm rot="0">
            <a:off x="5298504" y="7966266"/>
            <a:ext cx="3845496" cy="794881"/>
          </a:xfrm>
          <a:prstGeom prst="rect">
            <a:avLst/>
          </a:prstGeom>
        </p:spPr>
        <p:txBody>
          <a:bodyPr anchor="t" rtlCol="false" tIns="0" lIns="0" bIns="0" rIns="0">
            <a:spAutoFit/>
          </a:bodyPr>
          <a:lstStyle/>
          <a:p>
            <a:pPr algn="just">
              <a:lnSpc>
                <a:spcPts val="6587"/>
              </a:lnSpc>
              <a:spcBef>
                <a:spcPct val="0"/>
              </a:spcBef>
            </a:pPr>
            <a:r>
              <a:rPr lang="en-US" sz="4705">
                <a:solidFill>
                  <a:srgbClr val="000000"/>
                </a:solidFill>
                <a:latin typeface="Open Sans Extra Bold"/>
              </a:rPr>
              <a:t>PKR 50,000</a:t>
            </a:r>
          </a:p>
        </p:txBody>
      </p:sp>
      <p:sp>
        <p:nvSpPr>
          <p:cNvPr name="TextBox 14" id="14"/>
          <p:cNvSpPr txBox="true"/>
          <p:nvPr/>
        </p:nvSpPr>
        <p:spPr>
          <a:xfrm rot="0">
            <a:off x="4850960" y="3176410"/>
            <a:ext cx="8004905" cy="537705"/>
          </a:xfrm>
          <a:prstGeom prst="rect">
            <a:avLst/>
          </a:prstGeom>
        </p:spPr>
        <p:txBody>
          <a:bodyPr anchor="t" rtlCol="false" tIns="0" lIns="0" bIns="0" rIns="0">
            <a:spAutoFit/>
          </a:bodyPr>
          <a:lstStyle/>
          <a:p>
            <a:pPr algn="l">
              <a:lnSpc>
                <a:spcPts val="4487"/>
              </a:lnSpc>
              <a:spcBef>
                <a:spcPct val="0"/>
              </a:spcBef>
            </a:pPr>
            <a:r>
              <a:rPr lang="en-US" sz="3205">
                <a:solidFill>
                  <a:srgbClr val="000000"/>
                </a:solidFill>
                <a:latin typeface="Glacial Indifference"/>
              </a:rPr>
              <a:t>Funded By GC University (ORIC Department)</a:t>
            </a:r>
          </a:p>
        </p:txBody>
      </p:sp>
      <p:sp>
        <p:nvSpPr>
          <p:cNvPr name="TextBox 15" id="15"/>
          <p:cNvSpPr txBox="true"/>
          <p:nvPr/>
        </p:nvSpPr>
        <p:spPr>
          <a:xfrm rot="0">
            <a:off x="4850960" y="2121533"/>
            <a:ext cx="8586080" cy="969645"/>
          </a:xfrm>
          <a:prstGeom prst="rect">
            <a:avLst/>
          </a:prstGeom>
        </p:spPr>
        <p:txBody>
          <a:bodyPr anchor="t" rtlCol="false" tIns="0" lIns="0" bIns="0" rIns="0">
            <a:spAutoFit/>
          </a:bodyPr>
          <a:lstStyle/>
          <a:p>
            <a:pPr algn="l">
              <a:lnSpc>
                <a:spcPts val="7980"/>
              </a:lnSpc>
              <a:spcBef>
                <a:spcPct val="0"/>
              </a:spcBef>
            </a:pPr>
            <a:r>
              <a:rPr lang="en-US" sz="5700">
                <a:solidFill>
                  <a:srgbClr val="000000"/>
                </a:solidFill>
                <a:latin typeface="Glacial Indifference Bold"/>
              </a:rPr>
              <a:t>DIGITAL WEB CREATIONS</a:t>
            </a:r>
          </a:p>
        </p:txBody>
      </p:sp>
      <p:sp>
        <p:nvSpPr>
          <p:cNvPr name="TextBox 16" id="16"/>
          <p:cNvSpPr txBox="true"/>
          <p:nvPr/>
        </p:nvSpPr>
        <p:spPr>
          <a:xfrm rot="0">
            <a:off x="5298504" y="8858937"/>
            <a:ext cx="3362774" cy="886957"/>
          </a:xfrm>
          <a:prstGeom prst="rect">
            <a:avLst/>
          </a:prstGeom>
        </p:spPr>
        <p:txBody>
          <a:bodyPr anchor="t" rtlCol="false" tIns="0" lIns="0" bIns="0" rIns="0">
            <a:spAutoFit/>
          </a:bodyPr>
          <a:lstStyle/>
          <a:p>
            <a:pPr algn="just">
              <a:lnSpc>
                <a:spcPts val="7287"/>
              </a:lnSpc>
              <a:spcBef>
                <a:spcPct val="0"/>
              </a:spcBef>
            </a:pPr>
            <a:r>
              <a:rPr lang="en-US" sz="5205">
                <a:solidFill>
                  <a:srgbClr val="000000"/>
                </a:solidFill>
                <a:latin typeface="Glacial Indifference Italics"/>
              </a:rPr>
              <a:t>Investment</a:t>
            </a:r>
          </a:p>
        </p:txBody>
      </p:sp>
      <p:sp>
        <p:nvSpPr>
          <p:cNvPr name="TextBox 17" id="17"/>
          <p:cNvSpPr txBox="true"/>
          <p:nvPr/>
        </p:nvSpPr>
        <p:spPr>
          <a:xfrm rot="0">
            <a:off x="11015597" y="8080121"/>
            <a:ext cx="3845496" cy="794881"/>
          </a:xfrm>
          <a:prstGeom prst="rect">
            <a:avLst/>
          </a:prstGeom>
        </p:spPr>
        <p:txBody>
          <a:bodyPr anchor="t" rtlCol="false" tIns="0" lIns="0" bIns="0" rIns="0">
            <a:spAutoFit/>
          </a:bodyPr>
          <a:lstStyle/>
          <a:p>
            <a:pPr algn="just">
              <a:lnSpc>
                <a:spcPts val="6587"/>
              </a:lnSpc>
              <a:spcBef>
                <a:spcPct val="0"/>
              </a:spcBef>
            </a:pPr>
            <a:r>
              <a:rPr lang="en-US" sz="4705">
                <a:solidFill>
                  <a:srgbClr val="000000"/>
                </a:solidFill>
                <a:latin typeface="Open Sans Extra Bold"/>
              </a:rPr>
              <a:t>PKR 14,000</a:t>
            </a:r>
          </a:p>
        </p:txBody>
      </p:sp>
      <p:sp>
        <p:nvSpPr>
          <p:cNvPr name="TextBox 18" id="18"/>
          <p:cNvSpPr txBox="true"/>
          <p:nvPr/>
        </p:nvSpPr>
        <p:spPr>
          <a:xfrm rot="0">
            <a:off x="10356680" y="8858937"/>
            <a:ext cx="6160721" cy="886957"/>
          </a:xfrm>
          <a:prstGeom prst="rect">
            <a:avLst/>
          </a:prstGeom>
        </p:spPr>
        <p:txBody>
          <a:bodyPr anchor="t" rtlCol="false" tIns="0" lIns="0" bIns="0" rIns="0">
            <a:spAutoFit/>
          </a:bodyPr>
          <a:lstStyle/>
          <a:p>
            <a:pPr algn="just">
              <a:lnSpc>
                <a:spcPts val="7287"/>
              </a:lnSpc>
              <a:spcBef>
                <a:spcPct val="0"/>
              </a:spcBef>
            </a:pPr>
            <a:r>
              <a:rPr lang="en-US" sz="5205">
                <a:solidFill>
                  <a:srgbClr val="000000"/>
                </a:solidFill>
                <a:latin typeface="Glacial Indifference Italics"/>
              </a:rPr>
              <a:t>Profitt in 3 Months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DAGI1pKYgtg</dc:identifier>
  <dcterms:modified xsi:type="dcterms:W3CDTF">2011-08-01T06:04:30Z</dcterms:modified>
  <cp:revision>1</cp:revision>
  <dc:title>Brown Modern Geometric Business Proposal Presentation</dc:title>
</cp:coreProperties>
</file>