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Blinker" panose="020B0604020202020204" charset="0"/>
      <p:regular r:id="rId19"/>
    </p:embeddedFont>
    <p:embeddedFont>
      <p:font typeface="Blinker Bold" panose="020B0604020202020204" charset="0"/>
      <p:regular r:id="rId20"/>
    </p:embeddedFont>
    <p:embeddedFont>
      <p:font typeface="Glacial Indifference" panose="020B0604020202020204" charset="0"/>
      <p:regular r:id="rId21"/>
    </p:embeddedFont>
    <p:embeddedFont>
      <p:font typeface="Glacial Indifference Bold" panose="020B0604020202020204" charset="0"/>
      <p:regular r:id="rId22"/>
    </p:embeddedFont>
    <p:embeddedFont>
      <p:font typeface="Glacial Indifference Bold Italics" panose="020B0604020202020204" charset="0"/>
      <p:regular r:id="rId23"/>
    </p:embeddedFont>
    <p:embeddedFont>
      <p:font typeface="Inter Bold" panose="020B0604020202020204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8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A7588-7D5D-4A40-8131-D022F92753A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4B278-4F3E-45E0-99A4-7F7ECC278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24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4B278-4F3E-45E0-99A4-7F7ECC2786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6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33.png"/><Relationship Id="rId7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 ?><Relationships xmlns="http://schemas.openxmlformats.org/package/2006/relationships"><Relationship Id="rId3" Target="../media/image4.png" Type="http://schemas.openxmlformats.org/officeDocument/2006/relationships/image"/><Relationship Id="rId2" Target="../media/image10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4.xml.rels><?xml version="1.0" encoding="UTF-8" standalone="yes" ?><Relationships xmlns="http://schemas.openxmlformats.org/package/2006/relationships"><Relationship Id="rId3" Target="../media/image12.png" Type="http://schemas.openxmlformats.org/officeDocument/2006/relationships/image"/><Relationship Id="rId2" Target="../media/image11.jpeg" Type="http://schemas.openxmlformats.org/officeDocument/2006/relationships/image"/><Relationship Id="rId1" Target="../slideLayouts/slideLayout7.xml" Type="http://schemas.openxmlformats.org/officeDocument/2006/relationships/slideLayout"/><Relationship Id="rId5" Target="../media/image4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62841" y="1028700"/>
            <a:ext cx="1591795" cy="9821141"/>
            <a:chOff x="0" y="0"/>
            <a:chExt cx="538459" cy="33222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8459" cy="3322213"/>
            </a:xfrm>
            <a:custGeom>
              <a:avLst/>
              <a:gdLst/>
              <a:ahLst/>
              <a:cxnLst/>
              <a:rect b="b" l="l" r="r" t="t"/>
              <a:pathLst>
                <a:path h="3322213" w="538459">
                  <a:moveTo>
                    <a:pt x="0" y="0"/>
                  </a:moveTo>
                  <a:lnTo>
                    <a:pt x="538459" y="0"/>
                  </a:lnTo>
                  <a:lnTo>
                    <a:pt x="538459" y="3322213"/>
                  </a:lnTo>
                  <a:lnTo>
                    <a:pt x="0" y="3322213"/>
                  </a:lnTo>
                  <a:close/>
                </a:path>
              </a:pathLst>
            </a:custGeom>
            <a:solidFill>
              <a:srgbClr val="03ADAD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1817618" y="5953558"/>
            <a:ext cx="7532650" cy="14288"/>
          </a:xfrm>
          <a:prstGeom prst="line">
            <a:avLst/>
          </a:prstGeom>
          <a:ln cap="flat" w="57150">
            <a:solidFill>
              <a:srgbClr val="F75402"/>
            </a:solidFill>
            <a:prstDash val="solid"/>
            <a:headEnd len="sm" type="none" w="sm"/>
            <a:tailEnd len="sm" type="none" w="sm"/>
          </a:ln>
        </p:spPr>
      </p:sp>
      <p:grpSp>
        <p:nvGrpSpPr>
          <p:cNvPr id="7" name="Group 7"/>
          <p:cNvGrpSpPr/>
          <p:nvPr/>
        </p:nvGrpSpPr>
        <p:grpSpPr>
          <a:xfrm>
            <a:off x="9861554" y="14995"/>
            <a:ext cx="8403862" cy="10200564"/>
            <a:chOff x="0" y="0"/>
            <a:chExt cx="11515580" cy="10972800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 l="1" r="1"/>
            <a:stretch>
              <a:fillRect/>
            </a:stretch>
          </p:blipFill>
          <p:spPr>
            <a:xfrm>
              <a:off x="0" y="0"/>
              <a:ext cx="11515580" cy="10972800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-562841" y="-328448"/>
            <a:ext cx="1591541" cy="1357148"/>
            <a:chOff x="0" y="0"/>
            <a:chExt cx="538373" cy="45908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8373" cy="459085"/>
            </a:xfrm>
            <a:custGeom>
              <a:avLst/>
              <a:gdLst/>
              <a:ahLst/>
              <a:cxnLst/>
              <a:rect b="b" l="l" r="r" t="t"/>
              <a:pathLst>
                <a:path h="459085" w="538373">
                  <a:moveTo>
                    <a:pt x="0" y="0"/>
                  </a:moveTo>
                  <a:lnTo>
                    <a:pt x="538373" y="0"/>
                  </a:lnTo>
                  <a:lnTo>
                    <a:pt x="538373" y="459085"/>
                  </a:lnTo>
                  <a:lnTo>
                    <a:pt x="0" y="459085"/>
                  </a:lnTo>
                  <a:close/>
                </a:path>
              </a:pathLst>
            </a:custGeom>
            <a:solidFill>
              <a:srgbClr val="F75402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5966529" y="8784729"/>
            <a:ext cx="402838" cy="402838"/>
          </a:xfrm>
          <a:custGeom>
            <a:avLst/>
            <a:gdLst/>
            <a:ahLst/>
            <a:cxnLst/>
            <a:rect b="b" l="l" r="r" t="t"/>
            <a:pathLst>
              <a:path h="402838" w="402838">
                <a:moveTo>
                  <a:pt x="0" y="0"/>
                </a:moveTo>
                <a:lnTo>
                  <a:pt x="402838" y="0"/>
                </a:lnTo>
                <a:lnTo>
                  <a:pt x="402838" y="402838"/>
                </a:lnTo>
                <a:lnTo>
                  <a:pt x="0" y="4028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817564" y="335630"/>
            <a:ext cx="2407508" cy="1386141"/>
          </a:xfrm>
          <a:custGeom>
            <a:avLst/>
            <a:gdLst/>
            <a:ahLst/>
            <a:cxnLst/>
            <a:rect b="b" l="l" r="r" t="t"/>
            <a:pathLst>
              <a:path h="1386141" w="2407508">
                <a:moveTo>
                  <a:pt x="0" y="0"/>
                </a:moveTo>
                <a:lnTo>
                  <a:pt x="2407507" y="0"/>
                </a:lnTo>
                <a:lnTo>
                  <a:pt x="2407507" y="1386140"/>
                </a:lnTo>
                <a:lnTo>
                  <a:pt x="0" y="13861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892211" y="8851793"/>
            <a:ext cx="366841" cy="268711"/>
          </a:xfrm>
          <a:custGeom>
            <a:avLst/>
            <a:gdLst/>
            <a:ahLst/>
            <a:cxnLst/>
            <a:rect b="b" l="l" r="r" t="t"/>
            <a:pathLst>
              <a:path h="268711" w="366841">
                <a:moveTo>
                  <a:pt x="0" y="0"/>
                </a:moveTo>
                <a:lnTo>
                  <a:pt x="366841" y="0"/>
                </a:lnTo>
                <a:lnTo>
                  <a:pt x="366841" y="268711"/>
                </a:lnTo>
                <a:lnTo>
                  <a:pt x="0" y="2687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817564" y="2775841"/>
            <a:ext cx="8341907" cy="1105536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8320"/>
              </a:lnSpc>
            </a:pPr>
            <a:r>
              <a:rPr lang="en-US" sz="8000">
                <a:solidFill>
                  <a:srgbClr val="404040"/>
                </a:solidFill>
                <a:latin typeface="Glacial Indifference Bold"/>
              </a:rPr>
              <a:t>PITCH DECK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17564" y="4052827"/>
            <a:ext cx="7326436" cy="1589438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12104"/>
              </a:lnSpc>
            </a:pPr>
            <a:r>
              <a:rPr lang="en-US" sz="11639">
                <a:solidFill>
                  <a:srgbClr val="404040"/>
                </a:solidFill>
                <a:latin typeface="Glacial Indifference Bold"/>
              </a:rPr>
              <a:t>TEMPLATE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22021" y="8727579"/>
            <a:ext cx="2168656" cy="459988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739"/>
              </a:lnSpc>
            </a:pPr>
            <a:r>
              <a:rPr lang="en-US" sz="2671">
                <a:solidFill>
                  <a:srgbClr val="404040"/>
                </a:solidFill>
                <a:latin typeface="Glacial Indifference Bold"/>
              </a:rPr>
              <a:t>Website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027608" y="9301988"/>
            <a:ext cx="3833946" cy="40636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365"/>
              </a:lnSpc>
            </a:pPr>
            <a:r>
              <a:rPr lang="en-US" sz="2404">
                <a:solidFill>
                  <a:srgbClr val="404040"/>
                </a:solidFill>
                <a:latin typeface="Blinker"/>
              </a:rPr>
              <a:t>www.nichyderabad.com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11452" y="8727579"/>
            <a:ext cx="1077826" cy="459988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739"/>
              </a:lnSpc>
            </a:pPr>
            <a:r>
              <a:rPr lang="en-US" sz="2671">
                <a:solidFill>
                  <a:srgbClr val="404040"/>
                </a:solidFill>
                <a:latin typeface="Glacial Indifference Bold"/>
              </a:rPr>
              <a:t>E-mail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92587" y="9301988"/>
            <a:ext cx="3210308" cy="40636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365"/>
              </a:lnSpc>
            </a:pPr>
            <a:r>
              <a:rPr lang="en-US" sz="2404">
                <a:solidFill>
                  <a:srgbClr val="404040"/>
                </a:solidFill>
                <a:latin typeface="Blinker"/>
              </a:rPr>
              <a:t>hello@nichyderabad.com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17618" y="6457278"/>
            <a:ext cx="4209990" cy="527842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4312"/>
              </a:lnSpc>
            </a:pPr>
            <a:r>
              <a:rPr lang="en-US" spc="-57" sz="3194">
                <a:solidFill>
                  <a:srgbClr val="404040"/>
                </a:solidFill>
                <a:latin typeface="Glacial Indifference Bold"/>
              </a:rPr>
              <a:t>Pitch Deck By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86032" y="7080136"/>
            <a:ext cx="4583335" cy="36370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2983"/>
              </a:lnSpc>
            </a:pPr>
            <a:r>
              <a:rPr lang="en-US" spc="-39" sz="2210">
                <a:solidFill>
                  <a:srgbClr val="404040"/>
                </a:solidFill>
                <a:latin typeface="Blinker"/>
              </a:rPr>
              <a:t>National Incubation Center Hyderabad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87330EB-2B76-153C-4EEF-E4152CB2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601" y="5871429"/>
            <a:ext cx="7753745" cy="3234471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15925800" y="9105900"/>
            <a:ext cx="1531906" cy="879632"/>
          </a:xfrm>
          <a:custGeom>
            <a:avLst/>
            <a:gdLst/>
            <a:ahLst/>
            <a:cxnLst/>
            <a:rect l="l" t="t" r="r" b="b"/>
            <a:pathLst>
              <a:path w="1749427" h="1007246">
                <a:moveTo>
                  <a:pt x="0" y="0"/>
                </a:moveTo>
                <a:lnTo>
                  <a:pt x="1749427" y="0"/>
                </a:lnTo>
                <a:lnTo>
                  <a:pt x="1749427" y="1007246"/>
                </a:lnTo>
                <a:lnTo>
                  <a:pt x="0" y="1007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838200" y="1562100"/>
            <a:ext cx="7315200" cy="15052"/>
          </a:xfrm>
          <a:prstGeom prst="line">
            <a:avLst/>
          </a:prstGeom>
          <a:ln w="28575" cap="flat">
            <a:solidFill>
              <a:srgbClr val="F9E220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505359"/>
              </p:ext>
            </p:extLst>
          </p:nvPr>
        </p:nvGraphicFramePr>
        <p:xfrm>
          <a:off x="1028700" y="5057775"/>
          <a:ext cx="7315200" cy="2295525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2103">
                <a:tc>
                  <a:txBody>
                    <a:bodyPr/>
                    <a:lstStyle/>
                    <a:p>
                      <a:pPr algn="ctr">
                        <a:lnSpc>
                          <a:spcPts val="3519"/>
                        </a:lnSpc>
                        <a:defRPr/>
                      </a:pPr>
                      <a:r>
                        <a:rPr lang="en-US" sz="2513" dirty="0">
                          <a:solidFill>
                            <a:srgbClr val="FFFFFF"/>
                          </a:solidFill>
                          <a:latin typeface="Blinker Bold"/>
                        </a:rPr>
                        <a:t>December </a:t>
                      </a:r>
                      <a:endParaRPr lang="en-US" sz="1100" dirty="0"/>
                    </a:p>
                    <a:p>
                      <a:pPr algn="ctr">
                        <a:lnSpc>
                          <a:spcPts val="3519"/>
                        </a:lnSpc>
                      </a:pPr>
                      <a:r>
                        <a:rPr lang="en-US" sz="2513" dirty="0">
                          <a:solidFill>
                            <a:srgbClr val="FFFFFF"/>
                          </a:solidFill>
                          <a:latin typeface="Blinker Bold"/>
                        </a:rPr>
                        <a:t>2023</a:t>
                      </a: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AD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19"/>
                        </a:lnSpc>
                        <a:defRPr/>
                      </a:pPr>
                      <a:r>
                        <a:rPr lang="en-US" sz="2513" dirty="0">
                          <a:solidFill>
                            <a:srgbClr val="FFFFFF"/>
                          </a:solidFill>
                          <a:latin typeface="Blinker Bold"/>
                        </a:rPr>
                        <a:t>June </a:t>
                      </a:r>
                      <a:endParaRPr lang="en-US" sz="1100" dirty="0"/>
                    </a:p>
                    <a:p>
                      <a:pPr algn="ctr">
                        <a:lnSpc>
                          <a:spcPts val="3519"/>
                        </a:lnSpc>
                      </a:pPr>
                      <a:r>
                        <a:rPr lang="en-US" sz="2513" dirty="0">
                          <a:solidFill>
                            <a:srgbClr val="FFFFFF"/>
                          </a:solidFill>
                          <a:latin typeface="Blinker Bold"/>
                        </a:rPr>
                        <a:t>2024</a:t>
                      </a:r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422">
                <a:tc>
                  <a:txBody>
                    <a:bodyPr/>
                    <a:lstStyle/>
                    <a:p>
                      <a:pPr algn="ctr">
                        <a:lnSpc>
                          <a:spcPts val="2959"/>
                        </a:lnSpc>
                        <a:defRPr/>
                      </a:pPr>
                      <a:r>
                        <a:rPr lang="en-US" sz="2113">
                          <a:solidFill>
                            <a:srgbClr val="000000"/>
                          </a:solidFill>
                          <a:latin typeface="Blinker Bold"/>
                        </a:rPr>
                        <a:t>MVP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59"/>
                        </a:lnSpc>
                        <a:defRPr/>
                      </a:pPr>
                      <a:r>
                        <a:rPr lang="en-US" sz="2113" dirty="0">
                          <a:solidFill>
                            <a:srgbClr val="000000"/>
                          </a:solidFill>
                          <a:latin typeface="Blinker Bold"/>
                        </a:rPr>
                        <a:t>Ready Product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8812984" y="2857500"/>
            <a:ext cx="8671409" cy="1500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0910" lvl="1" indent="-260455">
              <a:lnSpc>
                <a:spcPts val="2605"/>
              </a:lnSpc>
              <a:buFont typeface="Arial"/>
              <a:buChar char="•"/>
            </a:pPr>
            <a:r>
              <a:rPr lang="en-US" sz="2412" dirty="0">
                <a:solidFill>
                  <a:srgbClr val="000000"/>
                </a:solidFill>
                <a:latin typeface="Blinker Bold"/>
              </a:rPr>
              <a:t>Return on Investment</a:t>
            </a:r>
            <a:r>
              <a:rPr lang="en-US" sz="2412" dirty="0">
                <a:solidFill>
                  <a:srgbClr val="000000"/>
                </a:solidFill>
                <a:latin typeface="Blinker"/>
              </a:rPr>
              <a:t>: </a:t>
            </a:r>
          </a:p>
          <a:p>
            <a:pPr>
              <a:lnSpc>
                <a:spcPts val="3088"/>
              </a:lnSpc>
            </a:pPr>
            <a:r>
              <a:rPr lang="en-US" sz="2412" dirty="0">
                <a:solidFill>
                  <a:srgbClr val="000000"/>
                </a:solidFill>
                <a:latin typeface="Blinker"/>
              </a:rPr>
              <a:t>          ROI is expressed as a percentage and is calculated by dividing an  </a:t>
            </a:r>
          </a:p>
          <a:p>
            <a:pPr>
              <a:lnSpc>
                <a:spcPts val="3088"/>
              </a:lnSpc>
            </a:pPr>
            <a:r>
              <a:rPr lang="en-US" sz="2412" dirty="0">
                <a:solidFill>
                  <a:srgbClr val="000000"/>
                </a:solidFill>
                <a:latin typeface="Blinker"/>
              </a:rPr>
              <a:t>          investment's net profit (or loss) by its initial cost or outlay.</a:t>
            </a:r>
          </a:p>
          <a:p>
            <a:pPr>
              <a:lnSpc>
                <a:spcPts val="3088"/>
              </a:lnSpc>
            </a:pPr>
            <a:endParaRPr lang="en-US" sz="2412" dirty="0">
              <a:solidFill>
                <a:srgbClr val="000000"/>
              </a:solidFill>
              <a:latin typeface="Blinker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9354945" y="4362458"/>
            <a:ext cx="5132755" cy="1634752"/>
          </a:xfrm>
          <a:custGeom>
            <a:avLst/>
            <a:gdLst/>
            <a:ahLst/>
            <a:cxnLst/>
            <a:rect l="l" t="t" r="r" b="b"/>
            <a:pathLst>
              <a:path w="5866633" h="1953088">
                <a:moveTo>
                  <a:pt x="0" y="0"/>
                </a:moveTo>
                <a:lnTo>
                  <a:pt x="5866633" y="0"/>
                </a:lnTo>
                <a:lnTo>
                  <a:pt x="5866633" y="1953088"/>
                </a:lnTo>
                <a:lnTo>
                  <a:pt x="0" y="19530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3821161"/>
            <a:ext cx="4206861" cy="865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88"/>
              </a:lnSpc>
            </a:pPr>
            <a:r>
              <a:rPr lang="en-US" sz="4991" dirty="0">
                <a:solidFill>
                  <a:srgbClr val="F75402"/>
                </a:solidFill>
                <a:latin typeface="Blinker Bold"/>
              </a:rPr>
              <a:t>Key Milestone: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647700"/>
            <a:ext cx="6319389" cy="865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88"/>
              </a:lnSpc>
            </a:pPr>
            <a:r>
              <a:rPr lang="en-US" sz="4991" dirty="0">
                <a:solidFill>
                  <a:srgbClr val="F75402"/>
                </a:solidFill>
                <a:latin typeface="Blinker Bold"/>
              </a:rPr>
              <a:t>Performance Metrics: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485900"/>
            <a:ext cx="862066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15"/>
              </a:lnSpc>
            </a:pPr>
            <a:r>
              <a:rPr lang="en-US" sz="2791" dirty="0">
                <a:solidFill>
                  <a:srgbClr val="000000"/>
                </a:solidFill>
                <a:latin typeface="Blinker"/>
              </a:rPr>
              <a:t>Startup must understand performance parameters to elaborate the performance of startup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955" y="750002"/>
            <a:ext cx="7124446" cy="82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59"/>
              </a:lnSpc>
            </a:pPr>
            <a:r>
              <a:rPr lang="en-US" sz="5400" dirty="0">
                <a:solidFill>
                  <a:srgbClr val="000000"/>
                </a:solidFill>
                <a:latin typeface="Glacial Indifference Bold"/>
              </a:rPr>
              <a:t>COMPANY TRACTION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88603" y="2324100"/>
            <a:ext cx="1707997" cy="383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1"/>
              </a:lnSpc>
              <a:spcBef>
                <a:spcPct val="0"/>
              </a:spcBef>
            </a:pPr>
            <a:r>
              <a:rPr lang="en-US" sz="2659" dirty="0">
                <a:solidFill>
                  <a:srgbClr val="03ADAD"/>
                </a:solidFill>
                <a:latin typeface="Blinker Bold"/>
              </a:rPr>
              <a:t>For example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0" y="3924300"/>
            <a:ext cx="2431256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51"/>
              </a:lnSpc>
              <a:spcBef>
                <a:spcPct val="0"/>
              </a:spcBef>
            </a:pPr>
            <a:r>
              <a:rPr lang="en-US" sz="2659" dirty="0">
                <a:solidFill>
                  <a:srgbClr val="F75402"/>
                </a:solidFill>
                <a:latin typeface="Blinker Bold"/>
              </a:rPr>
              <a:t>Formula of ROI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27144521-89AB-93D8-D948-A3AA3769BC49}"/>
              </a:ext>
            </a:extLst>
          </p:cNvPr>
          <p:cNvSpPr txBox="1"/>
          <p:nvPr/>
        </p:nvSpPr>
        <p:spPr>
          <a:xfrm>
            <a:off x="1028700" y="7726859"/>
            <a:ext cx="73152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51"/>
              </a:lnSpc>
              <a:spcBef>
                <a:spcPct val="0"/>
              </a:spcBef>
            </a:pPr>
            <a:r>
              <a:rPr lang="en-US" sz="2659" dirty="0">
                <a:solidFill>
                  <a:srgbClr val="F75402"/>
                </a:solidFill>
                <a:latin typeface="Blinker Bold"/>
              </a:rPr>
              <a:t>Note: The parameters mentioned above are just  examples so that your team can figure out relative details. Refer to the guideline document provided for clarity on these concepts.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EEC3499E-D938-CB93-D46B-DCBCA4D124A4}"/>
              </a:ext>
            </a:extLst>
          </p:cNvPr>
          <p:cNvSpPr txBox="1"/>
          <p:nvPr/>
        </p:nvSpPr>
        <p:spPr>
          <a:xfrm>
            <a:off x="1038502" y="2115185"/>
            <a:ext cx="665769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15"/>
              </a:lnSpc>
            </a:pPr>
            <a:r>
              <a:rPr lang="en-US" sz="2800" dirty="0">
                <a:solidFill>
                  <a:srgbClr val="000000"/>
                </a:solidFill>
                <a:latin typeface="Blinker"/>
              </a:rPr>
              <a:t>With your traction data, you give investors evidence that your business will be successful.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08279" y="8978286"/>
            <a:ext cx="1749427" cy="1007246"/>
          </a:xfrm>
          <a:custGeom>
            <a:avLst/>
            <a:gdLst/>
            <a:ahLst/>
            <a:cxnLst/>
            <a:rect l="l" t="t" r="r" b="b"/>
            <a:pathLst>
              <a:path w="1749427" h="1007246">
                <a:moveTo>
                  <a:pt x="0" y="0"/>
                </a:moveTo>
                <a:lnTo>
                  <a:pt x="1749427" y="0"/>
                </a:lnTo>
                <a:lnTo>
                  <a:pt x="1749427" y="1007246"/>
                </a:lnTo>
                <a:lnTo>
                  <a:pt x="0" y="1007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847988" y="1953715"/>
            <a:ext cx="8970824" cy="0"/>
          </a:xfrm>
          <a:prstGeom prst="line">
            <a:avLst/>
          </a:prstGeom>
          <a:ln w="28575" cap="flat">
            <a:solidFill>
              <a:srgbClr val="F9E22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0" y="1"/>
            <a:ext cx="1028700" cy="10287000"/>
            <a:chOff x="0" y="0"/>
            <a:chExt cx="502638" cy="21931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2638" cy="2193179"/>
            </a:xfrm>
            <a:custGeom>
              <a:avLst/>
              <a:gdLst/>
              <a:ahLst/>
              <a:cxnLst/>
              <a:rect l="l" t="t" r="r" b="b"/>
              <a:pathLst>
                <a:path w="502638" h="2193179">
                  <a:moveTo>
                    <a:pt x="0" y="0"/>
                  </a:moveTo>
                  <a:lnTo>
                    <a:pt x="502638" y="0"/>
                  </a:lnTo>
                  <a:lnTo>
                    <a:pt x="502638" y="2193179"/>
                  </a:lnTo>
                  <a:lnTo>
                    <a:pt x="0" y="2193179"/>
                  </a:lnTo>
                  <a:close/>
                </a:path>
              </a:pathLst>
            </a:custGeom>
            <a:solidFill>
              <a:srgbClr val="03ADAD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762542" y="3428610"/>
            <a:ext cx="3086100" cy="4399875"/>
            <a:chOff x="0" y="0"/>
            <a:chExt cx="812800" cy="11588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1158815"/>
            </a:xfrm>
            <a:custGeom>
              <a:avLst/>
              <a:gdLst/>
              <a:ahLst/>
              <a:cxnLst/>
              <a:rect l="l" t="t" r="r" b="b"/>
              <a:pathLst>
                <a:path w="812800" h="1158815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030874"/>
                  </a:lnTo>
                  <a:cubicBezTo>
                    <a:pt x="812800" y="1064806"/>
                    <a:pt x="799321" y="1097348"/>
                    <a:pt x="775327" y="1121342"/>
                  </a:cubicBezTo>
                  <a:cubicBezTo>
                    <a:pt x="751333" y="1145335"/>
                    <a:pt x="718791" y="1158815"/>
                    <a:pt x="684859" y="1158815"/>
                  </a:cubicBezTo>
                  <a:lnTo>
                    <a:pt x="127941" y="1158815"/>
                  </a:lnTo>
                  <a:cubicBezTo>
                    <a:pt x="94009" y="1158815"/>
                    <a:pt x="61467" y="1145335"/>
                    <a:pt x="37473" y="1121342"/>
                  </a:cubicBezTo>
                  <a:cubicBezTo>
                    <a:pt x="13479" y="1097348"/>
                    <a:pt x="0" y="1064806"/>
                    <a:pt x="0" y="1030874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7540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47625"/>
              <a:ext cx="812800" cy="111119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771"/>
                </a:lnSpc>
              </a:pPr>
              <a:r>
                <a:rPr lang="en-US" sz="2799">
                  <a:solidFill>
                    <a:srgbClr val="FFFFFF"/>
                  </a:solidFill>
                  <a:latin typeface="Blinker Bold"/>
                </a:rPr>
                <a:t>Marketing </a:t>
              </a:r>
            </a:p>
            <a:p>
              <a:pPr algn="ctr">
                <a:lnSpc>
                  <a:spcPts val="2771"/>
                </a:lnSpc>
              </a:pPr>
              <a:r>
                <a:rPr lang="en-US" sz="2799">
                  <a:solidFill>
                    <a:srgbClr val="FFFFFF"/>
                  </a:solidFill>
                  <a:latin typeface="Blinker Bold"/>
                </a:rPr>
                <a:t>Analysis</a:t>
              </a:r>
            </a:p>
            <a:p>
              <a:pPr marL="388623" lvl="1" indent="-194312">
                <a:lnSpc>
                  <a:spcPts val="3222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Blinker"/>
                </a:rPr>
                <a:t>Customer needs</a:t>
              </a:r>
            </a:p>
            <a:p>
              <a:pPr marL="388623" lvl="1" indent="-194312">
                <a:lnSpc>
                  <a:spcPts val="3222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Blinker"/>
                </a:rPr>
                <a:t>Market and its dynamics</a:t>
              </a:r>
            </a:p>
            <a:p>
              <a:pPr marL="388623" lvl="1" indent="-194312">
                <a:lnSpc>
                  <a:spcPts val="3222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Blinker"/>
                </a:rPr>
                <a:t>Company capabilities</a:t>
              </a:r>
            </a:p>
            <a:p>
              <a:pPr marL="388623" lvl="1" indent="-194312">
                <a:lnSpc>
                  <a:spcPts val="3222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Blinker"/>
                </a:rPr>
                <a:t>Competion </a:t>
              </a:r>
            </a:p>
            <a:p>
              <a:pPr marL="388623" lvl="1" indent="-194312">
                <a:lnSpc>
                  <a:spcPts val="3222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Blinker"/>
                </a:rPr>
                <a:t>Collaboration and partners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206102" y="3428610"/>
            <a:ext cx="3086100" cy="4399875"/>
            <a:chOff x="0" y="0"/>
            <a:chExt cx="812800" cy="11588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1158815"/>
            </a:xfrm>
            <a:custGeom>
              <a:avLst/>
              <a:gdLst/>
              <a:ahLst/>
              <a:cxnLst/>
              <a:rect l="l" t="t" r="r" b="b"/>
              <a:pathLst>
                <a:path w="812800" h="1158815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030874"/>
                  </a:lnTo>
                  <a:cubicBezTo>
                    <a:pt x="812800" y="1064806"/>
                    <a:pt x="799321" y="1097348"/>
                    <a:pt x="775327" y="1121342"/>
                  </a:cubicBezTo>
                  <a:cubicBezTo>
                    <a:pt x="751333" y="1145335"/>
                    <a:pt x="718791" y="1158815"/>
                    <a:pt x="684859" y="1158815"/>
                  </a:cubicBezTo>
                  <a:lnTo>
                    <a:pt x="127941" y="1158815"/>
                  </a:lnTo>
                  <a:cubicBezTo>
                    <a:pt x="94009" y="1158815"/>
                    <a:pt x="61467" y="1145335"/>
                    <a:pt x="37473" y="1121342"/>
                  </a:cubicBezTo>
                  <a:cubicBezTo>
                    <a:pt x="13479" y="1097348"/>
                    <a:pt x="0" y="1064806"/>
                    <a:pt x="0" y="1030874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7540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47625"/>
              <a:ext cx="812800" cy="111119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771"/>
                </a:lnSpc>
              </a:pPr>
              <a:r>
                <a:rPr lang="en-US" sz="2799">
                  <a:solidFill>
                    <a:srgbClr val="FFFFFF"/>
                  </a:solidFill>
                  <a:latin typeface="Blinker Bold"/>
                </a:rPr>
                <a:t>Marketing </a:t>
              </a:r>
            </a:p>
            <a:p>
              <a:pPr algn="ctr">
                <a:lnSpc>
                  <a:spcPts val="2771"/>
                </a:lnSpc>
              </a:pPr>
              <a:r>
                <a:rPr lang="en-US" sz="2799">
                  <a:solidFill>
                    <a:srgbClr val="FFFFFF"/>
                  </a:solidFill>
                  <a:latin typeface="Blinker Bold"/>
                </a:rPr>
                <a:t>Selection</a:t>
              </a:r>
            </a:p>
            <a:p>
              <a:pPr marL="388623" lvl="1" indent="-194312">
                <a:lnSpc>
                  <a:spcPts val="3222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Blinker"/>
                </a:rPr>
                <a:t>Market segmentation</a:t>
              </a:r>
            </a:p>
            <a:p>
              <a:pPr marL="388623" lvl="1" indent="-194312">
                <a:lnSpc>
                  <a:spcPts val="3222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Blinker"/>
                </a:rPr>
                <a:t>Market selection</a:t>
              </a:r>
            </a:p>
            <a:p>
              <a:pPr marL="388623" lvl="1" indent="-194312">
                <a:lnSpc>
                  <a:spcPts val="3222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Blinker"/>
                </a:rPr>
                <a:t>Seagmant targating</a:t>
              </a:r>
            </a:p>
            <a:p>
              <a:pPr marL="388623" lvl="1" indent="-194312">
                <a:lnSpc>
                  <a:spcPts val="3222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Blinker"/>
                </a:rPr>
                <a:t>Produc positioning</a:t>
              </a:r>
            </a:p>
            <a:p>
              <a:pPr>
                <a:lnSpc>
                  <a:spcPts val="3222"/>
                </a:lnSpc>
              </a:pPr>
              <a:endParaRPr lang="en-US" sz="1800">
                <a:solidFill>
                  <a:srgbClr val="FFFFFF"/>
                </a:solidFill>
                <a:latin typeface="Blinker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649662" y="3428610"/>
            <a:ext cx="3086100" cy="4399875"/>
            <a:chOff x="0" y="0"/>
            <a:chExt cx="812800" cy="115881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1158815"/>
            </a:xfrm>
            <a:custGeom>
              <a:avLst/>
              <a:gdLst/>
              <a:ahLst/>
              <a:cxnLst/>
              <a:rect l="l" t="t" r="r" b="b"/>
              <a:pathLst>
                <a:path w="812800" h="1158815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030874"/>
                  </a:lnTo>
                  <a:cubicBezTo>
                    <a:pt x="812800" y="1064806"/>
                    <a:pt x="799321" y="1097348"/>
                    <a:pt x="775327" y="1121342"/>
                  </a:cubicBezTo>
                  <a:cubicBezTo>
                    <a:pt x="751333" y="1145335"/>
                    <a:pt x="718791" y="1158815"/>
                    <a:pt x="684859" y="1158815"/>
                  </a:cubicBezTo>
                  <a:lnTo>
                    <a:pt x="127941" y="1158815"/>
                  </a:lnTo>
                  <a:cubicBezTo>
                    <a:pt x="94009" y="1158815"/>
                    <a:pt x="61467" y="1145335"/>
                    <a:pt x="37473" y="1121342"/>
                  </a:cubicBezTo>
                  <a:cubicBezTo>
                    <a:pt x="13479" y="1097348"/>
                    <a:pt x="0" y="1064806"/>
                    <a:pt x="0" y="1030874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75402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47625"/>
              <a:ext cx="812800" cy="111119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771"/>
                </a:lnSpc>
              </a:pPr>
              <a:r>
                <a:rPr lang="en-US" sz="2799">
                  <a:solidFill>
                    <a:srgbClr val="FFFFFF"/>
                  </a:solidFill>
                  <a:latin typeface="Blinker Bold"/>
                </a:rPr>
                <a:t>Marketing </a:t>
              </a:r>
            </a:p>
            <a:p>
              <a:pPr algn="ctr">
                <a:lnSpc>
                  <a:spcPts val="2771"/>
                </a:lnSpc>
              </a:pPr>
              <a:r>
                <a:rPr lang="en-US" sz="2799">
                  <a:solidFill>
                    <a:srgbClr val="FFFFFF"/>
                  </a:solidFill>
                  <a:latin typeface="Blinker Bold"/>
                </a:rPr>
                <a:t>Mix</a:t>
              </a:r>
            </a:p>
            <a:p>
              <a:pPr marL="388623" lvl="1" indent="-194312">
                <a:lnSpc>
                  <a:spcPts val="3222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Blinker"/>
                </a:rPr>
                <a:t>Product</a:t>
              </a:r>
            </a:p>
            <a:p>
              <a:pPr marL="388623" lvl="1" indent="-194312">
                <a:lnSpc>
                  <a:spcPts val="3222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Blinker"/>
                </a:rPr>
                <a:t>Price</a:t>
              </a:r>
            </a:p>
            <a:p>
              <a:pPr marL="388623" lvl="1" indent="-194312">
                <a:lnSpc>
                  <a:spcPts val="3222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Blinker"/>
                </a:rPr>
                <a:t>Place/distribution</a:t>
              </a:r>
            </a:p>
            <a:p>
              <a:pPr marL="388623" lvl="1" indent="-194312">
                <a:lnSpc>
                  <a:spcPts val="3222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Blinker"/>
                </a:rPr>
                <a:t>Promotion/advertising</a:t>
              </a:r>
            </a:p>
            <a:p>
              <a:pPr marL="388623" lvl="1" indent="-194312">
                <a:lnSpc>
                  <a:spcPts val="3222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Blinker"/>
                </a:rPr>
                <a:t>People</a:t>
              </a:r>
            </a:p>
            <a:p>
              <a:pPr marL="388623" lvl="1" indent="-194312">
                <a:lnSpc>
                  <a:spcPts val="3222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Blinker"/>
                </a:rPr>
                <a:t>Process</a:t>
              </a:r>
            </a:p>
            <a:p>
              <a:pPr marL="388623" lvl="1" indent="-194312">
                <a:lnSpc>
                  <a:spcPts val="3222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Blinker"/>
                </a:rPr>
                <a:t>Physical evidence</a:t>
              </a:r>
            </a:p>
            <a:p>
              <a:pPr>
                <a:lnSpc>
                  <a:spcPts val="3222"/>
                </a:lnSpc>
              </a:pPr>
              <a:endParaRPr lang="en-US" sz="1800">
                <a:solidFill>
                  <a:srgbClr val="FFFFFF"/>
                </a:solidFill>
                <a:latin typeface="Blinker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213937" y="3428610"/>
            <a:ext cx="3086100" cy="4399875"/>
            <a:chOff x="0" y="0"/>
            <a:chExt cx="4114800" cy="5866500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4114800" cy="5866500"/>
              <a:chOff x="0" y="0"/>
              <a:chExt cx="812800" cy="1158815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115881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58815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1030874"/>
                    </a:lnTo>
                    <a:cubicBezTo>
                      <a:pt x="812800" y="1064806"/>
                      <a:pt x="799321" y="1097348"/>
                      <a:pt x="775327" y="1121342"/>
                    </a:cubicBezTo>
                    <a:cubicBezTo>
                      <a:pt x="751333" y="1145335"/>
                      <a:pt x="718791" y="1158815"/>
                      <a:pt x="684859" y="1158815"/>
                    </a:cubicBezTo>
                    <a:lnTo>
                      <a:pt x="127941" y="1158815"/>
                    </a:lnTo>
                    <a:cubicBezTo>
                      <a:pt x="94009" y="1158815"/>
                      <a:pt x="61467" y="1145335"/>
                      <a:pt x="37473" y="1121342"/>
                    </a:cubicBezTo>
                    <a:cubicBezTo>
                      <a:pt x="13479" y="1097348"/>
                      <a:pt x="0" y="1064806"/>
                      <a:pt x="0" y="1030874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75402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47625"/>
                <a:ext cx="812800" cy="111119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2771"/>
                  </a:lnSpc>
                </a:pPr>
                <a:r>
                  <a:rPr lang="en-US" sz="2799">
                    <a:solidFill>
                      <a:srgbClr val="FFFFFF"/>
                    </a:solidFill>
                    <a:latin typeface="Blinker Bold"/>
                  </a:rPr>
                  <a:t>Customer</a:t>
                </a:r>
              </a:p>
              <a:p>
                <a:pPr algn="ctr">
                  <a:lnSpc>
                    <a:spcPts val="2771"/>
                  </a:lnSpc>
                </a:pPr>
                <a:r>
                  <a:rPr lang="en-US" sz="2799">
                    <a:solidFill>
                      <a:srgbClr val="FFFFFF"/>
                    </a:solidFill>
                    <a:latin typeface="Blinker Bold"/>
                  </a:rPr>
                  <a:t>Acquisition</a:t>
                </a:r>
              </a:p>
              <a:p>
                <a:pPr marL="388623" lvl="1" indent="-194312">
                  <a:lnSpc>
                    <a:spcPts val="3222"/>
                  </a:lnSpc>
                  <a:buFont typeface="Arial"/>
                  <a:buChar char="•"/>
                </a:pPr>
                <a:r>
                  <a:rPr lang="en-US" sz="1800">
                    <a:solidFill>
                      <a:srgbClr val="FFFFFF"/>
                    </a:solidFill>
                    <a:latin typeface="Blinker"/>
                  </a:rPr>
                  <a:t>Awareness</a:t>
                </a:r>
              </a:p>
              <a:p>
                <a:pPr marL="388623" lvl="1" indent="-194312">
                  <a:lnSpc>
                    <a:spcPts val="3222"/>
                  </a:lnSpc>
                  <a:buFont typeface="Arial"/>
                  <a:buChar char="•"/>
                </a:pPr>
                <a:r>
                  <a:rPr lang="en-US" sz="1800">
                    <a:solidFill>
                      <a:srgbClr val="FFFFFF"/>
                    </a:solidFill>
                    <a:latin typeface="Blinker"/>
                  </a:rPr>
                  <a:t>Interest</a:t>
                </a:r>
              </a:p>
              <a:p>
                <a:pPr marL="388623" lvl="1" indent="-194312">
                  <a:lnSpc>
                    <a:spcPts val="3222"/>
                  </a:lnSpc>
                  <a:buFont typeface="Arial"/>
                  <a:buChar char="•"/>
                </a:pPr>
                <a:r>
                  <a:rPr lang="en-US" sz="1800">
                    <a:solidFill>
                      <a:srgbClr val="FFFFFF"/>
                    </a:solidFill>
                    <a:latin typeface="Blinker"/>
                  </a:rPr>
                  <a:t>Evaluation</a:t>
                </a:r>
              </a:p>
              <a:p>
                <a:pPr marL="388623" lvl="1" indent="-194312">
                  <a:lnSpc>
                    <a:spcPts val="3222"/>
                  </a:lnSpc>
                  <a:buFont typeface="Arial"/>
                  <a:buChar char="•"/>
                </a:pPr>
                <a:r>
                  <a:rPr lang="en-US" sz="1800">
                    <a:solidFill>
                      <a:srgbClr val="FFFFFF"/>
                    </a:solidFill>
                    <a:latin typeface="Blinker"/>
                  </a:rPr>
                  <a:t>Commitment</a:t>
                </a:r>
              </a:p>
              <a:p>
                <a:pPr>
                  <a:lnSpc>
                    <a:spcPts val="3222"/>
                  </a:lnSpc>
                </a:pPr>
                <a:endParaRPr lang="en-US" sz="1800">
                  <a:solidFill>
                    <a:srgbClr val="FFFFFF"/>
                  </a:solidFill>
                  <a:latin typeface="Blinker"/>
                </a:endParaRPr>
              </a:p>
              <a:p>
                <a:pPr marL="388623" lvl="1" indent="-194312">
                  <a:lnSpc>
                    <a:spcPts val="3222"/>
                  </a:lnSpc>
                  <a:buFont typeface="Arial"/>
                  <a:buChar char="•"/>
                </a:pPr>
                <a:r>
                  <a:rPr lang="en-US" sz="1800">
                    <a:solidFill>
                      <a:srgbClr val="FFFFFF"/>
                    </a:solidFill>
                    <a:latin typeface="Blinker"/>
                  </a:rPr>
                  <a:t>Referral/Customer</a:t>
                </a:r>
              </a:p>
              <a:p>
                <a:pPr>
                  <a:lnSpc>
                    <a:spcPts val="3222"/>
                  </a:lnSpc>
                </a:pPr>
                <a:r>
                  <a:rPr lang="en-US" sz="1800">
                    <a:solidFill>
                      <a:srgbClr val="FFFFFF"/>
                    </a:solidFill>
                    <a:latin typeface="Blinker"/>
                  </a:rPr>
                  <a:t>          loyalty/ Retention</a:t>
                </a:r>
              </a:p>
              <a:p>
                <a:pPr>
                  <a:lnSpc>
                    <a:spcPts val="3222"/>
                  </a:lnSpc>
                </a:pPr>
                <a:endParaRPr lang="en-US" sz="1800">
                  <a:solidFill>
                    <a:srgbClr val="FFFFFF"/>
                  </a:solidFill>
                  <a:latin typeface="Blinker"/>
                </a:endParaRPr>
              </a:p>
            </p:txBody>
          </p:sp>
        </p:grpSp>
        <p:sp>
          <p:nvSpPr>
            <p:cNvPr id="23" name="Freeform 23"/>
            <p:cNvSpPr/>
            <p:nvPr/>
          </p:nvSpPr>
          <p:spPr>
            <a:xfrm rot="-5400000">
              <a:off x="1909348" y="2768136"/>
              <a:ext cx="296104" cy="2061480"/>
            </a:xfrm>
            <a:custGeom>
              <a:avLst/>
              <a:gdLst/>
              <a:ahLst/>
              <a:cxnLst/>
              <a:rect l="l" t="t" r="r" b="b"/>
              <a:pathLst>
                <a:path w="296104" h="2061480">
                  <a:moveTo>
                    <a:pt x="0" y="0"/>
                  </a:moveTo>
                  <a:lnTo>
                    <a:pt x="296104" y="0"/>
                  </a:lnTo>
                  <a:lnTo>
                    <a:pt x="296104" y="2061480"/>
                  </a:lnTo>
                  <a:lnTo>
                    <a:pt x="0" y="2061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4" name="Group 24"/>
          <p:cNvGrpSpPr/>
          <p:nvPr/>
        </p:nvGrpSpPr>
        <p:grpSpPr>
          <a:xfrm>
            <a:off x="1847988" y="8152333"/>
            <a:ext cx="2892415" cy="971550"/>
            <a:chOff x="0" y="0"/>
            <a:chExt cx="761788" cy="25588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61788" cy="255881"/>
            </a:xfrm>
            <a:custGeom>
              <a:avLst/>
              <a:gdLst/>
              <a:ahLst/>
              <a:cxnLst/>
              <a:rect l="l" t="t" r="r" b="b"/>
              <a:pathLst>
                <a:path w="761788" h="255881">
                  <a:moveTo>
                    <a:pt x="127941" y="0"/>
                  </a:moveTo>
                  <a:lnTo>
                    <a:pt x="633848" y="0"/>
                  </a:lnTo>
                  <a:cubicBezTo>
                    <a:pt x="667780" y="0"/>
                    <a:pt x="700322" y="13479"/>
                    <a:pt x="724315" y="37473"/>
                  </a:cubicBezTo>
                  <a:cubicBezTo>
                    <a:pt x="748309" y="61467"/>
                    <a:pt x="761788" y="94009"/>
                    <a:pt x="761788" y="127941"/>
                  </a:cubicBezTo>
                  <a:lnTo>
                    <a:pt x="761788" y="127941"/>
                  </a:lnTo>
                  <a:cubicBezTo>
                    <a:pt x="761788" y="198600"/>
                    <a:pt x="704507" y="255881"/>
                    <a:pt x="633848" y="255881"/>
                  </a:cubicBezTo>
                  <a:lnTo>
                    <a:pt x="127941" y="255881"/>
                  </a:lnTo>
                  <a:cubicBezTo>
                    <a:pt x="94009" y="255881"/>
                    <a:pt x="61467" y="242402"/>
                    <a:pt x="37473" y="218408"/>
                  </a:cubicBezTo>
                  <a:cubicBezTo>
                    <a:pt x="13479" y="194415"/>
                    <a:pt x="0" y="161873"/>
                    <a:pt x="0" y="127941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3ADA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28575"/>
              <a:ext cx="761788" cy="28445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Blinker"/>
                </a:rPr>
                <a:t>What does the market look like?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248825" y="8152333"/>
            <a:ext cx="3000654" cy="971550"/>
            <a:chOff x="0" y="0"/>
            <a:chExt cx="790296" cy="25588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90296" cy="255881"/>
            </a:xfrm>
            <a:custGeom>
              <a:avLst/>
              <a:gdLst/>
              <a:ahLst/>
              <a:cxnLst/>
              <a:rect l="l" t="t" r="r" b="b"/>
              <a:pathLst>
                <a:path w="790296" h="255881">
                  <a:moveTo>
                    <a:pt x="127941" y="0"/>
                  </a:moveTo>
                  <a:lnTo>
                    <a:pt x="662355" y="0"/>
                  </a:lnTo>
                  <a:cubicBezTo>
                    <a:pt x="733015" y="0"/>
                    <a:pt x="790296" y="57281"/>
                    <a:pt x="790296" y="127941"/>
                  </a:cubicBezTo>
                  <a:lnTo>
                    <a:pt x="790296" y="127941"/>
                  </a:lnTo>
                  <a:cubicBezTo>
                    <a:pt x="790296" y="161873"/>
                    <a:pt x="776816" y="194415"/>
                    <a:pt x="752823" y="218408"/>
                  </a:cubicBezTo>
                  <a:cubicBezTo>
                    <a:pt x="728829" y="242402"/>
                    <a:pt x="696287" y="255881"/>
                    <a:pt x="662355" y="255881"/>
                  </a:cubicBezTo>
                  <a:lnTo>
                    <a:pt x="127941" y="255881"/>
                  </a:lnTo>
                  <a:cubicBezTo>
                    <a:pt x="94009" y="255881"/>
                    <a:pt x="61467" y="242402"/>
                    <a:pt x="37473" y="218408"/>
                  </a:cubicBezTo>
                  <a:cubicBezTo>
                    <a:pt x="13479" y="194415"/>
                    <a:pt x="0" y="161873"/>
                    <a:pt x="0" y="127941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3ADAD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28575"/>
              <a:ext cx="790296" cy="28445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Blinker"/>
                </a:rPr>
                <a:t>Wom do we go after and how?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8649662" y="8152333"/>
            <a:ext cx="3000654" cy="971550"/>
            <a:chOff x="0" y="0"/>
            <a:chExt cx="790296" cy="255881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790296" cy="255881"/>
            </a:xfrm>
            <a:custGeom>
              <a:avLst/>
              <a:gdLst/>
              <a:ahLst/>
              <a:cxnLst/>
              <a:rect l="l" t="t" r="r" b="b"/>
              <a:pathLst>
                <a:path w="790296" h="255881">
                  <a:moveTo>
                    <a:pt x="127941" y="0"/>
                  </a:moveTo>
                  <a:lnTo>
                    <a:pt x="662355" y="0"/>
                  </a:lnTo>
                  <a:cubicBezTo>
                    <a:pt x="733015" y="0"/>
                    <a:pt x="790296" y="57281"/>
                    <a:pt x="790296" y="127941"/>
                  </a:cubicBezTo>
                  <a:lnTo>
                    <a:pt x="790296" y="127941"/>
                  </a:lnTo>
                  <a:cubicBezTo>
                    <a:pt x="790296" y="161873"/>
                    <a:pt x="776816" y="194415"/>
                    <a:pt x="752823" y="218408"/>
                  </a:cubicBezTo>
                  <a:cubicBezTo>
                    <a:pt x="728829" y="242402"/>
                    <a:pt x="696287" y="255881"/>
                    <a:pt x="662355" y="255881"/>
                  </a:cubicBezTo>
                  <a:lnTo>
                    <a:pt x="127941" y="255881"/>
                  </a:lnTo>
                  <a:cubicBezTo>
                    <a:pt x="94009" y="255881"/>
                    <a:pt x="61467" y="242402"/>
                    <a:pt x="37473" y="218408"/>
                  </a:cubicBezTo>
                  <a:cubicBezTo>
                    <a:pt x="13479" y="194415"/>
                    <a:pt x="0" y="161873"/>
                    <a:pt x="0" y="127941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3ADA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28575"/>
              <a:ext cx="790296" cy="28445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Blinker"/>
                </a:rPr>
                <a:t>What do we sell?</a:t>
              </a:r>
            </a:p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Blinker"/>
                </a:rPr>
                <a:t>Where and how do we sell?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178971" y="8152333"/>
            <a:ext cx="3000654" cy="971550"/>
            <a:chOff x="0" y="0"/>
            <a:chExt cx="790296" cy="255881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790296" cy="255881"/>
            </a:xfrm>
            <a:custGeom>
              <a:avLst/>
              <a:gdLst/>
              <a:ahLst/>
              <a:cxnLst/>
              <a:rect l="l" t="t" r="r" b="b"/>
              <a:pathLst>
                <a:path w="790296" h="255881">
                  <a:moveTo>
                    <a:pt x="127941" y="0"/>
                  </a:moveTo>
                  <a:lnTo>
                    <a:pt x="662355" y="0"/>
                  </a:lnTo>
                  <a:cubicBezTo>
                    <a:pt x="733015" y="0"/>
                    <a:pt x="790296" y="57281"/>
                    <a:pt x="790296" y="127941"/>
                  </a:cubicBezTo>
                  <a:lnTo>
                    <a:pt x="790296" y="127941"/>
                  </a:lnTo>
                  <a:cubicBezTo>
                    <a:pt x="790296" y="161873"/>
                    <a:pt x="776816" y="194415"/>
                    <a:pt x="752823" y="218408"/>
                  </a:cubicBezTo>
                  <a:cubicBezTo>
                    <a:pt x="728829" y="242402"/>
                    <a:pt x="696287" y="255881"/>
                    <a:pt x="662355" y="255881"/>
                  </a:cubicBezTo>
                  <a:lnTo>
                    <a:pt x="127941" y="255881"/>
                  </a:lnTo>
                  <a:cubicBezTo>
                    <a:pt x="94009" y="255881"/>
                    <a:pt x="61467" y="242402"/>
                    <a:pt x="37473" y="218408"/>
                  </a:cubicBezTo>
                  <a:cubicBezTo>
                    <a:pt x="13479" y="194415"/>
                    <a:pt x="0" y="161873"/>
                    <a:pt x="0" y="127941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3ADAD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28575"/>
              <a:ext cx="790296" cy="28445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Blinker"/>
                </a:rPr>
                <a:t>How do we gain and retain customer?</a:t>
              </a: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762542" y="811138"/>
            <a:ext cx="9056269" cy="894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59"/>
              </a:lnSpc>
            </a:pPr>
            <a:r>
              <a:rPr lang="en-US" sz="6499">
                <a:solidFill>
                  <a:srgbClr val="000000"/>
                </a:solidFill>
                <a:latin typeface="Glacial Indifference Bold"/>
              </a:rPr>
              <a:t>Go-to-Market Strategy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848268" y="2313925"/>
            <a:ext cx="13197612" cy="623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27"/>
              </a:lnSpc>
            </a:pPr>
            <a:r>
              <a:rPr lang="en-US" sz="3590">
                <a:solidFill>
                  <a:srgbClr val="000000"/>
                </a:solidFill>
                <a:latin typeface="Blinker"/>
              </a:rPr>
              <a:t>Please refer to the picture to elaborate your Go-to-Market Strategy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14288"/>
            <a:ext cx="3327098" cy="10272712"/>
            <a:chOff x="0" y="0"/>
            <a:chExt cx="4436130" cy="123444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 l="139" r="139"/>
            <a:stretch>
              <a:fillRect/>
            </a:stretch>
          </p:blipFill>
          <p:spPr>
            <a:xfrm>
              <a:off x="0" y="0"/>
              <a:ext cx="4436130" cy="12344400"/>
            </a:xfrm>
            <a:prstGeom prst="rect">
              <a:avLst/>
            </a:prstGeom>
          </p:spPr>
        </p:pic>
      </p:grpSp>
      <p:sp>
        <p:nvSpPr>
          <p:cNvPr id="8" name="TextBox 8"/>
          <p:cNvSpPr txBox="1"/>
          <p:nvPr/>
        </p:nvSpPr>
        <p:spPr>
          <a:xfrm>
            <a:off x="4891648" y="382191"/>
            <a:ext cx="7882450" cy="1132205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8560"/>
              </a:lnSpc>
            </a:pPr>
            <a:r>
              <a:rPr lang="en-US" sz="8000">
                <a:solidFill>
                  <a:srgbClr val="404040"/>
                </a:solidFill>
                <a:latin typeface="Glacial Indifference Bold"/>
              </a:rPr>
              <a:t>FINANCIAL SLIDE</a:t>
            </a:r>
          </a:p>
        </p:txBody>
      </p:sp>
      <p:sp>
        <p:nvSpPr>
          <p:cNvPr id="9" name="AutoShape 9"/>
          <p:cNvSpPr/>
          <p:nvPr/>
        </p:nvSpPr>
        <p:spPr>
          <a:xfrm flipV="1">
            <a:off x="4891683" y="1507253"/>
            <a:ext cx="5728823" cy="14288"/>
          </a:xfrm>
          <a:prstGeom prst="line">
            <a:avLst/>
          </a:prstGeom>
          <a:ln cap="flat" w="28575">
            <a:solidFill>
              <a:srgbClr val="F9E220"/>
            </a:solidFill>
            <a:prstDash val="solid"/>
            <a:headEnd len="sm" type="none" w="sm"/>
            <a:tailEnd len="sm" type="none" w="sm"/>
          </a:ln>
        </p:spPr>
      </p:sp>
      <p:sp>
        <p:nvSpPr>
          <p:cNvPr id="10" name="Freeform 10"/>
          <p:cNvSpPr/>
          <p:nvPr/>
        </p:nvSpPr>
        <p:spPr>
          <a:xfrm>
            <a:off x="4800600" y="5600700"/>
            <a:ext cx="6116690" cy="892903"/>
          </a:xfrm>
          <a:custGeom>
            <a:avLst/>
            <a:gdLst/>
            <a:ahLst/>
            <a:cxnLst/>
            <a:rect b="b" l="l" r="r" t="t"/>
            <a:pathLst>
              <a:path h="892903" w="6116690">
                <a:moveTo>
                  <a:pt x="0" y="0"/>
                </a:moveTo>
                <a:lnTo>
                  <a:pt x="6116690" y="0"/>
                </a:lnTo>
                <a:lnTo>
                  <a:pt x="6116690" y="892904"/>
                </a:lnTo>
                <a:lnTo>
                  <a:pt x="0" y="8929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891648" y="8420100"/>
            <a:ext cx="2733075" cy="824261"/>
          </a:xfrm>
          <a:custGeom>
            <a:avLst/>
            <a:gdLst/>
            <a:ahLst/>
            <a:cxnLst/>
            <a:rect b="b" l="l" r="r" t="t"/>
            <a:pathLst>
              <a:path h="824261" w="2733075">
                <a:moveTo>
                  <a:pt x="0" y="0"/>
                </a:moveTo>
                <a:lnTo>
                  <a:pt x="2733075" y="0"/>
                </a:lnTo>
                <a:lnTo>
                  <a:pt x="2733075" y="824261"/>
                </a:lnTo>
                <a:lnTo>
                  <a:pt x="0" y="8242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891648" y="8039100"/>
            <a:ext cx="1256240" cy="362382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2816"/>
              </a:lnSpc>
            </a:pPr>
            <a:r>
              <a:rPr lang="en-US" sz="2537">
                <a:solidFill>
                  <a:srgbClr val="F75402"/>
                </a:solidFill>
                <a:latin typeface="Blinker Bold"/>
              </a:rPr>
              <a:t>Formula: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891648" y="6591300"/>
            <a:ext cx="6642707" cy="125449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815"/>
              </a:lnSpc>
            </a:pPr>
            <a:r>
              <a:rPr dirty="0" lang="en-US" sz="3437">
                <a:solidFill>
                  <a:srgbClr val="404040"/>
                </a:solidFill>
                <a:latin typeface="Blinker Bold"/>
              </a:rPr>
              <a:t>Unit Economics Ratio:</a:t>
            </a:r>
          </a:p>
          <a:p>
            <a:pPr>
              <a:lnSpc>
                <a:spcPts val="3038"/>
              </a:lnSpc>
            </a:pPr>
            <a:r>
              <a:rPr dirty="0" lang="en-US" sz="2737">
                <a:solidFill>
                  <a:srgbClr val="404040"/>
                </a:solidFill>
                <a:latin typeface="Blinker Bold"/>
              </a:rPr>
              <a:t> </a:t>
            </a:r>
            <a:r>
              <a:rPr dirty="0" lang="en-US" sz="2737">
                <a:solidFill>
                  <a:srgbClr val="404040"/>
                </a:solidFill>
                <a:latin typeface="Blinker"/>
              </a:rPr>
              <a:t>A ratio that measures the profitability of each unit, calculated by dividing revenue by costs.</a:t>
            </a:r>
          </a:p>
        </p:txBody>
      </p:sp>
      <p:sp>
        <p:nvSpPr>
          <p:cNvPr id="14" name="Freeform 14"/>
          <p:cNvSpPr/>
          <p:nvPr/>
        </p:nvSpPr>
        <p:spPr>
          <a:xfrm>
            <a:off x="11887200" y="4838700"/>
            <a:ext cx="5561132" cy="1140745"/>
          </a:xfrm>
          <a:custGeom>
            <a:avLst/>
            <a:gdLst/>
            <a:ahLst/>
            <a:cxnLst/>
            <a:rect b="b" l="l" r="r" t="t"/>
            <a:pathLst>
              <a:path h="1140745" w="5561132">
                <a:moveTo>
                  <a:pt x="0" y="0"/>
                </a:moveTo>
                <a:lnTo>
                  <a:pt x="5561132" y="0"/>
                </a:lnTo>
                <a:lnTo>
                  <a:pt x="5561132" y="1140745"/>
                </a:lnTo>
                <a:lnTo>
                  <a:pt x="0" y="11407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891648" y="1950869"/>
            <a:ext cx="8504704" cy="1435479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4400"/>
              </a:lnSpc>
            </a:pPr>
            <a:r>
              <a:rPr dirty="0" lang="en-US" sz="3437">
                <a:solidFill>
                  <a:srgbClr val="404040"/>
                </a:solidFill>
                <a:latin typeface="Blinker Bold"/>
              </a:rPr>
              <a:t>Current Financial Status:</a:t>
            </a:r>
          </a:p>
          <a:p>
            <a:pPr indent="-295540" lvl="1" marL="591080">
              <a:lnSpc>
                <a:spcPts val="3504"/>
              </a:lnSpc>
              <a:buFont typeface="Arial"/>
              <a:buChar char="•"/>
            </a:pPr>
            <a:r>
              <a:rPr dirty="0" lang="en-US" sz="2737">
                <a:solidFill>
                  <a:srgbClr val="404040"/>
                </a:solidFill>
                <a:latin typeface="Blinker"/>
              </a:rPr>
              <a:t>Profit And Loss Statement (If applicable)</a:t>
            </a:r>
          </a:p>
          <a:p>
            <a:pPr indent="-295540" lvl="1" marL="591080">
              <a:lnSpc>
                <a:spcPts val="3504"/>
              </a:lnSpc>
              <a:buFont typeface="Arial"/>
              <a:buChar char="•"/>
            </a:pPr>
            <a:r>
              <a:rPr dirty="0" lang="en-US" sz="2737">
                <a:solidFill>
                  <a:srgbClr val="404040"/>
                </a:solidFill>
                <a:latin typeface="Blinker"/>
              </a:rPr>
              <a:t>Balance Sheet (if applicable)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979500" y="1866900"/>
            <a:ext cx="6003700" cy="873493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>
              <a:lnSpc>
                <a:spcPts val="3815"/>
              </a:lnSpc>
            </a:pPr>
            <a:r>
              <a:rPr dirty="0" lang="en-US" sz="3437">
                <a:solidFill>
                  <a:srgbClr val="404040"/>
                </a:solidFill>
                <a:latin typeface="Blinker Bold"/>
              </a:rPr>
              <a:t>Financial Projection</a:t>
            </a:r>
          </a:p>
          <a:p>
            <a:pPr indent="-295540" lvl="1" marL="591080">
              <a:lnSpc>
                <a:spcPts val="3038"/>
              </a:lnSpc>
              <a:buFont typeface="Arial"/>
              <a:buChar char="•"/>
            </a:pPr>
            <a:r>
              <a:rPr dirty="0" lang="en-US" sz="2737">
                <a:solidFill>
                  <a:srgbClr val="404040"/>
                </a:solidFill>
                <a:latin typeface="Blinker"/>
              </a:rPr>
              <a:t>Forecast for the next 3 years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926360" y="4381500"/>
            <a:ext cx="1256240" cy="362382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2816"/>
              </a:lnSpc>
            </a:pPr>
            <a:r>
              <a:rPr dirty="0" lang="en-US" sz="2537">
                <a:solidFill>
                  <a:srgbClr val="F75402"/>
                </a:solidFill>
                <a:latin typeface="Blinker Bold"/>
              </a:rPr>
              <a:t>Formula: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891648" y="5067300"/>
            <a:ext cx="1256240" cy="362382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2816"/>
              </a:lnSpc>
            </a:pPr>
            <a:r>
              <a:rPr dirty="0" lang="en-US" sz="2537">
                <a:solidFill>
                  <a:srgbClr val="F75402"/>
                </a:solidFill>
                <a:latin typeface="Blinker Bold"/>
              </a:rPr>
              <a:t>Formula: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800600" y="3619500"/>
            <a:ext cx="6642707" cy="125449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815"/>
              </a:lnSpc>
            </a:pPr>
            <a:r>
              <a:rPr dirty="0" lang="en-US" sz="3437">
                <a:solidFill>
                  <a:srgbClr val="404040"/>
                </a:solidFill>
                <a:latin typeface="Blinker Bold"/>
              </a:rPr>
              <a:t>Customer Acquisition Cost (CAC):</a:t>
            </a:r>
          </a:p>
          <a:p>
            <a:pPr>
              <a:lnSpc>
                <a:spcPts val="3038"/>
              </a:lnSpc>
            </a:pPr>
            <a:r>
              <a:rPr dirty="0" lang="en-US" sz="2737">
                <a:solidFill>
                  <a:srgbClr val="404040"/>
                </a:solidFill>
                <a:latin typeface="Blinker"/>
              </a:rPr>
              <a:t>The amount it costs to acquire a new customer for the business.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918734" y="3009900"/>
            <a:ext cx="5912066" cy="125449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815"/>
              </a:lnSpc>
            </a:pPr>
            <a:r>
              <a:rPr dirty="0" lang="en-US" sz="3437">
                <a:solidFill>
                  <a:srgbClr val="404040"/>
                </a:solidFill>
                <a:latin typeface="Blinker Bold"/>
              </a:rPr>
              <a:t>Lifetime Value (LTV):</a:t>
            </a:r>
          </a:p>
          <a:p>
            <a:pPr>
              <a:lnSpc>
                <a:spcPts val="3038"/>
              </a:lnSpc>
            </a:pPr>
            <a:r>
              <a:rPr dirty="0" lang="en-US" sz="2737">
                <a:solidFill>
                  <a:srgbClr val="404040"/>
                </a:solidFill>
                <a:latin typeface="Blinker"/>
              </a:rPr>
              <a:t>A measure of how much revenue is generated from an individual customer.</a:t>
            </a:r>
          </a:p>
        </p:txBody>
      </p:sp>
      <p:sp>
        <p:nvSpPr>
          <p:cNvPr id="21" name="Freeform 21"/>
          <p:cNvSpPr/>
          <p:nvPr/>
        </p:nvSpPr>
        <p:spPr>
          <a:xfrm>
            <a:off x="16106092" y="8890621"/>
            <a:ext cx="1749427" cy="1007246"/>
          </a:xfrm>
          <a:custGeom>
            <a:avLst/>
            <a:gdLst/>
            <a:ahLst/>
            <a:cxnLst/>
            <a:rect b="b" l="l" r="r" t="t"/>
            <a:pathLst>
              <a:path h="1007246" w="1749427">
                <a:moveTo>
                  <a:pt x="0" y="0"/>
                </a:moveTo>
                <a:lnTo>
                  <a:pt x="1749427" y="0"/>
                </a:lnTo>
                <a:lnTo>
                  <a:pt x="1749427" y="1007246"/>
                </a:lnTo>
                <a:lnTo>
                  <a:pt x="0" y="10072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98BF61E0-A9FD-C90D-44C5-96582D9F0CE8}"/>
              </a:ext>
            </a:extLst>
          </p:cNvPr>
          <p:cNvSpPr txBox="1"/>
          <p:nvPr/>
        </p:nvSpPr>
        <p:spPr>
          <a:xfrm>
            <a:off x="11926360" y="6743700"/>
            <a:ext cx="6003700" cy="1923604"/>
          </a:xfrm>
          <a:prstGeom prst="rect">
            <a:avLst/>
          </a:prstGeom>
        </p:spPr>
        <p:txBody>
          <a:bodyPr anchor="t" bIns="0" lIns="0" rIns="0" rtlCol="0" tIns="0" wrap="square">
            <a:spAutoFit/>
          </a:bodyPr>
          <a:lstStyle/>
          <a:p>
            <a:pPr>
              <a:lnSpc>
                <a:spcPts val="2951"/>
              </a:lnSpc>
              <a:spcBef>
                <a:spcPct val="0"/>
              </a:spcBef>
            </a:pPr>
            <a:r>
              <a:rPr dirty="0" lang="en-US" sz="2659">
                <a:solidFill>
                  <a:srgbClr val="F75402"/>
                </a:solidFill>
                <a:latin typeface="Blinker Bold"/>
              </a:rPr>
              <a:t>Note: The parameters mentioned above are just  examples so that your team can figure out relative details. Refer to the guideline document provided for clarity on these concepts.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26"/>
            <a:ext cx="18288000" cy="3300088"/>
            <a:chOff x="0" y="0"/>
            <a:chExt cx="7065613" cy="14423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65613" cy="1442311"/>
            </a:xfrm>
            <a:custGeom>
              <a:avLst/>
              <a:gdLst/>
              <a:ahLst/>
              <a:cxnLst/>
              <a:rect l="l" t="t" r="r" b="b"/>
              <a:pathLst>
                <a:path w="7065613" h="1442311">
                  <a:moveTo>
                    <a:pt x="0" y="0"/>
                  </a:moveTo>
                  <a:lnTo>
                    <a:pt x="7065613" y="0"/>
                  </a:lnTo>
                  <a:lnTo>
                    <a:pt x="7065613" y="1442311"/>
                  </a:lnTo>
                  <a:lnTo>
                    <a:pt x="0" y="1442311"/>
                  </a:lnTo>
                  <a:close/>
                </a:path>
              </a:pathLst>
            </a:custGeom>
            <a:solidFill>
              <a:srgbClr val="FDFDFD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5194343" y="3854748"/>
            <a:ext cx="3763007" cy="2853454"/>
          </a:xfrm>
          <a:custGeom>
            <a:avLst/>
            <a:gdLst/>
            <a:ahLst/>
            <a:cxnLst/>
            <a:rect l="l" t="t" r="r" b="b"/>
            <a:pathLst>
              <a:path w="3763007" h="2853454">
                <a:moveTo>
                  <a:pt x="0" y="0"/>
                </a:moveTo>
                <a:lnTo>
                  <a:pt x="3763007" y="0"/>
                </a:lnTo>
                <a:lnTo>
                  <a:pt x="3763007" y="2853454"/>
                </a:lnTo>
                <a:lnTo>
                  <a:pt x="0" y="285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027" b="-92785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345318" y="3854748"/>
            <a:ext cx="3763007" cy="2853454"/>
          </a:xfrm>
          <a:custGeom>
            <a:avLst/>
            <a:gdLst/>
            <a:ahLst/>
            <a:cxnLst/>
            <a:rect l="l" t="t" r="r" b="b"/>
            <a:pathLst>
              <a:path w="3763007" h="2853454">
                <a:moveTo>
                  <a:pt x="0" y="0"/>
                </a:moveTo>
                <a:lnTo>
                  <a:pt x="3763007" y="0"/>
                </a:lnTo>
                <a:lnTo>
                  <a:pt x="3763007" y="2853454"/>
                </a:lnTo>
                <a:lnTo>
                  <a:pt x="0" y="28534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2601" t="-24131" r="-72115" b="-73494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43368" y="3854748"/>
            <a:ext cx="3783806" cy="2853454"/>
          </a:xfrm>
          <a:custGeom>
            <a:avLst/>
            <a:gdLst/>
            <a:ahLst/>
            <a:cxnLst/>
            <a:rect l="l" t="t" r="r" b="b"/>
            <a:pathLst>
              <a:path w="3783806" h="2853454">
                <a:moveTo>
                  <a:pt x="0" y="0"/>
                </a:moveTo>
                <a:lnTo>
                  <a:pt x="3783806" y="0"/>
                </a:lnTo>
                <a:lnTo>
                  <a:pt x="3783806" y="2853454"/>
                </a:lnTo>
                <a:lnTo>
                  <a:pt x="0" y="28534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7648" r="-42466" b="-59226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496293" y="3854748"/>
            <a:ext cx="3763007" cy="2853454"/>
          </a:xfrm>
          <a:custGeom>
            <a:avLst/>
            <a:gdLst/>
            <a:ahLst/>
            <a:cxnLst/>
            <a:rect l="l" t="t" r="r" b="b"/>
            <a:pathLst>
              <a:path w="3763007" h="2853454">
                <a:moveTo>
                  <a:pt x="0" y="0"/>
                </a:moveTo>
                <a:lnTo>
                  <a:pt x="3763007" y="0"/>
                </a:lnTo>
                <a:lnTo>
                  <a:pt x="3763007" y="2853454"/>
                </a:lnTo>
                <a:lnTo>
                  <a:pt x="0" y="285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3003" t="-5443" r="-76818" b="-105401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1032070"/>
            <a:ext cx="8115300" cy="1251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81"/>
              </a:lnSpc>
            </a:pPr>
            <a:r>
              <a:rPr lang="en-US" sz="8360">
                <a:solidFill>
                  <a:srgbClr val="404040"/>
                </a:solidFill>
                <a:latin typeface="Glacial Indifference Bold"/>
              </a:rPr>
              <a:t>Meet The Team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7313" y="7573390"/>
            <a:ext cx="3556762" cy="41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DFDFD"/>
                </a:solidFill>
                <a:latin typeface="Blinker"/>
              </a:rPr>
              <a:t>Founder Name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94319" y="7573390"/>
            <a:ext cx="3589378" cy="41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DFDFD"/>
                </a:solidFill>
                <a:latin typeface="Blinker"/>
              </a:rPr>
              <a:t>Co-Founder Name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94318" y="7030465"/>
            <a:ext cx="3263882" cy="49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FDFDFD"/>
                </a:solidFill>
                <a:latin typeface="Blinker Bold"/>
              </a:rPr>
              <a:t>CTO &amp; CO-FOUNDER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345318" y="7573390"/>
            <a:ext cx="3589378" cy="41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DFDFD"/>
                </a:solidFill>
                <a:latin typeface="Blinker"/>
              </a:rPr>
              <a:t>CFO Name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345318" y="7030465"/>
            <a:ext cx="98805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DFDFD"/>
                </a:solidFill>
                <a:latin typeface="Blinker Bold"/>
              </a:rPr>
              <a:t>CFO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583108" y="7573390"/>
            <a:ext cx="3589378" cy="41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DFDFD"/>
                </a:solidFill>
                <a:latin typeface="Blinker"/>
              </a:rPr>
              <a:t>CMO Name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583108" y="7030465"/>
            <a:ext cx="98805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DFDFD"/>
                </a:solidFill>
                <a:latin typeface="Blinker Bold"/>
              </a:rPr>
              <a:t>CMO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47313" y="7030465"/>
            <a:ext cx="273318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DFDFD"/>
                </a:solidFill>
                <a:latin typeface="Blinker Bold"/>
              </a:rPr>
              <a:t>COO &amp; FOUNDER</a:t>
            </a:r>
          </a:p>
        </p:txBody>
      </p:sp>
      <p:sp>
        <p:nvSpPr>
          <p:cNvPr id="21" name="AutoShape 21"/>
          <p:cNvSpPr/>
          <p:nvPr/>
        </p:nvSpPr>
        <p:spPr>
          <a:xfrm>
            <a:off x="1047330" y="8278829"/>
            <a:ext cx="3759045" cy="0"/>
          </a:xfrm>
          <a:prstGeom prst="line">
            <a:avLst/>
          </a:prstGeom>
          <a:ln w="19050" cap="flat">
            <a:solidFill>
              <a:srgbClr val="F9E22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rot="8701">
            <a:off x="5194337" y="8283592"/>
            <a:ext cx="3763019" cy="0"/>
          </a:xfrm>
          <a:prstGeom prst="line">
            <a:avLst/>
          </a:prstGeom>
          <a:ln w="19050" cap="flat">
            <a:solidFill>
              <a:srgbClr val="F9E22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9300609" y="8278829"/>
            <a:ext cx="3807716" cy="0"/>
          </a:xfrm>
          <a:prstGeom prst="line">
            <a:avLst/>
          </a:prstGeom>
          <a:ln w="19050" cap="flat">
            <a:solidFill>
              <a:srgbClr val="F9E22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rot="8701">
            <a:off x="13496287" y="8283592"/>
            <a:ext cx="3763019" cy="0"/>
          </a:xfrm>
          <a:prstGeom prst="line">
            <a:avLst/>
          </a:prstGeom>
          <a:ln w="19050" cap="flat">
            <a:solidFill>
              <a:srgbClr val="F9E22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Freeform 27"/>
          <p:cNvSpPr/>
          <p:nvPr/>
        </p:nvSpPr>
        <p:spPr>
          <a:xfrm>
            <a:off x="15718083" y="8800400"/>
            <a:ext cx="2132413" cy="1226366"/>
          </a:xfrm>
          <a:custGeom>
            <a:avLst/>
            <a:gdLst/>
            <a:ahLst/>
            <a:cxnLst/>
            <a:rect l="l" t="t" r="r" b="b"/>
            <a:pathLst>
              <a:path w="2132413" h="1226366">
                <a:moveTo>
                  <a:pt x="0" y="0"/>
                </a:moveTo>
                <a:lnTo>
                  <a:pt x="2132412" y="0"/>
                </a:lnTo>
                <a:lnTo>
                  <a:pt x="2132412" y="1226366"/>
                </a:lnTo>
                <a:lnTo>
                  <a:pt x="0" y="12263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8" name="AutoShape 28"/>
          <p:cNvSpPr/>
          <p:nvPr/>
        </p:nvSpPr>
        <p:spPr>
          <a:xfrm flipV="1">
            <a:off x="1028700" y="2283123"/>
            <a:ext cx="5153676" cy="46204"/>
          </a:xfrm>
          <a:prstGeom prst="line">
            <a:avLst/>
          </a:prstGeom>
          <a:ln w="28575" cap="flat">
            <a:solidFill>
              <a:srgbClr val="F7540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29"/>
          <p:cNvSpPr txBox="1"/>
          <p:nvPr/>
        </p:nvSpPr>
        <p:spPr>
          <a:xfrm>
            <a:off x="1047330" y="8828975"/>
            <a:ext cx="8096670" cy="179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2"/>
              </a:lnSpc>
            </a:pPr>
            <a:r>
              <a:rPr lang="en-US" sz="3137" dirty="0">
                <a:solidFill>
                  <a:srgbClr val="FFFFFF"/>
                </a:solidFill>
                <a:latin typeface="Blinker Bold"/>
              </a:rPr>
              <a:t>*Note: </a:t>
            </a:r>
            <a:r>
              <a:rPr lang="en-US" sz="3137" dirty="0">
                <a:solidFill>
                  <a:srgbClr val="FFFFFF"/>
                </a:solidFill>
                <a:latin typeface="Blinker"/>
              </a:rPr>
              <a:t>These designations are just examples. Please replace as per your specific details</a:t>
            </a:r>
          </a:p>
          <a:p>
            <a:pPr>
              <a:lnSpc>
                <a:spcPts val="3482"/>
              </a:lnSpc>
            </a:pPr>
            <a:endParaRPr lang="en-US" sz="3137" dirty="0">
              <a:solidFill>
                <a:srgbClr val="FFFFFF"/>
              </a:solidFill>
              <a:latin typeface="Blinker"/>
            </a:endParaRPr>
          </a:p>
          <a:p>
            <a:pPr>
              <a:lnSpc>
                <a:spcPts val="3815"/>
              </a:lnSpc>
            </a:pPr>
            <a:endParaRPr lang="en-US" sz="3137" dirty="0">
              <a:solidFill>
                <a:srgbClr val="FFFFFF"/>
              </a:solidFill>
              <a:latin typeface="Blinker"/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74692" y="1028700"/>
            <a:ext cx="6713308" cy="7431426"/>
            <a:chOff x="0" y="0"/>
            <a:chExt cx="10769600" cy="990856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0" r="27"/>
            <a:stretch>
              <a:fillRect/>
            </a:stretch>
          </p:blipFill>
          <p:spPr>
            <a:xfrm>
              <a:off x="0" y="0"/>
              <a:ext cx="10769600" cy="9908568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-110701" y="-38100"/>
            <a:ext cx="940995" cy="10325100"/>
            <a:chOff x="0" y="0"/>
            <a:chExt cx="487299" cy="202199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7299" cy="2021995"/>
            </a:xfrm>
            <a:custGeom>
              <a:avLst/>
              <a:gdLst/>
              <a:ahLst/>
              <a:cxnLst/>
              <a:rect b="b" l="l" r="r" t="t"/>
              <a:pathLst>
                <a:path h="2021995" w="487299">
                  <a:moveTo>
                    <a:pt x="0" y="0"/>
                  </a:moveTo>
                  <a:lnTo>
                    <a:pt x="487299" y="0"/>
                  </a:lnTo>
                  <a:lnTo>
                    <a:pt x="487299" y="2021995"/>
                  </a:lnTo>
                  <a:lnTo>
                    <a:pt x="0" y="2021995"/>
                  </a:lnTo>
                  <a:close/>
                </a:path>
              </a:pathLst>
            </a:custGeom>
            <a:solidFill>
              <a:srgbClr val="03ADA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28700" y="932697"/>
            <a:ext cx="9056269" cy="2608579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6759"/>
              </a:lnSpc>
            </a:pPr>
            <a:r>
              <a:rPr lang="en-US" sz="6499">
                <a:solidFill>
                  <a:srgbClr val="000000"/>
                </a:solidFill>
                <a:latin typeface="Glacial Indifference Bold"/>
              </a:rPr>
              <a:t>How NIC Hyderabad can help your startup?</a:t>
            </a:r>
          </a:p>
          <a:p>
            <a:pPr>
              <a:lnSpc>
                <a:spcPts val="6759"/>
              </a:lnSpc>
            </a:pPr>
            <a:endParaRPr lang="en-US" sz="6499">
              <a:solidFill>
                <a:srgbClr val="000000"/>
              </a:solidFill>
              <a:latin typeface="Glacial Indifference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56109" y="4530937"/>
            <a:ext cx="5991908" cy="516686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926"/>
              </a:lnSpc>
            </a:pPr>
            <a:r>
              <a:rPr lang="en-US" sz="3537">
                <a:solidFill>
                  <a:srgbClr val="404040"/>
                </a:solidFill>
                <a:latin typeface="Blinker"/>
              </a:rPr>
              <a:t>Startup Coaching &amp; Mentoring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56109" y="5470166"/>
            <a:ext cx="8028580" cy="516686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926"/>
              </a:lnSpc>
            </a:pPr>
            <a:r>
              <a:rPr lang="en-US" sz="3537">
                <a:solidFill>
                  <a:srgbClr val="404040"/>
                </a:solidFill>
                <a:latin typeface="Blinker"/>
              </a:rPr>
              <a:t>Industry Linkages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56109" y="6438726"/>
            <a:ext cx="8028580" cy="516686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926"/>
              </a:lnSpc>
            </a:pPr>
            <a:r>
              <a:rPr dirty="0" lang="en-US" sz="3537">
                <a:solidFill>
                  <a:srgbClr val="404040"/>
                </a:solidFill>
                <a:latin typeface="Blinker"/>
              </a:rPr>
              <a:t> Investor Connections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56670" y="7406597"/>
            <a:ext cx="8028580" cy="516686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926"/>
              </a:lnSpc>
            </a:pPr>
            <a:r>
              <a:rPr lang="en-US" sz="3537">
                <a:solidFill>
                  <a:srgbClr val="404040"/>
                </a:solidFill>
                <a:latin typeface="Blinker"/>
              </a:rPr>
              <a:t>Co-working Space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56390" y="8391570"/>
            <a:ext cx="8028580" cy="516686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926"/>
              </a:lnSpc>
            </a:pPr>
            <a:r>
              <a:rPr lang="en-US" sz="3537">
                <a:solidFill>
                  <a:srgbClr val="404040"/>
                </a:solidFill>
                <a:latin typeface="Blinker"/>
              </a:rPr>
              <a:t>International Exposure Events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56390" y="9373381"/>
            <a:ext cx="8028580" cy="516686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926"/>
              </a:lnSpc>
            </a:pPr>
            <a:r>
              <a:rPr lang="en-US" sz="3537">
                <a:solidFill>
                  <a:srgbClr val="404040"/>
                </a:solidFill>
                <a:latin typeface="Blinker"/>
              </a:rPr>
              <a:t>Other, Please Specify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673" y="4425227"/>
            <a:ext cx="636844" cy="71827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just">
              <a:lnSpc>
                <a:spcPts val="5630"/>
              </a:lnSpc>
            </a:pPr>
            <a:r>
              <a:rPr lang="en-US" sz="4812">
                <a:solidFill>
                  <a:srgbClr val="F75402"/>
                </a:solidFill>
                <a:latin typeface="Glacial Indifference Bold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673" y="5364610"/>
            <a:ext cx="773884" cy="71827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just">
              <a:lnSpc>
                <a:spcPts val="5630"/>
              </a:lnSpc>
            </a:pPr>
            <a:r>
              <a:rPr lang="en-US" sz="4812">
                <a:solidFill>
                  <a:srgbClr val="F75402"/>
                </a:solidFill>
                <a:latin typeface="Glacial Indifference Bold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673" y="6354169"/>
            <a:ext cx="774164" cy="71827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just">
              <a:lnSpc>
                <a:spcPts val="5630"/>
              </a:lnSpc>
            </a:pPr>
            <a:r>
              <a:rPr lang="en-US" sz="4812">
                <a:solidFill>
                  <a:srgbClr val="F75402"/>
                </a:solidFill>
                <a:latin typeface="Glacial Indifference Bold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9235" y="7301041"/>
            <a:ext cx="1061289" cy="71827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just">
              <a:lnSpc>
                <a:spcPts val="5630"/>
              </a:lnSpc>
            </a:pPr>
            <a:r>
              <a:rPr lang="en-US" sz="4812">
                <a:solidFill>
                  <a:srgbClr val="F75402"/>
                </a:solidFill>
                <a:latin typeface="Glacial Indifference Bold"/>
              </a:rPr>
              <a:t>04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9235" y="8286014"/>
            <a:ext cx="773884" cy="71827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just">
              <a:lnSpc>
                <a:spcPts val="5630"/>
              </a:lnSpc>
            </a:pPr>
            <a:r>
              <a:rPr lang="en-US" sz="4812">
                <a:solidFill>
                  <a:srgbClr val="F75402"/>
                </a:solidFill>
                <a:latin typeface="Glacial Indifference Bold"/>
              </a:rPr>
              <a:t>05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954" y="9267825"/>
            <a:ext cx="773603" cy="71827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just">
              <a:lnSpc>
                <a:spcPts val="5630"/>
              </a:lnSpc>
            </a:pPr>
            <a:r>
              <a:rPr lang="en-US" sz="4812">
                <a:solidFill>
                  <a:srgbClr val="F75402"/>
                </a:solidFill>
                <a:latin typeface="Glacial Indifference Bold"/>
              </a:rPr>
              <a:t>06</a:t>
            </a:r>
          </a:p>
        </p:txBody>
      </p:sp>
      <p:sp>
        <p:nvSpPr>
          <p:cNvPr id="21" name="Freeform 21"/>
          <p:cNvSpPr/>
          <p:nvPr/>
        </p:nvSpPr>
        <p:spPr>
          <a:xfrm>
            <a:off x="15708279" y="8978286"/>
            <a:ext cx="1749427" cy="1007246"/>
          </a:xfrm>
          <a:custGeom>
            <a:avLst/>
            <a:gdLst/>
            <a:ahLst/>
            <a:cxnLst/>
            <a:rect b="b" l="l" r="r" t="t"/>
            <a:pathLst>
              <a:path h="1007246" w="1749427">
                <a:moveTo>
                  <a:pt x="0" y="0"/>
                </a:moveTo>
                <a:lnTo>
                  <a:pt x="1749427" y="0"/>
                </a:lnTo>
                <a:lnTo>
                  <a:pt x="1749427" y="1007246"/>
                </a:lnTo>
                <a:lnTo>
                  <a:pt x="0" y="1007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2" name="AutoShape 22"/>
          <p:cNvSpPr/>
          <p:nvPr/>
        </p:nvSpPr>
        <p:spPr>
          <a:xfrm flipV="1">
            <a:off x="1028673" y="2982724"/>
            <a:ext cx="7695882" cy="14288"/>
          </a:xfrm>
          <a:prstGeom prst="line">
            <a:avLst/>
          </a:prstGeom>
          <a:ln cap="flat" w="28575">
            <a:solidFill>
              <a:srgbClr val="F9E220"/>
            </a:solidFill>
            <a:prstDash val="solid"/>
            <a:headEnd len="sm" type="none" w="sm"/>
            <a:tailEnd len="sm" type="none" w="sm"/>
          </a:ln>
        </p:spPr>
      </p:sp>
      <p:sp>
        <p:nvSpPr>
          <p:cNvPr id="23" name="TextBox 23"/>
          <p:cNvSpPr txBox="1"/>
          <p:nvPr/>
        </p:nvSpPr>
        <p:spPr>
          <a:xfrm>
            <a:off x="1028954" y="3423575"/>
            <a:ext cx="6709747" cy="97274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815"/>
              </a:lnSpc>
            </a:pPr>
            <a:r>
              <a:rPr lang="en-US" sz="3437">
                <a:solidFill>
                  <a:srgbClr val="404040"/>
                </a:solidFill>
                <a:latin typeface="Blinker Bold"/>
              </a:rPr>
              <a:t>State the top three of the following:</a:t>
            </a:r>
          </a:p>
          <a:p>
            <a:pPr>
              <a:lnSpc>
                <a:spcPts val="3815"/>
              </a:lnSpc>
            </a:pPr>
            <a:endParaRPr lang="en-US" sz="3437">
              <a:solidFill>
                <a:srgbClr val="404040"/>
              </a:solidFill>
              <a:latin typeface="Blinker Bold"/>
            </a:endParaR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5729457" y="0"/>
            <a:ext cx="2862340" cy="10287000"/>
            <a:chOff x="0" y="0"/>
            <a:chExt cx="802179" cy="37182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02179" cy="3718231"/>
            </a:xfrm>
            <a:custGeom>
              <a:avLst/>
              <a:gdLst/>
              <a:ahLst/>
              <a:cxnLst/>
              <a:rect b="b" l="l" r="r" t="t"/>
              <a:pathLst>
                <a:path h="3718231" w="802179">
                  <a:moveTo>
                    <a:pt x="0" y="0"/>
                  </a:moveTo>
                  <a:lnTo>
                    <a:pt x="802179" y="0"/>
                  </a:lnTo>
                  <a:lnTo>
                    <a:pt x="802179" y="3718231"/>
                  </a:lnTo>
                  <a:lnTo>
                    <a:pt x="0" y="3718231"/>
                  </a:lnTo>
                  <a:close/>
                </a:path>
              </a:pathLst>
            </a:custGeom>
            <a:solidFill>
              <a:srgbClr val="03ADA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172054" y="782966"/>
            <a:ext cx="6811389" cy="8721067"/>
            <a:chOff x="0" y="0"/>
            <a:chExt cx="9081852" cy="11628090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 l="3" r="16"/>
            <a:stretch>
              <a:fillRect/>
            </a:stretch>
          </p:blipFill>
          <p:spPr>
            <a:xfrm>
              <a:off x="0" y="0"/>
              <a:ext cx="9081852" cy="11628090"/>
            </a:xfrm>
            <a:prstGeom prst="rect">
              <a:avLst/>
            </a:prstGeom>
          </p:spPr>
        </p:pic>
      </p:grpSp>
      <p:sp>
        <p:nvSpPr>
          <p:cNvPr id="12" name="AutoShape 12"/>
          <p:cNvSpPr/>
          <p:nvPr/>
        </p:nvSpPr>
        <p:spPr>
          <a:xfrm>
            <a:off x="-43129" y="8601138"/>
            <a:ext cx="9710036" cy="0"/>
          </a:xfrm>
          <a:prstGeom prst="line">
            <a:avLst/>
          </a:prstGeom>
          <a:ln cap="flat" w="19050">
            <a:solidFill>
              <a:srgbClr val="F9E220"/>
            </a:solidFill>
            <a:prstDash val="solid"/>
            <a:headEnd len="sm" type="none" w="sm"/>
            <a:tailEnd len="sm" type="none" w="sm"/>
          </a:ln>
        </p:spPr>
      </p:sp>
      <p:sp>
        <p:nvSpPr>
          <p:cNvPr id="13" name="Freeform 13"/>
          <p:cNvSpPr/>
          <p:nvPr/>
        </p:nvSpPr>
        <p:spPr>
          <a:xfrm>
            <a:off x="1029208" y="5329568"/>
            <a:ext cx="257772" cy="401201"/>
          </a:xfrm>
          <a:custGeom>
            <a:avLst/>
            <a:gdLst/>
            <a:ahLst/>
            <a:cxnLst/>
            <a:rect b="b" l="l" r="r" t="t"/>
            <a:pathLst>
              <a:path h="401201" w="257772">
                <a:moveTo>
                  <a:pt x="0" y="0"/>
                </a:moveTo>
                <a:lnTo>
                  <a:pt x="257772" y="0"/>
                </a:lnTo>
                <a:lnTo>
                  <a:pt x="257772" y="401201"/>
                </a:lnTo>
                <a:lnTo>
                  <a:pt x="0" y="4012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9208" y="7071108"/>
            <a:ext cx="283979" cy="368803"/>
          </a:xfrm>
          <a:custGeom>
            <a:avLst/>
            <a:gdLst/>
            <a:ahLst/>
            <a:cxnLst/>
            <a:rect b="b" l="l" r="r" t="t"/>
            <a:pathLst>
              <a:path h="368803" w="283979">
                <a:moveTo>
                  <a:pt x="0" y="0"/>
                </a:moveTo>
                <a:lnTo>
                  <a:pt x="283979" y="0"/>
                </a:lnTo>
                <a:lnTo>
                  <a:pt x="283979" y="368804"/>
                </a:lnTo>
                <a:lnTo>
                  <a:pt x="0" y="3688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993887" y="5327931"/>
            <a:ext cx="402838" cy="402838"/>
          </a:xfrm>
          <a:custGeom>
            <a:avLst/>
            <a:gdLst/>
            <a:ahLst/>
            <a:cxnLst/>
            <a:rect b="b" l="l" r="r" t="t"/>
            <a:pathLst>
              <a:path h="402838" w="402838">
                <a:moveTo>
                  <a:pt x="0" y="0"/>
                </a:moveTo>
                <a:lnTo>
                  <a:pt x="402838" y="0"/>
                </a:lnTo>
                <a:lnTo>
                  <a:pt x="402838" y="402838"/>
                </a:lnTo>
                <a:lnTo>
                  <a:pt x="0" y="4028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29208" y="7577852"/>
            <a:ext cx="6800794" cy="40636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365"/>
              </a:lnSpc>
              <a:spcBef>
                <a:spcPct val="0"/>
              </a:spcBef>
            </a:pPr>
            <a:r>
              <a:rPr lang="en-US" sz="2404">
                <a:solidFill>
                  <a:srgbClr val="404040"/>
                </a:solidFill>
                <a:latin typeface="Blinker"/>
              </a:rPr>
              <a:t>123 Anywhere St., Any City, ST 12345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954" y="2470431"/>
            <a:ext cx="10592476" cy="2076450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16800"/>
              </a:lnSpc>
            </a:pPr>
            <a:r>
              <a:rPr lang="en-US" sz="12000">
                <a:solidFill>
                  <a:srgbClr val="404040"/>
                </a:solidFill>
                <a:latin typeface="Glacial Indifference Bold"/>
              </a:rPr>
              <a:t>Thank You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38810" y="6979923"/>
            <a:ext cx="2440851" cy="459988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739"/>
              </a:lnSpc>
            </a:pPr>
            <a:r>
              <a:rPr lang="en-US" sz="2671">
                <a:solidFill>
                  <a:srgbClr val="404040"/>
                </a:solidFill>
                <a:latin typeface="Glacial Indifference Bold"/>
              </a:rPr>
              <a:t>Address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549380" y="5270781"/>
            <a:ext cx="2168656" cy="459988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739"/>
              </a:lnSpc>
            </a:pPr>
            <a:r>
              <a:rPr lang="en-US" sz="2671">
                <a:solidFill>
                  <a:srgbClr val="404040"/>
                </a:solidFill>
                <a:latin typeface="Glacial Indifference Bold"/>
              </a:rPr>
              <a:t>Website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993887" y="5868710"/>
            <a:ext cx="3833946" cy="40636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365"/>
              </a:lnSpc>
            </a:pPr>
            <a:r>
              <a:rPr lang="en-US" sz="2404">
                <a:solidFill>
                  <a:srgbClr val="404040"/>
                </a:solidFill>
                <a:latin typeface="Blinker"/>
              </a:rPr>
              <a:t>www.reallygreatsite.com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38810" y="5270781"/>
            <a:ext cx="2284240" cy="459988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739"/>
              </a:lnSpc>
            </a:pPr>
            <a:r>
              <a:rPr lang="en-US" sz="2671">
                <a:solidFill>
                  <a:srgbClr val="404040"/>
                </a:solidFill>
                <a:latin typeface="Glacial Indifference Bold"/>
              </a:rPr>
              <a:t>Telephone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9208" y="5868710"/>
            <a:ext cx="2522932" cy="40636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365"/>
              </a:lnSpc>
            </a:pPr>
            <a:r>
              <a:rPr lang="en-US" sz="2404">
                <a:solidFill>
                  <a:srgbClr val="404040"/>
                </a:solidFill>
                <a:latin typeface="Blinker"/>
              </a:rPr>
              <a:t>+123-456-7890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028954" y="571290"/>
            <a:ext cx="3661798" cy="1604237"/>
            <a:chOff x="0" y="0"/>
            <a:chExt cx="964424" cy="42251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64424" cy="422515"/>
            </a:xfrm>
            <a:custGeom>
              <a:avLst/>
              <a:gdLst/>
              <a:ahLst/>
              <a:cxnLst/>
              <a:rect b="b" l="l" r="r" t="t"/>
              <a:pathLst>
                <a:path h="422515" w="964424">
                  <a:moveTo>
                    <a:pt x="0" y="0"/>
                  </a:moveTo>
                  <a:lnTo>
                    <a:pt x="964424" y="0"/>
                  </a:lnTo>
                  <a:lnTo>
                    <a:pt x="964424" y="422515"/>
                  </a:lnTo>
                  <a:lnTo>
                    <a:pt x="0" y="422515"/>
                  </a:lnTo>
                  <a:close/>
                </a:path>
              </a:pathLst>
            </a:custGeom>
            <a:solidFill>
              <a:srgbClr val="EAEBEA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66675"/>
              <a:ext cx="964424" cy="489190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404040"/>
                  </a:solidFill>
                  <a:latin typeface="Inter Bold"/>
                </a:rPr>
                <a:t>Place your Startup</a:t>
              </a:r>
            </a:p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404040"/>
                  </a:solidFill>
                  <a:latin typeface="Inter Bold"/>
                </a:rPr>
                <a:t>logo here</a:t>
              </a:r>
              <a:r>
                <a:rPr lang="en-US" sz="2899">
                  <a:solidFill>
                    <a:srgbClr val="FFFFFF"/>
                  </a:solidFill>
                  <a:latin typeface="Inter Bold"/>
                </a:rPr>
                <a:t> </a:t>
              </a:r>
            </a:p>
          </p:txBody>
        </p:sp>
      </p:grpSp>
      <p:sp>
        <p:nvSpPr>
          <p:cNvPr id="26" name="Freeform 26"/>
          <p:cNvSpPr/>
          <p:nvPr/>
        </p:nvSpPr>
        <p:spPr>
          <a:xfrm>
            <a:off x="1028700" y="8978286"/>
            <a:ext cx="1749427" cy="1007246"/>
          </a:xfrm>
          <a:custGeom>
            <a:avLst/>
            <a:gdLst/>
            <a:ahLst/>
            <a:cxnLst/>
            <a:rect b="b" l="l" r="r" t="t"/>
            <a:pathLst>
              <a:path h="1007246" w="1749427">
                <a:moveTo>
                  <a:pt x="0" y="0"/>
                </a:moveTo>
                <a:lnTo>
                  <a:pt x="1749427" y="0"/>
                </a:lnTo>
                <a:lnTo>
                  <a:pt x="1749427" y="1007246"/>
                </a:lnTo>
                <a:lnTo>
                  <a:pt x="0" y="100724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="0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57200" y="5143500"/>
            <a:ext cx="1485900" cy="6483485"/>
            <a:chOff x="0" y="0"/>
            <a:chExt cx="502638" cy="21931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2638" cy="2193179"/>
            </a:xfrm>
            <a:custGeom>
              <a:avLst/>
              <a:gdLst/>
              <a:ahLst/>
              <a:cxnLst/>
              <a:rect b="b" l="l" r="r" t="t"/>
              <a:pathLst>
                <a:path h="2193179" w="502638">
                  <a:moveTo>
                    <a:pt x="0" y="0"/>
                  </a:moveTo>
                  <a:lnTo>
                    <a:pt x="502638" y="0"/>
                  </a:lnTo>
                  <a:lnTo>
                    <a:pt x="502638" y="2193179"/>
                  </a:lnTo>
                  <a:lnTo>
                    <a:pt x="0" y="2193179"/>
                  </a:lnTo>
                  <a:close/>
                </a:path>
              </a:pathLst>
            </a:custGeom>
            <a:solidFill>
              <a:srgbClr val="03AD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457200" y="-461818"/>
            <a:ext cx="1486154" cy="4576618"/>
            <a:chOff x="0" y="0"/>
            <a:chExt cx="502724" cy="15481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2724" cy="1548140"/>
            </a:xfrm>
            <a:custGeom>
              <a:avLst/>
              <a:gdLst/>
              <a:ahLst/>
              <a:cxnLst/>
              <a:rect b="b" l="l" r="r" t="t"/>
              <a:pathLst>
                <a:path h="1548140" w="502724">
                  <a:moveTo>
                    <a:pt x="0" y="0"/>
                  </a:moveTo>
                  <a:lnTo>
                    <a:pt x="502724" y="0"/>
                  </a:lnTo>
                  <a:lnTo>
                    <a:pt x="502724" y="1548140"/>
                  </a:lnTo>
                  <a:lnTo>
                    <a:pt x="0" y="1548140"/>
                  </a:lnTo>
                  <a:close/>
                </a:path>
              </a:pathLst>
            </a:custGeom>
            <a:solidFill>
              <a:srgbClr val="F7540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342900" y="4114800"/>
            <a:ext cx="1371854" cy="5399895"/>
            <a:chOff x="0" y="0"/>
            <a:chExt cx="464059" cy="182663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4059" cy="1826631"/>
            </a:xfrm>
            <a:custGeom>
              <a:avLst/>
              <a:gdLst/>
              <a:ahLst/>
              <a:cxnLst/>
              <a:rect b="b" l="l" r="r" t="t"/>
              <a:pathLst>
                <a:path h="1826631" w="464059">
                  <a:moveTo>
                    <a:pt x="0" y="0"/>
                  </a:moveTo>
                  <a:lnTo>
                    <a:pt x="464059" y="0"/>
                  </a:lnTo>
                  <a:lnTo>
                    <a:pt x="464059" y="1826631"/>
                  </a:lnTo>
                  <a:lnTo>
                    <a:pt x="0" y="1826631"/>
                  </a:lnTo>
                  <a:close/>
                </a:path>
              </a:pathLst>
            </a:custGeom>
            <a:solidFill>
              <a:srgbClr val="F9E22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848922" y="2381648"/>
            <a:ext cx="7502584" cy="1017906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7360"/>
              </a:lnSpc>
            </a:pPr>
            <a:r>
              <a:rPr lang="en-US" sz="8000">
                <a:solidFill>
                  <a:srgbClr val="404040"/>
                </a:solidFill>
                <a:latin typeface="Glacial Indifference Bold"/>
              </a:rPr>
              <a:t>Ask</a:t>
            </a:r>
          </a:p>
        </p:txBody>
      </p:sp>
      <p:sp>
        <p:nvSpPr>
          <p:cNvPr id="9" name="AutoShape 9"/>
          <p:cNvSpPr/>
          <p:nvPr/>
        </p:nvSpPr>
        <p:spPr>
          <a:xfrm flipV="1">
            <a:off x="6293895" y="9514695"/>
            <a:ext cx="9395156" cy="0"/>
          </a:xfrm>
          <a:prstGeom prst="line">
            <a:avLst/>
          </a:prstGeom>
          <a:ln cap="flat" w="28575">
            <a:solidFill>
              <a:srgbClr val="F75402"/>
            </a:solidFill>
            <a:prstDash val="solid"/>
            <a:headEnd len="sm" type="none" w="sm"/>
            <a:tailEnd len="sm" type="none" w="sm"/>
          </a:ln>
        </p:spPr>
      </p:sp>
      <p:sp>
        <p:nvSpPr>
          <p:cNvPr id="10" name="TextBox 10"/>
          <p:cNvSpPr txBox="1"/>
          <p:nvPr/>
        </p:nvSpPr>
        <p:spPr>
          <a:xfrm>
            <a:off x="1848922" y="3678023"/>
            <a:ext cx="5846841" cy="49649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815"/>
              </a:lnSpc>
            </a:pPr>
            <a:r>
              <a:rPr lang="en-US" sz="3437">
                <a:solidFill>
                  <a:srgbClr val="404040"/>
                </a:solidFill>
                <a:latin typeface="Blinker Bold"/>
              </a:rPr>
              <a:t>Highlight your need in terms of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49790" y="812072"/>
            <a:ext cx="7701716" cy="1461939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815"/>
              </a:lnSpc>
            </a:pPr>
            <a:r>
              <a:rPr dirty="0" lang="en-US" sz="3437">
                <a:solidFill>
                  <a:srgbClr val="404040"/>
                </a:solidFill>
                <a:latin typeface="Blinker Bold"/>
              </a:rPr>
              <a:t>Note: Optional Slide depending on if it is needed</a:t>
            </a:r>
          </a:p>
          <a:p>
            <a:pPr>
              <a:lnSpc>
                <a:spcPts val="3815"/>
              </a:lnSpc>
            </a:pPr>
            <a:endParaRPr dirty="0" lang="en-US" sz="3437">
              <a:solidFill>
                <a:srgbClr val="404040"/>
              </a:solidFill>
              <a:latin typeface="Blinker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48922" y="4723207"/>
            <a:ext cx="8889944" cy="453509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815"/>
              </a:lnSpc>
            </a:pPr>
            <a:r>
              <a:rPr lang="en-US" sz="3437">
                <a:solidFill>
                  <a:srgbClr val="404040"/>
                </a:solidFill>
                <a:latin typeface="Blinker Bold"/>
              </a:rPr>
              <a:t>Funding:</a:t>
            </a:r>
          </a:p>
          <a:p>
            <a:pPr>
              <a:lnSpc>
                <a:spcPts val="4365"/>
              </a:lnSpc>
            </a:pPr>
            <a:r>
              <a:rPr lang="en-US" sz="3437">
                <a:solidFill>
                  <a:srgbClr val="404040"/>
                </a:solidFill>
                <a:latin typeface="Blinker"/>
              </a:rPr>
              <a:t>With a complete breakdown aiming to categorically define the areas to be supported with the needed fund </a:t>
            </a:r>
          </a:p>
          <a:p>
            <a:pPr>
              <a:lnSpc>
                <a:spcPts val="3815"/>
              </a:lnSpc>
            </a:pPr>
            <a:endParaRPr lang="en-US" sz="3437">
              <a:solidFill>
                <a:srgbClr val="404040"/>
              </a:solidFill>
              <a:latin typeface="Blinker"/>
            </a:endParaRPr>
          </a:p>
          <a:p>
            <a:pPr indent="-371103" lvl="1" marL="742206">
              <a:lnSpc>
                <a:spcPts val="3815"/>
              </a:lnSpc>
              <a:buFont typeface="Arial"/>
              <a:buChar char="•"/>
            </a:pPr>
            <a:r>
              <a:rPr lang="en-US" sz="3437">
                <a:solidFill>
                  <a:srgbClr val="404040"/>
                </a:solidFill>
                <a:latin typeface="Blinker"/>
              </a:rPr>
              <a:t>Marketing</a:t>
            </a:r>
          </a:p>
          <a:p>
            <a:pPr indent="-371103" lvl="1" marL="742206">
              <a:lnSpc>
                <a:spcPts val="3815"/>
              </a:lnSpc>
              <a:buFont typeface="Arial"/>
              <a:buChar char="•"/>
            </a:pPr>
            <a:r>
              <a:rPr lang="en-US" sz="3437">
                <a:solidFill>
                  <a:srgbClr val="404040"/>
                </a:solidFill>
                <a:latin typeface="Blinker"/>
              </a:rPr>
              <a:t>Product Development </a:t>
            </a:r>
          </a:p>
          <a:p>
            <a:pPr>
              <a:lnSpc>
                <a:spcPts val="3815"/>
              </a:lnSpc>
            </a:pPr>
            <a:endParaRPr lang="en-US" sz="3437">
              <a:solidFill>
                <a:srgbClr val="404040"/>
              </a:solidFill>
              <a:latin typeface="Blinker"/>
            </a:endParaRPr>
          </a:p>
          <a:p>
            <a:pPr>
              <a:lnSpc>
                <a:spcPts val="3815"/>
              </a:lnSpc>
            </a:pPr>
            <a:endParaRPr lang="en-US" sz="3437">
              <a:solidFill>
                <a:srgbClr val="404040"/>
              </a:solidFill>
              <a:latin typeface="Blinker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5997750" y="8889489"/>
            <a:ext cx="1749427" cy="1007246"/>
          </a:xfrm>
          <a:custGeom>
            <a:avLst/>
            <a:gdLst/>
            <a:ahLst/>
            <a:cxnLst/>
            <a:rect b="b" l="l" r="r" t="t"/>
            <a:pathLst>
              <a:path h="1007246" w="1749427">
                <a:moveTo>
                  <a:pt x="0" y="0"/>
                </a:moveTo>
                <a:lnTo>
                  <a:pt x="1749427" y="0"/>
                </a:lnTo>
                <a:lnTo>
                  <a:pt x="1749427" y="1007246"/>
                </a:lnTo>
                <a:lnTo>
                  <a:pt x="0" y="1007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3933099" y="3825595"/>
            <a:ext cx="5299321" cy="4455673"/>
            <a:chOff x="0" y="0"/>
            <a:chExt cx="2069337" cy="17399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69337" cy="1739900"/>
            </a:xfrm>
            <a:custGeom>
              <a:avLst/>
              <a:gdLst/>
              <a:ahLst/>
              <a:cxnLst/>
              <a:rect b="b" l="l" r="r" t="t"/>
              <a:pathLst>
                <a:path h="1739900" w="2069337">
                  <a:moveTo>
                    <a:pt x="0" y="0"/>
                  </a:moveTo>
                  <a:lnTo>
                    <a:pt x="2069337" y="0"/>
                  </a:lnTo>
                  <a:lnTo>
                    <a:pt x="2069337" y="1739900"/>
                  </a:lnTo>
                  <a:lnTo>
                    <a:pt x="0" y="1739900"/>
                  </a:lnTo>
                  <a:close/>
                </a:path>
              </a:pathLst>
            </a:custGeom>
            <a:solidFill>
              <a:srgbClr val="03ADA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0588938" y="-619069"/>
            <a:ext cx="5770392" cy="5335799"/>
            <a:chOff x="0" y="0"/>
            <a:chExt cx="2253286" cy="208358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53286" cy="2083581"/>
            </a:xfrm>
            <a:custGeom>
              <a:avLst/>
              <a:gdLst/>
              <a:ahLst/>
              <a:cxnLst/>
              <a:rect b="b" l="l" r="r" t="t"/>
              <a:pathLst>
                <a:path h="2083581" w="2253286">
                  <a:moveTo>
                    <a:pt x="0" y="0"/>
                  </a:moveTo>
                  <a:lnTo>
                    <a:pt x="2253286" y="0"/>
                  </a:lnTo>
                  <a:lnTo>
                    <a:pt x="2253286" y="2083581"/>
                  </a:lnTo>
                  <a:lnTo>
                    <a:pt x="0" y="2083581"/>
                  </a:lnTo>
                  <a:close/>
                </a:path>
              </a:pathLst>
            </a:custGeom>
            <a:solidFill>
              <a:srgbClr val="F75402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2202358" y="1152191"/>
            <a:ext cx="6138927" cy="6237942"/>
            <a:chOff x="0" y="0"/>
            <a:chExt cx="8185236" cy="8317256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/>
            <a:srcRect l="43" r="43"/>
            <a:stretch>
              <a:fillRect/>
            </a:stretch>
          </p:blipFill>
          <p:spPr>
            <a:xfrm>
              <a:off x="0" y="0"/>
              <a:ext cx="8185236" cy="8317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62841" y="1028700"/>
            <a:ext cx="1591795" cy="9821141"/>
            <a:chOff x="0" y="0"/>
            <a:chExt cx="538459" cy="33222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8459" cy="3322213"/>
            </a:xfrm>
            <a:custGeom>
              <a:avLst/>
              <a:gdLst/>
              <a:ahLst/>
              <a:cxnLst/>
              <a:rect b="b" l="l" r="r" t="t"/>
              <a:pathLst>
                <a:path h="3322213" w="538459">
                  <a:moveTo>
                    <a:pt x="0" y="0"/>
                  </a:moveTo>
                  <a:lnTo>
                    <a:pt x="538459" y="0"/>
                  </a:lnTo>
                  <a:lnTo>
                    <a:pt x="538459" y="3322213"/>
                  </a:lnTo>
                  <a:lnTo>
                    <a:pt x="0" y="3322213"/>
                  </a:lnTo>
                  <a:close/>
                </a:path>
              </a:pathLst>
            </a:custGeom>
            <a:solidFill>
              <a:srgbClr val="03ADAD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1817591" y="8010732"/>
            <a:ext cx="7532650" cy="14288"/>
          </a:xfrm>
          <a:prstGeom prst="line">
            <a:avLst/>
          </a:prstGeom>
          <a:ln cap="flat" w="28575">
            <a:solidFill>
              <a:srgbClr val="F75402"/>
            </a:solidFill>
            <a:prstDash val="solid"/>
            <a:headEnd len="sm" type="none" w="sm"/>
            <a:tailEnd len="sm" type="none" w="sm"/>
          </a:ln>
        </p:spPr>
      </p:sp>
      <p:grpSp>
        <p:nvGrpSpPr>
          <p:cNvPr id="7" name="Group 7"/>
          <p:cNvGrpSpPr/>
          <p:nvPr/>
        </p:nvGrpSpPr>
        <p:grpSpPr>
          <a:xfrm>
            <a:off x="10773370" y="1028700"/>
            <a:ext cx="8636685" cy="8229600"/>
            <a:chOff x="0" y="0"/>
            <a:chExt cx="11515580" cy="10972800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 l="1" r="1"/>
            <a:stretch>
              <a:fillRect/>
            </a:stretch>
          </p:blipFill>
          <p:spPr>
            <a:xfrm>
              <a:off x="0" y="0"/>
              <a:ext cx="11515580" cy="10972800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-562841" y="-328448"/>
            <a:ext cx="1591541" cy="1357148"/>
            <a:chOff x="0" y="0"/>
            <a:chExt cx="538373" cy="45908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8373" cy="459085"/>
            </a:xfrm>
            <a:custGeom>
              <a:avLst/>
              <a:gdLst/>
              <a:ahLst/>
              <a:cxnLst/>
              <a:rect b="b" l="l" r="r" t="t"/>
              <a:pathLst>
                <a:path h="459085" w="538373">
                  <a:moveTo>
                    <a:pt x="0" y="0"/>
                  </a:moveTo>
                  <a:lnTo>
                    <a:pt x="538373" y="0"/>
                  </a:lnTo>
                  <a:lnTo>
                    <a:pt x="538373" y="459085"/>
                  </a:lnTo>
                  <a:lnTo>
                    <a:pt x="0" y="459085"/>
                  </a:lnTo>
                  <a:close/>
                </a:path>
              </a:pathLst>
            </a:custGeom>
            <a:solidFill>
              <a:srgbClr val="F75402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817564" y="571290"/>
            <a:ext cx="3558660" cy="1604237"/>
            <a:chOff x="0" y="0"/>
            <a:chExt cx="937260" cy="4225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37260" cy="422515"/>
            </a:xfrm>
            <a:custGeom>
              <a:avLst/>
              <a:gdLst/>
              <a:ahLst/>
              <a:cxnLst/>
              <a:rect b="b" l="l" r="r" t="t"/>
              <a:pathLst>
                <a:path h="422515" w="937260">
                  <a:moveTo>
                    <a:pt x="0" y="0"/>
                  </a:moveTo>
                  <a:lnTo>
                    <a:pt x="937260" y="0"/>
                  </a:lnTo>
                  <a:lnTo>
                    <a:pt x="937260" y="422515"/>
                  </a:lnTo>
                  <a:lnTo>
                    <a:pt x="0" y="422515"/>
                  </a:lnTo>
                  <a:close/>
                </a:path>
              </a:pathLst>
            </a:custGeom>
            <a:solidFill>
              <a:srgbClr val="EAEBE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66675"/>
              <a:ext cx="937260" cy="489190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404040"/>
                  </a:solidFill>
                  <a:latin typeface="Inter Bold"/>
                </a:rPr>
                <a:t>Place your Startup </a:t>
              </a:r>
            </a:p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404040"/>
                  </a:solidFill>
                  <a:latin typeface="Inter Bold"/>
                </a:rPr>
                <a:t>logo here</a:t>
              </a:r>
              <a:r>
                <a:rPr lang="en-US" sz="2899">
                  <a:solidFill>
                    <a:srgbClr val="FFFFFF"/>
                  </a:solidFill>
                  <a:latin typeface="Inter Bold"/>
                </a:rPr>
                <a:t> 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817591" y="8754677"/>
            <a:ext cx="1749427" cy="1007246"/>
          </a:xfrm>
          <a:custGeom>
            <a:avLst/>
            <a:gdLst/>
            <a:ahLst/>
            <a:cxnLst/>
            <a:rect b="b" l="l" r="r" t="t"/>
            <a:pathLst>
              <a:path h="1007246" w="1749427">
                <a:moveTo>
                  <a:pt x="0" y="0"/>
                </a:moveTo>
                <a:lnTo>
                  <a:pt x="1749427" y="0"/>
                </a:lnTo>
                <a:lnTo>
                  <a:pt x="1749427" y="1007246"/>
                </a:lnTo>
                <a:lnTo>
                  <a:pt x="0" y="1007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535375" y="571290"/>
            <a:ext cx="3192048" cy="1604237"/>
          </a:xfrm>
          <a:custGeom>
            <a:avLst/>
            <a:gdLst/>
            <a:ahLst/>
            <a:cxnLst/>
            <a:rect b="b" l="l" r="r" t="t"/>
            <a:pathLst>
              <a:path h="1604237" w="3192048">
                <a:moveTo>
                  <a:pt x="0" y="0"/>
                </a:moveTo>
                <a:lnTo>
                  <a:pt x="3192048" y="0"/>
                </a:lnTo>
                <a:lnTo>
                  <a:pt x="3192048" y="1604237"/>
                </a:lnTo>
                <a:lnTo>
                  <a:pt x="0" y="16042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5989510" y="1407259"/>
            <a:ext cx="1293058" cy="418627"/>
          </a:xfrm>
          <a:custGeom>
            <a:avLst/>
            <a:gdLst/>
            <a:ahLst/>
            <a:cxnLst/>
            <a:rect b="b" l="l" r="r" t="t"/>
            <a:pathLst>
              <a:path h="418627" w="1293058">
                <a:moveTo>
                  <a:pt x="0" y="0"/>
                </a:moveTo>
                <a:lnTo>
                  <a:pt x="1293057" y="0"/>
                </a:lnTo>
                <a:lnTo>
                  <a:pt x="1293057" y="418627"/>
                </a:lnTo>
                <a:lnTo>
                  <a:pt x="0" y="4186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817591" y="5996420"/>
            <a:ext cx="2452358" cy="592390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4481"/>
              </a:lnSpc>
            </a:pPr>
            <a:r>
              <a:rPr lang="en-US" sz="4309">
                <a:solidFill>
                  <a:srgbClr val="404040"/>
                </a:solidFill>
                <a:latin typeface="Glacial Indifference Bold Italics"/>
              </a:rPr>
              <a:t>TAGLINE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17591" y="6670629"/>
            <a:ext cx="8602100" cy="402018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025"/>
              </a:lnSpc>
            </a:pPr>
            <a:r>
              <a:rPr lang="en-US" sz="2909">
                <a:solidFill>
                  <a:srgbClr val="404040"/>
                </a:solidFill>
                <a:latin typeface="Glacial Indifference Bold Italics"/>
              </a:rPr>
              <a:t>FOR EXAMPLE: THINK WHEELS, THINK PAKWHEELS!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736702" y="1057275"/>
            <a:ext cx="1798673" cy="302471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2295"/>
              </a:lnSpc>
            </a:pPr>
            <a:r>
              <a:rPr lang="en-US" sz="2207">
                <a:solidFill>
                  <a:srgbClr val="404040"/>
                </a:solidFill>
                <a:latin typeface="Glacial Indifference Bold"/>
              </a:rPr>
              <a:t>FOR EXAMPLE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17591" y="5077043"/>
            <a:ext cx="7086336" cy="1154365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4481"/>
              </a:lnSpc>
            </a:pPr>
            <a:r>
              <a:rPr lang="en-US" sz="4309">
                <a:solidFill>
                  <a:srgbClr val="404040"/>
                </a:solidFill>
                <a:latin typeface="Glacial Indifference Bold"/>
              </a:rPr>
              <a:t>FOR EXAMPLE: PAK WHEELS</a:t>
            </a:r>
          </a:p>
          <a:p>
            <a:pPr>
              <a:lnSpc>
                <a:spcPts val="4481"/>
              </a:lnSpc>
            </a:pPr>
            <a:endParaRPr lang="en-US" sz="4309">
              <a:solidFill>
                <a:srgbClr val="404040"/>
              </a:solidFill>
              <a:latin typeface="Glacial Indifference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817564" y="3823408"/>
            <a:ext cx="8602127" cy="1273605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9609"/>
              </a:lnSpc>
            </a:pPr>
            <a:r>
              <a:rPr lang="en-US" sz="9239">
                <a:solidFill>
                  <a:srgbClr val="404040"/>
                </a:solidFill>
                <a:latin typeface="Glacial Indifference Bold"/>
              </a:rPr>
              <a:t>STARTUP NAME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50621" y="0"/>
            <a:ext cx="5437379" cy="10286997"/>
            <a:chOff x="0" y="0"/>
            <a:chExt cx="2058995" cy="40185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8995" cy="4018581"/>
            </a:xfrm>
            <a:custGeom>
              <a:avLst/>
              <a:gdLst/>
              <a:ahLst/>
              <a:cxnLst/>
              <a:rect b="b" l="l" r="r" t="t"/>
              <a:pathLst>
                <a:path h="4018581" w="2058995">
                  <a:moveTo>
                    <a:pt x="0" y="0"/>
                  </a:moveTo>
                  <a:lnTo>
                    <a:pt x="2058995" y="0"/>
                  </a:lnTo>
                  <a:lnTo>
                    <a:pt x="2058995" y="4018581"/>
                  </a:lnTo>
                  <a:lnTo>
                    <a:pt x="0" y="4018581"/>
                  </a:lnTo>
                  <a:close/>
                </a:path>
              </a:pathLst>
            </a:custGeom>
            <a:solidFill>
              <a:srgbClr val="03AD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314325" cy="10286997"/>
            <a:chOff x="0" y="0"/>
            <a:chExt cx="348557" cy="617371"/>
          </a:xfrm>
          <a:solidFill>
            <a:schemeClr val="bg1">
              <a:lumMod val="65000"/>
            </a:schemeClr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348557" cy="617371"/>
            </a:xfrm>
            <a:custGeom>
              <a:avLst/>
              <a:gdLst/>
              <a:ahLst/>
              <a:cxnLst/>
              <a:rect b="b" l="l" r="r" t="t"/>
              <a:pathLst>
                <a:path h="617371" w="348557">
                  <a:moveTo>
                    <a:pt x="0" y="0"/>
                  </a:moveTo>
                  <a:lnTo>
                    <a:pt x="348557" y="0"/>
                  </a:lnTo>
                  <a:lnTo>
                    <a:pt x="348557" y="617371"/>
                  </a:lnTo>
                  <a:lnTo>
                    <a:pt x="0" y="617371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dirty="0"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794302" y="1076048"/>
            <a:ext cx="8180841" cy="8229600"/>
            <a:chOff x="0" y="0"/>
            <a:chExt cx="10907788" cy="10972800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 l="8" r="8"/>
            <a:stretch>
              <a:fillRect/>
            </a:stretch>
          </p:blipFill>
          <p:spPr>
            <a:xfrm>
              <a:off x="0" y="0"/>
              <a:ext cx="10907788" cy="10972800"/>
            </a:xfrm>
            <a:prstGeom prst="rect">
              <a:avLst/>
            </a:prstGeom>
          </p:spPr>
        </p:pic>
      </p:grpSp>
      <p:sp>
        <p:nvSpPr>
          <p:cNvPr id="8" name="AutoShape 8"/>
          <p:cNvSpPr/>
          <p:nvPr/>
        </p:nvSpPr>
        <p:spPr>
          <a:xfrm>
            <a:off x="1162205" y="2695795"/>
            <a:ext cx="6175548" cy="0"/>
          </a:xfrm>
          <a:prstGeom prst="line">
            <a:avLst/>
          </a:prstGeom>
          <a:ln cap="flat" w="28575">
            <a:solidFill>
              <a:srgbClr val="F75402"/>
            </a:solidFill>
            <a:prstDash val="solid"/>
            <a:headEnd len="sm" type="none" w="sm"/>
            <a:tailEnd len="sm" type="none" w="sm"/>
          </a:ln>
        </p:spPr>
      </p:sp>
      <p:sp>
        <p:nvSpPr>
          <p:cNvPr id="9" name="TextBox 9"/>
          <p:cNvSpPr txBox="1"/>
          <p:nvPr/>
        </p:nvSpPr>
        <p:spPr>
          <a:xfrm>
            <a:off x="1162205" y="1108887"/>
            <a:ext cx="7242494" cy="1572620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6155"/>
              </a:lnSpc>
            </a:pPr>
            <a:r>
              <a:rPr lang="en-US" sz="5261">
                <a:solidFill>
                  <a:srgbClr val="404040"/>
                </a:solidFill>
                <a:latin typeface="Glacial Indifference Bold"/>
              </a:rPr>
              <a:t>YOUR  STARTUP </a:t>
            </a:r>
          </a:p>
          <a:p>
            <a:pPr>
              <a:lnSpc>
                <a:spcPts val="6155"/>
              </a:lnSpc>
            </a:pPr>
            <a:r>
              <a:rPr lang="en-US" sz="5261">
                <a:solidFill>
                  <a:srgbClr val="404040"/>
                </a:solidFill>
                <a:latin typeface="Glacial Indifference Bold"/>
              </a:rPr>
              <a:t>STORY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954" y="4926073"/>
            <a:ext cx="5951937" cy="1073021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indent="-287715" lvl="1" marL="575430">
              <a:lnSpc>
                <a:spcPts val="4424"/>
              </a:lnSpc>
              <a:buFont typeface="Arial"/>
              <a:buChar char="•"/>
            </a:pPr>
            <a:r>
              <a:rPr dirty="0" lang="en-US" spc="-47" sz="2665">
                <a:solidFill>
                  <a:srgbClr val="404040"/>
                </a:solidFill>
                <a:latin typeface="Blinker"/>
              </a:rPr>
              <a:t>Storytelling is an effective method to start your pitch deck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954" y="3586353"/>
            <a:ext cx="5951937" cy="1073021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indent="-287715" lvl="1" marL="575430">
              <a:lnSpc>
                <a:spcPts val="4424"/>
              </a:lnSpc>
              <a:buFont typeface="Arial"/>
              <a:buChar char="•"/>
            </a:pPr>
            <a:r>
              <a:rPr dirty="0" lang="en-US" spc="-47" sz="2665">
                <a:solidFill>
                  <a:srgbClr val="404040"/>
                </a:solidFill>
                <a:latin typeface="Blinker"/>
              </a:rPr>
              <a:t>•Consider the picture as an example to describe your startup story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954" y="6265794"/>
            <a:ext cx="5951937" cy="1073021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indent="-287715" lvl="1" marL="575430">
              <a:lnSpc>
                <a:spcPts val="4424"/>
              </a:lnSpc>
              <a:buFont typeface="Arial"/>
              <a:buChar char="•"/>
            </a:pPr>
            <a:r>
              <a:rPr dirty="0" lang="en-US" spc="-47" sz="2665">
                <a:solidFill>
                  <a:srgbClr val="404040"/>
                </a:solidFill>
                <a:latin typeface="Blinker"/>
              </a:rPr>
              <a:t>Storytelling can be aided by graphics, video, or a brief template </a:t>
            </a:r>
          </a:p>
        </p:txBody>
      </p:sp>
      <p:sp>
        <p:nvSpPr>
          <p:cNvPr id="13" name="Freeform 13"/>
          <p:cNvSpPr/>
          <p:nvPr/>
        </p:nvSpPr>
        <p:spPr>
          <a:xfrm>
            <a:off x="1162205" y="9025359"/>
            <a:ext cx="1749427" cy="1007246"/>
          </a:xfrm>
          <a:custGeom>
            <a:avLst/>
            <a:gdLst/>
            <a:ahLst/>
            <a:cxnLst/>
            <a:rect b="b" l="l" r="r" t="t"/>
            <a:pathLst>
              <a:path h="1007246" w="1749427">
                <a:moveTo>
                  <a:pt x="0" y="0"/>
                </a:moveTo>
                <a:lnTo>
                  <a:pt x="1749427" y="0"/>
                </a:lnTo>
                <a:lnTo>
                  <a:pt x="1749427" y="1007246"/>
                </a:lnTo>
                <a:lnTo>
                  <a:pt x="0" y="1007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114799"/>
            <a:ext cx="5827388" cy="6159491"/>
            <a:chOff x="0" y="0"/>
            <a:chExt cx="2069337" cy="173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9337" cy="1739900"/>
            </a:xfrm>
            <a:custGeom>
              <a:avLst/>
              <a:gdLst/>
              <a:ahLst/>
              <a:cxnLst/>
              <a:rect b="b" l="l" r="r" t="t"/>
              <a:pathLst>
                <a:path h="1739900" w="2069337">
                  <a:moveTo>
                    <a:pt x="0" y="0"/>
                  </a:moveTo>
                  <a:lnTo>
                    <a:pt x="2069337" y="0"/>
                  </a:lnTo>
                  <a:lnTo>
                    <a:pt x="2069337" y="1739900"/>
                  </a:lnTo>
                  <a:lnTo>
                    <a:pt x="0" y="1739900"/>
                  </a:lnTo>
                  <a:close/>
                </a:path>
              </a:pathLst>
            </a:custGeom>
            <a:solidFill>
              <a:srgbClr val="03AD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0209" y="0"/>
            <a:ext cx="5837597" cy="5143500"/>
            <a:chOff x="0" y="0"/>
            <a:chExt cx="2253286" cy="208358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53286" cy="2083581"/>
            </a:xfrm>
            <a:custGeom>
              <a:avLst/>
              <a:gdLst/>
              <a:ahLst/>
              <a:cxnLst/>
              <a:rect b="b" l="l" r="r" t="t"/>
              <a:pathLst>
                <a:path h="2083581" w="2253286">
                  <a:moveTo>
                    <a:pt x="0" y="0"/>
                  </a:moveTo>
                  <a:lnTo>
                    <a:pt x="2253286" y="0"/>
                  </a:lnTo>
                  <a:lnTo>
                    <a:pt x="2253286" y="2083581"/>
                  </a:lnTo>
                  <a:lnTo>
                    <a:pt x="0" y="2083581"/>
                  </a:lnTo>
                  <a:close/>
                </a:path>
              </a:pathLst>
            </a:custGeom>
            <a:solidFill>
              <a:srgbClr val="F7540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1028700"/>
            <a:ext cx="8115300" cy="7200900"/>
            <a:chOff x="0" y="0"/>
            <a:chExt cx="9448800" cy="9601200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 l="75" r="81"/>
            <a:stretch>
              <a:fillRect/>
            </a:stretch>
          </p:blipFill>
          <p:spPr>
            <a:xfrm>
              <a:off x="0" y="0"/>
              <a:ext cx="9448800" cy="9601200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17259300" y="-666750"/>
            <a:ext cx="1428750" cy="11410950"/>
            <a:chOff x="0" y="0"/>
            <a:chExt cx="483306" cy="386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3306" cy="3860000"/>
            </a:xfrm>
            <a:custGeom>
              <a:avLst/>
              <a:gdLst/>
              <a:ahLst/>
              <a:cxnLst/>
              <a:rect b="b" l="l" r="r" t="t"/>
              <a:pathLst>
                <a:path h="3860000" w="483306">
                  <a:moveTo>
                    <a:pt x="0" y="0"/>
                  </a:moveTo>
                  <a:lnTo>
                    <a:pt x="483306" y="0"/>
                  </a:lnTo>
                  <a:lnTo>
                    <a:pt x="483306" y="3860000"/>
                  </a:lnTo>
                  <a:lnTo>
                    <a:pt x="0" y="3860000"/>
                  </a:lnTo>
                  <a:close/>
                </a:path>
              </a:pathLst>
            </a:custGeom>
            <a:solidFill>
              <a:srgbClr val="EAEBEA"/>
            </a:solidFill>
          </p:spPr>
        </p:sp>
      </p:grpSp>
      <p:sp>
        <p:nvSpPr>
          <p:cNvPr id="12" name="AutoShape 12"/>
          <p:cNvSpPr/>
          <p:nvPr/>
        </p:nvSpPr>
        <p:spPr>
          <a:xfrm>
            <a:off x="10446613" y="3013852"/>
            <a:ext cx="5773778" cy="0"/>
          </a:xfrm>
          <a:prstGeom prst="line">
            <a:avLst/>
          </a:prstGeom>
          <a:ln cap="flat" w="28575">
            <a:solidFill>
              <a:srgbClr val="F9E220"/>
            </a:solidFill>
            <a:prstDash val="solid"/>
            <a:headEnd len="sm" type="none" w="sm"/>
            <a:tailEnd len="sm" type="none" w="sm"/>
          </a:ln>
        </p:spPr>
      </p:sp>
      <p:sp>
        <p:nvSpPr>
          <p:cNvPr id="13" name="Freeform 13"/>
          <p:cNvSpPr/>
          <p:nvPr/>
        </p:nvSpPr>
        <p:spPr>
          <a:xfrm>
            <a:off x="9817183" y="3859586"/>
            <a:ext cx="597947" cy="681745"/>
          </a:xfrm>
          <a:custGeom>
            <a:avLst/>
            <a:gdLst/>
            <a:ahLst/>
            <a:cxnLst/>
            <a:rect b="b" l="l" r="r" t="t"/>
            <a:pathLst>
              <a:path h="681745" w="597947">
                <a:moveTo>
                  <a:pt x="0" y="0"/>
                </a:moveTo>
                <a:lnTo>
                  <a:pt x="597948" y="0"/>
                </a:lnTo>
                <a:lnTo>
                  <a:pt x="597948" y="681745"/>
                </a:lnTo>
                <a:lnTo>
                  <a:pt x="0" y="681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415131" y="1104900"/>
            <a:ext cx="6405798" cy="1741169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6399">
                <a:solidFill>
                  <a:srgbClr val="404040"/>
                </a:solidFill>
                <a:latin typeface="Glacial Indifference Bold"/>
              </a:rPr>
              <a:t>Problem Statement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599890" y="3927605"/>
            <a:ext cx="4822939" cy="975809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965"/>
              </a:lnSpc>
            </a:pPr>
            <a:r>
              <a:rPr lang="en-US" sz="2832">
                <a:solidFill>
                  <a:srgbClr val="404040"/>
                </a:solidFill>
                <a:latin typeface="Glacial Indifference"/>
              </a:rPr>
              <a:t>Identify what problem your startup is solving</a:t>
            </a:r>
          </a:p>
        </p:txBody>
      </p:sp>
      <p:sp>
        <p:nvSpPr>
          <p:cNvPr id="16" name="Freeform 16"/>
          <p:cNvSpPr/>
          <p:nvPr/>
        </p:nvSpPr>
        <p:spPr>
          <a:xfrm>
            <a:off x="15102984" y="8987259"/>
            <a:ext cx="1749427" cy="1007246"/>
          </a:xfrm>
          <a:custGeom>
            <a:avLst/>
            <a:gdLst/>
            <a:ahLst/>
            <a:cxnLst/>
            <a:rect b="b" l="l" r="r" t="t"/>
            <a:pathLst>
              <a:path h="1007246" w="1749427">
                <a:moveTo>
                  <a:pt x="0" y="0"/>
                </a:moveTo>
                <a:lnTo>
                  <a:pt x="1749428" y="0"/>
                </a:lnTo>
                <a:lnTo>
                  <a:pt x="1749428" y="1007246"/>
                </a:lnTo>
                <a:lnTo>
                  <a:pt x="0" y="10072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48881" y="0"/>
            <a:ext cx="8839119" cy="10286999"/>
            <a:chOff x="0" y="0"/>
            <a:chExt cx="12570275" cy="119716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70275" cy="11971695"/>
            </a:xfrm>
            <a:custGeom>
              <a:avLst/>
              <a:gdLst/>
              <a:ahLst/>
              <a:cxnLst/>
              <a:rect b="b" l="l" r="r" t="t"/>
              <a:pathLst>
                <a:path h="11971695" w="12570275">
                  <a:moveTo>
                    <a:pt x="0" y="0"/>
                  </a:moveTo>
                  <a:lnTo>
                    <a:pt x="12570275" y="0"/>
                  </a:lnTo>
                  <a:lnTo>
                    <a:pt x="12570275" y="11971695"/>
                  </a:lnTo>
                  <a:lnTo>
                    <a:pt x="0" y="11971695"/>
                  </a:lnTo>
                  <a:close/>
                </a:path>
              </a:pathLst>
            </a:custGeom>
            <a:solidFill>
              <a:srgbClr val="03AD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306800" y="1156054"/>
            <a:ext cx="1981200" cy="7244766"/>
            <a:chOff x="0" y="0"/>
            <a:chExt cx="8076049" cy="9659688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 l="82" r="82"/>
            <a:stretch>
              <a:fillRect/>
            </a:stretch>
          </p:blipFill>
          <p:spPr>
            <a:xfrm>
              <a:off x="0" y="0"/>
              <a:ext cx="8076049" cy="9659688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0529478" y="1156054"/>
            <a:ext cx="5573087" cy="7244766"/>
            <a:chOff x="0" y="0"/>
            <a:chExt cx="7430783" cy="9659688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 l="49" r="49"/>
            <a:stretch>
              <a:fillRect/>
            </a:stretch>
          </p:blipFill>
          <p:spPr>
            <a:xfrm>
              <a:off x="0" y="0"/>
              <a:ext cx="7430783" cy="9659688"/>
            </a:xfrm>
            <a:prstGeom prst="rect">
              <a:avLst/>
            </a:prstGeom>
          </p:spPr>
        </p:pic>
      </p:grpSp>
      <p:sp>
        <p:nvSpPr>
          <p:cNvPr id="12" name="Freeform 12"/>
          <p:cNvSpPr/>
          <p:nvPr/>
        </p:nvSpPr>
        <p:spPr>
          <a:xfrm>
            <a:off x="15718083" y="8800400"/>
            <a:ext cx="2132413" cy="1226366"/>
          </a:xfrm>
          <a:custGeom>
            <a:avLst/>
            <a:gdLst/>
            <a:ahLst/>
            <a:cxnLst/>
            <a:rect b="b" l="l" r="r" t="t"/>
            <a:pathLst>
              <a:path h="1226366" w="2132413">
                <a:moveTo>
                  <a:pt x="0" y="0"/>
                </a:moveTo>
                <a:lnTo>
                  <a:pt x="2132412" y="0"/>
                </a:lnTo>
                <a:lnTo>
                  <a:pt x="2132412" y="1226366"/>
                </a:lnTo>
                <a:lnTo>
                  <a:pt x="0" y="122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934662"/>
            <a:ext cx="5948852" cy="862106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6591"/>
              </a:lnSpc>
            </a:pPr>
            <a:r>
              <a:rPr lang="en-US" sz="6462">
                <a:solidFill>
                  <a:srgbClr val="404040"/>
                </a:solidFill>
                <a:latin typeface="Glacial Indifference Bold"/>
              </a:rPr>
              <a:t>SOLUTION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49600" y="2836163"/>
            <a:ext cx="6856602" cy="963662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indent="-297709" lvl="1" marL="595417">
              <a:lnSpc>
                <a:spcPts val="3860"/>
              </a:lnSpc>
              <a:buFont typeface="Arial"/>
              <a:buChar char="•"/>
            </a:pPr>
            <a:r>
              <a:rPr dirty="0" lang="en-US" sz="2757">
                <a:solidFill>
                  <a:srgbClr val="404040"/>
                </a:solidFill>
                <a:latin typeface="Glacial Indifference"/>
              </a:rPr>
              <a:t>How is your startup solving the problem, mentioned in the previous slide?</a:t>
            </a:r>
          </a:p>
        </p:txBody>
      </p:sp>
      <p:sp>
        <p:nvSpPr>
          <p:cNvPr id="15" name="AutoShape 15"/>
          <p:cNvSpPr/>
          <p:nvPr/>
        </p:nvSpPr>
        <p:spPr>
          <a:xfrm>
            <a:off x="1028954" y="1811056"/>
            <a:ext cx="6175548" cy="0"/>
          </a:xfrm>
          <a:prstGeom prst="line">
            <a:avLst/>
          </a:prstGeom>
          <a:ln cap="flat" w="28575">
            <a:solidFill>
              <a:srgbClr val="F75402"/>
            </a:solidFill>
            <a:prstDash val="solid"/>
            <a:headEnd len="sm" type="none" w="sm"/>
            <a:tailEnd len="sm" type="none" w="sm"/>
          </a:ln>
        </p:spPr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5DC20451-02E9-EF53-680E-F9EFCA58AE8D}"/>
              </a:ext>
            </a:extLst>
          </p:cNvPr>
          <p:cNvGrpSpPr/>
          <p:nvPr/>
        </p:nvGrpSpPr>
        <p:grpSpPr>
          <a:xfrm>
            <a:off x="-105024" y="0"/>
            <a:ext cx="314325" cy="10286997"/>
            <a:chOff x="0" y="0"/>
            <a:chExt cx="348557" cy="617371"/>
          </a:xfrm>
          <a:solidFill>
            <a:schemeClr val="bg1">
              <a:lumMod val="65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44ED7F6-2A3D-A3AC-D0DC-FD651CBC1B19}"/>
                </a:ext>
              </a:extLst>
            </p:cNvPr>
            <p:cNvSpPr/>
            <p:nvPr/>
          </p:nvSpPr>
          <p:spPr>
            <a:xfrm>
              <a:off x="0" y="0"/>
              <a:ext cx="348557" cy="617371"/>
            </a:xfrm>
            <a:custGeom>
              <a:avLst/>
              <a:gdLst/>
              <a:ahLst/>
              <a:cxnLst/>
              <a:rect b="b" l="l" r="r" t="t"/>
              <a:pathLst>
                <a:path h="617371" w="348557">
                  <a:moveTo>
                    <a:pt x="0" y="0"/>
                  </a:moveTo>
                  <a:lnTo>
                    <a:pt x="348557" y="0"/>
                  </a:lnTo>
                  <a:lnTo>
                    <a:pt x="348557" y="617371"/>
                  </a:lnTo>
                  <a:lnTo>
                    <a:pt x="0" y="617371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dirty="0"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67920" cy="9706840"/>
            <a:chOff x="0" y="-29459"/>
            <a:chExt cx="538459" cy="3322213"/>
          </a:xfrm>
        </p:grpSpPr>
        <p:sp>
          <p:nvSpPr>
            <p:cNvPr id="3" name="Freeform 3"/>
            <p:cNvSpPr/>
            <p:nvPr/>
          </p:nvSpPr>
          <p:spPr>
            <a:xfrm>
              <a:off x="0" y="-29459"/>
              <a:ext cx="538459" cy="3322213"/>
            </a:xfrm>
            <a:custGeom>
              <a:avLst/>
              <a:gdLst/>
              <a:ahLst/>
              <a:cxnLst/>
              <a:rect l="l" t="t" r="r" b="b"/>
              <a:pathLst>
                <a:path w="538459" h="3322213">
                  <a:moveTo>
                    <a:pt x="0" y="0"/>
                  </a:moveTo>
                  <a:lnTo>
                    <a:pt x="538459" y="0"/>
                  </a:lnTo>
                  <a:lnTo>
                    <a:pt x="538459" y="3322213"/>
                  </a:lnTo>
                  <a:lnTo>
                    <a:pt x="0" y="3322213"/>
                  </a:lnTo>
                  <a:close/>
                </a:path>
              </a:pathLst>
            </a:custGeom>
            <a:solidFill>
              <a:srgbClr val="03AD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8658225"/>
            <a:ext cx="18288000" cy="1628775"/>
            <a:chOff x="0" y="0"/>
            <a:chExt cx="6492405" cy="95466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92404" cy="954668"/>
            </a:xfrm>
            <a:custGeom>
              <a:avLst/>
              <a:gdLst/>
              <a:ahLst/>
              <a:cxnLst/>
              <a:rect l="l" t="t" r="r" b="b"/>
              <a:pathLst>
                <a:path w="6492404" h="954668">
                  <a:moveTo>
                    <a:pt x="0" y="0"/>
                  </a:moveTo>
                  <a:lnTo>
                    <a:pt x="6492404" y="0"/>
                  </a:lnTo>
                  <a:lnTo>
                    <a:pt x="6492404" y="954668"/>
                  </a:lnTo>
                  <a:lnTo>
                    <a:pt x="0" y="954668"/>
                  </a:lnTo>
                  <a:close/>
                </a:path>
              </a:pathLst>
            </a:custGeom>
            <a:solidFill>
              <a:srgbClr val="F75402"/>
            </a:solidFill>
          </p:spPr>
        </p:sp>
      </p:grpSp>
      <p:sp>
        <p:nvSpPr>
          <p:cNvPr id="7" name="AutoShape 7"/>
          <p:cNvSpPr/>
          <p:nvPr/>
        </p:nvSpPr>
        <p:spPr>
          <a:xfrm>
            <a:off x="1338585" y="2109411"/>
            <a:ext cx="8862625" cy="0"/>
          </a:xfrm>
          <a:prstGeom prst="line">
            <a:avLst/>
          </a:prstGeom>
          <a:ln w="28575" cap="flat">
            <a:solidFill>
              <a:srgbClr val="F9E22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338585" y="848301"/>
            <a:ext cx="13204230" cy="1070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8000">
                <a:solidFill>
                  <a:srgbClr val="404040"/>
                </a:solidFill>
                <a:latin typeface="Glacial Indifference Bold"/>
              </a:rPr>
              <a:t>COMPETITIVE EDGE / USP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34901" y="2626422"/>
            <a:ext cx="6498473" cy="521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7"/>
              </a:lnSpc>
            </a:pPr>
            <a:r>
              <a:rPr lang="en-US" sz="3937">
                <a:solidFill>
                  <a:srgbClr val="404040"/>
                </a:solidFill>
                <a:latin typeface="Glacial Indifference Bold"/>
              </a:rPr>
              <a:t>Unique Selling Proposition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34647" y="3185540"/>
            <a:ext cx="16230346" cy="3157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11"/>
              </a:lnSpc>
            </a:pPr>
            <a:r>
              <a:rPr lang="en-US" sz="3237" dirty="0">
                <a:solidFill>
                  <a:srgbClr val="404040"/>
                </a:solidFill>
                <a:latin typeface="Glacial Indifference"/>
              </a:rPr>
              <a:t>A unique selling point (USP) helps to differentiate your startup from its competitors. </a:t>
            </a:r>
          </a:p>
          <a:p>
            <a:pPr>
              <a:lnSpc>
                <a:spcPts val="5211"/>
              </a:lnSpc>
            </a:pPr>
            <a:r>
              <a:rPr lang="en-US" sz="3237" dirty="0">
                <a:solidFill>
                  <a:srgbClr val="404040"/>
                </a:solidFill>
                <a:latin typeface="Glacial Indifference Bold"/>
              </a:rPr>
              <a:t>For Example: </a:t>
            </a:r>
          </a:p>
          <a:p>
            <a:pPr marL="698920" lvl="1" indent="-349460">
              <a:lnSpc>
                <a:spcPts val="5211"/>
              </a:lnSpc>
              <a:buFont typeface="Arial"/>
              <a:buChar char="•"/>
            </a:pPr>
            <a:r>
              <a:rPr lang="en-US" sz="3237" dirty="0" err="1">
                <a:solidFill>
                  <a:srgbClr val="404040"/>
                </a:solidFill>
                <a:latin typeface="Glacial Indifference"/>
              </a:rPr>
              <a:t>Indrive</a:t>
            </a:r>
            <a:r>
              <a:rPr lang="en-US" sz="3237" dirty="0">
                <a:solidFill>
                  <a:srgbClr val="404040"/>
                </a:solidFill>
                <a:latin typeface="Glacial Indifference"/>
              </a:rPr>
              <a:t> application promises a 'fair price' that you agree on. </a:t>
            </a:r>
          </a:p>
          <a:p>
            <a:pPr>
              <a:lnSpc>
                <a:spcPts val="5211"/>
              </a:lnSpc>
            </a:pPr>
            <a:r>
              <a:rPr lang="en-US" sz="3237" dirty="0">
                <a:solidFill>
                  <a:srgbClr val="404040"/>
                </a:solidFill>
                <a:latin typeface="Glacial Indifference"/>
              </a:rPr>
              <a:t>      </a:t>
            </a:r>
            <a:r>
              <a:rPr lang="en-US" sz="3237" dirty="0">
                <a:solidFill>
                  <a:srgbClr val="000000"/>
                </a:solidFill>
                <a:latin typeface="Glacial Indifference"/>
              </a:rPr>
              <a:t>Its </a:t>
            </a:r>
            <a:r>
              <a:rPr lang="en-US" sz="3237" dirty="0">
                <a:solidFill>
                  <a:srgbClr val="404040"/>
                </a:solidFill>
                <a:latin typeface="Glacial Indifference Bold"/>
              </a:rPr>
              <a:t>key USP</a:t>
            </a:r>
            <a:r>
              <a:rPr lang="en-US" sz="3237" dirty="0">
                <a:solidFill>
                  <a:srgbClr val="404040"/>
                </a:solidFill>
                <a:latin typeface="Glacial Indifference"/>
              </a:rPr>
              <a:t> is that the app allows users to </a:t>
            </a:r>
            <a:r>
              <a:rPr lang="en-US" sz="3237" dirty="0">
                <a:solidFill>
                  <a:srgbClr val="404040"/>
                </a:solidFill>
                <a:latin typeface="Glacial Indifference Bold"/>
              </a:rPr>
              <a:t>negotiate fares.</a:t>
            </a:r>
          </a:p>
          <a:p>
            <a:pPr>
              <a:lnSpc>
                <a:spcPts val="3690"/>
              </a:lnSpc>
            </a:pPr>
            <a:endParaRPr lang="en-US" sz="3237" dirty="0">
              <a:solidFill>
                <a:srgbClr val="404040"/>
              </a:solidFill>
              <a:latin typeface="Glacial Indifference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52400" y="8870134"/>
            <a:ext cx="2132413" cy="1226366"/>
          </a:xfrm>
          <a:custGeom>
            <a:avLst/>
            <a:gdLst/>
            <a:ahLst/>
            <a:cxnLst/>
            <a:rect l="l" t="t" r="r" b="b"/>
            <a:pathLst>
              <a:path w="2132413" h="1226366">
                <a:moveTo>
                  <a:pt x="0" y="0"/>
                </a:moveTo>
                <a:lnTo>
                  <a:pt x="2132413" y="0"/>
                </a:lnTo>
                <a:lnTo>
                  <a:pt x="2132413" y="1226366"/>
                </a:lnTo>
                <a:lnTo>
                  <a:pt x="0" y="122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73838" y="1563370"/>
            <a:ext cx="10611869" cy="0"/>
          </a:xfrm>
          <a:prstGeom prst="line">
            <a:avLst/>
          </a:prstGeom>
          <a:ln w="28575" cap="flat">
            <a:solidFill>
              <a:srgbClr val="F7540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0" y="1"/>
            <a:ext cx="1028700" cy="10287000"/>
            <a:chOff x="0" y="0"/>
            <a:chExt cx="502638" cy="219317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2638" cy="2193179"/>
            </a:xfrm>
            <a:custGeom>
              <a:avLst/>
              <a:gdLst/>
              <a:ahLst/>
              <a:cxnLst/>
              <a:rect l="l" t="t" r="r" b="b"/>
              <a:pathLst>
                <a:path w="502638" h="2193179">
                  <a:moveTo>
                    <a:pt x="0" y="0"/>
                  </a:moveTo>
                  <a:lnTo>
                    <a:pt x="502638" y="0"/>
                  </a:lnTo>
                  <a:lnTo>
                    <a:pt x="502638" y="2193179"/>
                  </a:lnTo>
                  <a:lnTo>
                    <a:pt x="0" y="2193179"/>
                  </a:lnTo>
                  <a:close/>
                </a:path>
              </a:pathLst>
            </a:custGeom>
            <a:solidFill>
              <a:srgbClr val="03ADAD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573838" y="298767"/>
            <a:ext cx="10255808" cy="1193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80"/>
              </a:lnSpc>
            </a:pPr>
            <a:r>
              <a:rPr lang="en-US" sz="8000">
                <a:solidFill>
                  <a:srgbClr val="404040"/>
                </a:solidFill>
                <a:latin typeface="Glacial Indifference Bold"/>
              </a:rPr>
              <a:t>Competitors Analysis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73838" y="1891582"/>
            <a:ext cx="16180762" cy="10964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92"/>
              </a:lnSpc>
            </a:pPr>
            <a:r>
              <a:rPr lang="en-US" sz="2300" dirty="0">
                <a:solidFill>
                  <a:srgbClr val="404040"/>
                </a:solidFill>
                <a:latin typeface="Glacial Indifference"/>
              </a:rPr>
              <a:t>Competitors Analysis is conducted to compare your startup with your competitors, considering multiple factors, for example: Open Platform, Marketing and Distribution, etc. </a:t>
            </a:r>
            <a:r>
              <a:rPr lang="en-US" sz="2300" b="1" dirty="0">
                <a:solidFill>
                  <a:srgbClr val="404040"/>
                </a:solidFill>
                <a:latin typeface="Glacial Indifference"/>
              </a:rPr>
              <a:t>Consider below picture as an example</a:t>
            </a:r>
            <a:r>
              <a:rPr lang="en-US" sz="2300" dirty="0">
                <a:solidFill>
                  <a:srgbClr val="404040"/>
                </a:solidFill>
                <a:latin typeface="Glacial Indifference"/>
              </a:rPr>
              <a:t>. You can edit it as per your startup criteria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D54293-283D-BA67-BA6A-27E7EAF7F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133777"/>
              </p:ext>
            </p:extLst>
          </p:nvPr>
        </p:nvGraphicFramePr>
        <p:xfrm>
          <a:off x="1573838" y="3540801"/>
          <a:ext cx="15760394" cy="4193499"/>
        </p:xfrm>
        <a:graphic>
          <a:graphicData uri="http://schemas.openxmlformats.org/drawingml/2006/table">
            <a:tbl>
              <a:tblPr firstRow="1" lastCol="1" bandRow="1">
                <a:tableStyleId>{BC89EF96-8CEA-46FF-86C4-4CE0E7609802}</a:tableStyleId>
              </a:tblPr>
              <a:tblGrid>
                <a:gridCol w="3869877">
                  <a:extLst>
                    <a:ext uri="{9D8B030D-6E8A-4147-A177-3AD203B41FA5}">
                      <a16:colId xmlns:a16="http://schemas.microsoft.com/office/drawing/2014/main" val="1321678463"/>
                    </a:ext>
                  </a:extLst>
                </a:gridCol>
                <a:gridCol w="2434280">
                  <a:extLst>
                    <a:ext uri="{9D8B030D-6E8A-4147-A177-3AD203B41FA5}">
                      <a16:colId xmlns:a16="http://schemas.microsoft.com/office/drawing/2014/main" val="1693467875"/>
                    </a:ext>
                  </a:extLst>
                </a:gridCol>
                <a:gridCol w="3152079">
                  <a:extLst>
                    <a:ext uri="{9D8B030D-6E8A-4147-A177-3AD203B41FA5}">
                      <a16:colId xmlns:a16="http://schemas.microsoft.com/office/drawing/2014/main" val="3442358863"/>
                    </a:ext>
                  </a:extLst>
                </a:gridCol>
                <a:gridCol w="3152079">
                  <a:extLst>
                    <a:ext uri="{9D8B030D-6E8A-4147-A177-3AD203B41FA5}">
                      <a16:colId xmlns:a16="http://schemas.microsoft.com/office/drawing/2014/main" val="702193500"/>
                    </a:ext>
                  </a:extLst>
                </a:gridCol>
                <a:gridCol w="3152079">
                  <a:extLst>
                    <a:ext uri="{9D8B030D-6E8A-4147-A177-3AD203B41FA5}">
                      <a16:colId xmlns:a16="http://schemas.microsoft.com/office/drawing/2014/main" val="1176347336"/>
                    </a:ext>
                  </a:extLst>
                </a:gridCol>
              </a:tblGrid>
              <a:tr h="78299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Glacial Indifference" panose="020B0604020202020204" charset="0"/>
                          <a:cs typeface="Times New Roman" panose="02020603050405020304" pitchFamily="18" charset="0"/>
                        </a:rPr>
                        <a:t>Competitive Landscape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Glacial Indifference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085124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Glacial Indifference" panose="020B0604020202020204" charset="0"/>
                          <a:cs typeface="Times New Roman" panose="02020603050405020304" pitchFamily="18" charset="0"/>
                        </a:rPr>
                        <a:t>Criteria</a:t>
                      </a:r>
                    </a:p>
                  </a:txBody>
                  <a:tcPr anchor="ctr">
                    <a:solidFill>
                      <a:srgbClr val="03ADA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Glacial Indifference" panose="020B0604020202020204" charset="0"/>
                          <a:cs typeface="Times New Roman" panose="02020603050405020304" pitchFamily="18" charset="0"/>
                        </a:rPr>
                        <a:t>Competitor 1</a:t>
                      </a:r>
                    </a:p>
                  </a:txBody>
                  <a:tcPr anchor="ctr">
                    <a:solidFill>
                      <a:srgbClr val="03ADA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Glacial Indifference" panose="020B0604020202020204" charset="0"/>
                          <a:cs typeface="Times New Roman" panose="02020603050405020304" pitchFamily="18" charset="0"/>
                        </a:rPr>
                        <a:t>Competitor 2</a:t>
                      </a:r>
                    </a:p>
                  </a:txBody>
                  <a:tcPr anchor="ctr">
                    <a:solidFill>
                      <a:srgbClr val="03ADA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Glacial Indifference" panose="020B0604020202020204" charset="0"/>
                          <a:cs typeface="Times New Roman" panose="02020603050405020304" pitchFamily="18" charset="0"/>
                        </a:rPr>
                        <a:t>Competitor 3</a:t>
                      </a:r>
                    </a:p>
                  </a:txBody>
                  <a:tcPr anchor="ctr">
                    <a:solidFill>
                      <a:srgbClr val="03AD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Glacial Indifference" panose="020B0604020202020204" charset="0"/>
                          <a:cs typeface="Times New Roman" panose="02020603050405020304" pitchFamily="18" charset="0"/>
                        </a:rPr>
                        <a:t>Your Startup</a:t>
                      </a:r>
                    </a:p>
                  </a:txBody>
                  <a:tcPr anchor="ctr">
                    <a:solidFill>
                      <a:srgbClr val="03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20154"/>
                  </a:ext>
                </a:extLst>
              </a:tr>
              <a:tr h="922251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Glacial Indifference" panose="020B0604020202020204" charset="0"/>
                          <a:cs typeface="Times New Roman" panose="02020603050405020304" pitchFamily="18" charset="0"/>
                        </a:rPr>
                        <a:t>Feature 1 </a:t>
                      </a:r>
                    </a:p>
                    <a:p>
                      <a:pPr algn="l"/>
                      <a:r>
                        <a:rPr lang="en-US" sz="2400" b="1" dirty="0">
                          <a:latin typeface="Glacial Indifference" panose="020B060402020202020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b="1" dirty="0" err="1">
                          <a:latin typeface="Glacial Indifference" panose="020B0604020202020204" charset="0"/>
                          <a:cs typeface="Times New Roman" panose="02020603050405020304" pitchFamily="18" charset="0"/>
                        </a:rPr>
                        <a:t>e.g</a:t>
                      </a:r>
                      <a:r>
                        <a:rPr lang="en-US" sz="2400" b="1" dirty="0">
                          <a:latin typeface="Glacial Indifference" panose="020B0604020202020204" charset="0"/>
                          <a:cs typeface="Times New Roman" panose="02020603050405020304" pitchFamily="18" charset="0"/>
                        </a:rPr>
                        <a:t>: Price Range)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Glacial Indifference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Glacial Indifference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Glacial Indifference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Glacial Indifference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123579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Glacial Indifference" panose="020B0604020202020204" charset="0"/>
                          <a:cs typeface="Times New Roman" panose="02020603050405020304" pitchFamily="18" charset="0"/>
                        </a:rPr>
                        <a:t>Feature 2</a:t>
                      </a:r>
                    </a:p>
                  </a:txBody>
                  <a:tcPr anchor="ctr">
                    <a:solidFill>
                      <a:srgbClr val="F9E22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Glacial Indifference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9E22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Glacial Indifference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9E22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Glacial Indifference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9E22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Glacial Indifference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9E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512110"/>
                  </a:ext>
                </a:extLst>
              </a:tr>
              <a:tr h="922251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Glacial Indifference" panose="020B0604020202020204" charset="0"/>
                          <a:cs typeface="Times New Roman" panose="02020603050405020304" pitchFamily="18" charset="0"/>
                        </a:rPr>
                        <a:t>Feature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Glacial Indifference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Glacial Indifference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>
                        <a:latin typeface="Glacial Indifference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Glacial Indifference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4979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35388" y="9431740"/>
            <a:ext cx="5887890" cy="14288"/>
          </a:xfrm>
          <a:prstGeom prst="line">
            <a:avLst/>
          </a:prstGeom>
          <a:ln w="19050" cap="flat">
            <a:solidFill>
              <a:srgbClr val="F7540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0172700" y="7467794"/>
            <a:ext cx="8667750" cy="1296947"/>
            <a:chOff x="0" y="0"/>
            <a:chExt cx="3871506" cy="5792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71506" cy="579290"/>
            </a:xfrm>
            <a:custGeom>
              <a:avLst/>
              <a:gdLst/>
              <a:ahLst/>
              <a:cxnLst/>
              <a:rect l="l" t="t" r="r" b="b"/>
              <a:pathLst>
                <a:path w="3871506" h="579290">
                  <a:moveTo>
                    <a:pt x="0" y="0"/>
                  </a:moveTo>
                  <a:lnTo>
                    <a:pt x="3871506" y="0"/>
                  </a:lnTo>
                  <a:lnTo>
                    <a:pt x="3871506" y="579290"/>
                  </a:lnTo>
                  <a:lnTo>
                    <a:pt x="0" y="579290"/>
                  </a:lnTo>
                  <a:close/>
                </a:path>
              </a:pathLst>
            </a:custGeom>
            <a:solidFill>
              <a:srgbClr val="03ADA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181499" y="8229600"/>
            <a:ext cx="8658951" cy="2533650"/>
            <a:chOff x="0" y="0"/>
            <a:chExt cx="3867577" cy="11316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67576" cy="1131671"/>
            </a:xfrm>
            <a:custGeom>
              <a:avLst/>
              <a:gdLst/>
              <a:ahLst/>
              <a:cxnLst/>
              <a:rect l="l" t="t" r="r" b="b"/>
              <a:pathLst>
                <a:path w="3867576" h="1131671">
                  <a:moveTo>
                    <a:pt x="0" y="0"/>
                  </a:moveTo>
                  <a:lnTo>
                    <a:pt x="3867576" y="0"/>
                  </a:lnTo>
                  <a:lnTo>
                    <a:pt x="3867576" y="1131671"/>
                  </a:lnTo>
                  <a:lnTo>
                    <a:pt x="0" y="1131671"/>
                  </a:lnTo>
                  <a:close/>
                </a:path>
              </a:pathLst>
            </a:custGeom>
            <a:solidFill>
              <a:srgbClr val="F75402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760105" y="793580"/>
            <a:ext cx="7086346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404040"/>
                </a:solidFill>
                <a:latin typeface="Glacial Indifference Bold"/>
              </a:rPr>
              <a:t>MARKET OPPORTUNITY</a:t>
            </a:r>
          </a:p>
        </p:txBody>
      </p:sp>
      <p:sp>
        <p:nvSpPr>
          <p:cNvPr id="8" name="Freeform 8"/>
          <p:cNvSpPr/>
          <p:nvPr/>
        </p:nvSpPr>
        <p:spPr>
          <a:xfrm>
            <a:off x="15718083" y="8800400"/>
            <a:ext cx="2132413" cy="1226366"/>
          </a:xfrm>
          <a:custGeom>
            <a:avLst/>
            <a:gdLst/>
            <a:ahLst/>
            <a:cxnLst/>
            <a:rect l="l" t="t" r="r" b="b"/>
            <a:pathLst>
              <a:path w="2132413" h="1226366">
                <a:moveTo>
                  <a:pt x="0" y="0"/>
                </a:moveTo>
                <a:lnTo>
                  <a:pt x="2132412" y="0"/>
                </a:lnTo>
                <a:lnTo>
                  <a:pt x="2132412" y="1226366"/>
                </a:lnTo>
                <a:lnTo>
                  <a:pt x="0" y="12263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>
            <a:off x="760105" y="1704488"/>
            <a:ext cx="6992159" cy="0"/>
          </a:xfrm>
          <a:prstGeom prst="line">
            <a:avLst/>
          </a:prstGeom>
          <a:ln w="28575" cap="flat">
            <a:solidFill>
              <a:srgbClr val="F7540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9587463" y="1348834"/>
            <a:ext cx="8263033" cy="4903668"/>
            <a:chOff x="0" y="0"/>
            <a:chExt cx="11017377" cy="6538224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5048047" cy="5048047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ADAD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4457593" y="518098"/>
              <a:ext cx="4011852" cy="4011852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9E220"/>
              </a:solidFill>
              <a:ln w="2190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7970424" y="1000547"/>
              <a:ext cx="3046953" cy="3046953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75402"/>
              </a:solidFill>
              <a:ln w="2190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506010" y="4985919"/>
              <a:ext cx="1152586" cy="771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60"/>
                </a:lnSpc>
              </a:pPr>
              <a:r>
                <a:rPr lang="en-US" sz="3471">
                  <a:solidFill>
                    <a:srgbClr val="03ADAD"/>
                  </a:solidFill>
                  <a:latin typeface="Blinker Bold"/>
                </a:rPr>
                <a:t>TAM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691350" y="2019347"/>
              <a:ext cx="1665347" cy="98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108"/>
                </a:lnSpc>
              </a:pPr>
              <a:r>
                <a:rPr lang="en-US" sz="4363">
                  <a:solidFill>
                    <a:srgbClr val="FFFFFF"/>
                  </a:solidFill>
                  <a:latin typeface="Blinker Bold"/>
                </a:rPr>
                <a:t>$70B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5630845" y="1985884"/>
              <a:ext cx="1665347" cy="98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108"/>
                </a:lnSpc>
              </a:pPr>
              <a:r>
                <a:rPr lang="en-US" sz="4363">
                  <a:solidFill>
                    <a:srgbClr val="FFFFFF"/>
                  </a:solidFill>
                  <a:latin typeface="Blinker Bold"/>
                </a:rPr>
                <a:t>$15B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8738213" y="1985884"/>
              <a:ext cx="1665347" cy="981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108"/>
                </a:lnSpc>
              </a:pPr>
              <a:r>
                <a:rPr lang="en-US" sz="4363">
                  <a:solidFill>
                    <a:srgbClr val="FFFFFF"/>
                  </a:solidFill>
                  <a:latin typeface="Blinker Bold"/>
                </a:rPr>
                <a:t>$1.5B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5244164" y="4954247"/>
              <a:ext cx="1152586" cy="771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60"/>
                </a:lnSpc>
              </a:pPr>
              <a:r>
                <a:rPr lang="en-US" sz="3471">
                  <a:solidFill>
                    <a:srgbClr val="F9E220"/>
                  </a:solidFill>
                  <a:latin typeface="Blinker Bold"/>
                </a:rPr>
                <a:t>SAM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8791621" y="4954247"/>
              <a:ext cx="1152586" cy="771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60"/>
                </a:lnSpc>
              </a:pPr>
              <a:r>
                <a:rPr lang="en-US" sz="3471">
                  <a:solidFill>
                    <a:srgbClr val="F75402"/>
                  </a:solidFill>
                  <a:latin typeface="Blinker Bold"/>
                </a:rPr>
                <a:t>SOM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506010" y="5796036"/>
              <a:ext cx="3351011" cy="427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94"/>
                </a:lnSpc>
              </a:pPr>
              <a:r>
                <a:rPr lang="en-US" sz="1924">
                  <a:solidFill>
                    <a:srgbClr val="000000"/>
                  </a:solidFill>
                  <a:latin typeface="Blinker"/>
                </a:rPr>
                <a:t>Global CRM industry 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5244164" y="5774391"/>
              <a:ext cx="3351011" cy="710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59"/>
                </a:lnSpc>
              </a:pPr>
              <a:r>
                <a:rPr lang="en-US" sz="1924">
                  <a:solidFill>
                    <a:srgbClr val="000000"/>
                  </a:solidFill>
                  <a:latin typeface="Blinker"/>
                </a:rPr>
                <a:t>CRM companies with</a:t>
              </a:r>
            </a:p>
            <a:p>
              <a:pPr>
                <a:lnSpc>
                  <a:spcPts val="2059"/>
                </a:lnSpc>
              </a:pPr>
              <a:r>
                <a:rPr lang="en-US" sz="1924">
                  <a:solidFill>
                    <a:srgbClr val="000000"/>
                  </a:solidFill>
                  <a:latin typeface="Blinker"/>
                </a:rPr>
                <a:t>$200m+ in revenue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8791621" y="5774391"/>
              <a:ext cx="2013664" cy="718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59"/>
                </a:lnSpc>
              </a:pPr>
              <a:r>
                <a:rPr lang="en-US" sz="1924" dirty="0">
                  <a:solidFill>
                    <a:srgbClr val="000000"/>
                  </a:solidFill>
                  <a:latin typeface="Blinker"/>
                </a:rPr>
                <a:t>Fortune 500</a:t>
              </a:r>
            </a:p>
            <a:p>
              <a:pPr>
                <a:lnSpc>
                  <a:spcPts val="2059"/>
                </a:lnSpc>
              </a:pPr>
              <a:r>
                <a:rPr lang="en-US" sz="1924" dirty="0">
                  <a:solidFill>
                    <a:srgbClr val="000000"/>
                  </a:solidFill>
                  <a:latin typeface="Blinker"/>
                </a:rPr>
                <a:t>companies</a:t>
              </a:r>
            </a:p>
          </p:txBody>
        </p:sp>
        <p:sp>
          <p:nvSpPr>
            <p:cNvPr id="29" name="AutoShape 29"/>
            <p:cNvSpPr/>
            <p:nvPr/>
          </p:nvSpPr>
          <p:spPr>
            <a:xfrm flipV="1">
              <a:off x="279672" y="2799988"/>
              <a:ext cx="24556" cy="3738236"/>
            </a:xfrm>
            <a:prstGeom prst="line">
              <a:avLst/>
            </a:prstGeom>
            <a:ln w="46326" cap="flat">
              <a:solidFill>
                <a:srgbClr val="03AD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 flipV="1">
              <a:off x="5023164" y="2693149"/>
              <a:ext cx="24556" cy="3738236"/>
            </a:xfrm>
            <a:prstGeom prst="line">
              <a:avLst/>
            </a:prstGeom>
            <a:ln w="46326" cap="flat">
              <a:solidFill>
                <a:srgbClr val="F9E22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 flipV="1">
              <a:off x="8518227" y="2692988"/>
              <a:ext cx="24556" cy="3738236"/>
            </a:xfrm>
            <a:prstGeom prst="line">
              <a:avLst/>
            </a:prstGeom>
            <a:ln w="46326" cap="flat">
              <a:solidFill>
                <a:srgbClr val="F75402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32" name="TextBox 32"/>
          <p:cNvSpPr txBox="1"/>
          <p:nvPr/>
        </p:nvSpPr>
        <p:spPr>
          <a:xfrm>
            <a:off x="760105" y="4835962"/>
            <a:ext cx="7579768" cy="1073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5430" lvl="1" indent="-287715">
              <a:lnSpc>
                <a:spcPts val="4424"/>
              </a:lnSpc>
              <a:buFont typeface="Arial"/>
              <a:buChar char="•"/>
            </a:pPr>
            <a:r>
              <a:rPr lang="en-US" sz="2665" spc="-47">
                <a:solidFill>
                  <a:srgbClr val="404040"/>
                </a:solidFill>
                <a:latin typeface="Blinker"/>
              </a:rPr>
              <a:t>Knowing how to calculate TAM SAM SOM is an important aspect of writing a successful pitch deck.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60105" y="2926078"/>
            <a:ext cx="7579768" cy="1625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5430" lvl="1" indent="-287715">
              <a:lnSpc>
                <a:spcPts val="4424"/>
              </a:lnSpc>
              <a:buFont typeface="Arial"/>
              <a:buChar char="•"/>
            </a:pPr>
            <a:r>
              <a:rPr lang="en-US" sz="2665" spc="-47">
                <a:solidFill>
                  <a:srgbClr val="404040"/>
                </a:solidFill>
                <a:latin typeface="Blinker"/>
              </a:rPr>
              <a:t>These figures give you a clear view of your startup’s immediate goals and of the space available for its future growth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60105" y="6194733"/>
            <a:ext cx="6992159" cy="1073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5430" lvl="1" indent="-287715">
              <a:lnSpc>
                <a:spcPts val="4424"/>
              </a:lnSpc>
              <a:buFont typeface="Arial"/>
              <a:buChar char="•"/>
            </a:pPr>
            <a:r>
              <a:rPr lang="en-US" sz="2665" spc="-47">
                <a:solidFill>
                  <a:srgbClr val="404040"/>
                </a:solidFill>
                <a:latin typeface="Blinker"/>
              </a:rPr>
              <a:t>Share your market research about the product</a:t>
            </a:r>
          </a:p>
          <a:p>
            <a:pPr>
              <a:lnSpc>
                <a:spcPts val="4424"/>
              </a:lnSpc>
            </a:pPr>
            <a:r>
              <a:rPr lang="en-US" sz="2665" spc="-47">
                <a:solidFill>
                  <a:srgbClr val="404040"/>
                </a:solidFill>
                <a:latin typeface="Blinker"/>
              </a:rPr>
              <a:t>         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60104" y="7143928"/>
            <a:ext cx="8231495" cy="509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5430" lvl="1" indent="-287715">
              <a:lnSpc>
                <a:spcPts val="4424"/>
              </a:lnSpc>
              <a:buFont typeface="Arial"/>
              <a:buChar char="•"/>
            </a:pPr>
            <a:r>
              <a:rPr lang="en-US" sz="2665" spc="-47" dirty="0">
                <a:solidFill>
                  <a:srgbClr val="404040"/>
                </a:solidFill>
                <a:latin typeface="Blinker"/>
              </a:rPr>
              <a:t>To calculate </a:t>
            </a:r>
            <a:r>
              <a:rPr lang="en-US" sz="2665" spc="-47" dirty="0">
                <a:solidFill>
                  <a:srgbClr val="F75402"/>
                </a:solidFill>
                <a:latin typeface="Blinker Bold"/>
              </a:rPr>
              <a:t>TAM-SAM-SOM</a:t>
            </a:r>
            <a:r>
              <a:rPr lang="en-US" sz="2665" spc="-47" dirty="0">
                <a:solidFill>
                  <a:srgbClr val="404040"/>
                </a:solidFill>
                <a:latin typeface="Blinker"/>
              </a:rPr>
              <a:t>, </a:t>
            </a:r>
            <a:r>
              <a:rPr lang="en-US" sz="2800" u="sng" spc="-47" dirty="0">
                <a:solidFill>
                  <a:srgbClr val="404040"/>
                </a:solidFill>
                <a:latin typeface="Blinker"/>
              </a:rPr>
              <a:t>please refer to the guide </a:t>
            </a:r>
            <a:endParaRPr lang="en-US" sz="2665" u="sng" spc="-47" dirty="0">
              <a:solidFill>
                <a:srgbClr val="404040"/>
              </a:solidFill>
              <a:latin typeface="Blink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667165"/>
            <a:ext cx="10172700" cy="1619835"/>
            <a:chOff x="0" y="0"/>
            <a:chExt cx="3518464" cy="5608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18464" cy="560832"/>
            </a:xfrm>
            <a:custGeom>
              <a:avLst/>
              <a:gdLst/>
              <a:ahLst/>
              <a:cxnLst/>
              <a:rect l="l" t="t" r="r" b="b"/>
              <a:pathLst>
                <a:path w="3518464" h="560832">
                  <a:moveTo>
                    <a:pt x="0" y="0"/>
                  </a:moveTo>
                  <a:lnTo>
                    <a:pt x="3518464" y="0"/>
                  </a:lnTo>
                  <a:lnTo>
                    <a:pt x="3518464" y="560832"/>
                  </a:lnTo>
                  <a:lnTo>
                    <a:pt x="0" y="560832"/>
                  </a:lnTo>
                  <a:close/>
                </a:path>
              </a:pathLst>
            </a:custGeom>
            <a:solidFill>
              <a:srgbClr val="03AD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510812" y="8667165"/>
            <a:ext cx="4777188" cy="1657935"/>
            <a:chOff x="0" y="0"/>
            <a:chExt cx="2252885" cy="7405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52885" cy="740527"/>
            </a:xfrm>
            <a:custGeom>
              <a:avLst/>
              <a:gdLst/>
              <a:ahLst/>
              <a:cxnLst/>
              <a:rect l="l" t="t" r="r" b="b"/>
              <a:pathLst>
                <a:path w="2252885" h="740527">
                  <a:moveTo>
                    <a:pt x="0" y="0"/>
                  </a:moveTo>
                  <a:lnTo>
                    <a:pt x="2252885" y="0"/>
                  </a:lnTo>
                  <a:lnTo>
                    <a:pt x="2252885" y="740527"/>
                  </a:lnTo>
                  <a:lnTo>
                    <a:pt x="0" y="740527"/>
                  </a:lnTo>
                  <a:close/>
                </a:path>
              </a:pathLst>
            </a:custGeom>
            <a:solidFill>
              <a:srgbClr val="03ADAD">
                <a:alpha val="19608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172700" y="8667165"/>
            <a:ext cx="3338112" cy="1657935"/>
            <a:chOff x="0" y="0"/>
            <a:chExt cx="1490989" cy="7405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90989" cy="740527"/>
            </a:xfrm>
            <a:custGeom>
              <a:avLst/>
              <a:gdLst/>
              <a:ahLst/>
              <a:cxnLst/>
              <a:rect l="l" t="t" r="r" b="b"/>
              <a:pathLst>
                <a:path w="1490989" h="740527">
                  <a:moveTo>
                    <a:pt x="0" y="0"/>
                  </a:moveTo>
                  <a:lnTo>
                    <a:pt x="1490989" y="0"/>
                  </a:lnTo>
                  <a:lnTo>
                    <a:pt x="1490989" y="740527"/>
                  </a:lnTo>
                  <a:lnTo>
                    <a:pt x="0" y="740527"/>
                  </a:lnTo>
                  <a:close/>
                </a:path>
              </a:pathLst>
            </a:custGeom>
            <a:solidFill>
              <a:srgbClr val="03ADAD">
                <a:alpha val="73725"/>
              </a:srgbClr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925392" y="7407819"/>
            <a:ext cx="1081845" cy="1006116"/>
          </a:xfrm>
          <a:custGeom>
            <a:avLst/>
            <a:gdLst/>
            <a:ahLst/>
            <a:cxnLst/>
            <a:rect l="l" t="t" r="r" b="b"/>
            <a:pathLst>
              <a:path w="1081845" h="1006116">
                <a:moveTo>
                  <a:pt x="0" y="0"/>
                </a:moveTo>
                <a:lnTo>
                  <a:pt x="1081844" y="0"/>
                </a:lnTo>
                <a:lnTo>
                  <a:pt x="1081844" y="1006116"/>
                </a:lnTo>
                <a:lnTo>
                  <a:pt x="0" y="1006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895350"/>
            <a:ext cx="6167030" cy="1104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404040"/>
                </a:solidFill>
                <a:latin typeface="Glacial Indifference Bold"/>
              </a:rPr>
              <a:t>Business Model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67177" y="9025359"/>
            <a:ext cx="1749427" cy="1007246"/>
          </a:xfrm>
          <a:custGeom>
            <a:avLst/>
            <a:gdLst/>
            <a:ahLst/>
            <a:cxnLst/>
            <a:rect l="l" t="t" r="r" b="b"/>
            <a:pathLst>
              <a:path w="1749427" h="1007246">
                <a:moveTo>
                  <a:pt x="0" y="0"/>
                </a:moveTo>
                <a:lnTo>
                  <a:pt x="1749427" y="0"/>
                </a:lnTo>
                <a:lnTo>
                  <a:pt x="1749427" y="1007246"/>
                </a:lnTo>
                <a:lnTo>
                  <a:pt x="0" y="1007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67176" y="4354536"/>
            <a:ext cx="8534023" cy="3131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27"/>
              </a:lnSpc>
            </a:pPr>
            <a:r>
              <a:rPr lang="en-US" sz="3590" dirty="0">
                <a:solidFill>
                  <a:srgbClr val="F75402"/>
                </a:solidFill>
                <a:latin typeface="Blinker Bold"/>
              </a:rPr>
              <a:t>Pricing Strategy</a:t>
            </a:r>
          </a:p>
          <a:p>
            <a:pPr>
              <a:lnSpc>
                <a:spcPts val="5027"/>
              </a:lnSpc>
            </a:pPr>
            <a:r>
              <a:rPr lang="en-US" sz="3590" dirty="0">
                <a:solidFill>
                  <a:srgbClr val="404040"/>
                </a:solidFill>
                <a:latin typeface="Blinker"/>
              </a:rPr>
              <a:t>Explain: </a:t>
            </a:r>
            <a:r>
              <a:rPr lang="en-US" sz="3590" b="1" dirty="0">
                <a:solidFill>
                  <a:srgbClr val="404040"/>
                </a:solidFill>
                <a:latin typeface="Blinker"/>
              </a:rPr>
              <a:t>Costing – Pricing - Profit Margin </a:t>
            </a:r>
            <a:r>
              <a:rPr lang="en-US" sz="3590" dirty="0">
                <a:solidFill>
                  <a:srgbClr val="404040"/>
                </a:solidFill>
                <a:latin typeface="Blinker"/>
              </a:rPr>
              <a:t>of your Product/Service. </a:t>
            </a:r>
          </a:p>
          <a:p>
            <a:pPr>
              <a:lnSpc>
                <a:spcPts val="5027"/>
              </a:lnSpc>
            </a:pPr>
            <a:r>
              <a:rPr lang="en-US" sz="2800" b="1" u="sng" dirty="0">
                <a:solidFill>
                  <a:srgbClr val="404040"/>
                </a:solidFill>
                <a:latin typeface="Blinker"/>
              </a:rPr>
              <a:t>Note: Refer to guideline document provided for better understanding of these concepts.</a:t>
            </a:r>
            <a:endParaRPr lang="en-US" sz="2400" b="1" u="sng" dirty="0">
              <a:solidFill>
                <a:srgbClr val="404040"/>
              </a:solidFill>
              <a:latin typeface="Blinke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67177" y="2645738"/>
            <a:ext cx="8115300" cy="1261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27"/>
              </a:lnSpc>
            </a:pPr>
            <a:r>
              <a:rPr lang="en-US" sz="3590" dirty="0">
                <a:solidFill>
                  <a:srgbClr val="F75402"/>
                </a:solidFill>
                <a:latin typeface="Blinker Bold"/>
              </a:rPr>
              <a:t>Revenue</a:t>
            </a:r>
          </a:p>
          <a:p>
            <a:pPr>
              <a:lnSpc>
                <a:spcPts val="5027"/>
              </a:lnSpc>
            </a:pPr>
            <a:r>
              <a:rPr lang="en-US" sz="3590" dirty="0">
                <a:solidFill>
                  <a:srgbClr val="404040"/>
                </a:solidFill>
                <a:latin typeface="Blinker"/>
              </a:rPr>
              <a:t>How does the company make money?</a:t>
            </a:r>
          </a:p>
        </p:txBody>
      </p:sp>
      <p:sp>
        <p:nvSpPr>
          <p:cNvPr id="13" name="AutoShape 13"/>
          <p:cNvSpPr/>
          <p:nvPr/>
        </p:nvSpPr>
        <p:spPr>
          <a:xfrm flipV="1">
            <a:off x="1067177" y="1999616"/>
            <a:ext cx="4565239" cy="14288"/>
          </a:xfrm>
          <a:prstGeom prst="line">
            <a:avLst/>
          </a:prstGeom>
          <a:ln w="28575" cap="flat">
            <a:solidFill>
              <a:srgbClr val="F9E22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825</Words>
  <Application>Microsoft Office PowerPoint</Application>
  <PresentationFormat>Custom</PresentationFormat>
  <Paragraphs>178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Blinker Bold</vt:lpstr>
      <vt:lpstr>Blinker</vt:lpstr>
      <vt:lpstr>Glacial Indifference Bold</vt:lpstr>
      <vt:lpstr>Glacial Indifference Bold Italics</vt:lpstr>
      <vt:lpstr>Glacial Indifference</vt:lpstr>
      <vt:lpstr>Calibri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 Hyderabad Pitch Deck 3.0</dc:title>
  <cp:lastModifiedBy>Rimsha Amin</cp:lastModifiedBy>
  <cp:revision>11</cp:revision>
  <dcterms:created xsi:type="dcterms:W3CDTF">2006-08-16T00:00:00Z</dcterms:created>
  <dcterms:modified xsi:type="dcterms:W3CDTF">2024-01-08T14:57:02Z</dcterms:modified>
  <dc:identifier>DAF4EuwWrkg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1224645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S10.2.0</vt:lpwstr>
  </property>
</Properties>
</file>