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340" r:id="rId2"/>
  </p:sldIdLst>
  <p:sldSz cx="9144000" cy="6858000" type="screen4x3"/>
  <p:notesSz cx="6858000" cy="9144000"/>
  <p:custDataLst>
    <p:tags r:id="rId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862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4" orient="horz" pos="4032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orient="horz" pos="112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1680" userDrawn="1">
          <p15:clr>
            <a:srgbClr val="A4A3A4"/>
          </p15:clr>
        </p15:guide>
        <p15:guide id="9" pos="2853" userDrawn="1">
          <p15:clr>
            <a:srgbClr val="A4A3A4"/>
          </p15:clr>
        </p15:guide>
        <p15:guide id="10" pos="4754" userDrawn="1">
          <p15:clr>
            <a:srgbClr val="A4A3A4"/>
          </p15:clr>
        </p15:guide>
        <p15:guide id="11" pos="2900" userDrawn="1">
          <p15:clr>
            <a:srgbClr val="A4A3A4"/>
          </p15:clr>
        </p15:guide>
        <p15:guide id="12" pos="2436" userDrawn="1">
          <p15:clr>
            <a:srgbClr val="A4A3A4"/>
          </p15:clr>
        </p15:guide>
        <p15:guide id="13" pos="2393" userDrawn="1">
          <p15:clr>
            <a:srgbClr val="A4A3A4"/>
          </p15:clr>
        </p15:guide>
        <p15:guide id="14" pos="3315" userDrawn="1">
          <p15:clr>
            <a:srgbClr val="A4A3A4"/>
          </p15:clr>
        </p15:guide>
        <p15:guide id="15" pos="3359" userDrawn="1">
          <p15:clr>
            <a:srgbClr val="A4A3A4"/>
          </p15:clr>
        </p15:guide>
        <p15:guide id="16" pos="1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C819"/>
    <a:srgbClr val="D91405"/>
    <a:srgbClr val="B81104"/>
    <a:srgbClr val="FF3300"/>
    <a:srgbClr val="FFCC99"/>
    <a:srgbClr val="677000"/>
    <a:srgbClr val="BDCE00"/>
    <a:srgbClr val="A0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4" autoAdjust="0"/>
    <p:restoredTop sz="78903" autoAdjust="0"/>
  </p:normalViewPr>
  <p:slideViewPr>
    <p:cSldViewPr>
      <p:cViewPr varScale="1">
        <p:scale>
          <a:sx n="165" d="100"/>
          <a:sy n="165" d="100"/>
        </p:scale>
        <p:origin x="4056" y="200"/>
      </p:cViewPr>
      <p:guideLst>
        <p:guide orient="horz" pos="2160"/>
        <p:guide orient="horz" pos="862"/>
        <p:guide orient="horz" pos="4200"/>
        <p:guide orient="horz" pos="4032"/>
        <p:guide orient="horz" pos="2448"/>
        <p:guide orient="horz" pos="112"/>
        <p:guide orient="horz" pos="912"/>
        <p:guide orient="horz" pos="1680"/>
        <p:guide pos="2853"/>
        <p:guide pos="4754"/>
        <p:guide pos="2900"/>
        <p:guide pos="2436"/>
        <p:guide pos="2393"/>
        <p:guide pos="3315"/>
        <p:guide pos="3359"/>
        <p:guide pos="1929"/>
      </p:guideLst>
    </p:cSldViewPr>
  </p:slideViewPr>
  <p:outlineViewPr>
    <p:cViewPr>
      <p:scale>
        <a:sx n="33" d="100"/>
        <a:sy n="33" d="100"/>
      </p:scale>
      <p:origin x="0" y="-11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9684"/>
    </p:cViewPr>
  </p:sorterViewPr>
  <p:notesViewPr>
    <p:cSldViewPr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6B5A439-38D6-B647-82A3-C7EC4480A4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DD77D7F-3F2C-D942-B076-AAF1EE2061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1AE1183-557D-B440-8DAE-1E52B6CA62A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C84E92-807A-B043-AD9E-5E71160589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E819DA6-6189-FD4B-803F-72298853F2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C5E2C43-3FAF-7F4F-86D5-3A110338A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A0D15CC-526B-E042-9E7D-2A604E7880BD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8106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Zur Prüfungszulassung soll es ein Studienprojekt geben, das die Teilnehmenden in Gruppen bearbeiten: Design und Implementierung eines Cloud-Native-Service.</a:t>
            </a:r>
          </a:p>
          <a:p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Dieses fließt nicht in die Note ein, ist aber Voraussetzung für die Prüfung am Ende des Semesters.</a:t>
            </a:r>
          </a:p>
          <a:p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Zu diesem Projekt gibt es eine Zwischenpräsentation während des Semesters und eine Abschlusspräsentation in den Wochen vor der Prüfung. </a:t>
            </a:r>
          </a:p>
          <a:p>
            <a:r>
              <a:rPr lang="de-DE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Die schriftliche Prüfung wird deswegen auf 75 Minuten reduziert.</a:t>
            </a:r>
          </a:p>
          <a:p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0D15CC-526B-E042-9E7D-2A604E7880BD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596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DB44E0-A2FE-1144-83E1-934B00EB9D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9" y="179390"/>
            <a:ext cx="8780462" cy="6262687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de-DE" altLang="de-DE" sz="2400"/>
          </a:p>
        </p:txBody>
      </p:sp>
      <p:pic>
        <p:nvPicPr>
          <p:cNvPr id="4" name="Picture 7" descr="maske2">
            <a:extLst>
              <a:ext uri="{FF2B5EF4-FFF2-40B4-BE49-F238E27FC236}">
                <a16:creationId xmlns:a16="http://schemas.microsoft.com/office/drawing/2014/main" id="{F2A27F41-9DC4-7245-B340-BE793FD12B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76938"/>
            <a:ext cx="6223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B351E3C-8266-1346-A3E6-FE5CA71771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524627"/>
            <a:ext cx="6588125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de-DE" altLang="de-DE" sz="2400"/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028D4076-C94B-AD4B-837B-BCEEED00DB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6688" y="331788"/>
            <a:ext cx="2286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27584" y="3177381"/>
            <a:ext cx="7291388" cy="1143000"/>
          </a:xfrm>
          <a:prstGeom prst="rect">
            <a:avLst/>
          </a:prstGeom>
        </p:spPr>
        <p:txBody>
          <a:bodyPr/>
          <a:lstStyle>
            <a:lvl1pPr>
              <a:lnSpc>
                <a:spcPts val="28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667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392" y="1495537"/>
            <a:ext cx="5913467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200" baseline="0">
                <a:solidFill>
                  <a:srgbClr val="FF9900"/>
                </a:solidFill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D549BF-D3B0-C515-CB89-204FCE963C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6957" y="2276872"/>
            <a:ext cx="5913465" cy="4176464"/>
          </a:xfrm>
        </p:spPr>
        <p:txBody>
          <a:bodyPr/>
          <a:lstStyle>
            <a:lvl1pPr marL="72000" indent="0">
              <a:buNone/>
              <a:defRPr sz="1800" baseline="0">
                <a:solidFill>
                  <a:schemeClr val="tx1"/>
                </a:solidFill>
                <a:latin typeface="+mn-lt"/>
              </a:defRPr>
            </a:lvl1pPr>
            <a:lvl2pPr marL="432000" indent="-1080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2pPr>
            <a:lvl3pPr marL="673100" indent="-101600">
              <a:buFont typeface="Arial" panose="020B0604020202020204" pitchFamily="34" charset="0"/>
              <a:buChar char="▫"/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2ADE09-EE03-3BA4-6FF9-DFF71F9890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72200" y="1286383"/>
            <a:ext cx="2582520" cy="5517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9144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1371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18288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defRPr/>
            </a:pPr>
            <a:endParaRPr lang="de-DE" sz="1400"/>
          </a:p>
        </p:txBody>
      </p:sp>
      <p:sp>
        <p:nvSpPr>
          <p:cNvPr id="8" name="Abgerundetes Rechteck 12">
            <a:extLst>
              <a:ext uri="{FF2B5EF4-FFF2-40B4-BE49-F238E27FC236}">
                <a16:creationId xmlns:a16="http://schemas.microsoft.com/office/drawing/2014/main" id="{CE403CEC-8450-A35D-381E-24DE6283CD33}"/>
              </a:ext>
            </a:extLst>
          </p:cNvPr>
          <p:cNvSpPr/>
          <p:nvPr userDrawn="1"/>
        </p:nvSpPr>
        <p:spPr bwMode="auto">
          <a:xfrm>
            <a:off x="6588225" y="4897903"/>
            <a:ext cx="2156632" cy="785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9" name="Abgerundetes Rechteck 13">
            <a:extLst>
              <a:ext uri="{FF2B5EF4-FFF2-40B4-BE49-F238E27FC236}">
                <a16:creationId xmlns:a16="http://schemas.microsoft.com/office/drawing/2014/main" id="{567BABAF-C42E-CF51-89CF-5EA2F4CE2E8A}"/>
              </a:ext>
            </a:extLst>
          </p:cNvPr>
          <p:cNvSpPr/>
          <p:nvPr userDrawn="1"/>
        </p:nvSpPr>
        <p:spPr bwMode="auto">
          <a:xfrm>
            <a:off x="6588225" y="1983997"/>
            <a:ext cx="2156632" cy="785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40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Abgerundetes Rechteck 14">
            <a:extLst>
              <a:ext uri="{FF2B5EF4-FFF2-40B4-BE49-F238E27FC236}">
                <a16:creationId xmlns:a16="http://schemas.microsoft.com/office/drawing/2014/main" id="{788F8AE1-FD0E-B4E3-1A00-9B918848CF88}"/>
              </a:ext>
            </a:extLst>
          </p:cNvPr>
          <p:cNvSpPr/>
          <p:nvPr userDrawn="1"/>
        </p:nvSpPr>
        <p:spPr bwMode="auto">
          <a:xfrm>
            <a:off x="6588225" y="2955299"/>
            <a:ext cx="2156632" cy="785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de-DE" sz="1400" dirty="0"/>
          </a:p>
        </p:txBody>
      </p:sp>
      <p:sp>
        <p:nvSpPr>
          <p:cNvPr id="11" name="Abgerundetes Rechteck 15">
            <a:extLst>
              <a:ext uri="{FF2B5EF4-FFF2-40B4-BE49-F238E27FC236}">
                <a16:creationId xmlns:a16="http://schemas.microsoft.com/office/drawing/2014/main" id="{4ACE41DE-0EAB-D304-9ACB-AFD2DDE7FA28}"/>
              </a:ext>
            </a:extLst>
          </p:cNvPr>
          <p:cNvSpPr/>
          <p:nvPr userDrawn="1"/>
        </p:nvSpPr>
        <p:spPr bwMode="auto">
          <a:xfrm>
            <a:off x="6588225" y="3926601"/>
            <a:ext cx="2156632" cy="785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12" name="Abgerundetes Rechteck 12">
            <a:extLst>
              <a:ext uri="{FF2B5EF4-FFF2-40B4-BE49-F238E27FC236}">
                <a16:creationId xmlns:a16="http://schemas.microsoft.com/office/drawing/2014/main" id="{1FFA6C50-39B9-7A18-A268-913D084C94C2}"/>
              </a:ext>
            </a:extLst>
          </p:cNvPr>
          <p:cNvSpPr/>
          <p:nvPr userDrawn="1"/>
        </p:nvSpPr>
        <p:spPr bwMode="auto">
          <a:xfrm>
            <a:off x="6585144" y="5853398"/>
            <a:ext cx="2156632" cy="7856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400" dirty="0">
              <a:solidFill>
                <a:srgbClr val="000000"/>
              </a:solidFill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3FA49BDB-D558-2372-7F34-0AD647B62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5144" y="1391644"/>
            <a:ext cx="2156632" cy="442447"/>
          </a:xfrm>
        </p:spPr>
        <p:txBody>
          <a:bodyPr anchor="ctr"/>
          <a:lstStyle>
            <a:lvl1pPr marL="0" indent="0" algn="ctr"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858A5AAC-C6AA-F675-4C42-D51924CE2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5144" y="1984810"/>
            <a:ext cx="2156632" cy="800614"/>
          </a:xfr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</a:schemeClr>
                </a:solidFill>
              </a:defRPr>
            </a:lvl1pPr>
            <a:lvl2pPr marL="2921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4" name="Textplatzhalter 20">
            <a:extLst>
              <a:ext uri="{FF2B5EF4-FFF2-40B4-BE49-F238E27FC236}">
                <a16:creationId xmlns:a16="http://schemas.microsoft.com/office/drawing/2014/main" id="{16D69A58-45CE-0CE3-7A88-CC3E807B80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85978" y="2936318"/>
            <a:ext cx="2156632" cy="800614"/>
          </a:xfr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</a:schemeClr>
                </a:solidFill>
              </a:defRPr>
            </a:lvl1pPr>
            <a:lvl2pPr marL="2921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Textplatzhalter 20">
            <a:extLst>
              <a:ext uri="{FF2B5EF4-FFF2-40B4-BE49-F238E27FC236}">
                <a16:creationId xmlns:a16="http://schemas.microsoft.com/office/drawing/2014/main" id="{A113991B-2FAA-31F6-5CF1-0D0489498D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5144" y="3926601"/>
            <a:ext cx="2156632" cy="800614"/>
          </a:xfr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</a:schemeClr>
                </a:solidFill>
              </a:defRPr>
            </a:lvl1pPr>
            <a:lvl2pPr marL="2921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20">
            <a:extLst>
              <a:ext uri="{FF2B5EF4-FFF2-40B4-BE49-F238E27FC236}">
                <a16:creationId xmlns:a16="http://schemas.microsoft.com/office/drawing/2014/main" id="{B17E17A4-65BC-8D5B-7886-CF5A2D0F8E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85144" y="4878109"/>
            <a:ext cx="2156632" cy="805413"/>
          </a:xfr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</a:schemeClr>
                </a:solidFill>
              </a:defRPr>
            </a:lvl1pPr>
            <a:lvl2pPr marL="2921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0">
            <a:extLst>
              <a:ext uri="{FF2B5EF4-FFF2-40B4-BE49-F238E27FC236}">
                <a16:creationId xmlns:a16="http://schemas.microsoft.com/office/drawing/2014/main" id="{14EE8FF7-66A2-4E8D-89AC-0B4CA37EB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85144" y="5834416"/>
            <a:ext cx="2156632" cy="800614"/>
          </a:xfr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</a:schemeClr>
                </a:solidFill>
              </a:defRPr>
            </a:lvl1pPr>
            <a:lvl2pPr marL="292100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75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956" y="1782673"/>
            <a:ext cx="8386044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76956" y="2276574"/>
            <a:ext cx="838604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D549BF-D3B0-C515-CB89-204FCE963C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6956" y="2708920"/>
            <a:ext cx="8386044" cy="3744416"/>
          </a:xfrm>
        </p:spPr>
        <p:txBody>
          <a:bodyPr/>
          <a:lstStyle>
            <a:lvl1pPr marL="72000" indent="0">
              <a:buNone/>
              <a:defRPr sz="1800" baseline="0">
                <a:solidFill>
                  <a:schemeClr val="tx1"/>
                </a:solidFill>
                <a:latin typeface="+mn-lt"/>
              </a:defRPr>
            </a:lvl1pPr>
            <a:lvl2pPr marL="432000" indent="-1080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2pPr>
            <a:lvl3pPr marL="673100" indent="-101600">
              <a:buFont typeface="Arial" panose="020B0604020202020204" pitchFamily="34" charset="0"/>
              <a:buChar char="▫"/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960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956" y="1782673"/>
            <a:ext cx="8386044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CD549BF-D3B0-C515-CB89-204FCE963C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6956" y="2708920"/>
            <a:ext cx="8386044" cy="3744416"/>
          </a:xfrm>
        </p:spPr>
        <p:txBody>
          <a:bodyPr/>
          <a:lstStyle>
            <a:lvl1pPr marL="72000" indent="0">
              <a:buNone/>
              <a:defRPr sz="1800" baseline="0">
                <a:solidFill>
                  <a:schemeClr val="tx1"/>
                </a:solidFill>
                <a:latin typeface="+mn-lt"/>
              </a:defRPr>
            </a:lvl1pPr>
            <a:lvl2pPr marL="432000" indent="-108000"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</a:defRPr>
            </a:lvl2pPr>
            <a:lvl3pPr marL="673100" indent="-101600">
              <a:buFont typeface="Arial" panose="020B0604020202020204" pitchFamily="34" charset="0"/>
              <a:buChar char="▫"/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0479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ab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2924944"/>
            <a:ext cx="4265838" cy="34563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1pPr>
            <a:lvl2pPr marL="29210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de-DE" sz="1400" baseline="0" dirty="0">
                <a:solidFill>
                  <a:schemeClr val="tx1"/>
                </a:solidFill>
                <a:latin typeface="+mn-lt"/>
                <a:ea typeface="+mn-ea"/>
              </a:defRPr>
            </a:lvl2pPr>
            <a:lvl3pPr marL="57150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de-DE" sz="1400" baseline="0" dirty="0">
                <a:solidFill>
                  <a:schemeClr val="tx1"/>
                </a:solidFill>
                <a:latin typeface="+mn-lt"/>
                <a:ea typeface="+mn-ea"/>
              </a:defRPr>
            </a:lvl3pPr>
            <a:lvl4pPr marL="86360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de-DE" sz="1400" baseline="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14300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de-DE" sz="1400" baseline="0" dirty="0">
                <a:solidFill>
                  <a:schemeClr val="tx1"/>
                </a:solidFill>
                <a:latin typeface="+mn-lt"/>
                <a:ea typeface="+mn-ea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 lang="de-DE" sz="1400" baseline="0" dirty="0">
                <a:solidFill>
                  <a:schemeClr val="tx1"/>
                </a:solidFill>
                <a:latin typeface="+mn-lt"/>
                <a:ea typeface="+mn-ea"/>
              </a:defRPr>
            </a:lvl6pPr>
          </a:lstStyle>
          <a:p>
            <a:pPr lvl="1"/>
            <a:r>
              <a:rPr lang="de-DE" dirty="0"/>
              <a:t>Textmasterformat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321" y="1772816"/>
            <a:ext cx="838200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altLang="de-DE" sz="2800" b="1" baseline="0" dirty="0">
                <a:solidFill>
                  <a:srgbClr val="FF99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/>
              <a:t>Titelmasterformat durch Klicken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924944"/>
            <a:ext cx="4114800" cy="34563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1pPr>
            <a:lvl2pPr marL="2921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2pPr>
            <a:lvl3pPr marL="5715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3pPr>
            <a:lvl4pPr marL="8636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4pPr>
            <a:lvl5pPr marL="11430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5pPr>
          </a:lstStyle>
          <a:p>
            <a:pPr lvl="1"/>
            <a:r>
              <a:rPr lang="de-DE" dirty="0"/>
              <a:t>Textmasterformat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6813FC-545D-1749-884E-BBC8FE69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6936" y="2581101"/>
            <a:ext cx="647364" cy="6473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ED52C5-C142-F344-900F-2E1DA8094D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0392" y="2618000"/>
            <a:ext cx="509746" cy="6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udienab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1" y="2924944"/>
            <a:ext cx="4265838" cy="34563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1pPr>
            <a:lvl2pPr marL="2921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2pPr>
            <a:lvl3pPr marL="5715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3pPr>
            <a:lvl4pPr marL="8636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4pPr>
            <a:lvl5pPr marL="11430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5pPr>
            <a:lvl6pPr>
              <a:defRPr baseline="0"/>
            </a:lvl6pPr>
          </a:lstStyle>
          <a:p>
            <a:pPr lvl="1"/>
            <a:r>
              <a:rPr lang="de-DE" dirty="0"/>
              <a:t>Textmasterformat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  <a:p>
            <a:pPr lvl="5"/>
            <a:r>
              <a:rPr lang="de-DE" dirty="0"/>
              <a:t>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321" y="1772816"/>
            <a:ext cx="8382000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 baseline="0">
                <a:solidFill>
                  <a:srgbClr val="FF9900"/>
                </a:solidFill>
                <a:latin typeface="+mj-lt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924944"/>
            <a:ext cx="4114800" cy="34563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1pPr>
            <a:lvl2pPr marL="2921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2pPr>
            <a:lvl3pPr marL="5715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3pPr>
            <a:lvl4pPr marL="8636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4pPr>
            <a:lvl5pPr marL="1143000" indent="0">
              <a:lnSpc>
                <a:spcPct val="100000"/>
              </a:lnSpc>
              <a:buNone/>
              <a:defRPr sz="1400" baseline="0">
                <a:solidFill>
                  <a:schemeClr val="tx1"/>
                </a:solidFill>
              </a:defRPr>
            </a:lvl5pPr>
          </a:lstStyle>
          <a:p>
            <a:pPr lvl="1"/>
            <a:r>
              <a:rPr lang="de-DE" dirty="0"/>
              <a:t>Textmasterformat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1955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956" y="1782673"/>
            <a:ext cx="8386044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" name="Textplatzhalter 17"/>
          <p:cNvSpPr>
            <a:spLocks noGrp="1"/>
          </p:cNvSpPr>
          <p:nvPr>
            <p:ph type="body" sz="quarter" idx="14"/>
          </p:nvPr>
        </p:nvSpPr>
        <p:spPr>
          <a:xfrm>
            <a:off x="376956" y="2123564"/>
            <a:ext cx="8386044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2921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2pPr>
            <a:lvl3pPr marL="5715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3pPr>
            <a:lvl4pPr marL="8636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4pPr>
            <a:lvl5pPr marL="1143000" indent="0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5"/>
          </p:nvPr>
        </p:nvSpPr>
        <p:spPr>
          <a:xfrm>
            <a:off x="376956" y="2600325"/>
            <a:ext cx="8367900" cy="37800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267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340384D-FF39-B64B-A32D-337509686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1" y="1989138"/>
            <a:ext cx="8640763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5C5FBF3-4A6F-6B48-ADD8-30AFE69644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9" y="179388"/>
            <a:ext cx="8780462" cy="10795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de-DE" altLang="de-DE" sz="2400"/>
          </a:p>
        </p:txBody>
      </p:sp>
      <p:pic>
        <p:nvPicPr>
          <p:cNvPr id="1028" name="Picture 7" descr="maske2">
            <a:extLst>
              <a:ext uri="{FF2B5EF4-FFF2-40B4-BE49-F238E27FC236}">
                <a16:creationId xmlns:a16="http://schemas.microsoft.com/office/drawing/2014/main" id="{435B9EAF-A9BD-A64B-A66A-056A701050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803277"/>
            <a:ext cx="6223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hteck 14">
            <a:extLst>
              <a:ext uri="{FF2B5EF4-FFF2-40B4-BE49-F238E27FC236}">
                <a16:creationId xmlns:a16="http://schemas.microsoft.com/office/drawing/2014/main" id="{4610DE54-25E4-3643-A197-A8D5D417F9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6" y="6475413"/>
            <a:ext cx="7345363" cy="373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08000" tIns="108000" rIns="108000" bIns="1080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de-DE" altLang="de-DE" sz="1000"/>
              <a:t>© Technische Hochschule Rosenheim, </a:t>
            </a:r>
            <a:fld id="{76101841-3119-4AEE-8F56-3855EECB9568}" type="datetime4">
              <a:rPr lang="de-DE" altLang="de-DE" sz="1000" smtClean="0"/>
              <a:pPr>
                <a:defRPr/>
              </a:pPr>
              <a:t>31. Juli 2024</a:t>
            </a:fld>
            <a:r>
              <a:rPr lang="de-DE" altLang="de-DE" sz="1000"/>
              <a:t>, Seite </a:t>
            </a:r>
            <a:fld id="{709CC87F-C69B-B44A-B4A6-16E8948E0D55}" type="slidenum">
              <a:rPr lang="de-DE" altLang="de-DE" sz="1000" smtClean="0"/>
              <a:pPr>
                <a:defRPr/>
              </a:pPr>
              <a:t>‹Nr.›</a:t>
            </a:fld>
            <a:endParaRPr lang="de-DE" altLang="de-DE" sz="100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E69BE162-35DD-2944-8384-0C5C62E46B0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79388" y="179388"/>
            <a:ext cx="41640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0" tIns="108000" rIns="108000" bIns="1080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ts val="2000"/>
              </a:lnSpc>
              <a:buFont typeface="Times" charset="0"/>
              <a:buNone/>
              <a:defRPr/>
            </a:pPr>
            <a:endParaRPr lang="de-DE" altLang="de-DE" sz="1600" b="1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6D9FAB07-F89C-77D2-83AD-095FB040B40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88224" y="331058"/>
            <a:ext cx="2292101" cy="725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11" r:id="rId2"/>
    <p:sldLayoutId id="2147483924" r:id="rId3"/>
    <p:sldLayoutId id="2147483926" r:id="rId4"/>
    <p:sldLayoutId id="2147483921" r:id="rId5"/>
    <p:sldLayoutId id="2147483925" r:id="rId6"/>
    <p:sldLayoutId id="2147483927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6F6F6E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ts val="4500"/>
        </a:lnSpc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101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2" charset="0"/>
        <a:buChar char="•"/>
        <a:defRPr sz="18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3810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2" charset="0"/>
        <a:buChar char="•"/>
        <a:defRPr sz="1800" baseline="0">
          <a:solidFill>
            <a:schemeClr val="bg1">
              <a:lumMod val="50000"/>
            </a:schemeClr>
          </a:solidFill>
          <a:latin typeface="+mn-lt"/>
          <a:ea typeface="+mn-ea"/>
        </a:defRPr>
      </a:lvl2pPr>
      <a:lvl3pPr marL="6731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2" charset="0"/>
        <a:buChar char="•"/>
        <a:defRPr sz="1800" baseline="0">
          <a:solidFill>
            <a:schemeClr val="bg1">
              <a:lumMod val="50000"/>
            </a:schemeClr>
          </a:solidFill>
          <a:latin typeface="+mn-lt"/>
          <a:ea typeface="+mn-ea"/>
        </a:defRPr>
      </a:lvl3pPr>
      <a:lvl4pPr marL="952500" indent="-889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2" charset="0"/>
        <a:buChar char="•"/>
        <a:defRPr sz="1800" baseline="0">
          <a:solidFill>
            <a:schemeClr val="bg1">
              <a:lumMod val="50000"/>
            </a:schemeClr>
          </a:solidFill>
          <a:latin typeface="+mn-lt"/>
          <a:ea typeface="+mn-ea"/>
        </a:defRPr>
      </a:lvl4pPr>
      <a:lvl5pPr marL="1244600" indent="-1016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Times" pitchFamily="2" charset="0"/>
        <a:buChar char="•"/>
        <a:defRPr sz="1800" baseline="0">
          <a:solidFill>
            <a:schemeClr val="bg1">
              <a:lumMod val="50000"/>
            </a:schemeClr>
          </a:solidFill>
          <a:latin typeface="+mn-lt"/>
          <a:ea typeface="+mn-ea"/>
        </a:defRPr>
      </a:lvl5pPr>
      <a:lvl6pPr marL="17018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6pPr>
      <a:lvl7pPr marL="21590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7pPr>
      <a:lvl8pPr marL="26162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8pPr>
      <a:lvl9pPr marL="3073400" indent="-101600" algn="l" rtl="0" fontAlgn="base">
        <a:lnSpc>
          <a:spcPts val="2000"/>
        </a:lnSpc>
        <a:spcBef>
          <a:spcPct val="0"/>
        </a:spcBef>
        <a:spcAft>
          <a:spcPct val="0"/>
        </a:spcAft>
        <a:buFont typeface="Times" charset="0"/>
        <a:buChar char="•"/>
        <a:defRPr sz="1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281502" y="1373621"/>
            <a:ext cx="8386044" cy="738664"/>
          </a:xfrm>
        </p:spPr>
        <p:txBody>
          <a:bodyPr/>
          <a:lstStyle/>
          <a:p>
            <a:r>
              <a:rPr lang="de-DE" dirty="0"/>
              <a:t>Cloud Computing</a:t>
            </a:r>
            <a:endParaRPr lang="de-DE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3AAC317-D91F-4245-A03B-650B1990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286383"/>
            <a:ext cx="2582520" cy="5517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de-DE" altLang="de-DE" sz="1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2200" y="1467616"/>
            <a:ext cx="2664296" cy="430887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rgbClr val="000000"/>
                </a:solidFill>
              </a:rPr>
              <a:t>CC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AE8E49D-850E-4345-AC54-3FD223A092C5}"/>
              </a:ext>
            </a:extLst>
          </p:cNvPr>
          <p:cNvSpPr txBox="1"/>
          <p:nvPr/>
        </p:nvSpPr>
        <p:spPr>
          <a:xfrm>
            <a:off x="247434" y="1898503"/>
            <a:ext cx="61247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ＭＳ Ｐゴシック"/>
              </a:rPr>
              <a:t>Languages/Technologies: Docker, Kubernetes, Java,, YAML, HCL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ＭＳ Ｐゴシック"/>
              </a:rPr>
              <a:t>Topics: Cloud</a:t>
            </a:r>
            <a:endParaRPr lang="en-US" sz="1800" spc="-1" dirty="0">
              <a:solidFill>
                <a:srgbClr val="000000"/>
              </a:solidFill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ＭＳ Ｐゴシック"/>
              </a:rPr>
              <a:t>What is cloud native?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ＭＳ Ｐゴシック"/>
              </a:rPr>
              <a:t>Infrastructure as a Service - IaaS (Focus on AWS)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ＭＳ Ｐゴシック"/>
              </a:rPr>
              <a:t>Compute, Kubernetes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ＭＳ Ｐゴシック"/>
              </a:rPr>
              <a:t>Virtualization, provisioning, scheduling, orchestration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ＭＳ Ｐゴシック"/>
              </a:rPr>
              <a:t>Cloud architecture, Big Data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ＭＳ Ｐゴシック"/>
              </a:rPr>
              <a:t>Infrastructure as Code, Continuous Delivery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  <a:ea typeface="ＭＳ Ｐゴシック"/>
              </a:rPr>
              <a:t>Service Meshes, Serverless, observability</a:t>
            </a: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Modern, scalable software architecture, Cloud Computing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1C4FA88-838D-0E42-AAAA-8927A109A2C5}"/>
              </a:ext>
            </a:extLst>
          </p:cNvPr>
          <p:cNvSpPr/>
          <p:nvPr/>
        </p:nvSpPr>
        <p:spPr>
          <a:xfrm>
            <a:off x="6588225" y="1983997"/>
            <a:ext cx="2156632" cy="785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Lehrform: 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Seminar. Unterricht</a:t>
            </a:r>
          </a:p>
          <a:p>
            <a:pPr algn="ctr"/>
            <a:r>
              <a:rPr lang="de-DE" sz="1400" dirty="0">
                <a:solidFill>
                  <a:srgbClr val="000000"/>
                </a:solidFill>
              </a:rPr>
              <a:t>&amp; Übungen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5B1BBF5D-1EAC-FA41-8E80-65C1858B07B6}"/>
              </a:ext>
            </a:extLst>
          </p:cNvPr>
          <p:cNvSpPr/>
          <p:nvPr/>
        </p:nvSpPr>
        <p:spPr>
          <a:xfrm>
            <a:off x="6588225" y="2955299"/>
            <a:ext cx="2156632" cy="785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Language: English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71EBCB9A-D10B-8B40-93F0-9723E38963FA}"/>
              </a:ext>
            </a:extLst>
          </p:cNvPr>
          <p:cNvSpPr/>
          <p:nvPr/>
        </p:nvSpPr>
        <p:spPr>
          <a:xfrm>
            <a:off x="6588225" y="3926601"/>
            <a:ext cx="2156632" cy="785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Dozent: 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LB Franz Wimmer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(</a:t>
            </a:r>
            <a:r>
              <a:rPr lang="de-DE" sz="1400" dirty="0" err="1">
                <a:solidFill>
                  <a:srgbClr val="000000"/>
                </a:solidFill>
              </a:rPr>
              <a:t>QAware</a:t>
            </a:r>
            <a:r>
              <a:rPr lang="de-DE" sz="1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37192E37-2BA7-A649-962B-BBD1954030D8}"/>
              </a:ext>
            </a:extLst>
          </p:cNvPr>
          <p:cNvSpPr/>
          <p:nvPr/>
        </p:nvSpPr>
        <p:spPr>
          <a:xfrm>
            <a:off x="6588224" y="5869205"/>
            <a:ext cx="2156632" cy="785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FWPM für AAI/INF/WIF, ab 6. Fachsemester </a:t>
            </a:r>
          </a:p>
        </p:txBody>
      </p:sp>
      <p:sp>
        <p:nvSpPr>
          <p:cNvPr id="5" name="Abgerundetes Rechteck 12">
            <a:extLst>
              <a:ext uri="{FF2B5EF4-FFF2-40B4-BE49-F238E27FC236}">
                <a16:creationId xmlns:a16="http://schemas.microsoft.com/office/drawing/2014/main" id="{F5ECEA3B-A615-AB0C-B68E-935A288053B3}"/>
              </a:ext>
            </a:extLst>
          </p:cNvPr>
          <p:cNvSpPr/>
          <p:nvPr/>
        </p:nvSpPr>
        <p:spPr>
          <a:xfrm>
            <a:off x="6588225" y="4897903"/>
            <a:ext cx="2156632" cy="7856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Prüfung: </a:t>
            </a:r>
            <a:br>
              <a:rPr lang="de-DE" sz="1400" dirty="0">
                <a:solidFill>
                  <a:srgbClr val="00000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SP 90 Min.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0899296-F592-032F-8A34-4420665012A1}"/>
              </a:ext>
            </a:extLst>
          </p:cNvPr>
          <p:cNvSpPr txBox="1"/>
          <p:nvPr/>
        </p:nvSpPr>
        <p:spPr>
          <a:xfrm>
            <a:off x="189280" y="6031182"/>
            <a:ext cx="119616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874087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ce696e9412443ecc57c32ed4796326ae4778a"/>
  <p:tag name="ISPRING_RESOURCE_PATHS_HASH_2" val="dcdee248e8b415a31db5bdcb3c7536f2dc05062"/>
</p:tagLst>
</file>

<file path=ppt/theme/theme1.xml><?xml version="1.0" encoding="utf-8"?>
<a:theme xmlns:a="http://schemas.openxmlformats.org/drawingml/2006/main" name="Leere Präsentation">
  <a:themeElements>
    <a:clrScheme name="Benutzerdefiniert 36">
      <a:dk1>
        <a:srgbClr val="6F6F6E"/>
      </a:dk1>
      <a:lt1>
        <a:srgbClr val="FFFFFF"/>
      </a:lt1>
      <a:dk2>
        <a:srgbClr val="6F6F6E"/>
      </a:dk2>
      <a:lt2>
        <a:srgbClr val="E3E3E3"/>
      </a:lt2>
      <a:accent1>
        <a:srgbClr val="F39100"/>
      </a:accent1>
      <a:accent2>
        <a:srgbClr val="002F5D"/>
      </a:accent2>
      <a:accent3>
        <a:srgbClr val="677000"/>
      </a:accent3>
      <a:accent4>
        <a:srgbClr val="921578"/>
      </a:accent4>
      <a:accent5>
        <a:srgbClr val="3976A3"/>
      </a:accent5>
      <a:accent6>
        <a:srgbClr val="FFFFFF"/>
      </a:accent6>
      <a:hlink>
        <a:srgbClr val="000000"/>
      </a:hlink>
      <a:folHlink>
        <a:srgbClr val="000000"/>
      </a:folHlink>
    </a:clrScheme>
    <a:fontScheme name="Leere Prä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Macintosh PowerPoint</Application>
  <PresentationFormat>Bildschirmpräsentation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</vt:lpstr>
      <vt:lpstr>Wingdings</vt:lpstr>
      <vt:lpstr>Leere Präsentation</vt:lpstr>
      <vt:lpstr>CC</vt:lpstr>
    </vt:vector>
  </TitlesOfParts>
  <Manager/>
  <Company>Technische Hochschule Rosenheim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Informatik: FWPM Übersicht und Berufsprofile</dc:title>
  <dc:subject/>
  <dc:creator>Florian.Kuenzner@fh-rosenheim.de</dc:creator>
  <cp:keywords/>
  <dc:description/>
  <cp:lastModifiedBy>Franz Wimmer</cp:lastModifiedBy>
  <cp:revision>1221</cp:revision>
  <cp:lastPrinted>2019-07-06T08:29:21Z</cp:lastPrinted>
  <dcterms:created xsi:type="dcterms:W3CDTF">2015-11-10T07:47:49Z</dcterms:created>
  <dcterms:modified xsi:type="dcterms:W3CDTF">2024-07-31T13:09:00Z</dcterms:modified>
  <cp:category/>
</cp:coreProperties>
</file>