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60" r:id="rId4"/>
    <p:sldId id="259" r:id="rId5"/>
    <p:sldId id="277" r:id="rId6"/>
    <p:sldId id="261" r:id="rId7"/>
    <p:sldId id="272" r:id="rId8"/>
    <p:sldId id="263" r:id="rId9"/>
    <p:sldId id="265" r:id="rId10"/>
    <p:sldId id="269" r:id="rId11"/>
    <p:sldId id="270" r:id="rId12"/>
    <p:sldId id="273" r:id="rId13"/>
    <p:sldId id="271" r:id="rId14"/>
    <p:sldId id="264" r:id="rId15"/>
    <p:sldId id="266" r:id="rId16"/>
    <p:sldId id="267" r:id="rId17"/>
    <p:sldId id="268" r:id="rId18"/>
    <p:sldId id="275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1F4E4E"/>
    <a:srgbClr val="2F4B3C"/>
    <a:srgbClr val="003635"/>
    <a:srgbClr val="FF0D97"/>
    <a:srgbClr val="0000CC"/>
    <a:srgbClr val="9EFF29"/>
    <a:srgbClr val="C80064"/>
    <a:srgbClr val="C33A1F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91EBA-81F7-4C1C-99C0-36FE7831C221}" v="71" dt="2023-01-09T15:20:28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8F9A7-53DA-4763-95E9-3E316AEA68CF}" type="doc">
      <dgm:prSet loTypeId="urn:microsoft.com/office/officeart/2005/8/layout/vList2" loCatId="list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it-IT"/>
        </a:p>
      </dgm:t>
    </dgm:pt>
    <dgm:pt modelId="{7BA97CF8-EA5D-4BA4-94E1-AE188F056617}">
      <dgm:prSet/>
      <dgm:spPr>
        <a:solidFill>
          <a:srgbClr val="007033"/>
        </a:solidFill>
      </dgm:spPr>
      <dgm:t>
        <a:bodyPr/>
        <a:lstStyle/>
        <a:p>
          <a:r>
            <a:rPr lang="en-US" b="1"/>
            <a:t>VIF</a:t>
          </a:r>
          <a:endParaRPr lang="it-IT" dirty="0"/>
        </a:p>
      </dgm:t>
    </dgm:pt>
    <dgm:pt modelId="{A06A9EE8-E719-4866-BAA3-D569F5E730EF}" type="parTrans" cxnId="{A30C32E1-C35F-45B3-A7F4-F84C51CA298F}">
      <dgm:prSet/>
      <dgm:spPr/>
      <dgm:t>
        <a:bodyPr/>
        <a:lstStyle/>
        <a:p>
          <a:endParaRPr lang="it-IT"/>
        </a:p>
      </dgm:t>
    </dgm:pt>
    <dgm:pt modelId="{97CE0524-13D1-4A93-AAC5-CCDFDD5CA201}" type="sibTrans" cxnId="{A30C32E1-C35F-45B3-A7F4-F84C51CA298F}">
      <dgm:prSet/>
      <dgm:spPr/>
      <dgm:t>
        <a:bodyPr/>
        <a:lstStyle/>
        <a:p>
          <a:endParaRPr lang="it-IT"/>
        </a:p>
      </dgm:t>
    </dgm:pt>
    <dgm:pt modelId="{CFFC669B-57F1-4B24-AAAF-8F50B36D5419}">
      <dgm:prSet/>
      <dgm:spPr/>
      <dgm:t>
        <a:bodyPr/>
        <a:lstStyle/>
        <a:p>
          <a:r>
            <a:rPr lang="en-US" dirty="0"/>
            <a:t>Horsepower 	</a:t>
          </a:r>
          <a:r>
            <a:rPr lang="en-US" b="1" dirty="0"/>
            <a:t>3.422691</a:t>
          </a:r>
          <a:r>
            <a:rPr lang="en-US" dirty="0"/>
            <a:t> </a:t>
          </a:r>
          <a:endParaRPr lang="it-IT" dirty="0"/>
        </a:p>
      </dgm:t>
    </dgm:pt>
    <dgm:pt modelId="{51C2D06D-44AA-4D60-9679-AA250F1E7FBD}" type="parTrans" cxnId="{737FFF57-0A77-45F6-91C9-2B251086305D}">
      <dgm:prSet/>
      <dgm:spPr/>
      <dgm:t>
        <a:bodyPr/>
        <a:lstStyle/>
        <a:p>
          <a:endParaRPr lang="it-IT"/>
        </a:p>
      </dgm:t>
    </dgm:pt>
    <dgm:pt modelId="{A7D65854-AA2C-4AC6-A72F-E185B1515E3A}" type="sibTrans" cxnId="{737FFF57-0A77-45F6-91C9-2B251086305D}">
      <dgm:prSet/>
      <dgm:spPr/>
      <dgm:t>
        <a:bodyPr/>
        <a:lstStyle/>
        <a:p>
          <a:endParaRPr lang="it-IT"/>
        </a:p>
      </dgm:t>
    </dgm:pt>
    <dgm:pt modelId="{71871141-445D-4656-A50E-C3635605A0FF}">
      <dgm:prSet/>
      <dgm:spPr/>
      <dgm:t>
        <a:bodyPr/>
        <a:lstStyle/>
        <a:p>
          <a:r>
            <a:rPr lang="en-US" dirty="0" err="1"/>
            <a:t>Comp.ratio</a:t>
          </a:r>
          <a:r>
            <a:rPr lang="en-US" dirty="0"/>
            <a:t>           </a:t>
          </a:r>
          <a:r>
            <a:rPr lang="en-US" b="1" dirty="0"/>
            <a:t>1.202820</a:t>
          </a:r>
          <a:endParaRPr lang="it-IT" dirty="0"/>
        </a:p>
      </dgm:t>
    </dgm:pt>
    <dgm:pt modelId="{1D3E0341-E97E-44FC-B869-392E7DFCC84B}" type="parTrans" cxnId="{71CB76C7-6AD7-4DAB-9C22-88E27435298E}">
      <dgm:prSet/>
      <dgm:spPr/>
      <dgm:t>
        <a:bodyPr/>
        <a:lstStyle/>
        <a:p>
          <a:endParaRPr lang="it-IT"/>
        </a:p>
      </dgm:t>
    </dgm:pt>
    <dgm:pt modelId="{392B498B-EB4B-4FCD-942B-495FC00456F1}" type="sibTrans" cxnId="{71CB76C7-6AD7-4DAB-9C22-88E27435298E}">
      <dgm:prSet/>
      <dgm:spPr/>
      <dgm:t>
        <a:bodyPr/>
        <a:lstStyle/>
        <a:p>
          <a:endParaRPr lang="it-IT"/>
        </a:p>
      </dgm:t>
    </dgm:pt>
    <dgm:pt modelId="{1B59A302-0728-4362-A228-8FD54A274EAB}">
      <dgm:prSet/>
      <dgm:spPr/>
      <dgm:t>
        <a:bodyPr/>
        <a:lstStyle/>
        <a:p>
          <a:r>
            <a:rPr lang="en-US"/>
            <a:t>Carlength 	</a:t>
          </a:r>
          <a:r>
            <a:rPr lang="en-US" b="1"/>
            <a:t>2.134906</a:t>
          </a:r>
          <a:endParaRPr lang="it-IT"/>
        </a:p>
      </dgm:t>
    </dgm:pt>
    <dgm:pt modelId="{C09F9B3A-266F-49A6-B667-BC0735E214AE}" type="parTrans" cxnId="{9F82D350-87AB-4188-B41C-7F7C6FC3609D}">
      <dgm:prSet/>
      <dgm:spPr/>
      <dgm:t>
        <a:bodyPr/>
        <a:lstStyle/>
        <a:p>
          <a:endParaRPr lang="it-IT"/>
        </a:p>
      </dgm:t>
    </dgm:pt>
    <dgm:pt modelId="{C13C40BD-66AB-42B1-9DE7-2EA1A6981303}" type="sibTrans" cxnId="{9F82D350-87AB-4188-B41C-7F7C6FC3609D}">
      <dgm:prSet/>
      <dgm:spPr/>
      <dgm:t>
        <a:bodyPr/>
        <a:lstStyle/>
        <a:p>
          <a:endParaRPr lang="it-IT"/>
        </a:p>
      </dgm:t>
    </dgm:pt>
    <dgm:pt modelId="{0E0BE37E-A119-4B5A-8F05-EECB2F9ED8CF}">
      <dgm:prSet/>
      <dgm:spPr/>
      <dgm:t>
        <a:bodyPr/>
        <a:lstStyle/>
        <a:p>
          <a:r>
            <a:rPr lang="en-US"/>
            <a:t>Enginesize	</a:t>
          </a:r>
          <a:r>
            <a:rPr lang="en-US" b="1"/>
            <a:t>4.266065</a:t>
          </a:r>
          <a:endParaRPr lang="it-IT"/>
        </a:p>
      </dgm:t>
    </dgm:pt>
    <dgm:pt modelId="{23BF2D0D-0145-4D5D-A7F1-414AC8D0AA37}" type="parTrans" cxnId="{96762EB0-5672-4262-B56F-8E5D52251CDB}">
      <dgm:prSet/>
      <dgm:spPr/>
      <dgm:t>
        <a:bodyPr/>
        <a:lstStyle/>
        <a:p>
          <a:endParaRPr lang="it-IT"/>
        </a:p>
      </dgm:t>
    </dgm:pt>
    <dgm:pt modelId="{F99A97AF-9CF0-4BC8-B00F-0FFA0164C417}" type="sibTrans" cxnId="{96762EB0-5672-4262-B56F-8E5D52251CDB}">
      <dgm:prSet/>
      <dgm:spPr/>
      <dgm:t>
        <a:bodyPr/>
        <a:lstStyle/>
        <a:p>
          <a:endParaRPr lang="it-IT"/>
        </a:p>
      </dgm:t>
    </dgm:pt>
    <dgm:pt modelId="{E205AE31-9EE1-496A-94C2-1E30235D97A1}" type="pres">
      <dgm:prSet presAssocID="{2338F9A7-53DA-4763-95E9-3E316AEA68CF}" presName="linear" presStyleCnt="0">
        <dgm:presLayoutVars>
          <dgm:animLvl val="lvl"/>
          <dgm:resizeHandles val="exact"/>
        </dgm:presLayoutVars>
      </dgm:prSet>
      <dgm:spPr/>
    </dgm:pt>
    <dgm:pt modelId="{1681CEF3-B764-4CB4-801A-1B710FB7C6E0}" type="pres">
      <dgm:prSet presAssocID="{7BA97CF8-EA5D-4BA4-94E1-AE188F0566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A4973A-09E4-4C2A-8453-7AD4AE571949}" type="pres">
      <dgm:prSet presAssocID="{97CE0524-13D1-4A93-AAC5-CCDFDD5CA201}" presName="spacer" presStyleCnt="0"/>
      <dgm:spPr/>
    </dgm:pt>
    <dgm:pt modelId="{623B10CE-40D4-453F-B125-DDC8FDF1B8ED}" type="pres">
      <dgm:prSet presAssocID="{CFFC669B-57F1-4B24-AAAF-8F50B36D54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2299CE-ECDF-4846-B2D4-0C36D1364DCA}" type="pres">
      <dgm:prSet presAssocID="{A7D65854-AA2C-4AC6-A72F-E185B1515E3A}" presName="spacer" presStyleCnt="0"/>
      <dgm:spPr/>
    </dgm:pt>
    <dgm:pt modelId="{870F0149-CC0A-49BF-9BA9-32038C3ED9D6}" type="pres">
      <dgm:prSet presAssocID="{71871141-445D-4656-A50E-C3635605A0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82D08B3-FC71-4C0F-8728-D26DC541422D}" type="pres">
      <dgm:prSet presAssocID="{392B498B-EB4B-4FCD-942B-495FC00456F1}" presName="spacer" presStyleCnt="0"/>
      <dgm:spPr/>
    </dgm:pt>
    <dgm:pt modelId="{12A765C3-BA71-45E0-9CE1-4A822CE4A02A}" type="pres">
      <dgm:prSet presAssocID="{1B59A302-0728-4362-A228-8FD54A274E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7EE7BE-EEF3-47D1-9224-BA7FD6CFC518}" type="pres">
      <dgm:prSet presAssocID="{C13C40BD-66AB-42B1-9DE7-2EA1A6981303}" presName="spacer" presStyleCnt="0"/>
      <dgm:spPr/>
    </dgm:pt>
    <dgm:pt modelId="{3C0B80A2-3BF7-4452-8EA6-41A7F482798B}" type="pres">
      <dgm:prSet presAssocID="{0E0BE37E-A119-4B5A-8F05-EECB2F9ED8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328C23-A926-47F9-9EFF-1A3D944D7DC6}" type="presOf" srcId="{71871141-445D-4656-A50E-C3635605A0FF}" destId="{870F0149-CC0A-49BF-9BA9-32038C3ED9D6}" srcOrd="0" destOrd="0" presId="urn:microsoft.com/office/officeart/2005/8/layout/vList2"/>
    <dgm:cxn modelId="{9F82D350-87AB-4188-B41C-7F7C6FC3609D}" srcId="{2338F9A7-53DA-4763-95E9-3E316AEA68CF}" destId="{1B59A302-0728-4362-A228-8FD54A274EAB}" srcOrd="3" destOrd="0" parTransId="{C09F9B3A-266F-49A6-B667-BC0735E214AE}" sibTransId="{C13C40BD-66AB-42B1-9DE7-2EA1A6981303}"/>
    <dgm:cxn modelId="{737FFF57-0A77-45F6-91C9-2B251086305D}" srcId="{2338F9A7-53DA-4763-95E9-3E316AEA68CF}" destId="{CFFC669B-57F1-4B24-AAAF-8F50B36D5419}" srcOrd="1" destOrd="0" parTransId="{51C2D06D-44AA-4D60-9679-AA250F1E7FBD}" sibTransId="{A7D65854-AA2C-4AC6-A72F-E185B1515E3A}"/>
    <dgm:cxn modelId="{14ED5288-0FD3-4F6A-9118-65B987FEBEBC}" type="presOf" srcId="{1B59A302-0728-4362-A228-8FD54A274EAB}" destId="{12A765C3-BA71-45E0-9CE1-4A822CE4A02A}" srcOrd="0" destOrd="0" presId="urn:microsoft.com/office/officeart/2005/8/layout/vList2"/>
    <dgm:cxn modelId="{96762EB0-5672-4262-B56F-8E5D52251CDB}" srcId="{2338F9A7-53DA-4763-95E9-3E316AEA68CF}" destId="{0E0BE37E-A119-4B5A-8F05-EECB2F9ED8CF}" srcOrd="4" destOrd="0" parTransId="{23BF2D0D-0145-4D5D-A7F1-414AC8D0AA37}" sibTransId="{F99A97AF-9CF0-4BC8-B00F-0FFA0164C417}"/>
    <dgm:cxn modelId="{ACB8C9C2-3A87-4F2C-B7C6-EDD31B7C8B71}" type="presOf" srcId="{CFFC669B-57F1-4B24-AAAF-8F50B36D5419}" destId="{623B10CE-40D4-453F-B125-DDC8FDF1B8ED}" srcOrd="0" destOrd="0" presId="urn:microsoft.com/office/officeart/2005/8/layout/vList2"/>
    <dgm:cxn modelId="{71CB76C7-6AD7-4DAB-9C22-88E27435298E}" srcId="{2338F9A7-53DA-4763-95E9-3E316AEA68CF}" destId="{71871141-445D-4656-A50E-C3635605A0FF}" srcOrd="2" destOrd="0" parTransId="{1D3E0341-E97E-44FC-B869-392E7DFCC84B}" sibTransId="{392B498B-EB4B-4FCD-942B-495FC00456F1}"/>
    <dgm:cxn modelId="{271A00D1-2F1A-445C-AA75-497AE97A4D3E}" type="presOf" srcId="{2338F9A7-53DA-4763-95E9-3E316AEA68CF}" destId="{E205AE31-9EE1-496A-94C2-1E30235D97A1}" srcOrd="0" destOrd="0" presId="urn:microsoft.com/office/officeart/2005/8/layout/vList2"/>
    <dgm:cxn modelId="{6CF3D7D1-0BA8-4BE5-BD03-98AF4485E63A}" type="presOf" srcId="{0E0BE37E-A119-4B5A-8F05-EECB2F9ED8CF}" destId="{3C0B80A2-3BF7-4452-8EA6-41A7F482798B}" srcOrd="0" destOrd="0" presId="urn:microsoft.com/office/officeart/2005/8/layout/vList2"/>
    <dgm:cxn modelId="{A30C32E1-C35F-45B3-A7F4-F84C51CA298F}" srcId="{2338F9A7-53DA-4763-95E9-3E316AEA68CF}" destId="{7BA97CF8-EA5D-4BA4-94E1-AE188F056617}" srcOrd="0" destOrd="0" parTransId="{A06A9EE8-E719-4866-BAA3-D569F5E730EF}" sibTransId="{97CE0524-13D1-4A93-AAC5-CCDFDD5CA201}"/>
    <dgm:cxn modelId="{C2163CE7-1DA4-40F3-9CA5-7840BD0F21F4}" type="presOf" srcId="{7BA97CF8-EA5D-4BA4-94E1-AE188F056617}" destId="{1681CEF3-B764-4CB4-801A-1B710FB7C6E0}" srcOrd="0" destOrd="0" presId="urn:microsoft.com/office/officeart/2005/8/layout/vList2"/>
    <dgm:cxn modelId="{CE3576BF-BB1B-46B6-AF09-642017FF3839}" type="presParOf" srcId="{E205AE31-9EE1-496A-94C2-1E30235D97A1}" destId="{1681CEF3-B764-4CB4-801A-1B710FB7C6E0}" srcOrd="0" destOrd="0" presId="urn:microsoft.com/office/officeart/2005/8/layout/vList2"/>
    <dgm:cxn modelId="{09A5F847-AAFB-458C-BBA5-2383F32F9A13}" type="presParOf" srcId="{E205AE31-9EE1-496A-94C2-1E30235D97A1}" destId="{13A4973A-09E4-4C2A-8453-7AD4AE571949}" srcOrd="1" destOrd="0" presId="urn:microsoft.com/office/officeart/2005/8/layout/vList2"/>
    <dgm:cxn modelId="{36E37E4B-CB89-44C2-86C0-202239138D84}" type="presParOf" srcId="{E205AE31-9EE1-496A-94C2-1E30235D97A1}" destId="{623B10CE-40D4-453F-B125-DDC8FDF1B8ED}" srcOrd="2" destOrd="0" presId="urn:microsoft.com/office/officeart/2005/8/layout/vList2"/>
    <dgm:cxn modelId="{51BEBDF5-5585-45EC-8AAA-0E0FCB2B1F7F}" type="presParOf" srcId="{E205AE31-9EE1-496A-94C2-1E30235D97A1}" destId="{A92299CE-ECDF-4846-B2D4-0C36D1364DCA}" srcOrd="3" destOrd="0" presId="urn:microsoft.com/office/officeart/2005/8/layout/vList2"/>
    <dgm:cxn modelId="{48AD8549-0F1B-4345-B2D9-D30CB5C45397}" type="presParOf" srcId="{E205AE31-9EE1-496A-94C2-1E30235D97A1}" destId="{870F0149-CC0A-49BF-9BA9-32038C3ED9D6}" srcOrd="4" destOrd="0" presId="urn:microsoft.com/office/officeart/2005/8/layout/vList2"/>
    <dgm:cxn modelId="{5BE6ABA9-65E0-4F5A-BDA2-3F64465EC89E}" type="presParOf" srcId="{E205AE31-9EE1-496A-94C2-1E30235D97A1}" destId="{D82D08B3-FC71-4C0F-8728-D26DC541422D}" srcOrd="5" destOrd="0" presId="urn:microsoft.com/office/officeart/2005/8/layout/vList2"/>
    <dgm:cxn modelId="{10B1DE1F-A68A-4231-8E4B-2C56D564BF47}" type="presParOf" srcId="{E205AE31-9EE1-496A-94C2-1E30235D97A1}" destId="{12A765C3-BA71-45E0-9CE1-4A822CE4A02A}" srcOrd="6" destOrd="0" presId="urn:microsoft.com/office/officeart/2005/8/layout/vList2"/>
    <dgm:cxn modelId="{4C8EA831-BBBF-4E03-8808-36486ECD68F7}" type="presParOf" srcId="{E205AE31-9EE1-496A-94C2-1E30235D97A1}" destId="{927EE7BE-EEF3-47D1-9224-BA7FD6CFC518}" srcOrd="7" destOrd="0" presId="urn:microsoft.com/office/officeart/2005/8/layout/vList2"/>
    <dgm:cxn modelId="{798BD4DE-2173-484D-B30C-DED7C18C43C7}" type="presParOf" srcId="{E205AE31-9EE1-496A-94C2-1E30235D97A1}" destId="{3C0B80A2-3BF7-4452-8EA6-41A7F482798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285AB-AC96-43E8-B551-828E34269E10}" type="doc">
      <dgm:prSet loTypeId="urn:microsoft.com/office/officeart/2005/8/layout/vList2" loCatId="list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it-IT"/>
        </a:p>
      </dgm:t>
    </dgm:pt>
    <dgm:pt modelId="{23542E2E-DD74-4BB5-ADDB-DB89BC878B42}">
      <dgm:prSet/>
      <dgm:spPr>
        <a:solidFill>
          <a:srgbClr val="007033"/>
        </a:solidFill>
      </dgm:spPr>
      <dgm:t>
        <a:bodyPr/>
        <a:lstStyle/>
        <a:p>
          <a:r>
            <a:rPr lang="it-IT" dirty="0"/>
            <a:t>R-quadro</a:t>
          </a:r>
        </a:p>
      </dgm:t>
    </dgm:pt>
    <dgm:pt modelId="{230C8D0B-7A09-42D1-809E-CAC08733520F}" type="parTrans" cxnId="{667E66A1-D4FF-4323-9F32-6D13EEE54D31}">
      <dgm:prSet/>
      <dgm:spPr/>
      <dgm:t>
        <a:bodyPr/>
        <a:lstStyle/>
        <a:p>
          <a:endParaRPr lang="it-IT"/>
        </a:p>
      </dgm:t>
    </dgm:pt>
    <dgm:pt modelId="{54454792-E31D-44A5-87A8-F96D74B11FF9}" type="sibTrans" cxnId="{667E66A1-D4FF-4323-9F32-6D13EEE54D31}">
      <dgm:prSet/>
      <dgm:spPr/>
      <dgm:t>
        <a:bodyPr/>
        <a:lstStyle/>
        <a:p>
          <a:endParaRPr lang="it-IT"/>
        </a:p>
      </dgm:t>
    </dgm:pt>
    <dgm:pt modelId="{4804B17B-DD99-42F2-86DD-7ABD20227A20}">
      <dgm:prSet/>
      <dgm:spPr/>
      <dgm:t>
        <a:bodyPr/>
        <a:lstStyle/>
        <a:p>
          <a:r>
            <a:rPr lang="it-IT"/>
            <a:t>Multiple R-squared: 0.8363</a:t>
          </a:r>
        </a:p>
      </dgm:t>
    </dgm:pt>
    <dgm:pt modelId="{9D8F1CB5-0B1B-413F-ACCF-F0048DB1EC30}" type="parTrans" cxnId="{8F34C507-8477-4541-9C2C-4DF75BE82163}">
      <dgm:prSet/>
      <dgm:spPr/>
      <dgm:t>
        <a:bodyPr/>
        <a:lstStyle/>
        <a:p>
          <a:endParaRPr lang="it-IT"/>
        </a:p>
      </dgm:t>
    </dgm:pt>
    <dgm:pt modelId="{90D6698D-7561-4CEA-A800-0ABB791EDBAD}" type="sibTrans" cxnId="{8F34C507-8477-4541-9C2C-4DF75BE82163}">
      <dgm:prSet/>
      <dgm:spPr/>
      <dgm:t>
        <a:bodyPr/>
        <a:lstStyle/>
        <a:p>
          <a:endParaRPr lang="it-IT"/>
        </a:p>
      </dgm:t>
    </dgm:pt>
    <dgm:pt modelId="{7059DC27-E434-4B4E-AB11-51FECBC0154A}">
      <dgm:prSet/>
      <dgm:spPr/>
      <dgm:t>
        <a:bodyPr/>
        <a:lstStyle/>
        <a:p>
          <a:r>
            <a:rPr lang="it-IT"/>
            <a:t>Adjsted R-squared: 0.8316</a:t>
          </a:r>
        </a:p>
      </dgm:t>
    </dgm:pt>
    <dgm:pt modelId="{87099184-9B51-46ED-B5AF-37372C608273}" type="parTrans" cxnId="{9692EE8F-C85A-4D92-ADC7-33A0D2E6ABE5}">
      <dgm:prSet/>
      <dgm:spPr/>
      <dgm:t>
        <a:bodyPr/>
        <a:lstStyle/>
        <a:p>
          <a:endParaRPr lang="it-IT"/>
        </a:p>
      </dgm:t>
    </dgm:pt>
    <dgm:pt modelId="{F3112F94-F0D8-44D5-904B-46AE343402F1}" type="sibTrans" cxnId="{9692EE8F-C85A-4D92-ADC7-33A0D2E6ABE5}">
      <dgm:prSet/>
      <dgm:spPr/>
      <dgm:t>
        <a:bodyPr/>
        <a:lstStyle/>
        <a:p>
          <a:endParaRPr lang="it-IT"/>
        </a:p>
      </dgm:t>
    </dgm:pt>
    <dgm:pt modelId="{4F9EBF14-0060-468F-B538-9CC6F9EF54F6}">
      <dgm:prSet/>
      <dgm:spPr/>
      <dgm:t>
        <a:bodyPr/>
        <a:lstStyle/>
        <a:p>
          <a:r>
            <a:rPr lang="it-IT"/>
            <a:t>F-statistic: 177.5</a:t>
          </a:r>
        </a:p>
      </dgm:t>
    </dgm:pt>
    <dgm:pt modelId="{D6D8CFE7-E5AC-4941-98E8-77A9B361AAF5}" type="parTrans" cxnId="{416CCB2A-91A8-45D6-B597-01AA1A122A90}">
      <dgm:prSet/>
      <dgm:spPr/>
      <dgm:t>
        <a:bodyPr/>
        <a:lstStyle/>
        <a:p>
          <a:endParaRPr lang="it-IT"/>
        </a:p>
      </dgm:t>
    </dgm:pt>
    <dgm:pt modelId="{23254663-6682-464F-BA27-8E84C526B437}" type="sibTrans" cxnId="{416CCB2A-91A8-45D6-B597-01AA1A122A90}">
      <dgm:prSet/>
      <dgm:spPr/>
      <dgm:t>
        <a:bodyPr/>
        <a:lstStyle/>
        <a:p>
          <a:endParaRPr lang="it-IT"/>
        </a:p>
      </dgm:t>
    </dgm:pt>
    <dgm:pt modelId="{4A4589D0-D8BA-49EE-A1F7-EA3D0F89F8CC}">
      <dgm:prSet/>
      <dgm:spPr/>
      <dgm:t>
        <a:bodyPr/>
        <a:lstStyle/>
        <a:p>
          <a:r>
            <a:rPr lang="it-IT"/>
            <a:t>p-value: &lt; 2.2e-16</a:t>
          </a:r>
        </a:p>
      </dgm:t>
    </dgm:pt>
    <dgm:pt modelId="{52CAC816-5846-4BFC-852F-FF84A3E9F058}" type="parTrans" cxnId="{64A303C4-7BEB-4267-A9C2-63335DC8FF5D}">
      <dgm:prSet/>
      <dgm:spPr/>
      <dgm:t>
        <a:bodyPr/>
        <a:lstStyle/>
        <a:p>
          <a:endParaRPr lang="it-IT"/>
        </a:p>
      </dgm:t>
    </dgm:pt>
    <dgm:pt modelId="{ED4E71DC-EF89-489D-9A6C-73356A0611AB}" type="sibTrans" cxnId="{64A303C4-7BEB-4267-A9C2-63335DC8FF5D}">
      <dgm:prSet/>
      <dgm:spPr/>
      <dgm:t>
        <a:bodyPr/>
        <a:lstStyle/>
        <a:p>
          <a:endParaRPr lang="it-IT"/>
        </a:p>
      </dgm:t>
    </dgm:pt>
    <dgm:pt modelId="{663B72F6-DE28-47A0-89DE-AED0187389D2}" type="pres">
      <dgm:prSet presAssocID="{EA5285AB-AC96-43E8-B551-828E34269E10}" presName="linear" presStyleCnt="0">
        <dgm:presLayoutVars>
          <dgm:animLvl val="lvl"/>
          <dgm:resizeHandles val="exact"/>
        </dgm:presLayoutVars>
      </dgm:prSet>
      <dgm:spPr/>
    </dgm:pt>
    <dgm:pt modelId="{9DFF00EB-2532-47F2-8B28-A1A4FB8B1747}" type="pres">
      <dgm:prSet presAssocID="{23542E2E-DD74-4BB5-ADDB-DB89BC878B4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CDF83E-D016-4FA0-9024-569DDDA52861}" type="pres">
      <dgm:prSet presAssocID="{54454792-E31D-44A5-87A8-F96D74B11FF9}" presName="spacer" presStyleCnt="0"/>
      <dgm:spPr/>
    </dgm:pt>
    <dgm:pt modelId="{C98484CE-40CF-452D-89EC-711AFEA306F8}" type="pres">
      <dgm:prSet presAssocID="{4804B17B-DD99-42F2-86DD-7ABD20227A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524AA9-21D2-49C9-82CE-789C572B18DA}" type="pres">
      <dgm:prSet presAssocID="{90D6698D-7561-4CEA-A800-0ABB791EDBAD}" presName="spacer" presStyleCnt="0"/>
      <dgm:spPr/>
    </dgm:pt>
    <dgm:pt modelId="{6041F660-2A28-42ED-AE58-AA8D17D73529}" type="pres">
      <dgm:prSet presAssocID="{7059DC27-E434-4B4E-AB11-51FECBC015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CDAA31-626C-4F96-855B-03132EAD7211}" type="pres">
      <dgm:prSet presAssocID="{F3112F94-F0D8-44D5-904B-46AE343402F1}" presName="spacer" presStyleCnt="0"/>
      <dgm:spPr/>
    </dgm:pt>
    <dgm:pt modelId="{0A42DBDA-FD03-46C1-A1E6-71ED86478ACD}" type="pres">
      <dgm:prSet presAssocID="{4F9EBF14-0060-468F-B538-9CC6F9EF54F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300D03-C135-4608-B09B-DCEDF75E8D28}" type="pres">
      <dgm:prSet presAssocID="{23254663-6682-464F-BA27-8E84C526B437}" presName="spacer" presStyleCnt="0"/>
      <dgm:spPr/>
    </dgm:pt>
    <dgm:pt modelId="{8B07D8B4-4B37-4ABD-922F-71194EC9F582}" type="pres">
      <dgm:prSet presAssocID="{4A4589D0-D8BA-49EE-A1F7-EA3D0F89F8C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34C507-8477-4541-9C2C-4DF75BE82163}" srcId="{EA5285AB-AC96-43E8-B551-828E34269E10}" destId="{4804B17B-DD99-42F2-86DD-7ABD20227A20}" srcOrd="1" destOrd="0" parTransId="{9D8F1CB5-0B1B-413F-ACCF-F0048DB1EC30}" sibTransId="{90D6698D-7561-4CEA-A800-0ABB791EDBAD}"/>
    <dgm:cxn modelId="{1B973A23-7421-401B-B4F1-FAED4B73A968}" type="presOf" srcId="{4F9EBF14-0060-468F-B538-9CC6F9EF54F6}" destId="{0A42DBDA-FD03-46C1-A1E6-71ED86478ACD}" srcOrd="0" destOrd="0" presId="urn:microsoft.com/office/officeart/2005/8/layout/vList2"/>
    <dgm:cxn modelId="{416CCB2A-91A8-45D6-B597-01AA1A122A90}" srcId="{EA5285AB-AC96-43E8-B551-828E34269E10}" destId="{4F9EBF14-0060-468F-B538-9CC6F9EF54F6}" srcOrd="3" destOrd="0" parTransId="{D6D8CFE7-E5AC-4941-98E8-77A9B361AAF5}" sibTransId="{23254663-6682-464F-BA27-8E84C526B437}"/>
    <dgm:cxn modelId="{6F9B865F-6234-4323-B249-4DC17CC89C51}" type="presOf" srcId="{EA5285AB-AC96-43E8-B551-828E34269E10}" destId="{663B72F6-DE28-47A0-89DE-AED0187389D2}" srcOrd="0" destOrd="0" presId="urn:microsoft.com/office/officeart/2005/8/layout/vList2"/>
    <dgm:cxn modelId="{8C55D752-0FB2-4FED-9269-A21B846BDFE5}" type="presOf" srcId="{4A4589D0-D8BA-49EE-A1F7-EA3D0F89F8CC}" destId="{8B07D8B4-4B37-4ABD-922F-71194EC9F582}" srcOrd="0" destOrd="0" presId="urn:microsoft.com/office/officeart/2005/8/layout/vList2"/>
    <dgm:cxn modelId="{9692EE8F-C85A-4D92-ADC7-33A0D2E6ABE5}" srcId="{EA5285AB-AC96-43E8-B551-828E34269E10}" destId="{7059DC27-E434-4B4E-AB11-51FECBC0154A}" srcOrd="2" destOrd="0" parTransId="{87099184-9B51-46ED-B5AF-37372C608273}" sibTransId="{F3112F94-F0D8-44D5-904B-46AE343402F1}"/>
    <dgm:cxn modelId="{667E66A1-D4FF-4323-9F32-6D13EEE54D31}" srcId="{EA5285AB-AC96-43E8-B551-828E34269E10}" destId="{23542E2E-DD74-4BB5-ADDB-DB89BC878B42}" srcOrd="0" destOrd="0" parTransId="{230C8D0B-7A09-42D1-809E-CAC08733520F}" sibTransId="{54454792-E31D-44A5-87A8-F96D74B11FF9}"/>
    <dgm:cxn modelId="{19FBD3AB-E325-49F1-910D-DF4122245EF1}" type="presOf" srcId="{4804B17B-DD99-42F2-86DD-7ABD20227A20}" destId="{C98484CE-40CF-452D-89EC-711AFEA306F8}" srcOrd="0" destOrd="0" presId="urn:microsoft.com/office/officeart/2005/8/layout/vList2"/>
    <dgm:cxn modelId="{1D6170C3-BD7A-485B-9707-120206C7D794}" type="presOf" srcId="{7059DC27-E434-4B4E-AB11-51FECBC0154A}" destId="{6041F660-2A28-42ED-AE58-AA8D17D73529}" srcOrd="0" destOrd="0" presId="urn:microsoft.com/office/officeart/2005/8/layout/vList2"/>
    <dgm:cxn modelId="{64A303C4-7BEB-4267-A9C2-63335DC8FF5D}" srcId="{EA5285AB-AC96-43E8-B551-828E34269E10}" destId="{4A4589D0-D8BA-49EE-A1F7-EA3D0F89F8CC}" srcOrd="4" destOrd="0" parTransId="{52CAC816-5846-4BFC-852F-FF84A3E9F058}" sibTransId="{ED4E71DC-EF89-489D-9A6C-73356A0611AB}"/>
    <dgm:cxn modelId="{AC86BCC7-F7A6-4C29-8D49-7AE22E66731B}" type="presOf" srcId="{23542E2E-DD74-4BB5-ADDB-DB89BC878B42}" destId="{9DFF00EB-2532-47F2-8B28-A1A4FB8B1747}" srcOrd="0" destOrd="0" presId="urn:microsoft.com/office/officeart/2005/8/layout/vList2"/>
    <dgm:cxn modelId="{C536F90A-CCD6-4D69-B428-7A2DABCE4A8C}" type="presParOf" srcId="{663B72F6-DE28-47A0-89DE-AED0187389D2}" destId="{9DFF00EB-2532-47F2-8B28-A1A4FB8B1747}" srcOrd="0" destOrd="0" presId="urn:microsoft.com/office/officeart/2005/8/layout/vList2"/>
    <dgm:cxn modelId="{6D274971-CEA7-46A1-B4FE-D5D021D5E7A1}" type="presParOf" srcId="{663B72F6-DE28-47A0-89DE-AED0187389D2}" destId="{0DCDF83E-D016-4FA0-9024-569DDDA52861}" srcOrd="1" destOrd="0" presId="urn:microsoft.com/office/officeart/2005/8/layout/vList2"/>
    <dgm:cxn modelId="{D96405F3-403C-45C6-B25A-ED906049B8A6}" type="presParOf" srcId="{663B72F6-DE28-47A0-89DE-AED0187389D2}" destId="{C98484CE-40CF-452D-89EC-711AFEA306F8}" srcOrd="2" destOrd="0" presId="urn:microsoft.com/office/officeart/2005/8/layout/vList2"/>
    <dgm:cxn modelId="{1B7332E1-3E69-444C-B959-3A7F617B57CF}" type="presParOf" srcId="{663B72F6-DE28-47A0-89DE-AED0187389D2}" destId="{D6524AA9-21D2-49C9-82CE-789C572B18DA}" srcOrd="3" destOrd="0" presId="urn:microsoft.com/office/officeart/2005/8/layout/vList2"/>
    <dgm:cxn modelId="{6761685B-E5A2-4AF9-B15D-486E846E3AEE}" type="presParOf" srcId="{663B72F6-DE28-47A0-89DE-AED0187389D2}" destId="{6041F660-2A28-42ED-AE58-AA8D17D73529}" srcOrd="4" destOrd="0" presId="urn:microsoft.com/office/officeart/2005/8/layout/vList2"/>
    <dgm:cxn modelId="{0ACAF1E3-0451-4FB1-8A8F-EAE22020750F}" type="presParOf" srcId="{663B72F6-DE28-47A0-89DE-AED0187389D2}" destId="{7DCDAA31-626C-4F96-855B-03132EAD7211}" srcOrd="5" destOrd="0" presId="urn:microsoft.com/office/officeart/2005/8/layout/vList2"/>
    <dgm:cxn modelId="{1CA55D9D-B041-4738-A272-678742C6F919}" type="presParOf" srcId="{663B72F6-DE28-47A0-89DE-AED0187389D2}" destId="{0A42DBDA-FD03-46C1-A1E6-71ED86478ACD}" srcOrd="6" destOrd="0" presId="urn:microsoft.com/office/officeart/2005/8/layout/vList2"/>
    <dgm:cxn modelId="{559CB919-4A34-4E54-8E78-24AE46C49825}" type="presParOf" srcId="{663B72F6-DE28-47A0-89DE-AED0187389D2}" destId="{D5300D03-C135-4608-B09B-DCEDF75E8D28}" srcOrd="7" destOrd="0" presId="urn:microsoft.com/office/officeart/2005/8/layout/vList2"/>
    <dgm:cxn modelId="{9DE12419-39D6-4E36-91B6-D9BAEEFC68DE}" type="presParOf" srcId="{663B72F6-DE28-47A0-89DE-AED0187389D2}" destId="{8B07D8B4-4B37-4ABD-922F-71194EC9F5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1CEF3-B764-4CB4-801A-1B710FB7C6E0}">
      <dsp:nvSpPr>
        <dsp:cNvPr id="0" name=""/>
        <dsp:cNvSpPr/>
      </dsp:nvSpPr>
      <dsp:spPr>
        <a:xfrm>
          <a:off x="0" y="54173"/>
          <a:ext cx="4038600" cy="599625"/>
        </a:xfrm>
        <a:prstGeom prst="roundRect">
          <a:avLst/>
        </a:prstGeom>
        <a:solidFill>
          <a:srgbClr val="0070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VIF</a:t>
          </a:r>
          <a:endParaRPr lang="it-IT" sz="2500" kern="1200" dirty="0"/>
        </a:p>
      </dsp:txBody>
      <dsp:txXfrm>
        <a:off x="29271" y="83444"/>
        <a:ext cx="3980058" cy="541083"/>
      </dsp:txXfrm>
    </dsp:sp>
    <dsp:sp modelId="{623B10CE-40D4-453F-B125-DDC8FDF1B8ED}">
      <dsp:nvSpPr>
        <dsp:cNvPr id="0" name=""/>
        <dsp:cNvSpPr/>
      </dsp:nvSpPr>
      <dsp:spPr>
        <a:xfrm>
          <a:off x="0" y="725798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Horsepower 	</a:t>
          </a:r>
          <a:r>
            <a:rPr lang="en-US" sz="2500" b="1" kern="1200" dirty="0"/>
            <a:t>3.422691</a:t>
          </a:r>
          <a:r>
            <a:rPr lang="en-US" sz="2500" kern="1200" dirty="0"/>
            <a:t> </a:t>
          </a:r>
          <a:endParaRPr lang="it-IT" sz="2500" kern="1200" dirty="0"/>
        </a:p>
      </dsp:txBody>
      <dsp:txXfrm>
        <a:off x="29271" y="755069"/>
        <a:ext cx="3980058" cy="541083"/>
      </dsp:txXfrm>
    </dsp:sp>
    <dsp:sp modelId="{870F0149-CC0A-49BF-9BA9-32038C3ED9D6}">
      <dsp:nvSpPr>
        <dsp:cNvPr id="0" name=""/>
        <dsp:cNvSpPr/>
      </dsp:nvSpPr>
      <dsp:spPr>
        <a:xfrm>
          <a:off x="0" y="1397423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Comp.ratio</a:t>
          </a:r>
          <a:r>
            <a:rPr lang="en-US" sz="2500" kern="1200" dirty="0"/>
            <a:t>           </a:t>
          </a:r>
          <a:r>
            <a:rPr lang="en-US" sz="2500" b="1" kern="1200" dirty="0"/>
            <a:t>1.202820</a:t>
          </a:r>
          <a:endParaRPr lang="it-IT" sz="2500" kern="1200" dirty="0"/>
        </a:p>
      </dsp:txBody>
      <dsp:txXfrm>
        <a:off x="29271" y="1426694"/>
        <a:ext cx="3980058" cy="541083"/>
      </dsp:txXfrm>
    </dsp:sp>
    <dsp:sp modelId="{12A765C3-BA71-45E0-9CE1-4A822CE4A02A}">
      <dsp:nvSpPr>
        <dsp:cNvPr id="0" name=""/>
        <dsp:cNvSpPr/>
      </dsp:nvSpPr>
      <dsp:spPr>
        <a:xfrm>
          <a:off x="0" y="2069048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Carlength 	</a:t>
          </a:r>
          <a:r>
            <a:rPr lang="en-US" sz="2500" b="1" kern="1200"/>
            <a:t>2.134906</a:t>
          </a:r>
          <a:endParaRPr lang="it-IT" sz="2500" kern="1200"/>
        </a:p>
      </dsp:txBody>
      <dsp:txXfrm>
        <a:off x="29271" y="2098319"/>
        <a:ext cx="3980058" cy="541083"/>
      </dsp:txXfrm>
    </dsp:sp>
    <dsp:sp modelId="{3C0B80A2-3BF7-4452-8EA6-41A7F482798B}">
      <dsp:nvSpPr>
        <dsp:cNvPr id="0" name=""/>
        <dsp:cNvSpPr/>
      </dsp:nvSpPr>
      <dsp:spPr>
        <a:xfrm>
          <a:off x="0" y="2740673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Enginesize	</a:t>
          </a:r>
          <a:r>
            <a:rPr lang="en-US" sz="2500" b="1" kern="1200"/>
            <a:t>4.266065</a:t>
          </a:r>
          <a:endParaRPr lang="it-IT" sz="2500" kern="1200"/>
        </a:p>
      </dsp:txBody>
      <dsp:txXfrm>
        <a:off x="29271" y="2769944"/>
        <a:ext cx="398005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F00EB-2532-47F2-8B28-A1A4FB8B1747}">
      <dsp:nvSpPr>
        <dsp:cNvPr id="0" name=""/>
        <dsp:cNvSpPr/>
      </dsp:nvSpPr>
      <dsp:spPr>
        <a:xfrm>
          <a:off x="0" y="54173"/>
          <a:ext cx="4038600" cy="599625"/>
        </a:xfrm>
        <a:prstGeom prst="roundRect">
          <a:avLst/>
        </a:prstGeom>
        <a:solidFill>
          <a:srgbClr val="00703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R-quadro</a:t>
          </a:r>
        </a:p>
      </dsp:txBody>
      <dsp:txXfrm>
        <a:off x="29271" y="83444"/>
        <a:ext cx="3980058" cy="541083"/>
      </dsp:txXfrm>
    </dsp:sp>
    <dsp:sp modelId="{C98484CE-40CF-452D-89EC-711AFEA306F8}">
      <dsp:nvSpPr>
        <dsp:cNvPr id="0" name=""/>
        <dsp:cNvSpPr/>
      </dsp:nvSpPr>
      <dsp:spPr>
        <a:xfrm>
          <a:off x="0" y="725798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Multiple R-squared: 0.8363</a:t>
          </a:r>
        </a:p>
      </dsp:txBody>
      <dsp:txXfrm>
        <a:off x="29271" y="755069"/>
        <a:ext cx="3980058" cy="541083"/>
      </dsp:txXfrm>
    </dsp:sp>
    <dsp:sp modelId="{6041F660-2A28-42ED-AE58-AA8D17D73529}">
      <dsp:nvSpPr>
        <dsp:cNvPr id="0" name=""/>
        <dsp:cNvSpPr/>
      </dsp:nvSpPr>
      <dsp:spPr>
        <a:xfrm>
          <a:off x="0" y="1397423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Adjsted R-squared: 0.8316</a:t>
          </a:r>
        </a:p>
      </dsp:txBody>
      <dsp:txXfrm>
        <a:off x="29271" y="1426694"/>
        <a:ext cx="3980058" cy="541083"/>
      </dsp:txXfrm>
    </dsp:sp>
    <dsp:sp modelId="{0A42DBDA-FD03-46C1-A1E6-71ED86478ACD}">
      <dsp:nvSpPr>
        <dsp:cNvPr id="0" name=""/>
        <dsp:cNvSpPr/>
      </dsp:nvSpPr>
      <dsp:spPr>
        <a:xfrm>
          <a:off x="0" y="2069048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F-statistic: 177.5</a:t>
          </a:r>
        </a:p>
      </dsp:txBody>
      <dsp:txXfrm>
        <a:off x="29271" y="2098319"/>
        <a:ext cx="3980058" cy="541083"/>
      </dsp:txXfrm>
    </dsp:sp>
    <dsp:sp modelId="{8B07D8B4-4B37-4ABD-922F-71194EC9F582}">
      <dsp:nvSpPr>
        <dsp:cNvPr id="0" name=""/>
        <dsp:cNvSpPr/>
      </dsp:nvSpPr>
      <dsp:spPr>
        <a:xfrm>
          <a:off x="0" y="2740673"/>
          <a:ext cx="4038600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p-value: &lt; 2.2e-16</a:t>
          </a:r>
        </a:p>
      </dsp:txBody>
      <dsp:txXfrm>
        <a:off x="29271" y="2769944"/>
        <a:ext cx="3980058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8" y="1732934"/>
            <a:ext cx="8008376" cy="171081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3428999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09368"/>
            <a:ext cx="8246070" cy="3569107"/>
          </a:xfrm>
        </p:spPr>
        <p:txBody>
          <a:bodyPr/>
          <a:lstStyle>
            <a:lvl1pPr algn="l">
              <a:defRPr sz="2800">
                <a:solidFill>
                  <a:srgbClr val="003635"/>
                </a:solidFill>
              </a:defRPr>
            </a:lvl1pPr>
            <a:lvl2pPr algn="l">
              <a:defRPr>
                <a:solidFill>
                  <a:srgbClr val="003635"/>
                </a:solidFill>
              </a:defRPr>
            </a:lvl2pPr>
            <a:lvl3pPr algn="l">
              <a:defRPr>
                <a:solidFill>
                  <a:srgbClr val="003635"/>
                </a:solidFill>
              </a:defRPr>
            </a:lvl3pPr>
            <a:lvl4pPr algn="l">
              <a:defRPr>
                <a:solidFill>
                  <a:srgbClr val="003635"/>
                </a:solidFill>
              </a:defRPr>
            </a:lvl4pPr>
            <a:lvl5pPr algn="l">
              <a:defRPr>
                <a:solidFill>
                  <a:srgbClr val="00363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357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1265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3015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02550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3015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02550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3635"/>
                </a:solidFill>
              </a:defRPr>
            </a:lvl1pPr>
            <a:lvl2pPr algn="ctr">
              <a:defRPr sz="2000">
                <a:solidFill>
                  <a:srgbClr val="003635"/>
                </a:solidFill>
              </a:defRPr>
            </a:lvl2pPr>
            <a:lvl3pPr algn="ctr">
              <a:defRPr sz="1800">
                <a:solidFill>
                  <a:srgbClr val="003635"/>
                </a:solidFill>
              </a:defRPr>
            </a:lvl3pPr>
            <a:lvl4pPr algn="ctr">
              <a:defRPr sz="1600">
                <a:solidFill>
                  <a:srgbClr val="003635"/>
                </a:solidFill>
              </a:defRPr>
            </a:lvl4pPr>
            <a:lvl5pPr algn="ctr">
              <a:defRPr sz="1600">
                <a:solidFill>
                  <a:srgbClr val="00363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986971"/>
            <a:ext cx="8067368" cy="1908629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C000"/>
                </a:solidFill>
                <a:latin typeface="Garamond" panose="02020404030301010803" pitchFamily="18" charset="0"/>
              </a:rPr>
              <a:t>Analisi</a:t>
            </a:r>
            <a:r>
              <a:rPr lang="en-US" sz="5400" dirty="0">
                <a:solidFill>
                  <a:srgbClr val="FFC000"/>
                </a:solidFill>
                <a:latin typeface="Garamond" panose="02020404030301010803" pitchFamily="18" charset="0"/>
              </a:rPr>
              <a:t> del </a:t>
            </a:r>
            <a:r>
              <a:rPr lang="en-US" sz="5400" dirty="0" err="1">
                <a:solidFill>
                  <a:srgbClr val="FFC000"/>
                </a:solidFill>
                <a:latin typeface="Garamond" panose="02020404030301010803" pitchFamily="18" charset="0"/>
              </a:rPr>
              <a:t>prezzo</a:t>
            </a:r>
            <a:r>
              <a:rPr lang="en-US" sz="5400" dirty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br>
              <a:rPr lang="en-US" sz="5400" dirty="0">
                <a:solidFill>
                  <a:srgbClr val="FFC000"/>
                </a:solidFill>
                <a:latin typeface="Garamond" panose="02020404030301010803" pitchFamily="18" charset="0"/>
              </a:rPr>
            </a:br>
            <a:r>
              <a:rPr lang="en-US" sz="5400" dirty="0" err="1">
                <a:solidFill>
                  <a:srgbClr val="FFC000"/>
                </a:solidFill>
                <a:latin typeface="Garamond" panose="02020404030301010803" pitchFamily="18" charset="0"/>
              </a:rPr>
              <a:t>delle</a:t>
            </a:r>
            <a:r>
              <a:rPr lang="en-US" sz="5400" dirty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  <a:r>
              <a:rPr lang="en-US" sz="5400" dirty="0" err="1">
                <a:solidFill>
                  <a:srgbClr val="FFC000"/>
                </a:solidFill>
                <a:latin typeface="Garamond" panose="02020404030301010803" pitchFamily="18" charset="0"/>
              </a:rPr>
              <a:t>automobili</a:t>
            </a:r>
            <a:r>
              <a:rPr lang="en-US" sz="5400" dirty="0">
                <a:solidFill>
                  <a:srgbClr val="FFC000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3760833"/>
            <a:ext cx="8096864" cy="73004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Alberto </a:t>
            </a:r>
            <a:r>
              <a:rPr 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Sartini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Leonardo </a:t>
            </a:r>
            <a:r>
              <a:rPr 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Galassi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58D9C-CDAA-F42A-5706-DAD5D36E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Garamond" panose="02020404030301010803" pitchFamily="18" charset="0"/>
              </a:rPr>
              <a:t>Compression</a:t>
            </a:r>
            <a:r>
              <a:rPr lang="it-IT" dirty="0">
                <a:latin typeface="Garamond" panose="02020404030301010803" pitchFamily="18" charset="0"/>
              </a:rPr>
              <a:t> Ratio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6C3D6B-C186-F977-0979-2447B443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Il</a:t>
            </a:r>
            <a:r>
              <a:rPr lang="it-IT" sz="1600" b="1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rapporto di compressione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è il rapporto tra il </a:t>
            </a:r>
            <a:r>
              <a:rPr lang="it-IT" sz="1600" b="1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volume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totale del </a:t>
            </a:r>
            <a:r>
              <a:rPr lang="it-IT" sz="1600" b="1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cilindro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quando il </a:t>
            </a:r>
            <a:r>
              <a:rPr lang="it-IT" sz="1600" b="0" i="1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pistone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è al </a:t>
            </a:r>
            <a:r>
              <a:rPr lang="it-IT" sz="1600" b="0" i="1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punto morto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inferiore dopo la fase di </a:t>
            </a:r>
            <a:r>
              <a:rPr lang="it-IT" sz="1600" b="0" i="1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aspirazione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e il </a:t>
            </a:r>
            <a:r>
              <a:rPr lang="it-IT" sz="1600" b="0" i="1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volume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che rimane nel cilindro quando il </a:t>
            </a:r>
            <a:r>
              <a:rPr lang="it-IT" sz="1600" b="0" i="1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pistone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è al </a:t>
            </a:r>
            <a:r>
              <a:rPr lang="it-IT" sz="1600" b="0" i="1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punto morto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 superiore dopo la </a:t>
            </a:r>
            <a:r>
              <a:rPr lang="it-IT" sz="1600" b="0" i="1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compressione</a:t>
            </a:r>
            <a:r>
              <a:rPr lang="it-IT" sz="1600" b="0" i="0" dirty="0">
                <a:solidFill>
                  <a:srgbClr val="1F4E4E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endParaRPr lang="it-IT" sz="1200" dirty="0">
              <a:solidFill>
                <a:srgbClr val="1F4E4E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b="0" i="0" dirty="0">
              <a:solidFill>
                <a:srgbClr val="1F4E4E"/>
              </a:solidFill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dirty="0">
              <a:solidFill>
                <a:srgbClr val="1F4E4E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b="0" i="0" dirty="0">
              <a:solidFill>
                <a:srgbClr val="1F4E4E"/>
              </a:solidFill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dirty="0">
              <a:solidFill>
                <a:srgbClr val="1F4E4E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b="0" i="0" dirty="0">
              <a:solidFill>
                <a:srgbClr val="1F4E4E"/>
              </a:solidFill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dirty="0">
              <a:solidFill>
                <a:srgbClr val="1F4E4E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b="0" i="0" dirty="0">
              <a:solidFill>
                <a:srgbClr val="1F4E4E"/>
              </a:solidFill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b="0" i="0" dirty="0">
              <a:solidFill>
                <a:srgbClr val="1F4E4E"/>
              </a:solidFill>
              <a:effectLst/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200" dirty="0">
              <a:solidFill>
                <a:srgbClr val="1F4E4E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it-IT" sz="1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it-IT" sz="1600" dirty="0">
                <a:latin typeface="Garamond" panose="02020404030301010803" pitchFamily="18" charset="0"/>
              </a:rPr>
              <a:t>I motori diesel utilizzano rapporti di compressione più elevati (14-23) rispetto ai motori a benzina, perché la mancanza di una candela di accensione fa sì </a:t>
            </a:r>
            <a:r>
              <a:rPr lang="it-IT" sz="1600" dirty="0">
                <a:solidFill>
                  <a:srgbClr val="1F4E4E"/>
                </a:solidFill>
                <a:latin typeface="Garamond" panose="02020404030301010803" pitchFamily="18" charset="0"/>
              </a:rPr>
              <a:t>che</a:t>
            </a:r>
            <a:r>
              <a:rPr lang="it-IT" sz="1600" dirty="0">
                <a:latin typeface="Garamond" panose="02020404030301010803" pitchFamily="18" charset="0"/>
              </a:rPr>
              <a:t> il rapporto di compressione debba aumentare la temperatura dell'aria nel cilindro in misura sufficiente ad accendere il gasolio mediante l'accensione per compressione.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F8C3DA-A93C-5D44-9737-B6B9B05B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52" y="1923513"/>
            <a:ext cx="1337449" cy="18356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CA6A95F-3C4E-357C-9A3E-E6B696E4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32" y="1923513"/>
            <a:ext cx="1323985" cy="18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71A8EF8-6619-5849-0913-46FDDAA8F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341"/>
          <a:stretch/>
        </p:blipFill>
        <p:spPr>
          <a:xfrm>
            <a:off x="463550" y="1250950"/>
            <a:ext cx="4010025" cy="348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DF255B9B-A87D-6B22-66E8-978B19D943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r="10994" b="4"/>
          <a:stretch/>
        </p:blipFill>
        <p:spPr>
          <a:xfrm>
            <a:off x="4548188" y="1250950"/>
            <a:ext cx="4160838" cy="3484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99A7CF8-7FBE-6232-3A51-F5F5A493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 anchor="ctr">
            <a:normAutofit/>
          </a:bodyPr>
          <a:lstStyle/>
          <a:p>
            <a:r>
              <a:rPr lang="en-US"/>
              <a:t>Compression ratio vs fuel type</a:t>
            </a:r>
          </a:p>
        </p:txBody>
      </p:sp>
    </p:spTree>
    <p:extLst>
      <p:ext uri="{BB962C8B-B14F-4D97-AF65-F5344CB8AC3E}">
        <p14:creationId xmlns:p14="http://schemas.microsoft.com/office/powerpoint/2010/main" val="382781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4AADB-1B7A-B174-FB87-53504224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Cluster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29D5DD-3217-BFE3-CDFD-599BB891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209368"/>
            <a:ext cx="8246070" cy="3569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Garamond" panose="02020404030301010803" pitchFamily="18" charset="0"/>
              </a:rPr>
              <a:t>Variabili utilizzate: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Wheelbase                       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Car length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Horsepower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City mpg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Price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Curb weight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CF0A54-5D70-7E65-317A-8E7BE2ADB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3" t="23365" r="28023" b="10558"/>
          <a:stretch/>
        </p:blipFill>
        <p:spPr>
          <a:xfrm>
            <a:off x="5397191" y="1581433"/>
            <a:ext cx="2914185" cy="27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6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8BD79-56E5-7273-4A18-04096939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Garamond" panose="02020404030301010803" pitchFamily="18" charset="0"/>
              </a:rPr>
              <a:t>Clustering Gerarchico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6F6701-B9D7-1582-BF54-2DEA8DE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458" y="1385910"/>
            <a:ext cx="3136542" cy="3105852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7C204A78-D3F4-52F7-5102-8414560E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240" y="1338334"/>
            <a:ext cx="5734208" cy="2961108"/>
          </a:xfrm>
          <a:prstGeom prst="rect">
            <a:avLst/>
          </a:prstGeom>
        </p:spPr>
      </p:pic>
      <p:graphicFrame>
        <p:nvGraphicFramePr>
          <p:cNvPr id="12" name="Tabella 12">
            <a:extLst>
              <a:ext uri="{FF2B5EF4-FFF2-40B4-BE49-F238E27FC236}">
                <a16:creationId xmlns:a16="http://schemas.microsoft.com/office/drawing/2014/main" id="{1A3D3A0A-831E-20AE-C272-92355AA6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89073"/>
              </p:ext>
            </p:extLst>
          </p:nvPr>
        </p:nvGraphicFramePr>
        <p:xfrm>
          <a:off x="1575978" y="4467033"/>
          <a:ext cx="6006790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06790">
                  <a:extLst>
                    <a:ext uri="{9D8B030D-6E8A-4147-A177-3AD203B41FA5}">
                      <a16:colId xmlns:a16="http://schemas.microsoft.com/office/drawing/2014/main" val="1592977283"/>
                    </a:ext>
                  </a:extLst>
                </a:gridCol>
              </a:tblGrid>
              <a:tr h="258852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latin typeface="Garamond" panose="02020404030301010803" pitchFamily="18" charset="0"/>
                        </a:rPr>
                        <a:t>Distanza: </a:t>
                      </a:r>
                      <a:r>
                        <a:rPr lang="it-IT" b="1" dirty="0">
                          <a:latin typeface="Garamond" panose="02020404030301010803" pitchFamily="18" charset="0"/>
                        </a:rPr>
                        <a:t>Canberra </a:t>
                      </a:r>
                      <a:r>
                        <a:rPr lang="it-IT" b="0" dirty="0">
                          <a:latin typeface="Garamond" panose="02020404030301010803" pitchFamily="18" charset="0"/>
                        </a:rPr>
                        <a:t>          Metodo: </a:t>
                      </a:r>
                      <a:r>
                        <a:rPr lang="it-IT" b="1" dirty="0">
                          <a:latin typeface="Garamond" panose="02020404030301010803" pitchFamily="18" charset="0"/>
                        </a:rPr>
                        <a:t>Ward.D2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22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92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8AAD777-A769-1912-B241-C1345245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35127"/>
            <a:ext cx="8259098" cy="763526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K-MEANS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F6AA9BB1-B52D-F803-8E8D-E30E9EDD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06" y="1147065"/>
            <a:ext cx="7144866" cy="3072393"/>
          </a:xfr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0CE847-9D98-9622-F03B-F80B3A4D247D}"/>
              </a:ext>
            </a:extLst>
          </p:cNvPr>
          <p:cNvSpPr txBox="1"/>
          <p:nvPr/>
        </p:nvSpPr>
        <p:spPr>
          <a:xfrm>
            <a:off x="1394227" y="4107946"/>
            <a:ext cx="67502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cluster wheelbase </a:t>
            </a:r>
            <a:r>
              <a:rPr lang="en-US" sz="1600" dirty="0" err="1">
                <a:solidFill>
                  <a:schemeClr val="tx1"/>
                </a:solidFill>
                <a:latin typeface="Garamond" panose="02020404030301010803" pitchFamily="18" charset="0"/>
              </a:rPr>
              <a:t>carlength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Garamond" panose="02020404030301010803" pitchFamily="18" charset="0"/>
              </a:rPr>
              <a:t>curbweight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 horsepower  </a:t>
            </a:r>
            <a:r>
              <a:rPr lang="en-US" sz="1600" dirty="0" err="1">
                <a:solidFill>
                  <a:schemeClr val="tx1"/>
                </a:solidFill>
                <a:latin typeface="Garamond" panose="02020404030301010803" pitchFamily="18" charset="0"/>
              </a:rPr>
              <a:t>citympg</a:t>
            </a:r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</a:rPr>
              <a:t>     price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Garamond" panose="02020404030301010803" pitchFamily="18" charset="0"/>
              </a:rPr>
              <a:t>         1  106.23        190.96       3573.37     181.81        16.68       34833.46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Garamond" panose="02020404030301010803" pitchFamily="18" charset="0"/>
              </a:rPr>
              <a:t>         2  101.81        182.22       2940.81     131.88        20.44       17708.16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F0"/>
                </a:solidFill>
                <a:latin typeface="Garamond" panose="02020404030301010803" pitchFamily="18" charset="0"/>
              </a:rPr>
              <a:t>         3   96.40         168.28       2256.32       82.56        28.61         8519.61</a:t>
            </a:r>
            <a:endParaRPr lang="it-IT" sz="1600" dirty="0">
              <a:solidFill>
                <a:srgbClr val="00B0F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5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0D92A-4260-9107-444F-35129733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K-MEANS 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C382355-5F1D-1450-3A7C-0572FD44E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126" y="1254280"/>
            <a:ext cx="3603963" cy="3568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F93D24B-C0DB-BEB1-DFA4-B57E5747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87" y="1254280"/>
            <a:ext cx="389415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26253-7E7E-0080-38F6-732A3614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PCA</a:t>
            </a:r>
            <a:endParaRPr lang="it-IT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1B7DFCC5-8099-8320-1B81-6E29D3A812F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" r="3668" b="1718"/>
          <a:stretch/>
        </p:blipFill>
        <p:spPr bwMode="auto">
          <a:xfrm>
            <a:off x="602342" y="1338036"/>
            <a:ext cx="3730171" cy="33355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magine">
            <a:extLst>
              <a:ext uri="{FF2B5EF4-FFF2-40B4-BE49-F238E27FC236}">
                <a16:creationId xmlns:a16="http://schemas.microsoft.com/office/drawing/2014/main" id="{4F8A8A9B-394E-A7FD-0255-BEEE0DF30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735" y="1063229"/>
            <a:ext cx="3517587" cy="33944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594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484368B-C052-CA4A-3B53-F812D57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4" y="224337"/>
            <a:ext cx="8259098" cy="763526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Wheel base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02FB80-461E-7E5F-D882-C9867F0C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14" y="1209368"/>
            <a:ext cx="6096743" cy="356910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Vantaggi di un passo corto</a:t>
            </a:r>
          </a:p>
          <a:p>
            <a:pPr marL="0" indent="0" algn="l">
              <a:buNone/>
            </a:pPr>
            <a:r>
              <a:rPr lang="it-IT" sz="18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Solitamente, ferme restando tutte le caratteristiche tecniche della vettura, accorciando il passo si ha:</a:t>
            </a:r>
          </a:p>
          <a:p>
            <a:pPr marL="0" indent="0" algn="l">
              <a:buNone/>
            </a:pPr>
            <a:r>
              <a:rPr lang="it-IT" sz="18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Maggiore agilità/maneggevolezza</a:t>
            </a:r>
            <a:r>
              <a:rPr lang="it-IT" sz="18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, la vettura è più facile da gestire e veloce nei cambi di direzione.</a:t>
            </a:r>
          </a:p>
          <a:p>
            <a:pPr marL="0" indent="0" algn="l">
              <a:buNone/>
            </a:pPr>
            <a:r>
              <a:rPr lang="it-IT" sz="18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Maggiore trasferimento di peso</a:t>
            </a:r>
            <a:r>
              <a:rPr lang="it-IT" sz="18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, la forza delle masse del mezzo si trasferiranno più facilmente e in modo più marcato.</a:t>
            </a:r>
          </a:p>
          <a:p>
            <a:pPr marL="0" indent="0" algn="l">
              <a:buNone/>
            </a:pPr>
            <a:r>
              <a:rPr lang="it-IT" sz="1800" b="1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Vantaggi di un passo lungo</a:t>
            </a:r>
          </a:p>
          <a:p>
            <a:pPr marL="0" indent="0" algn="l">
              <a:buNone/>
            </a:pPr>
            <a:r>
              <a:rPr lang="it-IT" sz="18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Solitamente, fermo restando tutte le caratteristiche tecniche della vettura, aumentando il passo si ha:</a:t>
            </a:r>
          </a:p>
          <a:p>
            <a:pPr marL="0" indent="0" algn="l">
              <a:buNone/>
            </a:pPr>
            <a:r>
              <a:rPr lang="it-IT" sz="18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Maggiore stabilità</a:t>
            </a:r>
            <a:r>
              <a:rPr lang="it-IT" sz="18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, in condizioni di curve effettuate alle alte velocità, così come alle accelerazioni e frenate violente, per via della migliore distribuzione dei pesi sugli assali e al conseguente miglior bilanciamento si avrà uno scomponimento minore del mezzo, evitando eventuali ribaltamenti o sbandate.</a:t>
            </a:r>
          </a:p>
          <a:p>
            <a:pPr marL="0" indent="0" algn="l">
              <a:buNone/>
            </a:pPr>
            <a:r>
              <a:rPr lang="it-IT" sz="18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Maggiore abitabilità</a:t>
            </a:r>
            <a:r>
              <a:rPr lang="it-IT" sz="18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, con un passo maggiore si ha un maggiore spazio per i passeggeri o la possibilità di avere un numero maggiore di passeggeri.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01ACEB5-ABAC-DE87-7B84-FF2C45E0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4" r="-4" b="-4"/>
          <a:stretch/>
        </p:blipFill>
        <p:spPr>
          <a:xfrm>
            <a:off x="6647541" y="2377064"/>
            <a:ext cx="2249716" cy="1418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307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CD77A-2966-8CCC-55E0-B5B0B7B8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it-IT" sz="3600" dirty="0">
                <a:solidFill>
                  <a:schemeClr val="bg1"/>
                </a:solidFill>
                <a:latin typeface="Garamond" panose="02020404030301010803" pitchFamily="18" charset="0"/>
              </a:rPr>
              <a:t>Conclusioni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30F610-46DB-D4B5-5C64-4E771D78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3" y="1200151"/>
            <a:ext cx="3468533" cy="3394472"/>
          </a:xfrm>
          <a:prstGeom prst="rect">
            <a:avLst/>
          </a:prstGeom>
          <a:noFill/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D6390-A9E3-B0D7-B1AD-F005F182C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latin typeface="Garamond" panose="02020404030301010803" pitchFamily="18" charset="0"/>
              </a:rPr>
              <a:t>Le variabili maggiormente significative sono, come ci si poteva aspettare, l’</a:t>
            </a:r>
            <a:r>
              <a:rPr lang="it-IT" sz="2000" dirty="0" err="1">
                <a:latin typeface="Garamond" panose="02020404030301010803" pitchFamily="18" charset="0"/>
              </a:rPr>
              <a:t>horsepower</a:t>
            </a:r>
            <a:r>
              <a:rPr lang="it-IT" sz="2000" dirty="0">
                <a:latin typeface="Garamond" panose="02020404030301010803" pitchFamily="18" charset="0"/>
              </a:rPr>
              <a:t> e </a:t>
            </a:r>
            <a:r>
              <a:rPr lang="it-IT" sz="2000" dirty="0" err="1">
                <a:latin typeface="Garamond" panose="02020404030301010803" pitchFamily="18" charset="0"/>
              </a:rPr>
              <a:t>l’engine</a:t>
            </a:r>
            <a:r>
              <a:rPr lang="it-IT" sz="2000" dirty="0">
                <a:latin typeface="Garamond" panose="02020404030301010803" pitchFamily="18" charset="0"/>
              </a:rPr>
              <a:t> size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latin typeface="Garamond" panose="02020404030301010803" pitchFamily="18" charset="0"/>
              </a:rPr>
              <a:t>Quasi tutte le variabili prese in considerazione per l’analisi descrivono in maniera lineare e coerente il prezzo delle auto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it-IT" sz="2000" dirty="0">
                <a:latin typeface="Garamond" panose="02020404030301010803" pitchFamily="18" charset="0"/>
              </a:rPr>
              <a:t>I gruppi che si sono formati sono stati suddivisi in base alla fascia di prezzo che i veicoli presentano</a:t>
            </a:r>
          </a:p>
          <a:p>
            <a:pPr>
              <a:lnSpc>
                <a:spcPct val="90000"/>
              </a:lnSpc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89485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3BF01-C06B-A8D1-903C-843E8448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45" y="1333791"/>
            <a:ext cx="8008376" cy="1710814"/>
          </a:xfrm>
        </p:spPr>
        <p:txBody>
          <a:bodyPr>
            <a:normAutofit/>
          </a:bodyPr>
          <a:lstStyle/>
          <a:p>
            <a:r>
              <a:rPr lang="it-IT" sz="5400" dirty="0">
                <a:solidFill>
                  <a:srgbClr val="FFC000"/>
                </a:solidFill>
                <a:latin typeface="Garamond" panose="02020404030301010803" pitchFamily="18" charset="0"/>
              </a:rPr>
              <a:t>Grazie per l’attenzione!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7E54E4-EB6D-6C69-5CC1-66B294E8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130" y="3929742"/>
            <a:ext cx="8001000" cy="678426"/>
          </a:xfrm>
        </p:spPr>
        <p:txBody>
          <a:bodyPr>
            <a:noAutofit/>
          </a:bodyPr>
          <a:lstStyle/>
          <a:p>
            <a:r>
              <a:rPr lang="it-IT" sz="2200" dirty="0">
                <a:solidFill>
                  <a:schemeClr val="bg1"/>
                </a:solidFill>
                <a:latin typeface="Garamond" panose="02020404030301010803" pitchFamily="18" charset="0"/>
              </a:rPr>
              <a:t>Alberto Sartini</a:t>
            </a:r>
          </a:p>
          <a:p>
            <a:r>
              <a:rPr lang="it-IT" sz="2200" dirty="0">
                <a:solidFill>
                  <a:schemeClr val="bg1"/>
                </a:solidFill>
                <a:latin typeface="Garamond" panose="02020404030301010803" pitchFamily="18" charset="0"/>
              </a:rPr>
              <a:t>Leonardo Galassi</a:t>
            </a:r>
          </a:p>
        </p:txBody>
      </p:sp>
    </p:spTree>
    <p:extLst>
      <p:ext uri="{BB962C8B-B14F-4D97-AF65-F5344CB8AC3E}">
        <p14:creationId xmlns:p14="http://schemas.microsoft.com/office/powerpoint/2010/main" val="140128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E7260-2750-E445-77E9-8144C74C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767670"/>
          </a:xfrm>
        </p:spPr>
        <p:txBody>
          <a:bodyPr anchor="b">
            <a:normAutofit/>
          </a:bodyPr>
          <a:lstStyle/>
          <a:p>
            <a:r>
              <a:rPr lang="it-IT" sz="3600" b="0" dirty="0">
                <a:solidFill>
                  <a:schemeClr val="bg1"/>
                </a:solidFill>
                <a:latin typeface="Garamond" panose="02020404030301010803" pitchFamily="18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8AD98-13A0-3F28-FB6A-676F1893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742" y="1584723"/>
            <a:ext cx="3868057" cy="3009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dirty="0">
                <a:solidFill>
                  <a:srgbClr val="1F4E4E"/>
                </a:solidFill>
                <a:latin typeface="Garamond" panose="02020404030301010803" pitchFamily="18" charset="0"/>
              </a:rPr>
              <a:t>Azienda cinese vuole entrare nel mercato automobili americano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>
                <a:solidFill>
                  <a:srgbClr val="1F4E4E"/>
                </a:solidFill>
                <a:latin typeface="Garamond" panose="02020404030301010803" pitchFamily="18" charset="0"/>
              </a:rPr>
              <a:t>Conoscenza delle variabili che influenzano il prezzo per capire come agire </a:t>
            </a:r>
          </a:p>
        </p:txBody>
      </p:sp>
      <p:pic>
        <p:nvPicPr>
          <p:cNvPr id="6" name="Immagine 5" descr="Immagine che contiene automobile, strada&#10;&#10;Descrizione generata automaticamente">
            <a:extLst>
              <a:ext uri="{FF2B5EF4-FFF2-40B4-BE49-F238E27FC236}">
                <a16:creationId xmlns:a16="http://schemas.microsoft.com/office/drawing/2014/main" id="{571CF103-2B4E-2C8C-089C-6B402383F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2" y="1376561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6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871D762-1E33-5234-46A4-A39305D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Marchi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presenti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nell’analisi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18681AA9-1502-0BDC-9DE2-BBC77487A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85" y="1209675"/>
            <a:ext cx="5854805" cy="3568700"/>
          </a:xfrm>
          <a:noFill/>
        </p:spPr>
      </p:pic>
    </p:spTree>
    <p:extLst>
      <p:ext uri="{BB962C8B-B14F-4D97-AF65-F5344CB8AC3E}">
        <p14:creationId xmlns:p14="http://schemas.microsoft.com/office/powerpoint/2010/main" val="378192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Obiettivi</a:t>
            </a:r>
            <a:r>
              <a:rPr lang="en-US" dirty="0">
                <a:latin typeface="Garamond" panose="02020404030301010803" pitchFamily="18" charset="0"/>
              </a:rPr>
              <a:t> e </a:t>
            </a:r>
            <a:r>
              <a:rPr lang="en-US" dirty="0" err="1">
                <a:latin typeface="Garamond" panose="02020404030301010803" pitchFamily="18" charset="0"/>
              </a:rPr>
              <a:t>tecniche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utilizzate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Garamond" panose="02020404030301010803" pitchFamily="18" charset="0"/>
              </a:rPr>
              <a:t>Quali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sono</a:t>
            </a:r>
            <a:r>
              <a:rPr lang="en-US" sz="2400" dirty="0">
                <a:latin typeface="Garamond" panose="02020404030301010803" pitchFamily="18" charset="0"/>
              </a:rPr>
              <a:t> le </a:t>
            </a:r>
            <a:r>
              <a:rPr lang="en-US" sz="2400" dirty="0" err="1">
                <a:latin typeface="Garamond" panose="02020404030301010803" pitchFamily="18" charset="0"/>
              </a:rPr>
              <a:t>variabili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più</a:t>
            </a:r>
            <a:r>
              <a:rPr lang="en-US" sz="2400" dirty="0">
                <a:latin typeface="Garamond" panose="02020404030301010803" pitchFamily="18" charset="0"/>
              </a:rPr>
              <a:t> significative </a:t>
            </a:r>
            <a:r>
              <a:rPr lang="en-US" sz="2400" dirty="0" err="1">
                <a:latin typeface="Garamond" panose="02020404030301010803" pitchFamily="18" charset="0"/>
              </a:rPr>
              <a:t>che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incidono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sul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costo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dell’auto</a:t>
            </a: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In </a:t>
            </a:r>
            <a:r>
              <a:rPr lang="en-US" sz="2400" dirty="0" err="1">
                <a:latin typeface="Garamond" panose="02020404030301010803" pitchFamily="18" charset="0"/>
              </a:rPr>
              <a:t>che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misura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queste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variabili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descrivono</a:t>
            </a:r>
            <a:r>
              <a:rPr lang="en-US" sz="2400" dirty="0">
                <a:latin typeface="Garamond" panose="02020404030301010803" pitchFamily="18" charset="0"/>
              </a:rPr>
              <a:t> il </a:t>
            </a:r>
            <a:r>
              <a:rPr lang="en-US" sz="2400" dirty="0" err="1">
                <a:latin typeface="Garamond" panose="02020404030301010803" pitchFamily="18" charset="0"/>
              </a:rPr>
              <a:t>prezzo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dell’auto</a:t>
            </a: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Garamond" panose="02020404030301010803" pitchFamily="18" charset="0"/>
              </a:rPr>
              <a:t>Esaminare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gruppi</a:t>
            </a:r>
            <a:r>
              <a:rPr lang="en-US" sz="2400" dirty="0">
                <a:latin typeface="Garamond" panose="02020404030301010803" pitchFamily="18" charset="0"/>
              </a:rPr>
              <a:t> di auto per </a:t>
            </a:r>
            <a:r>
              <a:rPr lang="en-US" sz="2400" dirty="0" err="1">
                <a:latin typeface="Garamond" panose="02020404030301010803" pitchFamily="18" charset="0"/>
              </a:rPr>
              <a:t>capire</a:t>
            </a:r>
            <a:r>
              <a:rPr lang="en-US" sz="2400" dirty="0">
                <a:latin typeface="Garamond" panose="02020404030301010803" pitchFamily="18" charset="0"/>
              </a:rPr>
              <a:t> le </a:t>
            </a:r>
            <a:r>
              <a:rPr lang="en-US" sz="2400" dirty="0" err="1">
                <a:latin typeface="Garamond" panose="02020404030301010803" pitchFamily="18" charset="0"/>
              </a:rPr>
              <a:t>loro</a:t>
            </a:r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err="1">
                <a:latin typeface="Garamond" panose="02020404030301010803" pitchFamily="18" charset="0"/>
              </a:rPr>
              <a:t>differenze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AF7BCF99-7310-9657-E05C-7121525E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38537"/>
              </p:ext>
            </p:extLst>
          </p:nvPr>
        </p:nvGraphicFramePr>
        <p:xfrm>
          <a:off x="1436914" y="3547563"/>
          <a:ext cx="6096000" cy="1371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1929545"/>
                    </a:ext>
                  </a:extLst>
                </a:gridCol>
              </a:tblGrid>
              <a:tr h="438724">
                <a:tc>
                  <a:txBody>
                    <a:bodyPr/>
                    <a:lstStyle/>
                    <a:p>
                      <a:r>
                        <a:rPr lang="it-IT" sz="2400" dirty="0">
                          <a:latin typeface="Garamond" panose="02020404030301010803" pitchFamily="18" charset="0"/>
                        </a:rPr>
                        <a:t>-Regressione lineare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08524"/>
                  </a:ext>
                </a:extLst>
              </a:tr>
              <a:tr h="440448"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Garamond" panose="02020404030301010803" pitchFamily="18" charset="0"/>
                        </a:rPr>
                        <a:t>-Cluster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40024"/>
                  </a:ext>
                </a:extLst>
              </a:tr>
              <a:tr h="440448"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Garamond" panose="02020404030301010803" pitchFamily="18" charset="0"/>
                        </a:rPr>
                        <a:t>-</a:t>
                      </a:r>
                      <a:r>
                        <a:rPr lang="it-IT" sz="2400" b="1" dirty="0" err="1">
                          <a:latin typeface="Garamond" panose="02020404030301010803" pitchFamily="18" charset="0"/>
                        </a:rPr>
                        <a:t>Principal</a:t>
                      </a:r>
                      <a:r>
                        <a:rPr lang="it-IT" sz="2400" b="1" dirty="0">
                          <a:latin typeface="Garamond" panose="02020404030301010803" pitchFamily="18" charset="0"/>
                        </a:rPr>
                        <a:t> Component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156590"/>
                  </a:ext>
                </a:extLst>
              </a:tr>
            </a:tbl>
          </a:graphicData>
        </a:graphic>
      </p:graphicFrame>
      <p:sp>
        <p:nvSpPr>
          <p:cNvPr id="8" name="Freccia in giù 7">
            <a:extLst>
              <a:ext uri="{FF2B5EF4-FFF2-40B4-BE49-F238E27FC236}">
                <a16:creationId xmlns:a16="http://schemas.microsoft.com/office/drawing/2014/main" id="{7D96DE00-B363-EFBB-0CC8-51C82EFFF96F}"/>
              </a:ext>
            </a:extLst>
          </p:cNvPr>
          <p:cNvSpPr/>
          <p:nvPr/>
        </p:nvSpPr>
        <p:spPr>
          <a:xfrm>
            <a:off x="3868056" y="2993921"/>
            <a:ext cx="484632" cy="454398"/>
          </a:xfrm>
          <a:prstGeom prst="downArrow">
            <a:avLst/>
          </a:prstGeom>
          <a:solidFill>
            <a:srgbClr val="007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94D4B-0103-4DA4-9EA1-C19E17D5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 algn="l"/>
            <a:r>
              <a:rPr lang="it-IT" sz="3600" dirty="0">
                <a:solidFill>
                  <a:schemeClr val="bg1"/>
                </a:solidFill>
                <a:latin typeface="Garamond" panose="02020404030301010803" pitchFamily="18" charset="0"/>
              </a:rPr>
              <a:t>Dataset grezzo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A66425-3F25-4756-395A-F40DB66BD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t-IT" sz="2400" dirty="0" err="1">
                <a:latin typeface="Garamond" panose="02020404030301010803" pitchFamily="18" charset="0"/>
              </a:rPr>
              <a:t>Wheelbase</a:t>
            </a:r>
            <a:endParaRPr lang="it-IT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>
                <a:latin typeface="Garamond" panose="02020404030301010803" pitchFamily="18" charset="0"/>
              </a:rPr>
              <a:t>Car </a:t>
            </a:r>
            <a:r>
              <a:rPr lang="it-IT" sz="2400" dirty="0" err="1">
                <a:latin typeface="Garamond" panose="02020404030301010803" pitchFamily="18" charset="0"/>
              </a:rPr>
              <a:t>length</a:t>
            </a:r>
            <a:endParaRPr lang="it-IT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>
                <a:latin typeface="Garamond" panose="02020404030301010803" pitchFamily="18" charset="0"/>
              </a:rPr>
              <a:t>Car </a:t>
            </a:r>
            <a:r>
              <a:rPr lang="it-IT" sz="2400" dirty="0" err="1">
                <a:latin typeface="Garamond" panose="02020404030301010803" pitchFamily="18" charset="0"/>
              </a:rPr>
              <a:t>width</a:t>
            </a:r>
            <a:endParaRPr lang="it-IT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>
                <a:latin typeface="Garamond" panose="02020404030301010803" pitchFamily="18" charset="0"/>
              </a:rPr>
              <a:t>Car </a:t>
            </a:r>
            <a:r>
              <a:rPr lang="it-IT" sz="2400" dirty="0" err="1">
                <a:latin typeface="Garamond" panose="02020404030301010803" pitchFamily="18" charset="0"/>
              </a:rPr>
              <a:t>height</a:t>
            </a:r>
            <a:endParaRPr lang="it-IT" sz="24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 err="1">
                <a:latin typeface="Garamond" panose="02020404030301010803" pitchFamily="18" charset="0"/>
              </a:rPr>
              <a:t>Curb</a:t>
            </a:r>
            <a:r>
              <a:rPr lang="it-IT" sz="2400" dirty="0">
                <a:latin typeface="Garamond" panose="02020404030301010803" pitchFamily="18" charset="0"/>
              </a:rPr>
              <a:t> weight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>
                <a:latin typeface="Garamond" panose="02020404030301010803" pitchFamily="18" charset="0"/>
              </a:rPr>
              <a:t>Engine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t-IT" sz="2400" dirty="0">
                <a:latin typeface="Garamond" panose="02020404030301010803" pitchFamily="18" charset="0"/>
              </a:rPr>
              <a:t>Bore ratio</a:t>
            </a:r>
          </a:p>
          <a:p>
            <a:pPr>
              <a:buFont typeface="Wingdings" panose="05000000000000000000" pitchFamily="2" charset="2"/>
              <a:buChar char="q"/>
            </a:pPr>
            <a:endParaRPr lang="it-IT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E3F7A3B-75AE-9BF3-7950-AF299ACB1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Stroke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Compression ratio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Horsepower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Peak rpm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City mpg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Highway mpg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Garamond" panose="02020404030301010803" pitchFamily="18" charset="0"/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1125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E2283-0FB7-86A4-94EE-4A68E915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Dataset pulito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F68ADA-3AEE-972C-4140-6FC73C5A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Wheelbase                        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Car length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Engine size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Compression ratio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City mpg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Price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Curb weight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Garamond" panose="02020404030301010803" pitchFamily="18" charset="0"/>
              </a:rPr>
              <a:t>Horsepower</a:t>
            </a:r>
          </a:p>
        </p:txBody>
      </p:sp>
      <p:pic>
        <p:nvPicPr>
          <p:cNvPr id="10" name="Picture 9" descr="Gears of a machine">
            <a:extLst>
              <a:ext uri="{FF2B5EF4-FFF2-40B4-BE49-F238E27FC236}">
                <a16:creationId xmlns:a16="http://schemas.microsoft.com/office/drawing/2014/main" id="{61EF3053-CD2A-B038-6237-FC6A4D448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6" r="11916"/>
          <a:stretch/>
        </p:blipFill>
        <p:spPr>
          <a:xfrm>
            <a:off x="4648200" y="1200151"/>
            <a:ext cx="4038600" cy="339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724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869EE-7095-40F5-9780-A147A154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Garamond" panose="02020404030301010803" pitchFamily="18" charset="0"/>
              </a:rPr>
              <a:t>Regressione lineare</a:t>
            </a:r>
            <a:endParaRPr lang="it-IT" dirty="0"/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A6FBDB6E-B1A1-58C0-86D5-DD7AA29FB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688646"/>
              </p:ext>
            </p:extLst>
          </p:nvPr>
        </p:nvGraphicFramePr>
        <p:xfrm>
          <a:off x="163452" y="2295060"/>
          <a:ext cx="854547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3142">
                  <a:extLst>
                    <a:ext uri="{9D8B030D-6E8A-4147-A177-3AD203B41FA5}">
                      <a16:colId xmlns:a16="http://schemas.microsoft.com/office/drawing/2014/main" val="436767535"/>
                    </a:ext>
                  </a:extLst>
                </a:gridCol>
                <a:gridCol w="1129990">
                  <a:extLst>
                    <a:ext uri="{9D8B030D-6E8A-4147-A177-3AD203B41FA5}">
                      <a16:colId xmlns:a16="http://schemas.microsoft.com/office/drawing/2014/main" val="737980009"/>
                    </a:ext>
                  </a:extLst>
                </a:gridCol>
                <a:gridCol w="1239603">
                  <a:extLst>
                    <a:ext uri="{9D8B030D-6E8A-4147-A177-3AD203B41FA5}">
                      <a16:colId xmlns:a16="http://schemas.microsoft.com/office/drawing/2014/main" val="3621793889"/>
                    </a:ext>
                  </a:extLst>
                </a:gridCol>
                <a:gridCol w="1424245">
                  <a:extLst>
                    <a:ext uri="{9D8B030D-6E8A-4147-A177-3AD203B41FA5}">
                      <a16:colId xmlns:a16="http://schemas.microsoft.com/office/drawing/2014/main" val="65610405"/>
                    </a:ext>
                  </a:extLst>
                </a:gridCol>
                <a:gridCol w="1424245">
                  <a:extLst>
                    <a:ext uri="{9D8B030D-6E8A-4147-A177-3AD203B41FA5}">
                      <a16:colId xmlns:a16="http://schemas.microsoft.com/office/drawing/2014/main" val="3404439041"/>
                    </a:ext>
                  </a:extLst>
                </a:gridCol>
                <a:gridCol w="1424245">
                  <a:extLst>
                    <a:ext uri="{9D8B030D-6E8A-4147-A177-3AD203B41FA5}">
                      <a16:colId xmlns:a16="http://schemas.microsoft.com/office/drawing/2014/main" val="8114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Garamond" panose="02020404030301010803" pitchFamily="18" charset="0"/>
                        </a:rPr>
                        <a:t>Estimate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Std</a:t>
                      </a:r>
                      <a:r>
                        <a:rPr lang="it-IT" sz="1800" dirty="0">
                          <a:latin typeface="Garamond" panose="02020404030301010803" pitchFamily="18" charset="0"/>
                        </a:rPr>
                        <a:t>. </a:t>
                      </a:r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Garamond" panose="02020404030301010803" pitchFamily="18" charset="0"/>
                        </a:rPr>
                        <a:t>t </a:t>
                      </a:r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value</a:t>
                      </a:r>
                      <a:r>
                        <a:rPr lang="it-IT" sz="1800" dirty="0">
                          <a:latin typeface="Garamond" panose="02020404030301010803" pitchFamily="18" charset="0"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Garamond" panose="02020404030301010803" pitchFamily="18" charset="0"/>
                        </a:rPr>
                        <a:t>Pr(&gt;|t|)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Garamond" panose="02020404030301010803" pitchFamily="18" charset="0"/>
                        </a:rPr>
                        <a:t>(</a:t>
                      </a:r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Intercept</a:t>
                      </a:r>
                      <a:r>
                        <a:rPr lang="it-IT" sz="1800" dirty="0">
                          <a:latin typeface="Garamond" panose="02020404030301010803" pitchFamily="18" charset="0"/>
                        </a:rPr>
                        <a:t>)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-2.620e-16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3.420e-02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0.000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1.00000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4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Horsepower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3.088e-01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6.349e-02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4.863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3.09e-06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✭✭✭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2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Carlength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1.395e-01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5.015e-02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2.782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0.00616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✭✭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9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Compression</a:t>
                      </a:r>
                      <a:r>
                        <a:rPr lang="it-IT" sz="1800" dirty="0">
                          <a:latin typeface="Garamond" panose="02020404030301010803" pitchFamily="18" charset="0"/>
                        </a:rPr>
                        <a:t> ratio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1.124e-01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3.764e-02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2.986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0.00334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✭✭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5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err="1">
                          <a:latin typeface="Garamond" panose="02020404030301010803" pitchFamily="18" charset="0"/>
                        </a:rPr>
                        <a:t>Enginesize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5.403e-01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7.089e-02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7.622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latin typeface="Garamond" panose="02020404030301010803" pitchFamily="18" charset="0"/>
                        </a:rPr>
                        <a:t>3.54e-12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✭✭✭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581541"/>
                  </a:ext>
                </a:extLst>
              </a:tr>
            </a:tbl>
          </a:graphicData>
        </a:graphic>
      </p:graphicFrame>
      <p:graphicFrame>
        <p:nvGraphicFramePr>
          <p:cNvPr id="11" name="Tabella 11">
            <a:extLst>
              <a:ext uri="{FF2B5EF4-FFF2-40B4-BE49-F238E27FC236}">
                <a16:creationId xmlns:a16="http://schemas.microsoft.com/office/drawing/2014/main" id="{656BC415-46C1-4BF9-ECD7-CBA402DE5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42650"/>
              </p:ext>
            </p:extLst>
          </p:nvPr>
        </p:nvGraphicFramePr>
        <p:xfrm>
          <a:off x="391886" y="1617701"/>
          <a:ext cx="7674163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74163">
                  <a:extLst>
                    <a:ext uri="{9D8B030D-6E8A-4147-A177-3AD203B41FA5}">
                      <a16:colId xmlns:a16="http://schemas.microsoft.com/office/drawing/2014/main" val="618194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sng" dirty="0" err="1">
                          <a:solidFill>
                            <a:srgbClr val="2F4B3C"/>
                          </a:solidFill>
                          <a:latin typeface="Garamond" panose="02020404030301010803" pitchFamily="18" charset="0"/>
                        </a:rPr>
                        <a:t>Price∼Horsepower+Carlength+Compressionratio+Enginesize</a:t>
                      </a:r>
                      <a:endParaRPr lang="it-IT" sz="2200" b="1" u="sng" dirty="0">
                        <a:solidFill>
                          <a:srgbClr val="2F4B3C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9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8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EFCBCC3-416A-CCC4-3F41-4905698B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Test</a:t>
            </a:r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E64B364F-4439-53E1-58A6-201D16E4A00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8633802"/>
              </p:ext>
            </p:extLst>
          </p:nvPr>
        </p:nvGraphicFramePr>
        <p:xfrm>
          <a:off x="457200" y="1200151"/>
          <a:ext cx="4038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CC5BD265-F35A-05EB-BBB4-DACD3904967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0822327"/>
              </p:ext>
            </p:extLst>
          </p:nvPr>
        </p:nvGraphicFramePr>
        <p:xfrm>
          <a:off x="4648200" y="1200151"/>
          <a:ext cx="4038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496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EB29D-A77C-966C-DCBA-1194171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Garamond" panose="02020404030301010803" pitchFamily="18" charset="0"/>
              </a:rPr>
              <a:t>Dipendenza lineare tra prezzo e altre variabili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20F82D-8009-DD04-2EFD-1F9821E9C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" y="1861550"/>
            <a:ext cx="2114834" cy="197023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63CE440-C421-D47E-3D89-35498AF1E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05" y="1861550"/>
            <a:ext cx="2222237" cy="19702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10AA4F-788C-7871-E2CC-82079839A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58" y="1902860"/>
            <a:ext cx="2222239" cy="200947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30AB0AE-80AE-C6DB-4D46-88D0617D2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50" y="1868371"/>
            <a:ext cx="2106422" cy="19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5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594</Words>
  <Application>Microsoft Office PowerPoint</Application>
  <PresentationFormat>Presentazione su schermo (16:9)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Wingdings</vt:lpstr>
      <vt:lpstr>Office Theme</vt:lpstr>
      <vt:lpstr>Analisi del prezzo  delle automobili </vt:lpstr>
      <vt:lpstr>Introduzione</vt:lpstr>
      <vt:lpstr>Marchi presenti nell’analisi</vt:lpstr>
      <vt:lpstr>Obiettivi e tecniche utilizzate</vt:lpstr>
      <vt:lpstr>Dataset grezzo</vt:lpstr>
      <vt:lpstr>Dataset pulito</vt:lpstr>
      <vt:lpstr>Regressione lineare</vt:lpstr>
      <vt:lpstr>Test</vt:lpstr>
      <vt:lpstr>Dipendenza lineare tra prezzo e altre variabili</vt:lpstr>
      <vt:lpstr>Compression Ratio</vt:lpstr>
      <vt:lpstr>Compression ratio vs fuel type</vt:lpstr>
      <vt:lpstr>Cluster Analysis</vt:lpstr>
      <vt:lpstr>Clustering Gerarchico</vt:lpstr>
      <vt:lpstr>K-MEANS</vt:lpstr>
      <vt:lpstr>K-MEANS </vt:lpstr>
      <vt:lpstr>PCA</vt:lpstr>
      <vt:lpstr>Wheel base</vt:lpstr>
      <vt:lpstr>Conclusioni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2023-01-09T15:20:56Z</dcterms:modified>
</cp:coreProperties>
</file>