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66" r:id="rId4"/>
    <p:sldId id="258" r:id="rId5"/>
    <p:sldId id="267" r:id="rId6"/>
    <p:sldId id="261" r:id="rId7"/>
    <p:sldId id="259" r:id="rId8"/>
    <p:sldId id="262" r:id="rId9"/>
    <p:sldId id="263" r:id="rId10"/>
    <p:sldId id="264" r:id="rId11"/>
    <p:sldId id="269" r:id="rId12"/>
    <p:sldId id="268" r:id="rId13"/>
    <p:sldId id="273" r:id="rId14"/>
    <p:sldId id="272" r:id="rId15"/>
    <p:sldId id="270" r:id="rId16"/>
    <p:sldId id="271" r:id="rId17"/>
    <p:sldId id="265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B777"/>
    <a:srgbClr val="5DDDD3"/>
    <a:srgbClr val="274555"/>
    <a:srgbClr val="F37663"/>
    <a:srgbClr val="FAC03D"/>
    <a:srgbClr val="FAA21E"/>
    <a:srgbClr val="F3B843"/>
    <a:srgbClr val="F2B134"/>
    <a:srgbClr val="D6C199"/>
    <a:srgbClr val="D6CEC4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9197" autoAdjust="0"/>
    <p:restoredTop sz="69883" autoAdjust="0"/>
  </p:normalViewPr>
  <p:slideViewPr>
    <p:cSldViewPr snapToGrid="0">
      <p:cViewPr>
        <p:scale>
          <a:sx n="93" d="100"/>
          <a:sy n="93" d="100"/>
        </p:scale>
        <p:origin x="-258" y="-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377319-A1F3-4C2B-8A1A-2EB506BFAB22}" type="datetimeFigureOut">
              <a:rPr lang="ko-KR" altLang="en-US" smtClean="0"/>
              <a:t>2019-03-11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59868D-8E71-461F-9513-94C64BFFF90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59868D-8E71-461F-9513-94C64BFFF900}" type="slidenum">
              <a:rPr lang="ko-KR" altLang="en-US" smtClean="0"/>
              <a:t>11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59868D-8E71-461F-9513-94C64BFFF900}" type="slidenum">
              <a:rPr lang="ko-KR" altLang="en-US" smtClean="0"/>
              <a:t>13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59868D-8E71-461F-9513-94C64BFFF900}" type="slidenum">
              <a:rPr lang="ko-KR" altLang="en-US" smtClean="0"/>
              <a:t>14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59868D-8E71-461F-9513-94C64BFFF900}" type="slidenum">
              <a:rPr lang="ko-KR" altLang="en-US" smtClean="0"/>
              <a:t>16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7A40D4D-0F55-4D40-9D66-74705A4082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33F1EFE3-2AEF-4C6E-A622-629C5869F9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D05FFDB0-B220-486C-B3FC-F0824F605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9F9DD-FC19-4776-A0D4-92B93217E2E6}" type="datetimeFigureOut">
              <a:rPr lang="ko-KR" altLang="en-US" smtClean="0"/>
              <a:pPr/>
              <a:t>2019-03-11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29A5114B-68FF-4DA2-BACF-A55076E47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5834A89C-C010-4A7F-BF56-389DAB1E0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1B71-9138-4444-B8B2-73401CB18E4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363578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D73942D-F33F-4D4F-BDA9-46AE4BD19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A310D2D9-617E-43C6-B416-A3DBA194EA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91656C14-3567-41E0-85A9-3F15D1361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9F9DD-FC19-4776-A0D4-92B93217E2E6}" type="datetimeFigureOut">
              <a:rPr lang="ko-KR" altLang="en-US" smtClean="0"/>
              <a:pPr/>
              <a:t>2019-03-11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53702C56-7579-4BAF-B98C-6C2398FF1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640175CB-A8AF-4710-854C-A430B3CDC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1B71-9138-4444-B8B2-73401CB18E4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735088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38D115FE-D9D8-4341-B5CB-3031D8CEB2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7A574CF1-C5DF-46FC-B068-94243B0249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4432D11E-1E2B-49D4-8E1D-0B6B0F11E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9F9DD-FC19-4776-A0D4-92B93217E2E6}" type="datetimeFigureOut">
              <a:rPr lang="ko-KR" altLang="en-US" smtClean="0"/>
              <a:pPr/>
              <a:t>2019-03-11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CABC1905-B6FB-4F18-BA81-B7239D158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C2E6986D-3EB1-4C05-AE16-2054A4FA1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1B71-9138-4444-B8B2-73401CB18E4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813396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5F3432C-ECE6-4689-8B63-704DB3529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5A6D02D2-83C7-4840-84B1-2CB8C062AF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3D1B316B-6C4F-44B8-8616-2F75933B6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9F9DD-FC19-4776-A0D4-92B93217E2E6}" type="datetimeFigureOut">
              <a:rPr lang="ko-KR" altLang="en-US" smtClean="0"/>
              <a:pPr/>
              <a:t>2019-03-11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01F85602-A5F7-4095-97BD-7DF935757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F79CFB9A-B7F9-4C52-9487-0F35E2681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1B71-9138-4444-B8B2-73401CB18E4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10507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83137DC-5E4F-419B-AA28-1F78FC832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7E0A05BB-DB04-456F-8E9F-630EF6EA59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1762C348-65FA-45B8-B779-7D446FE84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9F9DD-FC19-4776-A0D4-92B93217E2E6}" type="datetimeFigureOut">
              <a:rPr lang="ko-KR" altLang="en-US" smtClean="0"/>
              <a:pPr/>
              <a:t>2019-03-11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BACF3727-A27D-4C85-8E92-081B6C2D6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894EB33E-5EEF-4511-A396-4429E8C77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1B71-9138-4444-B8B2-73401CB18E4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384608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A291C20-E77E-4FD1-94EC-1846983B0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A45B2B8A-8C0E-446D-A30B-0C84EF2B49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A85A03B6-0AA5-4B2D-937F-C71AC7634D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7F8B1328-74F0-4D33-AAFD-9A60B8890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9F9DD-FC19-4776-A0D4-92B93217E2E6}" type="datetimeFigureOut">
              <a:rPr lang="ko-KR" altLang="en-US" smtClean="0"/>
              <a:pPr/>
              <a:t>2019-03-11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2EFC6A94-3B64-4EF3-BEFC-E63785EFD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D38E00CB-C78F-4770-9F04-1BF940102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1B71-9138-4444-B8B2-73401CB18E4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952697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2F98316-FAA4-4218-95DD-DC802FABF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064FC9CE-8F5E-4720-9AC9-0970B1B318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31D755B0-9A0F-4BBE-B74B-C25CDABB3D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7657A32E-71C2-4B5C-806B-CB227DBC2D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4D2A9866-B3D9-43A8-9683-EAE093F179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549A047E-B55D-4B6E-8D9B-5B202426C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9F9DD-FC19-4776-A0D4-92B93217E2E6}" type="datetimeFigureOut">
              <a:rPr lang="ko-KR" altLang="en-US" smtClean="0"/>
              <a:pPr/>
              <a:t>2019-03-11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0A6A692C-1257-488A-9CC5-D2A43511B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EE80C35F-5C5A-4C06-A434-389A4C4B1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1B71-9138-4444-B8B2-73401CB18E4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875408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366739A-CC62-4258-A1FE-724CA94CD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0249A521-36D5-4E84-982F-1E826947B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9F9DD-FC19-4776-A0D4-92B93217E2E6}" type="datetimeFigureOut">
              <a:rPr lang="ko-KR" altLang="en-US" smtClean="0"/>
              <a:pPr/>
              <a:t>2019-03-11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13D8CA72-BF31-4FDE-9BD3-9F8D944B7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DA47D939-8572-4449-9C2C-A286C5BF2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1B71-9138-4444-B8B2-73401CB18E4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443719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8BD9EB41-57F3-4496-B4AE-5BB523EE5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9F9DD-FC19-4776-A0D4-92B93217E2E6}" type="datetimeFigureOut">
              <a:rPr lang="ko-KR" altLang="en-US" smtClean="0"/>
              <a:pPr/>
              <a:t>2019-03-11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C8DE98E9-B806-4404-A7F4-9F213BA85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9F7D98BE-06BA-4500-81D4-2E842C359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1B71-9138-4444-B8B2-73401CB18E4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513933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63FD07A-C53F-4961-BE2C-324793BA9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86EE7654-56D0-4AEC-AEBA-D7FA4351B0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6AD94CC3-C972-4E1A-8FCA-0FCAE22F55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547ADDF4-3732-47F7-B1D6-DBD37032E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9F9DD-FC19-4776-A0D4-92B93217E2E6}" type="datetimeFigureOut">
              <a:rPr lang="ko-KR" altLang="en-US" smtClean="0"/>
              <a:pPr/>
              <a:t>2019-03-11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61DAC669-5937-4378-BABB-C7585A8D2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91A31BDC-66B5-4FE5-986E-E2C7B9C04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1B71-9138-4444-B8B2-73401CB18E4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419250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B6BC17F-2736-411D-BB0B-372C0B68D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DD339CEC-9126-491D-B47B-6A7E9D9537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F504CBCF-2048-432D-A9DC-FD88DBF8C2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2EE8D8B3-F45F-410C-9EA1-9DBAAC886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9F9DD-FC19-4776-A0D4-92B93217E2E6}" type="datetimeFigureOut">
              <a:rPr lang="ko-KR" altLang="en-US" smtClean="0"/>
              <a:pPr/>
              <a:t>2019-03-11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15B65633-D21F-4734-9F96-50A74D242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315C9CDB-CAEF-4BEB-98F1-0AFB1CE43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1B71-9138-4444-B8B2-73401CB18E4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010872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10F2DC07-8ECD-4163-B5AA-4D15AF5DA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7A3F9E9A-0CEC-4EDF-A7BE-C8030EB8FB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01468A2A-1D92-4E17-B90F-1AACD39E74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99F9DD-FC19-4776-A0D4-92B93217E2E6}" type="datetimeFigureOut">
              <a:rPr lang="ko-KR" altLang="en-US" smtClean="0"/>
              <a:pPr/>
              <a:t>2019-03-11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C17F1AB6-DC52-4962-AB09-AFDC71E601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DCFF0474-0B97-4F32-956B-DB848A7E53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921B71-9138-4444-B8B2-73401CB18E4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270532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xmlns="" id="{5DF58E75-7563-43DC-8D73-986977416070}"/>
              </a:ext>
            </a:extLst>
          </p:cNvPr>
          <p:cNvCxnSpPr>
            <a:cxnSpLocks/>
          </p:cNvCxnSpPr>
          <p:nvPr/>
        </p:nvCxnSpPr>
        <p:spPr>
          <a:xfrm>
            <a:off x="8434176" y="667659"/>
            <a:ext cx="0" cy="5579335"/>
          </a:xfrm>
          <a:prstGeom prst="line">
            <a:avLst/>
          </a:prstGeom>
          <a:ln w="22225">
            <a:solidFill>
              <a:schemeClr val="bg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그림 16">
            <a:extLst>
              <a:ext uri="{FF2B5EF4-FFF2-40B4-BE49-F238E27FC236}">
                <a16:creationId xmlns:a16="http://schemas.microsoft.com/office/drawing/2014/main" xmlns="" id="{51037934-AC93-4FD4-8AE8-29B1B54D2CF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sharpenSoften amount="-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 r="19075" b="31720"/>
          <a:stretch/>
        </p:blipFill>
        <p:spPr>
          <a:xfrm flipH="1">
            <a:off x="-2" y="0"/>
            <a:ext cx="12191999" cy="6857999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80B5E60A-5561-4E50-BEA6-99660775BAF4}"/>
              </a:ext>
            </a:extLst>
          </p:cNvPr>
          <p:cNvSpPr/>
          <p:nvPr/>
        </p:nvSpPr>
        <p:spPr>
          <a:xfrm>
            <a:off x="0" y="-1"/>
            <a:ext cx="12192000" cy="6857999"/>
          </a:xfrm>
          <a:prstGeom prst="rect">
            <a:avLst/>
          </a:prstGeom>
          <a:solidFill>
            <a:schemeClr val="dk1">
              <a:alpha val="7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BE65BDEA-DD28-4671-8BD9-C9756AE1130F}"/>
              </a:ext>
            </a:extLst>
          </p:cNvPr>
          <p:cNvSpPr txBox="1"/>
          <p:nvPr/>
        </p:nvSpPr>
        <p:spPr>
          <a:xfrm>
            <a:off x="5457384" y="1194439"/>
            <a:ext cx="6139526" cy="25391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6500" dirty="0">
                <a:solidFill>
                  <a:schemeClr val="bg1"/>
                </a:solidFill>
                <a:latin typeface="a옛날사진관2" panose="02020600000000000000" pitchFamily="18" charset="-127"/>
                <a:ea typeface="a옛날사진관2" panose="02020600000000000000" pitchFamily="18" charset="-127"/>
              </a:rPr>
              <a:t>모임을 위한</a:t>
            </a:r>
            <a:endParaRPr lang="en-US" altLang="ko-KR" sz="6500" dirty="0">
              <a:solidFill>
                <a:srgbClr val="F3B843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 algn="r"/>
            <a:r>
              <a:rPr lang="en-US" altLang="ko-KR" sz="9400" dirty="0" smtClean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Hi Tea</a:t>
            </a:r>
            <a:r>
              <a:rPr lang="ko-KR" altLang="en-US" sz="6000" dirty="0" smtClean="0">
                <a:solidFill>
                  <a:schemeClr val="bg1"/>
                </a:solidFill>
                <a:latin typeface="a옛날사진관2" panose="02020600000000000000" pitchFamily="18" charset="-127"/>
                <a:ea typeface="a옛날사진관2" panose="02020600000000000000" pitchFamily="18" charset="-127"/>
              </a:rPr>
              <a:t> </a:t>
            </a:r>
            <a:endParaRPr lang="en-US" altLang="ko-KR" sz="6000" dirty="0">
              <a:solidFill>
                <a:schemeClr val="bg1"/>
              </a:solidFill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08D61D42-1AF0-43BB-AF5C-14DC462FB78E}"/>
              </a:ext>
            </a:extLst>
          </p:cNvPr>
          <p:cNvSpPr txBox="1"/>
          <p:nvPr/>
        </p:nvSpPr>
        <p:spPr>
          <a:xfrm>
            <a:off x="7460346" y="5545175"/>
            <a:ext cx="4124208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altLang="ko-KR" sz="2000" dirty="0">
                <a:solidFill>
                  <a:schemeClr val="bg1"/>
                </a:solidFill>
                <a:latin typeface="a옛날사진관2" panose="02020600000000000000" pitchFamily="18" charset="-127"/>
                <a:ea typeface="a옛날사진관2" panose="02020600000000000000" pitchFamily="18" charset="-127"/>
              </a:rPr>
              <a:t>by</a:t>
            </a:r>
            <a:r>
              <a:rPr lang="ko-KR" altLang="en-US" sz="2500" dirty="0">
                <a:solidFill>
                  <a:schemeClr val="bg1"/>
                </a:solidFill>
                <a:latin typeface="a옛날사진관2" panose="02020600000000000000" pitchFamily="18" charset="-127"/>
                <a:ea typeface="a옛날사진관2" panose="02020600000000000000" pitchFamily="18" charset="-127"/>
              </a:rPr>
              <a:t> </a:t>
            </a:r>
            <a:r>
              <a:rPr lang="en-US" altLang="ko-KR" sz="2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JC</a:t>
            </a:r>
            <a:endParaRPr lang="ko-KR" altLang="en-US" sz="2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F810B63E-D2BB-434E-9F6B-6DB53E370A34}"/>
              </a:ext>
            </a:extLst>
          </p:cNvPr>
          <p:cNvSpPr txBox="1"/>
          <p:nvPr/>
        </p:nvSpPr>
        <p:spPr>
          <a:xfrm>
            <a:off x="9048959" y="797299"/>
            <a:ext cx="2528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a옛날사진관2" panose="02020600000000000000" pitchFamily="18" charset="-127"/>
                <a:ea typeface="a옛날사진관2" panose="02020600000000000000" pitchFamily="18" charset="-127"/>
              </a:rPr>
              <a:t>프로젝트 아이디어 발표</a:t>
            </a:r>
          </a:p>
        </p:txBody>
      </p:sp>
    </p:spTree>
    <p:extLst>
      <p:ext uri="{BB962C8B-B14F-4D97-AF65-F5344CB8AC3E}">
        <p14:creationId xmlns:p14="http://schemas.microsoft.com/office/powerpoint/2010/main" xmlns="" val="27435925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27730395-665A-4CD7-9585-1636797D84FA}"/>
              </a:ext>
            </a:extLst>
          </p:cNvPr>
          <p:cNvSpPr txBox="1"/>
          <p:nvPr/>
        </p:nvSpPr>
        <p:spPr>
          <a:xfrm>
            <a:off x="3929396" y="450501"/>
            <a:ext cx="707968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2) </a:t>
            </a:r>
            <a:r>
              <a:rPr lang="ko-KR" altLang="en-US" sz="20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기대 효과</a:t>
            </a:r>
            <a:endParaRPr lang="en-US" altLang="ko-KR" sz="2000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30000"/>
              </a:lnSpc>
            </a:pPr>
            <a:r>
              <a:rPr lang="en-US" altLang="ko-KR" sz="2000" dirty="0">
                <a:latin typeface="a고딕12" pitchFamily="18" charset="-127"/>
                <a:ea typeface="a고딕12" pitchFamily="18" charset="-127"/>
              </a:rPr>
              <a:t>      - </a:t>
            </a:r>
            <a:r>
              <a:rPr lang="ko-KR" altLang="en-US" sz="2000" dirty="0">
                <a:latin typeface="a고딕12" pitchFamily="18" charset="-127"/>
                <a:ea typeface="a고딕12" pitchFamily="18" charset="-127"/>
              </a:rPr>
              <a:t>관심 분야에 대한 정보 공유</a:t>
            </a:r>
            <a:endParaRPr lang="en-US" altLang="ko-KR" sz="2000" dirty="0">
              <a:latin typeface="a고딕12" pitchFamily="18" charset="-127"/>
              <a:ea typeface="a고딕12" pitchFamily="18" charset="-127"/>
            </a:endParaRPr>
          </a:p>
          <a:p>
            <a:pPr>
              <a:lnSpc>
                <a:spcPct val="130000"/>
              </a:lnSpc>
            </a:pPr>
            <a:r>
              <a:rPr lang="en-US" altLang="ko-KR" sz="2000" dirty="0">
                <a:latin typeface="a고딕12" pitchFamily="18" charset="-127"/>
                <a:ea typeface="a고딕12" pitchFamily="18" charset="-127"/>
              </a:rPr>
              <a:t>      - </a:t>
            </a:r>
            <a:r>
              <a:rPr lang="ko-KR" altLang="en-US" sz="2000" dirty="0">
                <a:latin typeface="a고딕12" pitchFamily="18" charset="-127"/>
                <a:ea typeface="a고딕12" pitchFamily="18" charset="-127"/>
              </a:rPr>
              <a:t>누구에게나 열려 있는 소통의 장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3FF32513-7580-4A65-969B-92504B492A21}"/>
              </a:ext>
            </a:extLst>
          </p:cNvPr>
          <p:cNvSpPr/>
          <p:nvPr/>
        </p:nvSpPr>
        <p:spPr>
          <a:xfrm>
            <a:off x="1" y="0"/>
            <a:ext cx="3327399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D905FEA-2AC9-4B56-AAE9-2349F685C35E}"/>
              </a:ext>
            </a:extLst>
          </p:cNvPr>
          <p:cNvSpPr txBox="1"/>
          <p:nvPr/>
        </p:nvSpPr>
        <p:spPr>
          <a:xfrm>
            <a:off x="319315" y="262810"/>
            <a:ext cx="2965877" cy="29361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34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프로젝트 개요</a:t>
            </a:r>
            <a:endParaRPr lang="en-US" altLang="ko-KR" sz="34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20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1) </a:t>
            </a:r>
            <a:r>
              <a:rPr lang="ko-KR" altLang="en-US" sz="20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콘셉트</a:t>
            </a:r>
            <a:endParaRPr lang="en-US" altLang="ko-KR" sz="20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20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  (1) Hi Tea</a:t>
            </a:r>
          </a:p>
          <a:p>
            <a:pPr>
              <a:lnSpc>
                <a:spcPct val="120000"/>
              </a:lnSpc>
            </a:pPr>
            <a:r>
              <a:rPr lang="en-US" altLang="ko-KR" sz="20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  (2) </a:t>
            </a:r>
            <a:r>
              <a:rPr lang="ko-KR" altLang="en-US" sz="20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목표</a:t>
            </a:r>
            <a:endParaRPr lang="en-US" altLang="ko-KR" sz="20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20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  (3)</a:t>
            </a:r>
            <a:r>
              <a:rPr lang="ko-KR" altLang="en-US" sz="20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주요 내용</a:t>
            </a:r>
            <a:endParaRPr lang="en-US" altLang="ko-KR" sz="20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20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  (4) </a:t>
            </a:r>
            <a:r>
              <a:rPr lang="ko-KR" altLang="en-US" sz="20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핵심 기능</a:t>
            </a:r>
            <a:endParaRPr lang="en-US" altLang="ko-KR" sz="20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20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2) </a:t>
            </a:r>
            <a:r>
              <a:rPr lang="ko-KR" altLang="en-US" sz="20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기대 효과              ◀</a:t>
            </a:r>
            <a:endParaRPr lang="ko-KR" altLang="en-US" sz="20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pic>
        <p:nvPicPr>
          <p:cNvPr id="7" name="Picture 2" descr="C:\Users\soldesk\Desktop\PPT\img\rawpixel-651335-unsplash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64101" y="2171700"/>
            <a:ext cx="5867152" cy="376475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1488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3FF32513-7580-4A65-969B-92504B492A21}"/>
              </a:ext>
            </a:extLst>
          </p:cNvPr>
          <p:cNvSpPr/>
          <p:nvPr/>
        </p:nvSpPr>
        <p:spPr>
          <a:xfrm>
            <a:off x="1" y="0"/>
            <a:ext cx="2692800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31" name="Picture 7" descr="D:\JAVA1016\프로젝트용 압축파일\SNS기능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12950" y="331519"/>
            <a:ext cx="8658493" cy="619860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14880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3FF32513-7580-4A65-969B-92504B492A21}"/>
              </a:ext>
            </a:extLst>
          </p:cNvPr>
          <p:cNvSpPr/>
          <p:nvPr/>
        </p:nvSpPr>
        <p:spPr>
          <a:xfrm>
            <a:off x="1" y="0"/>
            <a:ext cx="2692800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D:\JAVA1016\프로젝트용 압축파일\sns상세DB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94571" y="1422602"/>
            <a:ext cx="9143112" cy="338570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1488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3FF32513-7580-4A65-969B-92504B492A21}"/>
              </a:ext>
            </a:extLst>
          </p:cNvPr>
          <p:cNvSpPr/>
          <p:nvPr/>
        </p:nvSpPr>
        <p:spPr>
          <a:xfrm>
            <a:off x="1" y="0"/>
            <a:ext cx="2692800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33" name="Picture 9" descr="D:\JAVA1016\프로젝트용 압축파일\SNSMockUp\New Mockup 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79999" y="900000"/>
            <a:ext cx="9000000" cy="522151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1488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3FF32513-7580-4A65-969B-92504B492A21}"/>
              </a:ext>
            </a:extLst>
          </p:cNvPr>
          <p:cNvSpPr/>
          <p:nvPr/>
        </p:nvSpPr>
        <p:spPr>
          <a:xfrm>
            <a:off x="1" y="0"/>
            <a:ext cx="2692800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36" name="Picture 12" descr="D:\JAVA1016\프로젝트용 압축파일\SNSMockUp\SNS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80000" y="900000"/>
            <a:ext cx="9000000" cy="497988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1488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3FF32513-7580-4A65-969B-92504B492A21}"/>
              </a:ext>
            </a:extLst>
          </p:cNvPr>
          <p:cNvSpPr/>
          <p:nvPr/>
        </p:nvSpPr>
        <p:spPr>
          <a:xfrm>
            <a:off x="1" y="0"/>
            <a:ext cx="2692800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35" name="Picture 11" descr="D:\JAVA1016\프로젝트용 압축파일\SNSMockUp\SNSPic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80000" y="900000"/>
            <a:ext cx="9000000" cy="5415755"/>
          </a:xfrm>
          <a:prstGeom prst="rect">
            <a:avLst/>
          </a:prstGeom>
          <a:noFill/>
        </p:spPr>
      </p:pic>
      <p:sp>
        <p:nvSpPr>
          <p:cNvPr id="19" name="모서리가 둥근 사각형 설명선 18"/>
          <p:cNvSpPr/>
          <p:nvPr/>
        </p:nvSpPr>
        <p:spPr>
          <a:xfrm>
            <a:off x="10219147" y="5448406"/>
            <a:ext cx="1276350" cy="514350"/>
          </a:xfrm>
          <a:prstGeom prst="wedgeRoundRectCallout">
            <a:avLst>
              <a:gd name="adj1" fmla="val -95704"/>
              <a:gd name="adj2" fmla="val -104646"/>
              <a:gd name="adj3" fmla="val 16667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다중 파일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1488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2000" fill="hold"/>
                                        <p:tgtEl>
                                          <p:spTgt spid="1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9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3FF32513-7580-4A65-969B-92504B492A21}"/>
              </a:ext>
            </a:extLst>
          </p:cNvPr>
          <p:cNvSpPr/>
          <p:nvPr/>
        </p:nvSpPr>
        <p:spPr>
          <a:xfrm>
            <a:off x="1" y="0"/>
            <a:ext cx="2692800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33" name="Picture 9" descr="D:\JAVA1016\프로젝트용 압축파일\SNSMockUp\New Mockup 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29149" y="209550"/>
            <a:ext cx="5476875" cy="3177512"/>
          </a:xfrm>
          <a:prstGeom prst="rect">
            <a:avLst/>
          </a:prstGeom>
          <a:noFill/>
        </p:spPr>
      </p:pic>
      <p:pic>
        <p:nvPicPr>
          <p:cNvPr id="1035" name="Picture 11" descr="D:\JAVA1016\프로젝트용 압축파일\SNSMockUp\SNSPic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783205" y="3600000"/>
            <a:ext cx="4284970" cy="2578483"/>
          </a:xfrm>
          <a:prstGeom prst="rect">
            <a:avLst/>
          </a:prstGeom>
          <a:noFill/>
        </p:spPr>
      </p:pic>
      <p:pic>
        <p:nvPicPr>
          <p:cNvPr id="1036" name="Picture 12" descr="D:\JAVA1016\프로젝트용 압축파일\SNSMockUp\SNS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857499" y="3600000"/>
            <a:ext cx="4689380" cy="2594728"/>
          </a:xfrm>
          <a:prstGeom prst="rect">
            <a:avLst/>
          </a:prstGeom>
          <a:noFill/>
        </p:spPr>
      </p:pic>
      <p:sp>
        <p:nvSpPr>
          <p:cNvPr id="19" name="모서리가 둥근 사각형 설명선 18"/>
          <p:cNvSpPr/>
          <p:nvPr/>
        </p:nvSpPr>
        <p:spPr>
          <a:xfrm>
            <a:off x="6838950" y="5838825"/>
            <a:ext cx="1276350" cy="514350"/>
          </a:xfrm>
          <a:prstGeom prst="wedgeRoundRectCallout">
            <a:avLst>
              <a:gd name="adj1" fmla="val 42750"/>
              <a:gd name="adj2" fmla="val -78679"/>
              <a:gd name="adj3" fmla="val 16667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다중 파일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1488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0" dur="2000" fill="hold"/>
                                        <p:tgtEl>
                                          <p:spTgt spid="1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9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DA9DEF52-0AC6-42E0-A056-DB71F5901310}"/>
              </a:ext>
            </a:extLst>
          </p:cNvPr>
          <p:cNvSpPr/>
          <p:nvPr/>
        </p:nvSpPr>
        <p:spPr>
          <a:xfrm>
            <a:off x="1" y="0"/>
            <a:ext cx="12191999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D236CE2C-F4BE-4299-A34D-69C369C16DBC}"/>
              </a:ext>
            </a:extLst>
          </p:cNvPr>
          <p:cNvSpPr txBox="1"/>
          <p:nvPr/>
        </p:nvSpPr>
        <p:spPr>
          <a:xfrm>
            <a:off x="4379024" y="2959641"/>
            <a:ext cx="3433953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50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감사합니다</a:t>
            </a:r>
            <a:r>
              <a:rPr lang="en-US" altLang="ko-KR" sz="50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.</a:t>
            </a:r>
            <a:endParaRPr lang="ko-KR" altLang="en-US" sz="50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21257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6D510E48-5BA9-4822-A5A4-F19CA43F343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AC0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34567C5F-4444-4748-9248-8F0076B8327F}"/>
              </a:ext>
            </a:extLst>
          </p:cNvPr>
          <p:cNvSpPr txBox="1"/>
          <p:nvPr/>
        </p:nvSpPr>
        <p:spPr>
          <a:xfrm>
            <a:off x="5165373" y="741254"/>
            <a:ext cx="169459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목차</a:t>
            </a:r>
            <a:endParaRPr lang="en-US" altLang="ko-KR" sz="6000" dirty="0"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  <a:p>
            <a:pPr algn="ctr"/>
            <a:endParaRPr lang="ko-KR" altLang="en-US" sz="8000" dirty="0"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BE7ABE6A-FB46-467E-921F-B0F320B30C5F}"/>
              </a:ext>
            </a:extLst>
          </p:cNvPr>
          <p:cNvSpPr txBox="1"/>
          <p:nvPr/>
        </p:nvSpPr>
        <p:spPr>
          <a:xfrm>
            <a:off x="2974140" y="4462874"/>
            <a:ext cx="1903085" cy="13111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6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팀 소개</a:t>
            </a:r>
            <a:endParaRPr lang="en-US" altLang="ko-KR" sz="2600" dirty="0"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20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1) </a:t>
            </a:r>
            <a:r>
              <a:rPr lang="ko-KR" altLang="en-US" sz="20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팀 이름 소개</a:t>
            </a:r>
            <a:endParaRPr lang="en-US" altLang="ko-KR" sz="2000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20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2) </a:t>
            </a:r>
            <a:r>
              <a:rPr lang="ko-KR" altLang="en-US" sz="20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팀 구성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94A8E0EB-A88D-473B-AE5F-D64A2962BDE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190561" y="2494777"/>
            <a:ext cx="1893343" cy="189334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1622D680-91C4-42B8-821C-511D6C3CD67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066491" y="2518901"/>
            <a:ext cx="1718384" cy="171838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B6856AD4-4E01-460A-9EA8-BC65D123E576}"/>
              </a:ext>
            </a:extLst>
          </p:cNvPr>
          <p:cNvSpPr txBox="1"/>
          <p:nvPr/>
        </p:nvSpPr>
        <p:spPr>
          <a:xfrm>
            <a:off x="7080692" y="4462873"/>
            <a:ext cx="2185214" cy="13111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6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프로젝트 개요</a:t>
            </a:r>
            <a:endParaRPr lang="en-US" altLang="ko-KR" sz="2600" dirty="0"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  <a:p>
            <a:pPr marL="342900" indent="-342900">
              <a:lnSpc>
                <a:spcPct val="120000"/>
              </a:lnSpc>
            </a:pPr>
            <a:r>
              <a:rPr lang="en-US" altLang="ko-KR" sz="2000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1) </a:t>
            </a:r>
            <a:r>
              <a:rPr lang="ko-KR" altLang="en-US" sz="2000" dirty="0" err="1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콘셉트</a:t>
            </a:r>
            <a:endParaRPr lang="en-US" altLang="ko-KR" sz="2000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 marL="342900" indent="-342900">
              <a:lnSpc>
                <a:spcPct val="120000"/>
              </a:lnSpc>
            </a:pPr>
            <a:r>
              <a:rPr lang="en-US" altLang="ko-KR" sz="2000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2) </a:t>
            </a:r>
            <a:r>
              <a:rPr lang="ko-KR" altLang="en-US" sz="2000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기대효과</a:t>
            </a:r>
            <a:endParaRPr lang="ko-KR" altLang="en-US" sz="2000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28448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6B3DEA4A-CAF8-4A23-A0E4-D83105B9EAE2}"/>
              </a:ext>
            </a:extLst>
          </p:cNvPr>
          <p:cNvSpPr/>
          <p:nvPr/>
        </p:nvSpPr>
        <p:spPr>
          <a:xfrm>
            <a:off x="1" y="0"/>
            <a:ext cx="12191999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79D0BBF0-B475-4D58-945E-81C7DCAE0E2C}"/>
              </a:ext>
            </a:extLst>
          </p:cNvPr>
          <p:cNvSpPr txBox="1"/>
          <p:nvPr/>
        </p:nvSpPr>
        <p:spPr>
          <a:xfrm>
            <a:off x="4991371" y="2959641"/>
            <a:ext cx="2209259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50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팀 소개</a:t>
            </a:r>
          </a:p>
        </p:txBody>
      </p:sp>
    </p:spTree>
    <p:extLst>
      <p:ext uri="{BB962C8B-B14F-4D97-AF65-F5344CB8AC3E}">
        <p14:creationId xmlns:p14="http://schemas.microsoft.com/office/powerpoint/2010/main" xmlns="" val="3778172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02C42EC8-B909-4892-98BA-324C136AD57B}"/>
              </a:ext>
            </a:extLst>
          </p:cNvPr>
          <p:cNvSpPr/>
          <p:nvPr/>
        </p:nvSpPr>
        <p:spPr>
          <a:xfrm>
            <a:off x="1" y="0"/>
            <a:ext cx="3468913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F6A19D7A-CA00-4CF9-AB94-60D3163C4DA2}"/>
              </a:ext>
            </a:extLst>
          </p:cNvPr>
          <p:cNvSpPr txBox="1"/>
          <p:nvPr/>
        </p:nvSpPr>
        <p:spPr>
          <a:xfrm>
            <a:off x="319315" y="262809"/>
            <a:ext cx="3079689" cy="14588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34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팀 소개        ◀</a:t>
            </a:r>
            <a:endParaRPr lang="en-US" altLang="ko-KR" sz="34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20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1) </a:t>
            </a:r>
            <a:r>
              <a:rPr lang="ko-KR" altLang="en-US" sz="20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팀 이름 소개</a:t>
            </a:r>
            <a:endParaRPr lang="en-US" altLang="ko-KR" sz="20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20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2) </a:t>
            </a:r>
            <a:r>
              <a:rPr lang="ko-KR" altLang="en-US" sz="20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팀 구성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B9679CC9-698A-4B7A-8458-BD13A93E78DC}"/>
              </a:ext>
            </a:extLst>
          </p:cNvPr>
          <p:cNvSpPr txBox="1"/>
          <p:nvPr/>
        </p:nvSpPr>
        <p:spPr>
          <a:xfrm>
            <a:off x="8084459" y="502413"/>
            <a:ext cx="336057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0" dirty="0">
                <a:solidFill>
                  <a:schemeClr val="bg1">
                    <a:lumMod val="75000"/>
                  </a:schemeClr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JC</a:t>
            </a:r>
            <a:endParaRPr lang="ko-KR" altLang="en-US" sz="14000" dirty="0">
              <a:solidFill>
                <a:schemeClr val="bg1">
                  <a:lumMod val="75000"/>
                </a:schemeClr>
              </a:solidFill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CB75CAC-0695-416A-946D-DAE25C814ECA}"/>
              </a:ext>
            </a:extLst>
          </p:cNvPr>
          <p:cNvSpPr txBox="1"/>
          <p:nvPr/>
        </p:nvSpPr>
        <p:spPr>
          <a:xfrm>
            <a:off x="3954880" y="3008145"/>
            <a:ext cx="542108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0000"/>
              </a:lnSpc>
            </a:pPr>
            <a:r>
              <a:rPr lang="en-US" altLang="ko-KR" sz="2000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1) </a:t>
            </a:r>
            <a:r>
              <a:rPr lang="ko-KR" altLang="en-US" sz="2000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팀 </a:t>
            </a:r>
            <a:r>
              <a:rPr lang="ko-KR" altLang="en-US" sz="20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이름 소개</a:t>
            </a:r>
            <a:endParaRPr lang="en-US" altLang="ko-KR" sz="2000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20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    (1) </a:t>
            </a:r>
            <a:r>
              <a:rPr lang="ko-KR" altLang="en-US" sz="20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팀 이름</a:t>
            </a:r>
            <a:r>
              <a:rPr lang="en-US" altLang="ko-KR" sz="20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: JC</a:t>
            </a:r>
          </a:p>
          <a:p>
            <a:pPr>
              <a:lnSpc>
                <a:spcPct val="120000"/>
              </a:lnSpc>
            </a:pPr>
            <a:r>
              <a:rPr lang="en-US" altLang="ko-KR" sz="20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    (2) </a:t>
            </a:r>
            <a:r>
              <a:rPr lang="ko-KR" altLang="en-US" sz="2000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의미</a:t>
            </a:r>
            <a:endParaRPr lang="en-US" altLang="ko-KR" sz="2000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2000" dirty="0">
                <a:latin typeface="a고딕12" pitchFamily="18" charset="-127"/>
                <a:ea typeface="a고딕12" pitchFamily="18" charset="-127"/>
              </a:rPr>
              <a:t>         - Java Communication</a:t>
            </a:r>
            <a:r>
              <a:rPr lang="ko-KR" altLang="en-US" sz="2000" dirty="0">
                <a:latin typeface="a고딕12" pitchFamily="18" charset="-127"/>
                <a:ea typeface="a고딕12" pitchFamily="18" charset="-127"/>
              </a:rPr>
              <a:t>의 약자</a:t>
            </a:r>
            <a:endParaRPr lang="en-US" altLang="ko-KR" sz="2000" dirty="0">
              <a:latin typeface="a고딕12" pitchFamily="18" charset="-127"/>
              <a:ea typeface="a고딕12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2000" dirty="0">
                <a:latin typeface="a고딕12" pitchFamily="18" charset="-127"/>
                <a:ea typeface="a고딕12" pitchFamily="18" charset="-127"/>
              </a:rPr>
              <a:t>         - </a:t>
            </a:r>
            <a:r>
              <a:rPr lang="ko-KR" altLang="en-US" sz="2000" dirty="0">
                <a:latin typeface="a고딕12" pitchFamily="18" charset="-127"/>
                <a:ea typeface="a고딕12" pitchFamily="18" charset="-127"/>
              </a:rPr>
              <a:t>자바로 소통한다는 의미</a:t>
            </a:r>
            <a:endParaRPr lang="en-US" altLang="ko-KR" sz="2000" dirty="0">
              <a:latin typeface="a고딕12" pitchFamily="18" charset="-127"/>
              <a:ea typeface="a고딕12" pitchFamily="18" charset="-127"/>
            </a:endParaRPr>
          </a:p>
          <a:p>
            <a:pPr marL="342900" indent="-342900">
              <a:lnSpc>
                <a:spcPct val="120000"/>
              </a:lnSpc>
              <a:buAutoNum type="arabicParenR"/>
            </a:pPr>
            <a:endParaRPr lang="en-US" altLang="ko-KR" sz="2000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20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2) </a:t>
            </a:r>
            <a:r>
              <a:rPr lang="ko-KR" altLang="en-US" sz="20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팀 구성</a:t>
            </a:r>
            <a:endParaRPr lang="en-US" altLang="ko-KR" sz="2000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20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     </a:t>
            </a:r>
            <a:r>
              <a:rPr lang="en-US" altLang="ko-KR" sz="2000" dirty="0">
                <a:latin typeface="a고딕12" pitchFamily="18" charset="-127"/>
                <a:ea typeface="a고딕12" pitchFamily="18" charset="-127"/>
              </a:rPr>
              <a:t>- </a:t>
            </a:r>
            <a:r>
              <a:rPr lang="ko-KR" altLang="en-US" sz="2000" dirty="0" smtClean="0">
                <a:latin typeface="a고딕12" pitchFamily="18" charset="-127"/>
                <a:ea typeface="a고딕12" pitchFamily="18" charset="-127"/>
              </a:rPr>
              <a:t>김소정</a:t>
            </a:r>
            <a:r>
              <a:rPr lang="en-US" altLang="ko-KR" sz="2000" dirty="0" smtClean="0">
                <a:latin typeface="a고딕12" pitchFamily="18" charset="-127"/>
                <a:ea typeface="a고딕12" pitchFamily="18" charset="-127"/>
              </a:rPr>
              <a:t>,</a:t>
            </a:r>
            <a:r>
              <a:rPr lang="ko-KR" altLang="en-US" sz="2000" dirty="0" smtClean="0">
                <a:latin typeface="a고딕12" pitchFamily="18" charset="-127"/>
                <a:ea typeface="a고딕12" pitchFamily="18" charset="-127"/>
              </a:rPr>
              <a:t> 김종효</a:t>
            </a:r>
            <a:r>
              <a:rPr lang="en-US" altLang="ko-KR" sz="2000" dirty="0">
                <a:latin typeface="a고딕12" pitchFamily="18" charset="-127"/>
                <a:ea typeface="a고딕12" pitchFamily="18" charset="-127"/>
              </a:rPr>
              <a:t>, </a:t>
            </a:r>
            <a:r>
              <a:rPr lang="ko-KR" altLang="en-US" sz="2000" dirty="0">
                <a:latin typeface="a고딕12" pitchFamily="18" charset="-127"/>
                <a:ea typeface="a고딕12" pitchFamily="18" charset="-127"/>
              </a:rPr>
              <a:t>김혜영</a:t>
            </a:r>
            <a:r>
              <a:rPr lang="en-US" altLang="ko-KR" sz="2000" dirty="0">
                <a:latin typeface="a고딕12" pitchFamily="18" charset="-127"/>
                <a:ea typeface="a고딕12" pitchFamily="18" charset="-127"/>
              </a:rPr>
              <a:t>, </a:t>
            </a:r>
            <a:r>
              <a:rPr lang="ko-KR" altLang="en-US" sz="2000" dirty="0">
                <a:latin typeface="a고딕12" pitchFamily="18" charset="-127"/>
                <a:ea typeface="a고딕12" pitchFamily="18" charset="-127"/>
              </a:rPr>
              <a:t>신현주</a:t>
            </a:r>
            <a:r>
              <a:rPr lang="en-US" altLang="ko-KR" sz="2000" dirty="0">
                <a:latin typeface="a고딕12" pitchFamily="18" charset="-127"/>
                <a:ea typeface="a고딕12" pitchFamily="18" charset="-127"/>
              </a:rPr>
              <a:t>, </a:t>
            </a:r>
            <a:r>
              <a:rPr lang="ko-KR" altLang="en-US" sz="2000" dirty="0" smtClean="0">
                <a:latin typeface="a고딕12" pitchFamily="18" charset="-127"/>
                <a:ea typeface="a고딕12" pitchFamily="18" charset="-127"/>
              </a:rPr>
              <a:t>이영우</a:t>
            </a:r>
            <a:r>
              <a:rPr lang="en-US" altLang="ko-KR" sz="2000" dirty="0" smtClean="0">
                <a:latin typeface="a고딕12" pitchFamily="18" charset="-127"/>
                <a:ea typeface="a고딕12" pitchFamily="18" charset="-127"/>
              </a:rPr>
              <a:t> </a:t>
            </a:r>
            <a:endParaRPr lang="en-US" altLang="ko-KR" sz="2000" dirty="0">
              <a:latin typeface="a고딕12" pitchFamily="18" charset="-127"/>
              <a:ea typeface="a고딕12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02994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6B3DEA4A-CAF8-4A23-A0E4-D83105B9EAE2}"/>
              </a:ext>
            </a:extLst>
          </p:cNvPr>
          <p:cNvSpPr/>
          <p:nvPr/>
        </p:nvSpPr>
        <p:spPr>
          <a:xfrm>
            <a:off x="1" y="0"/>
            <a:ext cx="12191999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CB6011F8-6370-4156-84FC-F7FE261CECFD}"/>
              </a:ext>
            </a:extLst>
          </p:cNvPr>
          <p:cNvSpPr txBox="1"/>
          <p:nvPr/>
        </p:nvSpPr>
        <p:spPr>
          <a:xfrm>
            <a:off x="4080064" y="2959641"/>
            <a:ext cx="4031873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50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프로젝트 개요</a:t>
            </a:r>
          </a:p>
        </p:txBody>
      </p:sp>
    </p:spTree>
    <p:extLst>
      <p:ext uri="{BB962C8B-B14F-4D97-AF65-F5344CB8AC3E}">
        <p14:creationId xmlns:p14="http://schemas.microsoft.com/office/powerpoint/2010/main" xmlns="" val="37040066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01B5E000-DD3B-48D1-A3B8-27CC34EB8181}"/>
              </a:ext>
            </a:extLst>
          </p:cNvPr>
          <p:cNvSpPr/>
          <p:nvPr/>
        </p:nvSpPr>
        <p:spPr>
          <a:xfrm>
            <a:off x="1" y="0"/>
            <a:ext cx="3327399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38A7367A-FC25-4A03-81F7-2C16D61968B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096000" y="657537"/>
            <a:ext cx="3585028" cy="358502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EE2E4FC2-1FFA-48DF-815C-2D35811A3CCC}"/>
              </a:ext>
            </a:extLst>
          </p:cNvPr>
          <p:cNvSpPr txBox="1"/>
          <p:nvPr/>
        </p:nvSpPr>
        <p:spPr>
          <a:xfrm>
            <a:off x="3835400" y="4454836"/>
            <a:ext cx="788670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20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(1) Hi Tea</a:t>
            </a:r>
          </a:p>
          <a:p>
            <a:pPr>
              <a:lnSpc>
                <a:spcPct val="130000"/>
              </a:lnSpc>
            </a:pPr>
            <a:r>
              <a:rPr lang="en-US" altLang="ko-KR" sz="2000" dirty="0">
                <a:latin typeface="a고딕12" pitchFamily="18" charset="-127"/>
                <a:ea typeface="a고딕12" pitchFamily="18" charset="-127"/>
              </a:rPr>
              <a:t>     - high</a:t>
            </a:r>
            <a:r>
              <a:rPr lang="ko-KR" altLang="en-US" sz="2000" dirty="0">
                <a:latin typeface="a고딕12" pitchFamily="18" charset="-127"/>
                <a:ea typeface="a고딕12" pitchFamily="18" charset="-127"/>
              </a:rPr>
              <a:t> </a:t>
            </a:r>
            <a:r>
              <a:rPr lang="en-US" altLang="ko-KR" sz="2000" dirty="0">
                <a:latin typeface="a고딕12" pitchFamily="18" charset="-127"/>
                <a:ea typeface="a고딕12" pitchFamily="18" charset="-127"/>
              </a:rPr>
              <a:t>tea: </a:t>
            </a:r>
            <a:r>
              <a:rPr lang="ko-KR" altLang="en-US" sz="2000" dirty="0">
                <a:latin typeface="a고딕12" pitchFamily="18" charset="-127"/>
                <a:ea typeface="a고딕12" pitchFamily="18" charset="-127"/>
              </a:rPr>
              <a:t>영국인들이 홍차를 마시는 티 타임을 부르는 호칭</a:t>
            </a:r>
            <a:r>
              <a:rPr lang="en-US" altLang="ko-KR" sz="2000" dirty="0" smtClean="0">
                <a:latin typeface="a고딕12" pitchFamily="18" charset="-127"/>
                <a:ea typeface="a고딕12" pitchFamily="18" charset="-127"/>
              </a:rPr>
              <a:t>. </a:t>
            </a:r>
          </a:p>
          <a:p>
            <a:pPr>
              <a:lnSpc>
                <a:spcPct val="130000"/>
              </a:lnSpc>
            </a:pPr>
            <a:r>
              <a:rPr lang="en-US" altLang="ko-KR" sz="2000" dirty="0" smtClean="0">
                <a:latin typeface="a고딕12" pitchFamily="18" charset="-127"/>
                <a:ea typeface="a고딕12" pitchFamily="18" charset="-127"/>
              </a:rPr>
              <a:t>     - </a:t>
            </a:r>
            <a:r>
              <a:rPr lang="ko-KR" altLang="en-US" sz="2000" dirty="0">
                <a:latin typeface="a고딕12" pitchFamily="18" charset="-127"/>
                <a:ea typeface="a고딕12" pitchFamily="18" charset="-127"/>
              </a:rPr>
              <a:t>일상에서 차를 마시며 대화를 나눠 </a:t>
            </a:r>
            <a:r>
              <a:rPr lang="ko-KR" altLang="en-US" sz="2000" dirty="0" smtClean="0">
                <a:latin typeface="a고딕12" pitchFamily="18" charset="-127"/>
                <a:ea typeface="a고딕12" pitchFamily="18" charset="-127"/>
              </a:rPr>
              <a:t>서로 소통하듯이</a:t>
            </a:r>
            <a:r>
              <a:rPr lang="en-US" altLang="ko-KR" sz="2000" dirty="0" smtClean="0">
                <a:latin typeface="a고딕12" pitchFamily="18" charset="-127"/>
                <a:ea typeface="a고딕12" pitchFamily="18" charset="-127"/>
              </a:rPr>
              <a:t> ‘</a:t>
            </a:r>
            <a:r>
              <a:rPr lang="en-US" altLang="ko-KR" sz="2000" dirty="0">
                <a:latin typeface="a고딕12" pitchFamily="18" charset="-127"/>
                <a:ea typeface="a고딕12" pitchFamily="18" charset="-127"/>
              </a:rPr>
              <a:t>Hi Tea’</a:t>
            </a:r>
            <a:r>
              <a:rPr lang="ko-KR" altLang="en-US" sz="2000" dirty="0" smtClean="0">
                <a:latin typeface="a고딕12" pitchFamily="18" charset="-127"/>
                <a:ea typeface="a고딕12" pitchFamily="18" charset="-127"/>
              </a:rPr>
              <a:t>의</a:t>
            </a:r>
            <a:endParaRPr lang="en-US" altLang="ko-KR" sz="2000" dirty="0" smtClean="0">
              <a:latin typeface="a고딕12" pitchFamily="18" charset="-127"/>
              <a:ea typeface="a고딕12" pitchFamily="18" charset="-127"/>
            </a:endParaRPr>
          </a:p>
          <a:p>
            <a:pPr>
              <a:lnSpc>
                <a:spcPct val="130000"/>
              </a:lnSpc>
            </a:pPr>
            <a:r>
              <a:rPr lang="en-US" altLang="ko-KR" sz="2000" dirty="0" smtClean="0">
                <a:latin typeface="a고딕12" pitchFamily="18" charset="-127"/>
                <a:ea typeface="a고딕12" pitchFamily="18" charset="-127"/>
              </a:rPr>
              <a:t>        </a:t>
            </a:r>
            <a:r>
              <a:rPr lang="ko-KR" altLang="en-US" sz="2000" dirty="0">
                <a:latin typeface="a고딕12" pitchFamily="18" charset="-127"/>
                <a:ea typeface="a고딕12" pitchFamily="18" charset="-127"/>
              </a:rPr>
              <a:t>모임을 </a:t>
            </a:r>
            <a:r>
              <a:rPr lang="ko-KR" altLang="en-US" sz="2000" dirty="0" smtClean="0">
                <a:latin typeface="a고딕12" pitchFamily="18" charset="-127"/>
                <a:ea typeface="a고딕12" pitchFamily="18" charset="-127"/>
              </a:rPr>
              <a:t>통해</a:t>
            </a:r>
            <a:r>
              <a:rPr lang="en-US" altLang="ko-KR" sz="2000" dirty="0" smtClean="0">
                <a:latin typeface="a고딕12" pitchFamily="18" charset="-127"/>
                <a:ea typeface="a고딕12" pitchFamily="18" charset="-127"/>
              </a:rPr>
              <a:t> </a:t>
            </a:r>
            <a:r>
              <a:rPr lang="ko-KR" altLang="en-US" sz="2000" dirty="0" smtClean="0">
                <a:latin typeface="a고딕12" pitchFamily="18" charset="-127"/>
                <a:ea typeface="a고딕12" pitchFamily="18" charset="-127"/>
              </a:rPr>
              <a:t>여러 </a:t>
            </a:r>
            <a:r>
              <a:rPr lang="ko-KR" altLang="en-US" sz="2000" dirty="0">
                <a:latin typeface="a고딕12" pitchFamily="18" charset="-127"/>
                <a:ea typeface="a고딕12" pitchFamily="18" charset="-127"/>
              </a:rPr>
              <a:t>사람과 소통할 수 있다</a:t>
            </a:r>
            <a:r>
              <a:rPr lang="en-US" altLang="ko-KR" sz="2000" dirty="0">
                <a:latin typeface="a고딕12" pitchFamily="18" charset="-127"/>
                <a:ea typeface="a고딕12" pitchFamily="18" charset="-127"/>
              </a:rPr>
              <a:t>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8A822437-CC3C-4730-9CC6-4C22AE03385D}"/>
              </a:ext>
            </a:extLst>
          </p:cNvPr>
          <p:cNvSpPr txBox="1"/>
          <p:nvPr/>
        </p:nvSpPr>
        <p:spPr>
          <a:xfrm>
            <a:off x="319315" y="262810"/>
            <a:ext cx="2958823" cy="29361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34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프로젝트 개요</a:t>
            </a:r>
            <a:endParaRPr lang="en-US" altLang="ko-KR" sz="34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20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1) </a:t>
            </a:r>
            <a:r>
              <a:rPr lang="ko-KR" altLang="en-US" sz="20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콘셉트</a:t>
            </a:r>
            <a:endParaRPr lang="en-US" altLang="ko-KR" sz="20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20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  (1) Hi Tea           </a:t>
            </a:r>
            <a:r>
              <a:rPr lang="ko-KR" altLang="en-US" sz="2000" dirty="0" smtClean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◀</a:t>
            </a:r>
            <a:endParaRPr lang="en-US" altLang="ko-KR" sz="20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20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  (2) </a:t>
            </a:r>
            <a:r>
              <a:rPr lang="ko-KR" altLang="en-US" sz="20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목표</a:t>
            </a:r>
            <a:endParaRPr lang="en-US" altLang="ko-KR" sz="20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20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  (3)</a:t>
            </a:r>
            <a:r>
              <a:rPr lang="ko-KR" altLang="en-US" sz="20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주요 내용</a:t>
            </a:r>
            <a:endParaRPr lang="en-US" altLang="ko-KR" sz="20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20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  (4) </a:t>
            </a:r>
            <a:r>
              <a:rPr lang="ko-KR" altLang="en-US" sz="20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핵심 기능 </a:t>
            </a:r>
            <a:endParaRPr lang="en-US" altLang="ko-KR" sz="20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20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2) </a:t>
            </a:r>
            <a:r>
              <a:rPr lang="ko-KR" altLang="en-US" sz="20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기대 효과</a:t>
            </a:r>
          </a:p>
        </p:txBody>
      </p:sp>
    </p:spTree>
    <p:extLst>
      <p:ext uri="{BB962C8B-B14F-4D97-AF65-F5344CB8AC3E}">
        <p14:creationId xmlns:p14="http://schemas.microsoft.com/office/powerpoint/2010/main" xmlns="" val="16936316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CFE49A77-6605-4D67-965B-864BE51E1FF7}"/>
              </a:ext>
            </a:extLst>
          </p:cNvPr>
          <p:cNvSpPr txBox="1"/>
          <p:nvPr/>
        </p:nvSpPr>
        <p:spPr>
          <a:xfrm>
            <a:off x="3835400" y="447122"/>
            <a:ext cx="8037285" cy="25330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20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(2) </a:t>
            </a:r>
            <a:r>
              <a:rPr lang="ko-KR" altLang="en-US" sz="20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목표</a:t>
            </a:r>
            <a:endParaRPr lang="en-US" altLang="ko-KR" sz="2000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30000"/>
              </a:lnSpc>
            </a:pPr>
            <a:r>
              <a:rPr lang="en-US" altLang="ko-KR" sz="2000" dirty="0">
                <a:latin typeface="a고딕12" pitchFamily="18" charset="-127"/>
                <a:ea typeface="a고딕12" pitchFamily="18" charset="-127"/>
              </a:rPr>
              <a:t>      a. </a:t>
            </a:r>
            <a:r>
              <a:rPr lang="ko-KR" altLang="en-US" sz="2000" dirty="0">
                <a:latin typeface="a고딕12" pitchFamily="18" charset="-127"/>
                <a:ea typeface="a고딕12" pitchFamily="18" charset="-127"/>
              </a:rPr>
              <a:t>모임을 위한 </a:t>
            </a:r>
            <a:r>
              <a:rPr lang="en-US" altLang="ko-KR" sz="2000" dirty="0">
                <a:latin typeface="a고딕12" pitchFamily="18" charset="-127"/>
                <a:ea typeface="a고딕12" pitchFamily="18" charset="-127"/>
              </a:rPr>
              <a:t>SNS</a:t>
            </a:r>
          </a:p>
          <a:p>
            <a:pPr>
              <a:lnSpc>
                <a:spcPct val="130000"/>
              </a:lnSpc>
            </a:pPr>
            <a:r>
              <a:rPr lang="en-US" altLang="ko-KR" sz="2000" dirty="0">
                <a:latin typeface="a고딕12" pitchFamily="18" charset="-127"/>
                <a:ea typeface="a고딕12" pitchFamily="18" charset="-127"/>
              </a:rPr>
              <a:t>      b. </a:t>
            </a:r>
            <a:r>
              <a:rPr lang="ko-KR" altLang="en-US" sz="2000" dirty="0">
                <a:latin typeface="a고딕12" pitchFamily="18" charset="-127"/>
                <a:ea typeface="a고딕12" pitchFamily="18" charset="-127"/>
              </a:rPr>
              <a:t>비슷한 </a:t>
            </a:r>
            <a:r>
              <a:rPr lang="ko-KR" altLang="en-US" sz="2000" dirty="0" smtClean="0">
                <a:latin typeface="a고딕12" pitchFamily="18" charset="-127"/>
                <a:ea typeface="a고딕12" pitchFamily="18" charset="-127"/>
              </a:rPr>
              <a:t>관심 </a:t>
            </a:r>
            <a:r>
              <a:rPr lang="ko-KR" altLang="en-US" sz="2000" dirty="0" err="1" smtClean="0">
                <a:latin typeface="a고딕12" pitchFamily="18" charset="-127"/>
                <a:ea typeface="a고딕12" pitchFamily="18" charset="-127"/>
              </a:rPr>
              <a:t>분야을</a:t>
            </a:r>
            <a:r>
              <a:rPr lang="ko-KR" altLang="en-US" sz="2000" dirty="0" smtClean="0">
                <a:latin typeface="a고딕12" pitchFamily="18" charset="-127"/>
                <a:ea typeface="a고딕12" pitchFamily="18" charset="-127"/>
              </a:rPr>
              <a:t> </a:t>
            </a:r>
            <a:r>
              <a:rPr lang="ko-KR" altLang="en-US" sz="2000" dirty="0">
                <a:latin typeface="a고딕12" pitchFamily="18" charset="-127"/>
                <a:ea typeface="a고딕12" pitchFamily="18" charset="-127"/>
              </a:rPr>
              <a:t>가진 사람들의 친목 환경 제공</a:t>
            </a:r>
            <a:endParaRPr lang="en-US" altLang="ko-KR" sz="2000" dirty="0">
              <a:latin typeface="a고딕12" pitchFamily="18" charset="-127"/>
              <a:ea typeface="a고딕12" pitchFamily="18" charset="-127"/>
            </a:endParaRPr>
          </a:p>
          <a:p>
            <a:pPr>
              <a:lnSpc>
                <a:spcPct val="130000"/>
              </a:lnSpc>
            </a:pPr>
            <a:r>
              <a:rPr lang="en-US" altLang="ko-KR" sz="2000" dirty="0">
                <a:latin typeface="a고딕12" pitchFamily="18" charset="-127"/>
                <a:ea typeface="a고딕12" pitchFamily="18" charset="-127"/>
              </a:rPr>
              <a:t>          </a:t>
            </a:r>
            <a:r>
              <a:rPr lang="en-US" altLang="ko-KR" sz="2000" dirty="0">
                <a:solidFill>
                  <a:schemeClr val="bg2">
                    <a:lumMod val="50000"/>
                  </a:schemeClr>
                </a:solidFill>
                <a:latin typeface="a고딕12" pitchFamily="18" charset="-127"/>
                <a:ea typeface="a고딕12" pitchFamily="18" charset="-127"/>
              </a:rPr>
              <a:t>- </a:t>
            </a:r>
            <a:r>
              <a:rPr lang="ko-KR" altLang="en-US" sz="2000" dirty="0">
                <a:solidFill>
                  <a:schemeClr val="bg2">
                    <a:lumMod val="50000"/>
                  </a:schemeClr>
                </a:solidFill>
                <a:latin typeface="a고딕12" pitchFamily="18" charset="-127"/>
                <a:ea typeface="a고딕12" pitchFamily="18" charset="-127"/>
              </a:rPr>
              <a:t>모임에 가입한 사람들의 </a:t>
            </a:r>
            <a:r>
              <a:rPr lang="en-US" altLang="ko-KR" sz="2000" dirty="0" smtClean="0">
                <a:solidFill>
                  <a:schemeClr val="bg2">
                    <a:lumMod val="50000"/>
                  </a:schemeClr>
                </a:solidFill>
                <a:latin typeface="a고딕12" pitchFamily="18" charset="-127"/>
                <a:ea typeface="a고딕12" pitchFamily="18" charset="-127"/>
              </a:rPr>
              <a:t>SNS</a:t>
            </a:r>
            <a:r>
              <a:rPr lang="ko-KR" altLang="en-US" sz="2000" dirty="0">
                <a:solidFill>
                  <a:schemeClr val="bg2">
                    <a:lumMod val="50000"/>
                  </a:schemeClr>
                </a:solidFill>
                <a:latin typeface="a고딕12" pitchFamily="18" charset="-127"/>
                <a:ea typeface="a고딕12" pitchFamily="18" charset="-127"/>
              </a:rPr>
              <a:t>를 통해 </a:t>
            </a:r>
            <a:r>
              <a:rPr lang="ko-KR" altLang="en-US" sz="2000" dirty="0" smtClean="0">
                <a:solidFill>
                  <a:schemeClr val="bg2">
                    <a:lumMod val="50000"/>
                  </a:schemeClr>
                </a:solidFill>
                <a:latin typeface="a고딕12" pitchFamily="18" charset="-127"/>
                <a:ea typeface="a고딕12" pitchFamily="18" charset="-127"/>
              </a:rPr>
              <a:t>그 사람의 성향 확인 </a:t>
            </a:r>
            <a:r>
              <a:rPr lang="ko-KR" altLang="en-US" sz="2000" dirty="0">
                <a:solidFill>
                  <a:schemeClr val="bg2">
                    <a:lumMod val="50000"/>
                  </a:schemeClr>
                </a:solidFill>
                <a:latin typeface="a고딕12" pitchFamily="18" charset="-127"/>
                <a:ea typeface="a고딕12" pitchFamily="18" charset="-127"/>
              </a:rPr>
              <a:t>가능</a:t>
            </a:r>
            <a:endParaRPr lang="en-US" altLang="ko-KR" sz="2000" dirty="0">
              <a:solidFill>
                <a:schemeClr val="bg2">
                  <a:lumMod val="50000"/>
                </a:schemeClr>
              </a:solidFill>
              <a:latin typeface="a고딕12" pitchFamily="18" charset="-127"/>
              <a:ea typeface="a고딕12" pitchFamily="18" charset="-127"/>
            </a:endParaRPr>
          </a:p>
          <a:p>
            <a:pPr>
              <a:lnSpc>
                <a:spcPct val="130000"/>
              </a:lnSpc>
            </a:pPr>
            <a:r>
              <a:rPr lang="en-US" altLang="ko-KR" sz="2000" dirty="0">
                <a:latin typeface="a고딕12" pitchFamily="18" charset="-127"/>
                <a:ea typeface="a고딕12" pitchFamily="18" charset="-127"/>
              </a:rPr>
              <a:t>      c. </a:t>
            </a:r>
            <a:r>
              <a:rPr lang="ko-KR" altLang="en-US" sz="2000" dirty="0" smtClean="0">
                <a:latin typeface="a고딕12" pitchFamily="18" charset="-127"/>
                <a:ea typeface="a고딕12" pitchFamily="18" charset="-127"/>
              </a:rPr>
              <a:t>개방적인 소통 공간</a:t>
            </a:r>
            <a:endParaRPr lang="en-US" altLang="ko-KR" sz="2000" dirty="0" smtClean="0">
              <a:latin typeface="a고딕12" pitchFamily="18" charset="-127"/>
              <a:ea typeface="a고딕12" pitchFamily="18" charset="-127"/>
            </a:endParaRPr>
          </a:p>
          <a:p>
            <a:pPr>
              <a:lnSpc>
                <a:spcPct val="130000"/>
              </a:lnSpc>
            </a:pPr>
            <a:r>
              <a:rPr lang="en-US" altLang="ko-KR" sz="2000" dirty="0" smtClean="0">
                <a:latin typeface="a고딕12" pitchFamily="18" charset="-127"/>
                <a:ea typeface="a고딕12" pitchFamily="18" charset="-127"/>
              </a:rPr>
              <a:t>      d. </a:t>
            </a:r>
            <a:r>
              <a:rPr lang="ko-KR" altLang="en-US" sz="2000" dirty="0" err="1" smtClean="0">
                <a:latin typeface="a고딕12" pitchFamily="18" charset="-127"/>
                <a:ea typeface="a고딕12" pitchFamily="18" charset="-127"/>
              </a:rPr>
              <a:t>접근성이</a:t>
            </a:r>
            <a:r>
              <a:rPr lang="ko-KR" altLang="en-US" sz="2000" dirty="0" smtClean="0">
                <a:latin typeface="a고딕12" pitchFamily="18" charset="-127"/>
                <a:ea typeface="a고딕12" pitchFamily="18" charset="-127"/>
              </a:rPr>
              <a:t> 좋은 모임 </a:t>
            </a:r>
            <a:endParaRPr lang="en-US" altLang="ko-KR" sz="2000" dirty="0">
              <a:latin typeface="a고딕12" pitchFamily="18" charset="-127"/>
              <a:ea typeface="a고딕12" pitchFamily="18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7D788FEC-9F4C-4838-A4D0-3C18FB669B92}"/>
              </a:ext>
            </a:extLst>
          </p:cNvPr>
          <p:cNvSpPr/>
          <p:nvPr/>
        </p:nvSpPr>
        <p:spPr>
          <a:xfrm>
            <a:off x="1" y="0"/>
            <a:ext cx="3327399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8C25C247-D4AC-48E4-9EE3-EA1CCD940F83}"/>
              </a:ext>
            </a:extLst>
          </p:cNvPr>
          <p:cNvSpPr txBox="1"/>
          <p:nvPr/>
        </p:nvSpPr>
        <p:spPr>
          <a:xfrm>
            <a:off x="319315" y="262810"/>
            <a:ext cx="2898550" cy="29361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34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프로젝트 개요</a:t>
            </a:r>
            <a:endParaRPr lang="en-US" altLang="ko-KR" sz="34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20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1) </a:t>
            </a:r>
            <a:r>
              <a:rPr lang="ko-KR" altLang="en-US" sz="20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콘셉트</a:t>
            </a:r>
            <a:endParaRPr lang="en-US" altLang="ko-KR" sz="20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20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  (1) Hi Tea</a:t>
            </a:r>
          </a:p>
          <a:p>
            <a:pPr>
              <a:lnSpc>
                <a:spcPct val="120000"/>
              </a:lnSpc>
            </a:pPr>
            <a:r>
              <a:rPr lang="en-US" altLang="ko-KR" sz="20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  </a:t>
            </a:r>
            <a:r>
              <a:rPr lang="en-US" altLang="ko-KR" sz="20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(2) </a:t>
            </a:r>
            <a:r>
              <a:rPr lang="ko-KR" altLang="en-US" sz="20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목표               ◀</a:t>
            </a:r>
            <a:endParaRPr lang="en-US" altLang="ko-KR" sz="20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20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  (3)</a:t>
            </a:r>
            <a:r>
              <a:rPr lang="ko-KR" altLang="en-US" sz="20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주요 내용</a:t>
            </a:r>
            <a:endParaRPr lang="en-US" altLang="ko-KR" sz="20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20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  (4) </a:t>
            </a:r>
            <a:r>
              <a:rPr lang="ko-KR" altLang="en-US" sz="20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핵심 기능 </a:t>
            </a:r>
            <a:endParaRPr lang="en-US" altLang="ko-KR" sz="20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20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2) </a:t>
            </a:r>
            <a:r>
              <a:rPr lang="ko-KR" altLang="en-US" sz="20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기대 효과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xmlns="" id="{E4ADD7BB-EBF7-4185-B74F-B687422D253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297690" y="3975101"/>
            <a:ext cx="4949421" cy="1472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6071786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37833154-8DFA-485E-A9FB-6F6FCEAA9422}"/>
              </a:ext>
            </a:extLst>
          </p:cNvPr>
          <p:cNvSpPr txBox="1"/>
          <p:nvPr/>
        </p:nvSpPr>
        <p:spPr>
          <a:xfrm>
            <a:off x="3835399" y="447122"/>
            <a:ext cx="707968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20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(3) </a:t>
            </a:r>
            <a:r>
              <a:rPr lang="ko-KR" altLang="en-US" sz="20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주요 </a:t>
            </a:r>
            <a:r>
              <a:rPr lang="ko-KR" altLang="en-US" sz="2000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내용</a:t>
            </a:r>
            <a:endParaRPr lang="en-US" altLang="ko-KR" sz="2000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D1F1D715-C0E0-45C3-81A4-FC8A8040126E}"/>
              </a:ext>
            </a:extLst>
          </p:cNvPr>
          <p:cNvSpPr/>
          <p:nvPr/>
        </p:nvSpPr>
        <p:spPr>
          <a:xfrm>
            <a:off x="1" y="0"/>
            <a:ext cx="3327399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7CECDD4-5B74-4558-858F-ADF307C559A5}"/>
              </a:ext>
            </a:extLst>
          </p:cNvPr>
          <p:cNvSpPr txBox="1"/>
          <p:nvPr/>
        </p:nvSpPr>
        <p:spPr>
          <a:xfrm>
            <a:off x="319315" y="262810"/>
            <a:ext cx="2895344" cy="29361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34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프로젝트 개요</a:t>
            </a:r>
            <a:endParaRPr lang="en-US" altLang="ko-KR" sz="34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20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1) </a:t>
            </a:r>
            <a:r>
              <a:rPr lang="ko-KR" altLang="en-US" sz="20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콘셉트</a:t>
            </a:r>
            <a:endParaRPr lang="en-US" altLang="ko-KR" sz="20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20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  (1) Hi Tea</a:t>
            </a:r>
          </a:p>
          <a:p>
            <a:pPr>
              <a:lnSpc>
                <a:spcPct val="120000"/>
              </a:lnSpc>
            </a:pPr>
            <a:r>
              <a:rPr lang="en-US" altLang="ko-KR" sz="20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  (2) </a:t>
            </a:r>
            <a:r>
              <a:rPr lang="ko-KR" altLang="en-US" sz="20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목표</a:t>
            </a:r>
            <a:endParaRPr lang="en-US" altLang="ko-KR" sz="20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20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  </a:t>
            </a:r>
            <a:r>
              <a:rPr lang="en-US" altLang="ko-KR" sz="20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(3)</a:t>
            </a:r>
            <a:r>
              <a:rPr lang="ko-KR" altLang="en-US" sz="20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주요 내용        ◀</a:t>
            </a:r>
            <a:endParaRPr lang="en-US" altLang="ko-KR" sz="20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20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  (4) </a:t>
            </a:r>
            <a:r>
              <a:rPr lang="ko-KR" altLang="en-US" sz="20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핵심 기능</a:t>
            </a:r>
            <a:endParaRPr lang="en-US" altLang="ko-KR" sz="20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20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2) </a:t>
            </a:r>
            <a:r>
              <a:rPr lang="ko-KR" altLang="en-US" sz="20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기대 효과</a:t>
            </a:r>
          </a:p>
        </p:txBody>
      </p:sp>
      <p:pic>
        <p:nvPicPr>
          <p:cNvPr id="1027" name="Picture 3" descr="C:\Users\soldesk\Desktop\PPT\img\writin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08576" y="1220788"/>
            <a:ext cx="1863724" cy="1863724"/>
          </a:xfrm>
          <a:prstGeom prst="rect">
            <a:avLst/>
          </a:prstGeom>
          <a:noFill/>
        </p:spPr>
      </p:pic>
      <p:pic>
        <p:nvPicPr>
          <p:cNvPr id="1028" name="Picture 4" descr="C:\Users\soldesk\Desktop\PPT\img\teamwork.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50289" y="1246188"/>
            <a:ext cx="1827211" cy="1827211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4884510" y="3403600"/>
            <a:ext cx="2308644" cy="11264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2000" dirty="0" smtClean="0">
                <a:latin typeface="a옛날사진관3" pitchFamily="18" charset="-127"/>
                <a:ea typeface="a옛날사진관3" pitchFamily="18" charset="-127"/>
              </a:rPr>
              <a:t>게시판</a:t>
            </a:r>
            <a:endParaRPr lang="en-US" altLang="ko-KR" sz="2000" dirty="0" smtClean="0">
              <a:latin typeface="a옛날사진관3" pitchFamily="18" charset="-127"/>
              <a:ea typeface="a옛날사진관3" pitchFamily="18" charset="-127"/>
            </a:endParaRPr>
          </a:p>
          <a:p>
            <a:pPr algn="ctr">
              <a:lnSpc>
                <a:spcPct val="120000"/>
              </a:lnSpc>
            </a:pPr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  <a:latin typeface="a옛날사진관3" pitchFamily="18" charset="-127"/>
                <a:ea typeface="a옛날사진관3" pitchFamily="18" charset="-127"/>
              </a:rPr>
              <a:t>내가 </a:t>
            </a:r>
            <a:r>
              <a:rPr lang="ko-KR" altLang="en-US" dirty="0" err="1" smtClean="0">
                <a:solidFill>
                  <a:schemeClr val="bg2">
                    <a:lumMod val="50000"/>
                  </a:schemeClr>
                </a:solidFill>
                <a:latin typeface="a옛날사진관3" pitchFamily="18" charset="-127"/>
                <a:ea typeface="a옛날사진관3" pitchFamily="18" charset="-127"/>
              </a:rPr>
              <a:t>관심있는</a:t>
            </a:r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  <a:latin typeface="a옛날사진관3" pitchFamily="18" charset="-127"/>
                <a:ea typeface="a옛날사진관3" pitchFamily="18" charset="-127"/>
              </a:rPr>
              <a:t> 분야를</a:t>
            </a:r>
            <a:endParaRPr lang="en-US" altLang="ko-KR" dirty="0" smtClean="0">
              <a:solidFill>
                <a:schemeClr val="bg2">
                  <a:lumMod val="50000"/>
                </a:schemeClr>
              </a:solidFill>
              <a:latin typeface="a옛날사진관3" pitchFamily="18" charset="-127"/>
              <a:ea typeface="a옛날사진관3" pitchFamily="18" charset="-127"/>
            </a:endParaRPr>
          </a:p>
          <a:p>
            <a:pPr algn="ctr">
              <a:lnSpc>
                <a:spcPct val="120000"/>
              </a:lnSpc>
            </a:pPr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  <a:latin typeface="a옛날사진관3" pitchFamily="18" charset="-127"/>
                <a:ea typeface="a옛날사진관3" pitchFamily="18" charset="-127"/>
              </a:rPr>
              <a:t>알릴 수 있는 공간</a:t>
            </a:r>
            <a:endParaRPr lang="en-US" altLang="ko-KR" dirty="0" smtClean="0">
              <a:solidFill>
                <a:schemeClr val="bg2">
                  <a:lumMod val="50000"/>
                </a:schemeClr>
              </a:solidFill>
              <a:latin typeface="a옛날사진관3" pitchFamily="18" charset="-127"/>
              <a:ea typeface="a옛날사진관3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402409" y="3403600"/>
            <a:ext cx="2308645" cy="11264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2000" dirty="0" smtClean="0">
                <a:latin typeface="a옛날사진관3" pitchFamily="18" charset="-127"/>
                <a:ea typeface="a옛날사진관3" pitchFamily="18" charset="-127"/>
              </a:rPr>
              <a:t>모임</a:t>
            </a:r>
            <a:endParaRPr lang="en-US" altLang="ko-KR" sz="2000" dirty="0" smtClean="0">
              <a:latin typeface="a옛날사진관3" pitchFamily="18" charset="-127"/>
              <a:ea typeface="a옛날사진관3" pitchFamily="18" charset="-127"/>
            </a:endParaRPr>
          </a:p>
          <a:p>
            <a:pPr algn="ctr">
              <a:lnSpc>
                <a:spcPct val="120000"/>
              </a:lnSpc>
            </a:pPr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  <a:latin typeface="a옛날사진관3" pitchFamily="18" charset="-127"/>
                <a:ea typeface="a옛날사진관3" pitchFamily="18" charset="-127"/>
              </a:rPr>
              <a:t>내가 </a:t>
            </a:r>
            <a:r>
              <a:rPr lang="ko-KR" altLang="en-US" dirty="0" err="1" smtClean="0">
                <a:solidFill>
                  <a:schemeClr val="bg2">
                    <a:lumMod val="50000"/>
                  </a:schemeClr>
                </a:solidFill>
                <a:latin typeface="a옛날사진관3" pitchFamily="18" charset="-127"/>
                <a:ea typeface="a옛날사진관3" pitchFamily="18" charset="-127"/>
              </a:rPr>
              <a:t>관심있는</a:t>
            </a:r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  <a:latin typeface="a옛날사진관3" pitchFamily="18" charset="-127"/>
                <a:ea typeface="a옛날사진관3" pitchFamily="18" charset="-127"/>
              </a:rPr>
              <a:t> 분야로</a:t>
            </a:r>
            <a:endParaRPr lang="en-US" altLang="ko-KR" dirty="0" smtClean="0">
              <a:solidFill>
                <a:schemeClr val="bg2">
                  <a:lumMod val="50000"/>
                </a:schemeClr>
              </a:solidFill>
              <a:latin typeface="a옛날사진관3" pitchFamily="18" charset="-127"/>
              <a:ea typeface="a옛날사진관3" pitchFamily="18" charset="-127"/>
            </a:endParaRPr>
          </a:p>
          <a:p>
            <a:pPr algn="ctr">
              <a:lnSpc>
                <a:spcPct val="120000"/>
              </a:lnSpc>
            </a:pPr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  <a:latin typeface="a옛날사진관3" pitchFamily="18" charset="-127"/>
                <a:ea typeface="a옛날사진관3" pitchFamily="18" charset="-127"/>
              </a:rPr>
              <a:t>소통할 수 있는 공간</a:t>
            </a:r>
            <a:endParaRPr lang="en-US" altLang="ko-KR" dirty="0" smtClean="0">
              <a:solidFill>
                <a:schemeClr val="bg2">
                  <a:lumMod val="50000"/>
                </a:schemeClr>
              </a:solidFill>
              <a:latin typeface="a옛날사진관3" pitchFamily="18" charset="-127"/>
              <a:ea typeface="a옛날사진관3" pitchFamily="18" charset="-127"/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4737100" y="4762500"/>
            <a:ext cx="2616200" cy="368300"/>
          </a:xfrm>
          <a:prstGeom prst="roundRect">
            <a:avLst/>
          </a:prstGeom>
          <a:solidFill>
            <a:srgbClr val="5DDD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a고딕12" pitchFamily="18" charset="-127"/>
                <a:ea typeface="a고딕12" pitchFamily="18" charset="-127"/>
              </a:rPr>
              <a:t>일상적인 이야기</a:t>
            </a:r>
            <a:endParaRPr lang="ko-KR" altLang="en-US" sz="1600" dirty="0">
              <a:solidFill>
                <a:schemeClr val="tx1"/>
              </a:solidFill>
              <a:latin typeface="a고딕12" pitchFamily="18" charset="-127"/>
              <a:ea typeface="a고딕12" pitchFamily="18" charset="-127"/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8242300" y="4749800"/>
            <a:ext cx="2616200" cy="368300"/>
          </a:xfrm>
          <a:prstGeom prst="roundRect">
            <a:avLst/>
          </a:prstGeom>
          <a:solidFill>
            <a:srgbClr val="3FB7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a고딕12" pitchFamily="18" charset="-127"/>
                <a:ea typeface="a고딕12" pitchFamily="18" charset="-127"/>
              </a:rPr>
              <a:t>모임이 </a:t>
            </a:r>
            <a:r>
              <a:rPr lang="ko-KR" altLang="en-US" sz="1600" dirty="0" err="1" smtClean="0">
                <a:solidFill>
                  <a:schemeClr val="tx1"/>
                </a:solidFill>
                <a:latin typeface="a고딕12" pitchFamily="18" charset="-127"/>
                <a:ea typeface="a고딕12" pitchFamily="18" charset="-127"/>
              </a:rPr>
              <a:t>태그된</a:t>
            </a:r>
            <a:r>
              <a:rPr lang="ko-KR" altLang="en-US" sz="1600" dirty="0" smtClean="0">
                <a:solidFill>
                  <a:schemeClr val="tx1"/>
                </a:solidFill>
                <a:latin typeface="a고딕12" pitchFamily="18" charset="-127"/>
                <a:ea typeface="a고딕12" pitchFamily="18" charset="-127"/>
              </a:rPr>
              <a:t> </a:t>
            </a:r>
            <a:r>
              <a:rPr lang="ko-KR" altLang="en-US" sz="1600" dirty="0" err="1" smtClean="0">
                <a:solidFill>
                  <a:schemeClr val="tx1"/>
                </a:solidFill>
                <a:latin typeface="a고딕12" pitchFamily="18" charset="-127"/>
                <a:ea typeface="a고딕12" pitchFamily="18" charset="-127"/>
              </a:rPr>
              <a:t>게시글</a:t>
            </a:r>
            <a:endParaRPr lang="ko-KR" altLang="en-US" sz="1600" dirty="0" smtClean="0">
              <a:solidFill>
                <a:schemeClr val="tx1"/>
              </a:solidFill>
              <a:latin typeface="a고딕12" pitchFamily="18" charset="-127"/>
              <a:ea typeface="a고딕12" pitchFamily="18" charset="-127"/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4737100" y="5321300"/>
            <a:ext cx="2616200" cy="368300"/>
          </a:xfrm>
          <a:prstGeom prst="roundRect">
            <a:avLst/>
          </a:prstGeom>
          <a:solidFill>
            <a:srgbClr val="5DDD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 smtClean="0">
                <a:solidFill>
                  <a:schemeClr val="tx1"/>
                </a:solidFill>
                <a:latin typeface="a고딕12" pitchFamily="18" charset="-127"/>
                <a:ea typeface="a고딕12" pitchFamily="18" charset="-127"/>
              </a:rPr>
              <a:t>관심있는</a:t>
            </a:r>
            <a:r>
              <a:rPr lang="ko-KR" altLang="en-US" sz="1600" dirty="0" smtClean="0">
                <a:solidFill>
                  <a:schemeClr val="tx1"/>
                </a:solidFill>
                <a:latin typeface="a고딕12" pitchFamily="18" charset="-127"/>
                <a:ea typeface="a고딕12" pitchFamily="18" charset="-127"/>
              </a:rPr>
              <a:t> 분야에 대한 글</a:t>
            </a:r>
            <a:endParaRPr lang="ko-KR" altLang="en-US" sz="1600" dirty="0">
              <a:solidFill>
                <a:schemeClr val="tx1"/>
              </a:solidFill>
              <a:latin typeface="a고딕12" pitchFamily="18" charset="-127"/>
              <a:ea typeface="a고딕12" pitchFamily="18" charset="-127"/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4724400" y="5880100"/>
            <a:ext cx="2616200" cy="368300"/>
          </a:xfrm>
          <a:prstGeom prst="roundRect">
            <a:avLst/>
          </a:prstGeom>
          <a:solidFill>
            <a:srgbClr val="5DDD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a고딕12" pitchFamily="18" charset="-127"/>
                <a:ea typeface="a고딕12" pitchFamily="18" charset="-127"/>
              </a:rPr>
              <a:t>모든 사람의 </a:t>
            </a:r>
            <a:r>
              <a:rPr lang="ko-KR" altLang="en-US" sz="1600" dirty="0" err="1" smtClean="0">
                <a:solidFill>
                  <a:schemeClr val="tx1"/>
                </a:solidFill>
                <a:latin typeface="a고딕12" pitchFamily="18" charset="-127"/>
                <a:ea typeface="a고딕12" pitchFamily="18" charset="-127"/>
              </a:rPr>
              <a:t>게시글</a:t>
            </a:r>
            <a:endParaRPr lang="ko-KR" altLang="en-US" sz="1600" dirty="0">
              <a:solidFill>
                <a:schemeClr val="tx1"/>
              </a:solidFill>
              <a:latin typeface="a고딕12" pitchFamily="18" charset="-127"/>
              <a:ea typeface="a고딕12" pitchFamily="18" charset="-127"/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8242300" y="5321300"/>
            <a:ext cx="2616200" cy="368300"/>
          </a:xfrm>
          <a:prstGeom prst="roundRect">
            <a:avLst/>
          </a:prstGeom>
          <a:solidFill>
            <a:srgbClr val="3FB7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 smtClean="0">
                <a:solidFill>
                  <a:schemeClr val="tx1"/>
                </a:solidFill>
                <a:latin typeface="a고딕12" pitchFamily="18" charset="-127"/>
                <a:ea typeface="a고딕12" pitchFamily="18" charset="-127"/>
              </a:rPr>
              <a:t>모임원들과의</a:t>
            </a:r>
            <a:r>
              <a:rPr lang="ko-KR" altLang="en-US" sz="1600" dirty="0" smtClean="0">
                <a:solidFill>
                  <a:schemeClr val="tx1"/>
                </a:solidFill>
                <a:latin typeface="a고딕12" pitchFamily="18" charset="-127"/>
                <a:ea typeface="a고딕12" pitchFamily="18" charset="-127"/>
              </a:rPr>
              <a:t> 대화</a:t>
            </a:r>
          </a:p>
        </p:txBody>
      </p:sp>
      <p:sp>
        <p:nvSpPr>
          <p:cNvPr id="36" name="모서리가 둥근 직사각형 35"/>
          <p:cNvSpPr/>
          <p:nvPr/>
        </p:nvSpPr>
        <p:spPr>
          <a:xfrm>
            <a:off x="8242300" y="5880100"/>
            <a:ext cx="2616200" cy="368300"/>
          </a:xfrm>
          <a:prstGeom prst="roundRect">
            <a:avLst/>
          </a:prstGeom>
          <a:solidFill>
            <a:srgbClr val="3FB7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 smtClean="0">
                <a:solidFill>
                  <a:schemeClr val="tx1"/>
                </a:solidFill>
                <a:latin typeface="a고딕12" pitchFamily="18" charset="-127"/>
                <a:ea typeface="a고딕12" pitchFamily="18" charset="-127"/>
              </a:rPr>
              <a:t>모임원들과의</a:t>
            </a:r>
            <a:r>
              <a:rPr lang="ko-KR" altLang="en-US" sz="1600" dirty="0" smtClean="0">
                <a:solidFill>
                  <a:schemeClr val="tx1"/>
                </a:solidFill>
                <a:latin typeface="a고딕12" pitchFamily="18" charset="-127"/>
                <a:ea typeface="a고딕12" pitchFamily="18" charset="-127"/>
              </a:rPr>
              <a:t> 자료 공유</a:t>
            </a:r>
            <a:endParaRPr lang="ko-KR" altLang="en-US" sz="1600" dirty="0">
              <a:solidFill>
                <a:schemeClr val="tx1"/>
              </a:solidFill>
              <a:latin typeface="a고딕12" pitchFamily="18" charset="-127"/>
              <a:ea typeface="a고딕12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420424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6C26560A-7658-4BD2-BE97-1ABC5B971597}"/>
              </a:ext>
            </a:extLst>
          </p:cNvPr>
          <p:cNvSpPr txBox="1"/>
          <p:nvPr/>
        </p:nvSpPr>
        <p:spPr>
          <a:xfrm>
            <a:off x="3835399" y="447122"/>
            <a:ext cx="7079689" cy="453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20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(4) </a:t>
            </a:r>
            <a:r>
              <a:rPr lang="ko-KR" altLang="en-US" sz="20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 핵심 </a:t>
            </a:r>
            <a:r>
              <a:rPr lang="ko-KR" altLang="en-US" sz="2000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기능</a:t>
            </a:r>
            <a:endParaRPr lang="en-US" altLang="ko-KR" sz="2000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9BC2320B-582B-4FC9-8C9A-82C0E3E60880}"/>
              </a:ext>
            </a:extLst>
          </p:cNvPr>
          <p:cNvSpPr/>
          <p:nvPr/>
        </p:nvSpPr>
        <p:spPr>
          <a:xfrm>
            <a:off x="1" y="0"/>
            <a:ext cx="3327399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A2E13031-8D90-4121-8D6D-7220D857D63C}"/>
              </a:ext>
            </a:extLst>
          </p:cNvPr>
          <p:cNvSpPr txBox="1"/>
          <p:nvPr/>
        </p:nvSpPr>
        <p:spPr>
          <a:xfrm>
            <a:off x="319315" y="262810"/>
            <a:ext cx="2977097" cy="29361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34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프로젝트 개요</a:t>
            </a:r>
            <a:endParaRPr lang="en-US" altLang="ko-KR" sz="34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20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1) </a:t>
            </a:r>
            <a:r>
              <a:rPr lang="ko-KR" altLang="en-US" sz="20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콘셉트</a:t>
            </a:r>
            <a:endParaRPr lang="en-US" altLang="ko-KR" sz="20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20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  (1) Hi Tea</a:t>
            </a:r>
          </a:p>
          <a:p>
            <a:pPr>
              <a:lnSpc>
                <a:spcPct val="120000"/>
              </a:lnSpc>
            </a:pPr>
            <a:r>
              <a:rPr lang="en-US" altLang="ko-KR" sz="20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  (2) </a:t>
            </a:r>
            <a:r>
              <a:rPr lang="ko-KR" altLang="en-US" sz="20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목표</a:t>
            </a:r>
            <a:endParaRPr lang="en-US" altLang="ko-KR" sz="20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20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  (3)</a:t>
            </a:r>
            <a:r>
              <a:rPr lang="ko-KR" altLang="en-US" sz="20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주요 내용</a:t>
            </a:r>
            <a:endParaRPr lang="en-US" altLang="ko-KR" sz="20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20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  (4) </a:t>
            </a:r>
            <a:r>
              <a:rPr lang="ko-KR" altLang="en-US" sz="20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핵심 기능        ◀</a:t>
            </a:r>
            <a:r>
              <a:rPr lang="ko-KR" altLang="en-US" sz="20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</a:t>
            </a:r>
            <a:endParaRPr lang="en-US" altLang="ko-KR" sz="20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20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2) </a:t>
            </a:r>
            <a:r>
              <a:rPr lang="ko-KR" altLang="en-US" sz="20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기대 효과</a:t>
            </a:r>
          </a:p>
        </p:txBody>
      </p:sp>
      <p:pic>
        <p:nvPicPr>
          <p:cNvPr id="2051" name="Picture 3" descr="C:\Users\soldesk\Documents\카카오톡 받은 파일\KakaoTalk_20190218_152135026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97400" y="2146300"/>
            <a:ext cx="1701800" cy="1701800"/>
          </a:xfrm>
          <a:prstGeom prst="rect">
            <a:avLst/>
          </a:prstGeom>
          <a:noFill/>
        </p:spPr>
      </p:pic>
      <p:pic>
        <p:nvPicPr>
          <p:cNvPr id="2050" name="Picture 2" descr="C:\Users\soldesk\Documents\카카오톡 받은 파일\KakaoTalk_20190218_152133743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11800" y="3911600"/>
            <a:ext cx="1574800" cy="1574800"/>
          </a:xfrm>
          <a:prstGeom prst="rect">
            <a:avLst/>
          </a:prstGeom>
          <a:noFill/>
        </p:spPr>
      </p:pic>
      <p:sp>
        <p:nvSpPr>
          <p:cNvPr id="8" name="모서리가 둥근 직사각형 7"/>
          <p:cNvSpPr/>
          <p:nvPr/>
        </p:nvSpPr>
        <p:spPr>
          <a:xfrm>
            <a:off x="8077200" y="1765300"/>
            <a:ext cx="3403600" cy="4267200"/>
          </a:xfrm>
          <a:prstGeom prst="roundRect">
            <a:avLst/>
          </a:prstGeom>
          <a:noFill/>
          <a:ln w="63500">
            <a:solidFill>
              <a:srgbClr val="FAC0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724400" y="1206501"/>
            <a:ext cx="2057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 smtClean="0">
                <a:solidFill>
                  <a:srgbClr val="F37663"/>
                </a:solidFill>
                <a:latin typeface="a고딕14" pitchFamily="18" charset="-127"/>
                <a:ea typeface="a고딕14" pitchFamily="18" charset="-127"/>
              </a:rPr>
              <a:t>팔로우</a:t>
            </a:r>
            <a:r>
              <a:rPr lang="ko-KR" altLang="en-US" sz="2000" dirty="0" smtClean="0">
                <a:solidFill>
                  <a:srgbClr val="F37663"/>
                </a:solidFill>
                <a:latin typeface="a고딕14" pitchFamily="18" charset="-127"/>
                <a:ea typeface="a고딕14" pitchFamily="18" charset="-127"/>
              </a:rPr>
              <a:t> 및 좋아요</a:t>
            </a:r>
            <a:endParaRPr lang="ko-KR" altLang="en-US" sz="2000" dirty="0">
              <a:solidFill>
                <a:srgbClr val="F37663"/>
              </a:solidFill>
              <a:latin typeface="a고딕14" pitchFamily="18" charset="-127"/>
              <a:ea typeface="a고딕14" pitchFamily="18" charset="-127"/>
            </a:endParaRPr>
          </a:p>
        </p:txBody>
      </p:sp>
      <p:pic>
        <p:nvPicPr>
          <p:cNvPr id="2053" name="Picture 5" descr="C:\Users\soldesk\Desktop\PPT\img\shared-folder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597900" y="2743200"/>
            <a:ext cx="2425700" cy="2425700"/>
          </a:xfrm>
          <a:prstGeom prst="rect">
            <a:avLst/>
          </a:prstGeom>
          <a:noFill/>
        </p:spPr>
      </p:pic>
      <p:sp>
        <p:nvSpPr>
          <p:cNvPr id="11" name="모서리가 둥근 직사각형 10"/>
          <p:cNvSpPr/>
          <p:nvPr/>
        </p:nvSpPr>
        <p:spPr>
          <a:xfrm>
            <a:off x="4140200" y="1765300"/>
            <a:ext cx="3403600" cy="4254500"/>
          </a:xfrm>
          <a:prstGeom prst="roundRect">
            <a:avLst/>
          </a:prstGeom>
          <a:noFill/>
          <a:ln w="63500">
            <a:solidFill>
              <a:srgbClr val="F376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750300" y="1193800"/>
            <a:ext cx="19928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FAC03D"/>
                </a:solidFill>
                <a:latin typeface="a고딕14" pitchFamily="18" charset="-127"/>
                <a:ea typeface="a고딕14" pitchFamily="18" charset="-127"/>
              </a:rPr>
              <a:t>모임 가입 및 탈퇴</a:t>
            </a:r>
            <a:endParaRPr lang="ko-KR" altLang="en-US" sz="2000" dirty="0">
              <a:solidFill>
                <a:srgbClr val="FAC03D"/>
              </a:solidFill>
              <a:latin typeface="a고딕14" pitchFamily="18" charset="-127"/>
              <a:ea typeface="a고딕14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235770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>
            <a:lumMod val="85000"/>
            <a:lumOff val="15000"/>
            <a:alpha val="90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437</TotalTime>
  <Words>420</Words>
  <Application>Microsoft Office PowerPoint</Application>
  <PresentationFormat>사용자 지정</PresentationFormat>
  <Paragraphs>96</Paragraphs>
  <Slides>17</Slides>
  <Notes>4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18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Blaire</dc:creator>
  <cp:lastModifiedBy>soldesk</cp:lastModifiedBy>
  <cp:revision>64</cp:revision>
  <dcterms:created xsi:type="dcterms:W3CDTF">2019-02-13T14:25:53Z</dcterms:created>
  <dcterms:modified xsi:type="dcterms:W3CDTF">2019-03-11T02:30:51Z</dcterms:modified>
</cp:coreProperties>
</file>