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Default Extension="wdp" ContentType="image/vnd.ms-photo"/>
  <Default Extension="gif" ContentType="image/gif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783" r:id="rId26"/>
    <p:sldMasterId id="2147483784" r:id="rId28"/>
  </p:sldMasterIdLst>
  <p:notesMasterIdLst>
    <p:notesMasterId r:id="rId30"/>
  </p:notesMasterIdLst>
  <p:sldIdLst>
    <p:sldId id="256" r:id="rId32"/>
    <p:sldId id="257" r:id="rId33"/>
    <p:sldId id="280" r:id="rId34"/>
    <p:sldId id="258" r:id="rId35"/>
    <p:sldId id="262" r:id="rId36"/>
    <p:sldId id="263" r:id="rId37"/>
    <p:sldId id="281" r:id="rId38"/>
    <p:sldId id="324" r:id="rId39"/>
    <p:sldId id="269" r:id="rId40"/>
    <p:sldId id="350" r:id="rId41"/>
    <p:sldId id="356" r:id="rId42"/>
    <p:sldId id="357" r:id="rId43"/>
    <p:sldId id="354" r:id="rId44"/>
    <p:sldId id="355" r:id="rId45"/>
    <p:sldId id="339" r:id="rId46"/>
    <p:sldId id="341" r:id="rId47"/>
    <p:sldId id="351" r:id="rId48"/>
    <p:sldId id="346" r:id="rId49"/>
    <p:sldId id="352" r:id="rId50"/>
    <p:sldId id="340" r:id="rId52"/>
    <p:sldId id="358" r:id="rId54"/>
    <p:sldId id="359" r:id="rId56"/>
    <p:sldId id="360" r:id="rId58"/>
    <p:sldId id="265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5="http://schemas.microsoft.com/office/powerpoint/2012/main" xmlns:p14="http://schemas.microsoft.com/office/powerpoint/2010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3995" userDrawn="1">
          <p15:clr>
            <a:srgbClr val="A4A3A4"/>
          </p15:clr>
        </p15:guide>
        <p15:guide id="2" pos="1956" userDrawn="1">
          <p15:clr>
            <a:srgbClr val="A4A3A4"/>
          </p15:clr>
        </p15:guide>
        <p15:guide id="3" orient="horz" pos="344" userDrawn="1">
          <p15:clr>
            <a:srgbClr val="A4A3A4"/>
          </p15:clr>
        </p15:guide>
        <p15:guide id="4" pos="1593" userDrawn="1">
          <p15:clr>
            <a:srgbClr val="A4A3A4"/>
          </p15:clr>
        </p15:guide>
        <p15:guide id="5" pos="164" userDrawn="1">
          <p15:clr>
            <a:srgbClr val="A4A3A4"/>
          </p15:clr>
        </p15:guide>
        <p15:guide id="6" pos="7308" userDrawn="1">
          <p15:clr>
            <a:srgbClr val="A4A3A4"/>
          </p15:clr>
        </p15:guide>
        <p15:guide id="7" pos="1411" userDrawn="1">
          <p15:clr>
            <a:srgbClr val="A4A3A4"/>
          </p15:clr>
        </p15:guide>
        <p15:guide id="8" orient="horz" pos="2135" userDrawn="1">
          <p15:clr>
            <a:srgbClr val="A4A3A4"/>
          </p15:clr>
        </p15:guide>
        <p15:guide id="9" orient="horz" pos="185" userDrawn="1">
          <p15:clr>
            <a:srgbClr val="A4A3A4"/>
          </p15:clr>
        </p15:guide>
        <p15:guide id="11" pos="4586" userDrawn="1">
          <p15:clr>
            <a:srgbClr val="A4A3A4"/>
          </p15:clr>
        </p15:guide>
        <p15:guide id="13" orient="horz" pos="703" userDrawn="0">
          <p15:clr>
            <a:srgbClr val="A4A3A4"/>
          </p15:clr>
        </p15:guide>
        <p15:guide id="14" orient="horz" pos="201" userDrawn="0">
          <p15:clr>
            <a:srgbClr val="A4A3A4"/>
          </p15:clr>
        </p15:guide>
        <p15:guide id="15" pos="3844" userDrawn="0">
          <p15:clr>
            <a:srgbClr val="A4A3A4"/>
          </p15:clr>
        </p15:guide>
        <p15:guide id="16" pos="6217" userDrawn="0">
          <p15:clr>
            <a:srgbClr val="A4A3A4"/>
          </p15:clr>
        </p15:guide>
        <p15:guide id="18" pos="1962" userDrawn="0">
          <p15:clr>
            <a:srgbClr val="A4A3A4"/>
          </p15:clr>
        </p15:guide>
      </p15:sldGuideLst>
    </p:ext>
  </p:extLst>
  <p:embeddedFontLst>
    <p:embeddedFont>
      <p:font typeface="맑은 고딕" panose="" pitchFamily="50" charset="-127">
        <p:regular r:id="rId28"/>
        <p:bold r:id="rId29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9AF0B"/>
    <a:srgbClr val="FAC03D"/>
    <a:srgbClr val="3B3B3B"/>
    <a:srgbClr val="E49F06"/>
    <a:srgbClr val="3FB777"/>
    <a:srgbClr val="5DDDD3"/>
    <a:srgbClr val="274555"/>
    <a:srgbClr val="F37663"/>
    <a:srgbClr val="FAA21E"/>
    <a:srgbClr val="F3B843"/>
  </p:clrMru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61" autoAdjust="0"/>
    <p:restoredTop sz="85088" autoAdjust="0"/>
  </p:normalViewPr>
  <p:slideViewPr>
    <p:cSldViewPr snapToGrid="0" snapToObjects="1">
      <p:cViewPr varScale="1">
        <p:scale>
          <a:sx n="76" d="100"/>
          <a:sy n="76" d="100"/>
        </p:scale>
        <p:origin x="-864" y="-102"/>
      </p:cViewPr>
      <p:guideLst>
        <p:guide orient="horz" pos="3995"/>
        <p:guide pos="1956"/>
        <p:guide orient="horz" pos="344"/>
        <p:guide pos="1593"/>
        <p:guide pos="164"/>
        <p:guide pos="7308"/>
        <p:guide pos="1411"/>
        <p:guide orient="horz" pos="2135"/>
        <p:guide orient="horz" pos="185"/>
        <p:guide pos="4586"/>
        <p:guide orient="horz" pos="703"/>
        <p:guide orient="horz" pos="201"/>
        <p:guide pos="3844"/>
        <p:guide pos="6217"/>
        <p:guide pos="19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288" y="-120"/>
      </p:cViewPr>
      <p:guideLst>
        <p:guide orient="horz" pos="3995"/>
        <p:guide pos="1956"/>
        <p:guide orient="horz" pos="344"/>
        <p:guide pos="1593"/>
        <p:guide pos="164"/>
        <p:guide pos="7308"/>
        <p:guide pos="1411"/>
        <p:guide orient="horz" pos="2135"/>
        <p:guide orient="horz" pos="185"/>
        <p:guide pos="4586"/>
        <p:guide orient="horz" pos="703"/>
        <p:guide orient="horz" pos="201"/>
        <p:guide pos="3844"/>
        <p:guide pos="6217"/>
        <p:guide pos="1962"/>
      </p:guideLst>
    </p:cSldViewPr>
  </p:notesViewPr>
  <p:gridSpacing cx="73737788" cy="7373778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tableStyles" Target="tableStyles.xml"></Relationship><Relationship Id="rId3" Type="http://schemas.openxmlformats.org/officeDocument/2006/relationships/font" Target="fonts/font1.fntdata"></Relationship><Relationship Id="rId26" Type="http://schemas.openxmlformats.org/officeDocument/2006/relationships/slideMaster" Target="slideMasters/slideMaster1.xml"></Relationship><Relationship Id="rId27" Type="http://schemas.openxmlformats.org/officeDocument/2006/relationships/theme" Target="theme/theme1.xml"></Relationship><Relationship Id="rId28" Type="http://schemas.openxmlformats.org/officeDocument/2006/relationships/slideMaster" Target="slideMasters/slideMaster2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2" Type="http://schemas.openxmlformats.org/officeDocument/2006/relationships/slide" Target="slides/slide11.xml"></Relationship><Relationship Id="rId43" Type="http://schemas.openxmlformats.org/officeDocument/2006/relationships/slide" Target="slides/slide12.xml"></Relationship><Relationship Id="rId44" Type="http://schemas.openxmlformats.org/officeDocument/2006/relationships/slide" Target="slides/slide13.xml"></Relationship><Relationship Id="rId45" Type="http://schemas.openxmlformats.org/officeDocument/2006/relationships/slide" Target="slides/slide14.xml"></Relationship><Relationship Id="rId46" Type="http://schemas.openxmlformats.org/officeDocument/2006/relationships/slide" Target="slides/slide15.xml"></Relationship><Relationship Id="rId47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49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2" Type="http://schemas.openxmlformats.org/officeDocument/2006/relationships/slide" Target="slides/slide20.xml"></Relationship><Relationship Id="rId54" Type="http://schemas.openxmlformats.org/officeDocument/2006/relationships/slide" Target="slides/slide21.xml"></Relationship><Relationship Id="rId56" Type="http://schemas.openxmlformats.org/officeDocument/2006/relationships/slide" Target="slides/slide22.xml"></Relationship><Relationship Id="rId58" Type="http://schemas.openxmlformats.org/officeDocument/2006/relationships/slide" Target="slides/slide23.xml"></Relationship><Relationship Id="rId60" Type="http://schemas.openxmlformats.org/officeDocument/2006/relationships/slide" Target="slides/slide24.xml"></Relationship><Relationship Id="rId70" Type="http://schemas.openxmlformats.org/officeDocument/2006/relationships/viewProps" Target="viewProps.xml"></Relationship><Relationship Id="rId7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2467-5127-4FEA-960D-C682861F1452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427C8-5F5B-4015-B39B-0702032E3D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27C8-5F5B-4015-B39B-0702032E3D1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35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50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339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357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50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608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269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5408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3719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3933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92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507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87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5088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339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26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54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37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3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192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087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7.xml"></Relationship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20.jpeg"></Relationship><Relationship Id="rId2" Type="http://schemas.openxmlformats.org/officeDocument/2006/relationships/notesSlide" Target="../notesSlides/notesSlide11.xml"></Relationship><Relationship Id="rId4" Type="http://schemas.openxmlformats.org/officeDocument/2006/relationships/image" Target="../media/image21.jpeg"></Relationship><Relationship Id="rId5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8" Type="http://schemas.openxmlformats.org/officeDocument/2006/relationships/image" Target="../media/image27.gif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12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10" Type="http://schemas.openxmlformats.org/officeDocument/2006/relationships/image" Target="../media/image29.png"></Relationship><Relationship Id="rId4" Type="http://schemas.openxmlformats.org/officeDocument/2006/relationships/image" Target="../media/image23.png"></Relationship><Relationship Id="rId9" Type="http://schemas.openxmlformats.org/officeDocument/2006/relationships/image" Target="../media/image28.png"></Relationship><Relationship Id="rId1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hyperlink" Target="http://172.16.4.9/hitea/" TargetMode="External"></Relationship><Relationship Id="rId2" Type="http://schemas.openxmlformats.org/officeDocument/2006/relationships/notesSlide" Target="../notesSlides/notesSlide13.xml"></Relationship><Relationship Id="rId4" Type="http://schemas.openxmlformats.org/officeDocument/2006/relationships/hyperlink" Target="http://172.16.4.9/hitea/" TargetMode="External"></Relationship><Relationship Id="rId5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4" Type="http://schemas.openxmlformats.org/officeDocument/2006/relationships/image" Target="../media/fImage3959542341.png"></Relationship><Relationship Id="rId5" Type="http://schemas.openxmlformats.org/officeDocument/2006/relationships/image" Target="../media/fImage1046894348467.png"></Relationship><Relationship Id="rId6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5" Type="http://schemas.openxmlformats.org/officeDocument/2006/relationships/image" Target="../media/fImage567234266334.png"></Relationship><Relationship Id="rId6" Type="http://schemas.openxmlformats.org/officeDocument/2006/relationships/image" Target="../media/fImage463364296500.png"></Relationship><Relationship Id="rId7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33.png"></Relationship><Relationship Id="rId2" Type="http://schemas.openxmlformats.org/officeDocument/2006/relationships/notesSlide" Target="../notesSlides/notesSlide16.xml"></Relationship><Relationship Id="rId4" Type="http://schemas.openxmlformats.org/officeDocument/2006/relationships/image" Target="../media/image34.png"></Relationship><Relationship Id="rId5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4" Type="http://schemas.openxmlformats.org/officeDocument/2006/relationships/image" Target="../media/fImage1417934399169.png"></Relationship><Relationship Id="rId5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4" Type="http://schemas.openxmlformats.org/officeDocument/2006/relationships/image" Target="../media/fImage1046894355724.png"></Relationship><Relationship Id="rId5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37.png"></Relationship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5" Type="http://schemas.openxmlformats.org/officeDocument/2006/relationships/image" Target="../media/image5.png"></Relationship><Relationship Id="rId4" Type="http://schemas.openxmlformats.org/officeDocument/2006/relationships/image" Target="../media/image4.png"></Relationship><Relationship Id="rId8" Type="http://schemas.openxmlformats.org/officeDocument/2006/relationships/image" Target="../media/image8.png"></Relationship><Relationship Id="rId9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1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38.png"></Relationship><Relationship Id="rId2" Type="http://schemas.openxmlformats.org/officeDocument/2006/relationships/notesSlide" Target="../notesSlides/notesSlide21.xml"></Relationship><Relationship Id="rId1" Type="http://schemas.openxmlformats.org/officeDocument/2006/relationships/slideLayout" Target="../slideLayouts/slideLayout18.xml"></Relationship><Relationship Id="rId4" Type="http://schemas.openxmlformats.org/officeDocument/2006/relationships/image" Target="../media/image39.png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40.png"></Relationship><Relationship Id="rId2" Type="http://schemas.openxmlformats.org/officeDocument/2006/relationships/notesSlide" Target="../notesSlides/notesSlide22.xml"></Relationship><Relationship Id="rId1" Type="http://schemas.openxmlformats.org/officeDocument/2006/relationships/slideLayout" Target="../slideLayouts/slideLayout18.xml"></Relationship><Relationship Id="rId6" Type="http://schemas.openxmlformats.org/officeDocument/2006/relationships/image" Target="../media/image43.png"></Relationship><Relationship Id="rId5" Type="http://schemas.openxmlformats.org/officeDocument/2006/relationships/image" Target="../media/image42.png"></Relationship><Relationship Id="rId4" Type="http://schemas.openxmlformats.org/officeDocument/2006/relationships/image" Target="../media/image41.png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44.png"></Relationship><Relationship Id="rId2" Type="http://schemas.openxmlformats.org/officeDocument/2006/relationships/notesSlide" Target="../notesSlides/notesSlide23.xml"></Relationship><Relationship Id="rId1" Type="http://schemas.openxmlformats.org/officeDocument/2006/relationships/slideLayout" Target="../slideLayouts/slideLayout18.xml"></Relationship><Relationship Id="rId5" Type="http://schemas.openxmlformats.org/officeDocument/2006/relationships/image" Target="../media/image46.png"></Relationship><Relationship Id="rId4" Type="http://schemas.openxmlformats.org/officeDocument/2006/relationships/image" Target="../media/image45.png"></Relationship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7" Type="http://schemas.openxmlformats.org/officeDocument/2006/relationships/image" Target="../media/image19.png"></Relationship><Relationship Id="rId2" Type="http://schemas.openxmlformats.org/officeDocument/2006/relationships/notesSlide" Target="../notesSlides/notesSlide9.xml"></Relationship><Relationship Id="rId6" Type="http://schemas.openxmlformats.org/officeDocument/2006/relationships/image" Target="../media/image18.png"></Relationship><Relationship Id="rId5" Type="http://schemas.openxmlformats.org/officeDocument/2006/relationships/image" Target="../media/image17.png"></Relationship><Relationship Id="rId4" Type="http://schemas.openxmlformats.org/officeDocument/2006/relationships/image" Target="../media/image16.png"></Relationship><Relationship Id="rId8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xmlns:p14="http://schemas.microsoft.com/office/powerpoint/2010/main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070" y="667385"/>
            <a:ext cx="0" cy="5579110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xmlns:p14="http://schemas.microsoft.com/office/powerpoint/2010/main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 xmlns:p14="http://schemas.microsoft.com/office/powerpoint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xmlns:p14="http://schemas.microsoft.com/office/powerpoint/2010/main" val="0"/>
              </a:ext>
            </a:extLst>
          </a:blip>
          <a:srcRect r="19075" b="3172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p14="http://schemas.microsoft.com/office/powerpoint/2010/main" id="{80B5E60A-5561-4E50-BEA6-99660775BA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xmlns:p14="http://schemas.microsoft.com/office/powerpoint/2010/main" id="{BE65BDEA-DD28-4671-8BD9-C9756AE1130F}"/>
              </a:ext>
            </a:extLst>
          </p:cNvPr>
          <p:cNvSpPr txBox="1"/>
          <p:nvPr/>
        </p:nvSpPr>
        <p:spPr>
          <a:xfrm>
            <a:off x="5457190" y="981710"/>
            <a:ext cx="6139815" cy="253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xmlns:p14="http://schemas.microsoft.com/office/powerpoint/2010/main" id="{08D61D42-1AF0-43BB-AF5C-14DC462FB78E}"/>
              </a:ext>
            </a:extLst>
          </p:cNvPr>
          <p:cNvSpPr txBox="1"/>
          <p:nvPr/>
        </p:nvSpPr>
        <p:spPr>
          <a:xfrm>
            <a:off x="7460615" y="5545455"/>
            <a:ext cx="4124325" cy="51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59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DD633F2-BE3E-4127-AED5-A895DC82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FC4C065-B27E-47AA-8970-DB3B3AD6B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5042729" y="2127871"/>
            <a:ext cx="228940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 smtClean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 algn="ctr"/>
            <a:r>
              <a:rPr lang="ko-KR" altLang="en-US" sz="4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192655" cy="38011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3</a:t>
            </a:r>
            <a:endParaRPr lang="ko-KR" altLang="en-US" sz="4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기능 구현</a:t>
            </a: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개발 기간		◀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환경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구현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68015" y="662305"/>
            <a:ext cx="8481695" cy="5325110"/>
            <a:chOff x="3168015" y="662305"/>
            <a:chExt cx="8481695" cy="532511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8015" y="662305"/>
              <a:ext cx="8481695" cy="3356610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68015" y="4018915"/>
              <a:ext cx="8481695" cy="1968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0" y="0"/>
            <a:ext cx="2520950" cy="6858635"/>
          </a:xfrm>
          <a:prstGeom prst="rect"/>
          <a:solidFill>
            <a:schemeClr val="tx1">
              <a:lumMod val="85000"/>
              <a:lumOff val="15000"/>
              <a:alpha val="8988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233295" cy="38011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3</a:t>
            </a:r>
            <a:endParaRPr lang="ko-KR" altLang="en-US" sz="4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기능 구현</a:t>
            </a: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개발 기간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accent4"/>
                </a:solidFill>
                <a:latin typeface="a옛날사진관3" charset="0"/>
                <a:ea typeface="a옛날사진관3" charset="0"/>
              </a:rPr>
              <a:t>개발 환경		</a:t>
            </a: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◀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구현                            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347233" y="667795"/>
          <a:ext cx="8128000" cy="51966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28000"/>
              </a:tblGrid>
              <a:tr h="7476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JAVA</a:t>
                      </a:r>
                      <a:r>
                        <a:rPr lang="en-US" altLang="ko-KR" baseline="0" dirty="0" smtClean="0"/>
                        <a:t> HTML5 CSS JavaScript j-Query Spring Framework </a:t>
                      </a:r>
                      <a:r>
                        <a:rPr lang="en-US" altLang="ko-KR" baseline="0" dirty="0" err="1" smtClean="0"/>
                        <a:t>Orade</a:t>
                      </a:r>
                      <a:r>
                        <a:rPr lang="en-US" altLang="ko-KR" baseline="0" dirty="0" smtClean="0"/>
                        <a:t> 11g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aseline="0" dirty="0" smtClean="0"/>
                        <a:t>Tomcat8.0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Node.js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2822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/Users/soldesk4-11/AppData/Roaming/PolarisOffice/ETemp/1832_8696032/image2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208395" y="3432810"/>
            <a:ext cx="1080770" cy="1080770"/>
          </a:xfrm>
          <a:prstGeom prst="rect"/>
          <a:noFill/>
        </p:spPr>
      </p:pic>
      <p:pic>
        <p:nvPicPr>
          <p:cNvPr id="2051" name="Picture 3" descr="C:/Users/soldesk4-11/AppData/Roaming/PolarisOffice/ETemp/1832_8696032/image2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48500" y="4523740"/>
            <a:ext cx="3976370" cy="1080770"/>
          </a:xfrm>
          <a:prstGeom prst="rect"/>
          <a:noFill/>
        </p:spPr>
      </p:pic>
      <p:pic>
        <p:nvPicPr>
          <p:cNvPr id="2052" name="Picture 4" descr="C:/Users/soldesk4-11/AppData/Roaming/PolarisOffice/ETemp/1832_8696032/image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418840" y="3430905"/>
            <a:ext cx="1440815" cy="1440815"/>
          </a:xfrm>
          <a:prstGeom prst="rect"/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95360" y="1805305"/>
            <a:ext cx="2879725" cy="1440180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3655" y="1805305"/>
            <a:ext cx="786130" cy="1440180"/>
          </a:xfrm>
          <a:prstGeom prst="rect">
            <a:avLst/>
          </a:prstGeom>
          <a:noFill/>
        </p:spPr>
      </p:pic>
      <p:pic>
        <p:nvPicPr>
          <p:cNvPr id="2055" name="Picture 7" descr="C:/Users/soldesk4-11/AppData/Roaming/PolarisOffice/ETemp/1832_8696032/image27.gi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733290" y="4069080"/>
            <a:ext cx="1440815" cy="1440815"/>
          </a:xfrm>
          <a:prstGeom prst="rect"/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20640" y="1805305"/>
            <a:ext cx="2894330" cy="1440180"/>
          </a:xfrm>
          <a:prstGeom prst="rect">
            <a:avLst/>
          </a:prstGeom>
          <a:noFill/>
        </p:spPr>
      </p:pic>
      <p:pic>
        <p:nvPicPr>
          <p:cNvPr id="2057" name="Picture 9" descr="C:/Users/soldesk4-11/AppData/Roaming/PolarisOffice/ETemp/1832_8696032/image29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550785" y="3084195"/>
            <a:ext cx="3028950" cy="1440815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1328420" cy="160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/>
          </p:cNvSpPr>
          <p:nvPr/>
        </p:nvSpPr>
        <p:spPr>
          <a:xfrm rot="0">
            <a:off x="2521585" y="2793365"/>
            <a:ext cx="9657715" cy="8305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a옛날사진관3" charset="0"/>
                <a:ea typeface="a옛날사진관3" charset="0"/>
                <a:hlinkClick r:id="rId4"/>
              </a:rPr>
              <a:t>http://172.16.4.9/hitea/</a:t>
            </a:r>
            <a:endParaRPr lang="ko-KR" altLang="en-US" sz="4800" cap="none" dirty="0" smtClean="0" b="0" strike="noStrike">
              <a:latin typeface="a옛날사진관3" charset="0"/>
              <a:ea typeface="a옛날사진관3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그림 3074" descr="C:/Users/soldesk4-11/AppData/Roaming/PolarisOffice/ETemp/1832_8696032/fImage39595423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8310" y="360045"/>
            <a:ext cx="6527165" cy="4662170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>
            <a:spLocks/>
          </p:cNvSpPr>
          <p:nvPr/>
        </p:nvSpPr>
        <p:spPr>
          <a:xfrm rot="0">
            <a:off x="4784090" y="5369560"/>
            <a:ext cx="577977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첫 화면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로그인, 자동 로그인, 회원가입, 아이디 비밀번호 찾기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3076" name="그림 3075" descr="C:/Users/soldesk4-11/AppData/Roaming/PolarisOffice/ETemp/1832_8696032/fImage104689434846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7515" y="382905"/>
            <a:ext cx="6540500" cy="4657090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/>
          </p:cNvSpPr>
          <p:nvPr/>
        </p:nvSpPr>
        <p:spPr>
          <a:xfrm rot="0">
            <a:off x="3206750" y="4542155"/>
            <a:ext cx="3516630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회원가입 4단계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1단계) 가입 약관 동의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2단계) 필수 정보 입력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3단계) 개인 정보 입력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50800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이전 보기 가능 함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4단계) 가입 완료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7746365" y="1605280"/>
            <a:ext cx="4086860" cy="9239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아이디 비밀번호 찾기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※ 비밀번호찾기 할때 가입 했던 메일로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    임시 비밀 번호를 발급 받을 수 있다.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028" name="그림 1027" descr="C:/Users/soldesk4-11/AppData/Roaming/PolarisOffice/ETemp/1832_8696032/fImage56723426633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6995" y="69850"/>
            <a:ext cx="4680585" cy="3926840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pic>
        <p:nvPicPr>
          <p:cNvPr id="1030" name="그림 1029" descr="C:/Users/soldesk4-11/AppData/Roaming/PolarisOffice/ETemp/1832_8696032/fImage46336429650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23150" y="2710180"/>
            <a:ext cx="4680585" cy="3960495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/Users/soldesk4-11/AppData/Roaming/PolarisOffice/ETemp/1832_8696032/image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657475" y="146050"/>
            <a:ext cx="4679950" cy="3936365"/>
          </a:xfrm>
          <a:prstGeom prst="rect"/>
          <a:noFill/>
        </p:spPr>
      </p:pic>
      <p:pic>
        <p:nvPicPr>
          <p:cNvPr id="2051" name="Picture 3" descr="C:/Users/soldesk4-11/AppData/Roaming/PolarisOffice/ETemp/1832_8696032/image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443470" y="2657475"/>
            <a:ext cx="4680585" cy="3946525"/>
          </a:xfrm>
          <a:prstGeom prst="rect"/>
          <a:noFill/>
        </p:spPr>
      </p:pic>
      <p:sp>
        <p:nvSpPr>
          <p:cNvPr id="10" name="직사각형 9"/>
          <p:cNvSpPr>
            <a:spLocks/>
          </p:cNvSpPr>
          <p:nvPr/>
        </p:nvSpPr>
        <p:spPr>
          <a:xfrm rot="0">
            <a:off x="7657464" y="659765"/>
            <a:ext cx="4253230" cy="1753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내 페이지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게시글, 내가 가입한 모임,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  내가 만든 모임, 내가 누른 좋아요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  게시글, 팔로우, 팔로잉을 보고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   내 정보를 수정하고 탈퇴할 수 있다.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2766060" y="4641850"/>
            <a:ext cx="4445000" cy="1753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다른 사람이 보는 내 페이지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qwe와 팔로우를 할 수 있으며,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qew이에 팔로우, 팔로잉, 게시글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등을 볼 수 있다. 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또, qwe이와 팔로우를 하면 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메시지를 주고 받을 수 있다.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/>
          </p:cNvSpPr>
          <p:nvPr/>
        </p:nvSpPr>
        <p:spPr>
          <a:xfrm rot="0">
            <a:off x="3458210" y="5710555"/>
            <a:ext cx="818261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SNS 첫 화면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게시글 보기, 좋아요 눌르기, 신고 하기, 댓글 쓰기, 최근 소식 보기(팔로우 기준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1" name="그림 10" descr="C:/Users/soldesk4-11/AppData/Roaming/PolarisOffice/ETemp/1832_8696032/fImage141793439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5610" y="387350"/>
            <a:ext cx="6551295" cy="4668520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4615815" y="5363210"/>
            <a:ext cx="5787390" cy="9226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게시글 작성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  <a:p>
            <a:pPr marL="0" indent="25400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옛날사진관3" charset="0"/>
                <a:ea typeface="a옛날사진관3" charset="0"/>
              </a:rPr>
              <a:t>글, 해시 태그, 모임 태그 그리고 다중 파일 올리기 가능</a:t>
            </a:r>
            <a:endParaRPr lang="ko-KR" altLang="en-US" sz="1800" cap="none" dirty="0" smtClean="0" b="0" strike="noStrike">
              <a:latin typeface="a옛날사진관3" charset="0"/>
              <a:ea typeface="a옛날사진관3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3000" cy="3804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1" name="그림 10" descr="C:/Users/soldesk4-11/AppData/Roaming/PolarisOffice/ETemp/1832_8696032/fImage104689435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7515" y="382905"/>
            <a:ext cx="6540500" cy="4657090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soldesk4-11\Desktop\최종 ppt 그림\조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6356" y="161209"/>
            <a:ext cx="6966000" cy="43450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58641" y="5270233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사람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,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모임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,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해시태그를 조회 할 수 있다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438488" cy="380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0">
            <a:off x="0" y="0"/>
            <a:ext cx="12193270" cy="6859270"/>
          </a:xfrm>
          <a:prstGeom prst="rect"/>
          <a:solidFill>
            <a:srgbClr val="F9AF0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/>
              </a:gradFill>
              <a:latin typeface="a옛날사진관3" charset="0"/>
              <a:ea typeface="a옛날사진관3" charset="0"/>
            </a:endParaRPr>
          </a:p>
        </p:txBody>
      </p:sp>
      <p:sp>
        <p:nvSpPr>
          <p:cNvPr id="29" name="모서리가 둥근 직사각형 28"/>
          <p:cNvSpPr>
            <a:spLocks/>
          </p:cNvSpPr>
          <p:nvPr/>
        </p:nvSpPr>
        <p:spPr>
          <a:xfrm rot="0">
            <a:off x="9946005" y="198120"/>
            <a:ext cx="1925320" cy="849630"/>
          </a:xfrm>
          <a:prstGeom prst="round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4000">
                      <a:srgbClr val="E76914">
                        <a:alpha val="70000"/>
                      </a:srgb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옛날사진관3" charset="0"/>
                <a:ea typeface="a옛날사진관3" charset="0"/>
              </a:rPr>
              <a:t>목차</a:t>
            </a:r>
            <a:endParaRPr lang="ko-KR" altLang="en-US" sz="5000" cap="none" dirty="0" smtClean="0" b="1" strike="noStrike"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4000">
                    <a:srgbClr val="E76914">
                      <a:alpha val="70000"/>
                    </a:srgbClr>
                  </a:gs>
                  <a:gs pos="100000">
                    <a:schemeClr val="accent2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a옛날사진관3" charset="0"/>
              <a:ea typeface="a옛날사진관3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497205" y="615950"/>
            <a:ext cx="9324975" cy="1831340"/>
            <a:chOff x="497205" y="615950"/>
            <a:chExt cx="9324975" cy="183134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497205" y="970280"/>
              <a:ext cx="1697355" cy="1477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rPr>
                <a:t>1</a:t>
              </a:r>
              <a:endParaRPr lang="ko-KR" altLang="en-US" sz="90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 rot="0">
              <a:off x="1757680" y="615950"/>
              <a:ext cx="8064500" cy="1828800"/>
              <a:chOff x="1757680" y="615950"/>
              <a:chExt cx="8064500" cy="1828800"/>
            </a:xfrm>
          </p:grpSpPr>
          <p:grpSp>
            <p:nvGrpSpPr>
              <p:cNvPr id="46" name="그룹 45"/>
              <p:cNvGrpSpPr/>
              <p:nvPr/>
            </p:nvGrpSpPr>
            <p:grpSpPr>
              <a:xfrm rot="0">
                <a:off x="2261870" y="1362710"/>
                <a:ext cx="7560310" cy="1082040"/>
                <a:chOff x="2261870" y="1362710"/>
                <a:chExt cx="7560310" cy="1082040"/>
              </a:xfrm>
            </p:grpSpPr>
            <p:sp>
              <p:nvSpPr>
                <p:cNvPr id="3" name="TextBox 2"/>
                <p:cNvSpPr txBox="1">
                  <a:spLocks/>
                </p:cNvSpPr>
                <p:nvPr/>
              </p:nvSpPr>
              <p:spPr>
                <a:xfrm rot="0">
                  <a:off x="3693160" y="1466215"/>
                  <a:ext cx="1658620" cy="868680"/>
                </a:xfrm>
                <a:prstGeom prst="rect"/>
                <a:noFill/>
              </p:spPr>
              <p:txBody>
                <a:bodyPr wrap="none" lIns="91440" tIns="45720" rIns="91440" bIns="45720" numCol="1" vert="horz" anchor="t">
                  <a:spAutoFit/>
                </a:bodyPr>
                <a:lstStyle/>
                <a:p>
                  <a:pPr marL="0" indent="0" algn="l" fontAlgn="auto" defTabSz="914400" eaLnBrk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2600" cap="none" dirty="0" smtClean="0" b="0" strike="noStrike">
                      <a:latin typeface="a옛날사진관3" charset="0"/>
                      <a:ea typeface="a옛날사진관3" charset="0"/>
                    </a:rPr>
                    <a:t>팀 소개</a:t>
                  </a:r>
                  <a:endParaRPr lang="ko-KR" altLang="en-US" sz="2600" cap="none" dirty="0" smtClean="0" b="0" strike="noStrike">
                    <a:latin typeface="a옛날사진관3" charset="0"/>
                    <a:ea typeface="a옛날사진관3" charset="0"/>
                  </a:endParaRPr>
                </a:p>
                <a:p>
                  <a:pPr marL="0" indent="0" algn="l" fontAlgn="auto" defTabSz="914400" eaLnBrk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600" cap="none" dirty="0" smtClean="0" b="0" strike="noStrike">
                      <a:latin typeface="a옛날사진관3" charset="0"/>
                      <a:ea typeface="a옛날사진관3" charset="0"/>
                    </a:rPr>
                    <a:t>  팀 이름 및 구성</a:t>
                  </a:r>
                  <a:endParaRPr lang="ko-KR" altLang="en-US" sz="1600" cap="none" dirty="0" smtClean="0" b="0" strike="noStrike">
                    <a:latin typeface="a옛날사진관3" charset="0"/>
                    <a:ea typeface="a옛날사진관3" charset="0"/>
                  </a:endParaRPr>
                </a:p>
              </p:txBody>
            </p:sp>
            <p:pic>
              <p:nvPicPr>
                <p:cNvPr id="9" name="그림 8" descr="C:/Users/soldesk4-11/AppData/Roaming/PolarisOffice/ETemp/1832_8696032/image2.png"/>
                <p:cNvPicPr>
                  <a:picLocks noChangeAspect="1"/>
                </p:cNvPicPr>
                <p:nvPr/>
              </p:nvPicPr>
              <p:blipFill rotWithShape="1"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 rot="0">
                  <a:off x="6097270" y="1363980"/>
                  <a:ext cx="1227455" cy="1080770"/>
                </a:xfrm>
                <a:prstGeom prst="rect"/>
                <a:noFill/>
              </p:spPr>
            </p:pic>
            <p:pic>
              <p:nvPicPr>
                <p:cNvPr id="11" name="그림 10" descr="C:/Users/soldesk4-11/AppData/Roaming/PolarisOffice/ETemp/1832_8696032/image3.png"/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 rot="0">
                  <a:off x="2261870" y="1362710"/>
                  <a:ext cx="1168400" cy="1008380"/>
                </a:xfrm>
                <a:prstGeom prst="rect"/>
                <a:noFill/>
              </p:spPr>
            </p:pic>
            <p:sp>
              <p:nvSpPr>
                <p:cNvPr id="12" name="TextBox 11"/>
                <p:cNvSpPr txBox="1">
                  <a:spLocks/>
                </p:cNvSpPr>
                <p:nvPr/>
              </p:nvSpPr>
              <p:spPr>
                <a:xfrm rot="0">
                  <a:off x="7659370" y="1468120"/>
                  <a:ext cx="2162810" cy="868680"/>
                </a:xfrm>
                <a:prstGeom prst="rect"/>
                <a:noFill/>
              </p:spPr>
              <p:txBody>
                <a:bodyPr wrap="none" lIns="91440" tIns="45720" rIns="91440" bIns="45720" numCol="1" vert="horz" anchor="t">
                  <a:spAutoFit/>
                </a:bodyPr>
                <a:lstStyle/>
                <a:p>
                  <a:pPr marL="0" indent="0" algn="l" fontAlgn="auto" defTabSz="914400" eaLnBrk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2600" cap="none" dirty="0" smtClean="0" b="0" strike="noStrike">
                      <a:latin typeface="a옛날사진관3" charset="0"/>
                      <a:ea typeface="a옛날사진관3" charset="0"/>
                    </a:rPr>
                    <a:t>프로젝트 개요</a:t>
                  </a:r>
                  <a:endParaRPr lang="ko-KR" altLang="en-US" sz="2600" cap="none" dirty="0" smtClean="0" b="0" strike="noStrike">
                    <a:latin typeface="a옛날사진관3" charset="0"/>
                    <a:ea typeface="a옛날사진관3" charset="0"/>
                  </a:endParaRPr>
                </a:p>
                <a:p>
                  <a:pPr marL="342900" indent="-342900" algn="l" fontAlgn="auto" defTabSz="914400" eaLnBrk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600" cap="none" dirty="0" smtClean="0" b="0" strike="noStrike">
                      <a:latin typeface="a옛날사진관3" charset="0"/>
                      <a:ea typeface="a옛날사진관3" charset="0"/>
                    </a:rPr>
                    <a:t> 콘셉트 및 기대효과</a:t>
                  </a:r>
                  <a:endParaRPr lang="ko-KR" altLang="en-US" sz="1600" cap="none" dirty="0" smtClean="0" b="0" strike="noStrike">
                    <a:latin typeface="a옛날사진관3" charset="0"/>
                    <a:ea typeface="a옛날사진관3" charset="0"/>
                  </a:endParaRPr>
                </a:p>
              </p:txBody>
            </p:sp>
          </p:grpSp>
          <p:sp>
            <p:nvSpPr>
              <p:cNvPr id="30" name="TextBox 29"/>
              <p:cNvSpPr txBox="1">
                <a:spLocks/>
              </p:cNvSpPr>
              <p:nvPr/>
            </p:nvSpPr>
            <p:spPr>
              <a:xfrm rot="0">
                <a:off x="1757680" y="615950"/>
                <a:ext cx="3616960" cy="63182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3500" cap="none" dirty="0" smtClean="0" b="0" strike="noStrike">
                    <a:solidFill>
                      <a:schemeClr val="bg1"/>
                    </a:solidFill>
                    <a:latin typeface="a옛날사진관3" charset="0"/>
                    <a:ea typeface="a옛날사진관3" charset="0"/>
                  </a:rPr>
                  <a:t>프로젝트 소개</a:t>
                </a:r>
                <a:endParaRPr lang="ko-KR" altLang="en-US" sz="35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 rot="0">
            <a:off x="364490" y="2583180"/>
            <a:ext cx="11473815" cy="2127885"/>
            <a:chOff x="364490" y="2583180"/>
            <a:chExt cx="11473815" cy="2127885"/>
          </a:xfrm>
        </p:grpSpPr>
        <p:sp>
          <p:nvSpPr>
            <p:cNvPr id="41" name="사각형: 둥근 모서리 40"/>
            <p:cNvSpPr>
              <a:spLocks/>
            </p:cNvSpPr>
            <p:nvPr/>
          </p:nvSpPr>
          <p:spPr>
            <a:xfrm rot="0">
              <a:off x="364490" y="2583180"/>
              <a:ext cx="11473815" cy="2127885"/>
            </a:xfrm>
            <a:prstGeom prst="roundRect">
              <a:avLst>
                <a:gd name="adj" fmla="val 11111"/>
              </a:avLst>
            </a:prstGeom>
            <a:solidFill>
              <a:srgbClr val="FAC03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a옛날사진관3" charset="0"/>
                <a:ea typeface="a옛날사진관3" charset="0"/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 rot="0">
              <a:off x="497205" y="2983230"/>
              <a:ext cx="1697355" cy="1477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rPr>
                <a:t>2</a:t>
              </a:r>
              <a:endParaRPr lang="ko-KR" altLang="en-US" sz="90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 rot="0">
              <a:off x="1774825" y="2705735"/>
              <a:ext cx="7987665" cy="1814830"/>
              <a:chOff x="1774825" y="2705735"/>
              <a:chExt cx="7987665" cy="1814830"/>
            </a:xfrm>
          </p:grpSpPr>
          <p:sp>
            <p:nvSpPr>
              <p:cNvPr id="13" name="TextBox 12"/>
              <p:cNvSpPr txBox="1">
                <a:spLocks/>
              </p:cNvSpPr>
              <p:nvPr/>
            </p:nvSpPr>
            <p:spPr>
              <a:xfrm rot="0">
                <a:off x="3697605" y="3428365"/>
                <a:ext cx="1443355" cy="105346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600" cap="none" dirty="0" smtClean="0" b="0" strike="noStrike">
                    <a:latin typeface="a옛날사진관3" charset="0"/>
                    <a:ea typeface="a옛날사진관3" charset="0"/>
                  </a:rPr>
                  <a:t>DB 설계</a:t>
                </a:r>
                <a:endParaRPr lang="ko-KR" altLang="en-US" sz="2600" cap="none" dirty="0" smtClean="0" b="0" strike="noStrike">
                  <a:latin typeface="a옛날사진관3" charset="0"/>
                  <a:ea typeface="a옛날사진관3" charset="0"/>
                </a:endParaRPr>
              </a:p>
              <a:p>
                <a:pPr marL="0" indent="0" algn="l" fontAlgn="auto" defTabSz="914400" ea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600" cap="none" dirty="0" smtClean="0" b="0" strike="noStrike">
                    <a:latin typeface="a옛날사진관3" charset="0"/>
                    <a:ea typeface="a옛날사진관3" charset="0"/>
                  </a:rPr>
                  <a:t> </a:t>
                </a:r>
                <a:r>
                  <a:rPr lang="en-US" altLang="ko-KR" sz="1600" cap="none" dirty="0" smtClean="0" b="0" strike="noStrike">
                    <a:solidFill>
                      <a:schemeClr val="tx1"/>
                    </a:solidFill>
                    <a:latin typeface="a옛날사진관3" charset="0"/>
                    <a:ea typeface="a옛날사진관3" charset="0"/>
                  </a:rPr>
                  <a:t>ER Diagram</a:t>
                </a:r>
                <a:endParaRPr lang="ko-KR" altLang="en-US" sz="1600" cap="none" dirty="0" smtClean="0" b="0" strike="noStrike">
                  <a:solidFill>
                    <a:schemeClr val="tx1"/>
                  </a:solidFill>
                  <a:latin typeface="a옛날사진관3" charset="0"/>
                  <a:ea typeface="a옛날사진관3" charset="0"/>
                </a:endParaRPr>
              </a:p>
            </p:txBody>
          </p:sp>
          <p:sp>
            <p:nvSpPr>
              <p:cNvPr id="14" name="TextBox 13"/>
              <p:cNvSpPr txBox="1">
                <a:spLocks/>
              </p:cNvSpPr>
              <p:nvPr/>
            </p:nvSpPr>
            <p:spPr>
              <a:xfrm rot="0">
                <a:off x="7759700" y="3455035"/>
                <a:ext cx="2002790" cy="106553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600" cap="none" dirty="0" smtClean="0" b="0" strike="noStrike">
                    <a:latin typeface="a옛날사진관3" charset="0"/>
                    <a:ea typeface="a옛날사진관3" charset="0"/>
                  </a:rPr>
                  <a:t>기능 설계</a:t>
                </a:r>
                <a:endParaRPr lang="ko-KR" altLang="en-US" sz="2600" cap="none" dirty="0" smtClean="0" b="0" strike="noStrike">
                  <a:latin typeface="a옛날사진관3" charset="0"/>
                  <a:ea typeface="a옛날사진관3" charset="0"/>
                </a:endParaRPr>
              </a:p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0" strike="noStrike">
                    <a:solidFill>
                      <a:schemeClr val="tx1"/>
                    </a:solidFill>
                    <a:latin typeface="a옛날사진관3" charset="0"/>
                    <a:ea typeface="a옛날사진관3" charset="0"/>
                  </a:rPr>
                  <a:t> </a:t>
                </a:r>
                <a:endParaRPr lang="ko-KR" altLang="en-US" sz="1600" cap="none" dirty="0" smtClean="0" b="0" strike="noStrike">
                  <a:solidFill>
                    <a:schemeClr val="tx1"/>
                  </a:solidFill>
                  <a:latin typeface="a옛날사진관3" charset="0"/>
                  <a:ea typeface="a옛날사진관3" charset="0"/>
                </a:endParaRPr>
              </a:p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cap="none" dirty="0" smtClean="0" b="0" strike="noStrike">
                    <a:solidFill>
                      <a:schemeClr val="tx1"/>
                    </a:solidFill>
                    <a:latin typeface="a옛날사진관3" charset="0"/>
                    <a:ea typeface="a옛날사진관3" charset="0"/>
                  </a:rPr>
                  <a:t>Use Case Diagram</a:t>
                </a:r>
                <a:endParaRPr lang="ko-KR" altLang="en-US" sz="1600" cap="none" dirty="0" smtClean="0" b="0" strike="noStrike">
                  <a:solidFill>
                    <a:schemeClr val="tx1"/>
                  </a:solidFill>
                  <a:latin typeface="a옛날사진관3" charset="0"/>
                  <a:ea typeface="a옛날사진관3" charset="0"/>
                </a:endParaRPr>
              </a:p>
            </p:txBody>
          </p:sp>
          <p:pic>
            <p:nvPicPr>
              <p:cNvPr id="16" name="그림 15" descr="C:/Users/soldesk4-11/AppData/Roaming/PolarisOffice/ETemp/1832_8696032/image4.png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2248535" y="3428365"/>
                <a:ext cx="1259205" cy="1080770"/>
              </a:xfrm>
              <a:prstGeom prst="rect"/>
              <a:noFill/>
            </p:spPr>
          </p:pic>
          <p:pic>
            <p:nvPicPr>
              <p:cNvPr id="44" name="그림 43" descr="C:/Users/soldesk4-11/AppData/Roaming/PolarisOffice/ETemp/1832_8696032/image5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6056630" y="3470910"/>
                <a:ext cx="1263650" cy="1008380"/>
              </a:xfrm>
              <a:prstGeom prst="rect"/>
              <a:noFill/>
            </p:spPr>
          </p:pic>
          <p:sp>
            <p:nvSpPr>
              <p:cNvPr id="31" name="TextBox 30"/>
              <p:cNvSpPr txBox="1">
                <a:spLocks/>
              </p:cNvSpPr>
              <p:nvPr/>
            </p:nvSpPr>
            <p:spPr>
              <a:xfrm rot="0">
                <a:off x="1774825" y="2705735"/>
                <a:ext cx="3677285" cy="64706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3600" cap="none" dirty="0" smtClean="0" b="0" strike="noStrike">
                    <a:solidFill>
                      <a:schemeClr val="bg1"/>
                    </a:solidFill>
                    <a:latin typeface="a옛날사진관3" charset="0"/>
                    <a:ea typeface="a옛날사진관3" charset="0"/>
                  </a:rPr>
                  <a:t>DB 및 기능 설계</a:t>
                </a:r>
                <a:endParaRPr lang="ko-KR" altLang="en-US" sz="36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 rot="0">
            <a:off x="495935" y="4844415"/>
            <a:ext cx="4895850" cy="1774190"/>
            <a:chOff x="495935" y="4844415"/>
            <a:chExt cx="4895850" cy="1774190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 rot="0">
              <a:off x="495935" y="5085715"/>
              <a:ext cx="1697355" cy="1477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rPr>
                <a:t>3</a:t>
              </a:r>
              <a:endParaRPr lang="ko-KR" altLang="en-US" sz="90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 rot="0">
              <a:off x="1774825" y="4844415"/>
              <a:ext cx="3616960" cy="63182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500" cap="none" dirty="0" smtClean="0" b="0" strike="noStrike">
                  <a:solidFill>
                    <a:schemeClr val="bg1"/>
                  </a:solidFill>
                  <a:latin typeface="a옛날사진관3" charset="0"/>
                  <a:ea typeface="a옛날사진관3" charset="0"/>
                </a:rPr>
                <a:t>기능 구현</a:t>
              </a:r>
              <a:endParaRPr lang="ko-KR" altLang="en-US" sz="3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 rot="0">
              <a:off x="3698240" y="5776595"/>
              <a:ext cx="1266190" cy="8312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a옛날사진관3" charset="0"/>
                  <a:ea typeface="a옛날사진관3" charset="0"/>
                </a:rPr>
                <a:t>개발 기간</a:t>
              </a:r>
              <a:endParaRPr lang="ko-KR" altLang="en-US" sz="1600" cap="none" dirty="0" smtClean="0" b="0" strike="noStrike">
                <a:latin typeface="a옛날사진관3" charset="0"/>
                <a:ea typeface="a옛날사진관3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 cap="none" dirty="0" smtClean="0" b="0" strike="noStrike">
                <a:latin typeface="a옛날사진관3" charset="0"/>
                <a:ea typeface="a옛날사진관3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a옛날사진관3" charset="0"/>
                  <a:ea typeface="a옛날사진관3" charset="0"/>
                </a:rPr>
                <a:t>개밸 환경</a:t>
              </a:r>
              <a:endParaRPr lang="ko-KR" altLang="en-US" sz="1600" cap="none" dirty="0" smtClean="0" b="0" strike="noStrike">
                <a:latin typeface="a옛날사진관3" charset="0"/>
                <a:ea typeface="a옛날사진관3" charset="0"/>
              </a:endParaRPr>
            </a:p>
          </p:txBody>
        </p:sp>
        <p:pic>
          <p:nvPicPr>
            <p:cNvPr id="45" name="그림 44" descr="C:/Users/soldesk4-11/AppData/Roaming/PolarisOffice/ETemp/1832_8696032/image8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255520" y="5537835"/>
              <a:ext cx="1077595" cy="1080770"/>
            </a:xfrm>
            <a:prstGeom prst="rect"/>
            <a:noFill/>
          </p:spPr>
        </p:pic>
      </p:grpSp>
    </p:spTree>
    <p:extLst>
      <p:ext uri="{BB962C8B-B14F-4D97-AF65-F5344CB8AC3E}">
        <p14:creationId xmlns="" xmlns:p14="http://schemas.microsoft.com/office/powerpoint/2010/main" val="122844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658" y="53861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</a:t>
            </a:r>
            <a:r>
              <a:rPr lang="en-US" altLang="ko-KR" dirty="0" smtClean="0"/>
              <a:t>_</a:t>
            </a:r>
            <a:r>
              <a:rPr lang="ko-KR" altLang="en-US" dirty="0" smtClean="0"/>
              <a:t>소정</a:t>
            </a:r>
            <a:endParaRPr lang="en-US" altLang="ko-KR" dirty="0" smtClean="0"/>
          </a:p>
          <a:p>
            <a:r>
              <a:rPr lang="ko-KR" altLang="en-US" dirty="0" smtClean="0"/>
              <a:t>신기술 메시지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438488" cy="380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2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구현</a:t>
            </a: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2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기간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개발 환경</a:t>
            </a: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accent4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658" y="538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170" name="Picture 2" descr="C:\Users\soldesk4-11\Desktop\최종 ppt 그림\티백홈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5844" y="161209"/>
            <a:ext cx="4307144" cy="417427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404964" y="538619"/>
            <a:ext cx="2772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첫 페이지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1)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티백은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최대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10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개까지 생성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2)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내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에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관한 공지 확인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3) +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를 눌러 확장하여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확인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4)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카테고리별로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확인 가능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83692" y="532168"/>
            <a:ext cx="187891" cy="187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74290" y="532168"/>
            <a:ext cx="187891" cy="187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89746" y="2329841"/>
            <a:ext cx="187891" cy="187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89746" y="3507288"/>
            <a:ext cx="187891" cy="187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3692" y="4981816"/>
            <a:ext cx="27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만들기 페이지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-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이름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,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분류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,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정책 확인 후 만들기 가능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pic>
        <p:nvPicPr>
          <p:cNvPr id="1027" name="Picture 3" descr="C:\Users\soldesk4-23\Desktop\까치\4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146" y="3695179"/>
            <a:ext cx="4331448" cy="2867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3640" y="216489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태그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SNS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pic>
        <p:nvPicPr>
          <p:cNvPr id="2050" name="Picture 2" descr="C:\Users\soldesk4-23\Desktop\까치\4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3640" y="319712"/>
            <a:ext cx="4374208" cy="1595661"/>
          </a:xfrm>
          <a:prstGeom prst="rect">
            <a:avLst/>
          </a:prstGeom>
          <a:noFill/>
        </p:spPr>
      </p:pic>
      <p:pic>
        <p:nvPicPr>
          <p:cNvPr id="2051" name="Picture 3" descr="C:\Users\soldesk4-23\Desktop\까치\4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3316" y="319712"/>
            <a:ext cx="3755399" cy="1595661"/>
          </a:xfrm>
          <a:prstGeom prst="rect">
            <a:avLst/>
          </a:prstGeom>
          <a:noFill/>
        </p:spPr>
      </p:pic>
      <p:pic>
        <p:nvPicPr>
          <p:cNvPr id="2052" name="Picture 4" descr="C:\Users\soldesk4-23\Desktop\까치\4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260" y="3550396"/>
            <a:ext cx="4893872" cy="2261024"/>
          </a:xfrm>
          <a:prstGeom prst="rect">
            <a:avLst/>
          </a:prstGeom>
          <a:noFill/>
        </p:spPr>
      </p:pic>
      <p:pic>
        <p:nvPicPr>
          <p:cNvPr id="2053" name="Picture 5" descr="C:\Users\soldesk4-23\Desktop\까치\4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83316" y="3550396"/>
            <a:ext cx="3799337" cy="226102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183316" y="216489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방명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록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3640" y="608764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자료실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83316" y="6087649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일정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(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일정 등록 시 공지 전송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3077" y="2730674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회원목록 확인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페이지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티백장은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이 페이지에서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티백장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위임 및 </a:t>
            </a: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강제 탈퇴를 시킬 수 있다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.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pic>
        <p:nvPicPr>
          <p:cNvPr id="3074" name="Picture 2" descr="C:\Users\soldesk4-23\Desktop\까치\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585" y="3477213"/>
            <a:ext cx="3250243" cy="1720248"/>
          </a:xfrm>
          <a:prstGeom prst="rect">
            <a:avLst/>
          </a:prstGeom>
          <a:noFill/>
        </p:spPr>
      </p:pic>
      <p:pic>
        <p:nvPicPr>
          <p:cNvPr id="3075" name="Picture 3" descr="C:\Users\soldesk4-23\Desktop\까치\4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4246" y="281046"/>
            <a:ext cx="6264362" cy="225686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656367" y="3757578"/>
            <a:ext cx="3284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회원목록 확인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페이지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- 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가입 수락 및 거절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  (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수락 및 거절 시 공지 전송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)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  <p:pic>
        <p:nvPicPr>
          <p:cNvPr id="3076" name="Picture 4" descr="C:\Users\soldesk4-23\Desktop\까치\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4585" y="5333440"/>
            <a:ext cx="3250243" cy="148698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56367" y="5498926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err="1" smtClean="0">
                <a:latin typeface="a옛날사진관3" pitchFamily="18" charset="-127"/>
                <a:ea typeface="a옛날사진관3" pitchFamily="18" charset="-127"/>
              </a:rPr>
              <a:t>티백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 공지 수정 버튼 클릭 후 수정 가능</a:t>
            </a:r>
            <a:endParaRPr lang="en-US" altLang="ko-KR" dirty="0" smtClean="0">
              <a:latin typeface="a옛날사진관3" pitchFamily="18" charset="-127"/>
              <a:ea typeface="a옛날사진관3" pitchFamily="18" charset="-127"/>
            </a:endParaRPr>
          </a:p>
          <a:p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  (</a:t>
            </a:r>
            <a:r>
              <a:rPr lang="ko-KR" altLang="en-US" dirty="0" smtClean="0">
                <a:latin typeface="a옛날사진관3" pitchFamily="18" charset="-127"/>
                <a:ea typeface="a옛날사진관3" pitchFamily="18" charset="-127"/>
              </a:rPr>
              <a:t>수정 시 공지 전송</a:t>
            </a:r>
            <a:r>
              <a:rPr lang="en-US" altLang="ko-KR" dirty="0" smtClean="0">
                <a:latin typeface="a옛날사진관3" pitchFamily="18" charset="-127"/>
                <a:ea typeface="a옛날사진관3" pitchFamily="18" charset="-127"/>
              </a:rPr>
              <a:t>)</a:t>
            </a:r>
            <a:endParaRPr lang="ko-KR" altLang="en-US" dirty="0">
              <a:latin typeface="a옛날사진관3" pitchFamily="18" charset="-127"/>
              <a:ea typeface="a옛날사진관3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36CE2C-F4BE-4299-A34D-69C369C16DBC}"/>
              </a:ext>
            </a:extLst>
          </p:cNvPr>
          <p:cNvSpPr txBox="1"/>
          <p:nvPr/>
        </p:nvSpPr>
        <p:spPr>
          <a:xfrm>
            <a:off x="4379024" y="2959641"/>
            <a:ext cx="34339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2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218A2E2-E83B-4E59-B3ED-22B8E27364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4454953" y="2127871"/>
            <a:ext cx="32608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 algn="ctr"/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9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2C42EC8-B909-4892-98BA-324C136AD57B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A19D7A-CA00-4CF9-AB94-60D3163C4DA2}"/>
              </a:ext>
            </a:extLst>
          </p:cNvPr>
          <p:cNvSpPr txBox="1"/>
          <p:nvPr/>
        </p:nvSpPr>
        <p:spPr>
          <a:xfrm>
            <a:off x="165791" y="161209"/>
            <a:ext cx="2432076" cy="30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및 구성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기대 효과</a:t>
            </a:r>
            <a:endParaRPr lang="ko-KR" altLang="en-US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CB75CAC-0695-416A-946D-DAE25C814ECA}"/>
              </a:ext>
            </a:extLst>
          </p:cNvPr>
          <p:cNvSpPr txBox="1"/>
          <p:nvPr/>
        </p:nvSpPr>
        <p:spPr>
          <a:xfrm>
            <a:off x="3071813" y="723698"/>
            <a:ext cx="868659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JC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endParaRPr lang="en-US" altLang="ko-KR" sz="2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Java Communication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 약자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자바로 소통한다는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의미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이름 </a:t>
            </a: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Hi Tea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- high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tea: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영국인들이 홍차를 마시는 티 타임을 부르는 호칭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-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일상에서 차를 마시며 대화를 나눠 서로 소통하듯이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‘Hi Tea’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의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 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모임을 통해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여러 사람과 소통할 수 있다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김소정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김종효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김혜영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신현주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이영우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DAED656E-A615-481B-B85F-FF6597B3A7A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8A7367A-FC25-4A03-81F7-2C16D619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40" y="549516"/>
            <a:ext cx="2663508" cy="26635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29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833154-8DFA-485E-A9FB-6F6FCEAA9422}"/>
              </a:ext>
            </a:extLst>
          </p:cNvPr>
          <p:cNvSpPr txBox="1"/>
          <p:nvPr/>
        </p:nvSpPr>
        <p:spPr>
          <a:xfrm>
            <a:off x="3114345" y="311282"/>
            <a:ext cx="707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내용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1F1D715-C0E0-45C3-81A4-FC8A8040126E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oldesk\Desktop\PPT\img\wri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576" y="1106488"/>
            <a:ext cx="1863724" cy="1863724"/>
          </a:xfrm>
          <a:prstGeom prst="rect">
            <a:avLst/>
          </a:prstGeom>
          <a:noFill/>
        </p:spPr>
      </p:pic>
      <p:pic>
        <p:nvPicPr>
          <p:cNvPr id="1028" name="Picture 4" descr="C:\Users\soldesk\Desktop\PPT\img\teamwork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2289" y="1131888"/>
            <a:ext cx="1827211" cy="182721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376510" y="3289300"/>
            <a:ext cx="230864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게시판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알릴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94409" y="3289300"/>
            <a:ext cx="230864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모임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소통할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29100" y="46482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일상적인 이야기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34300" y="46355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모임이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태그된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29100" y="52070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관심있는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분야에 대한 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16400" y="57658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모든 사람의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34300" y="52070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대화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34300" y="57658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자료 공유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38F6835-8C1E-4893-B020-07712CCBD6CA}"/>
              </a:ext>
            </a:extLst>
          </p:cNvPr>
          <p:cNvSpPr txBox="1"/>
          <p:nvPr/>
        </p:nvSpPr>
        <p:spPr>
          <a:xfrm>
            <a:off x="165791" y="161209"/>
            <a:ext cx="2432076" cy="30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및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err="1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기대 효과   ◀</a:t>
            </a:r>
            <a:endParaRPr lang="ko-KR" altLang="en-US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2ACA5137-2947-414E-8E41-AD457472E90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420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26560A-7658-4BD2-BE97-1ABC5B971597}"/>
              </a:ext>
            </a:extLst>
          </p:cNvPr>
          <p:cNvSpPr txBox="1"/>
          <p:nvPr/>
        </p:nvSpPr>
        <p:spPr>
          <a:xfrm>
            <a:off x="3114345" y="308030"/>
            <a:ext cx="707968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BC2320B-582B-4FC9-8C9A-82C0E3E60880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soldesk\Documents\카카오톡 받은 파일\KakaoTalk_20190218_152135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100" y="2146300"/>
            <a:ext cx="1701800" cy="1701800"/>
          </a:xfrm>
          <a:prstGeom prst="rect">
            <a:avLst/>
          </a:prstGeom>
          <a:noFill/>
        </p:spPr>
      </p:pic>
      <p:pic>
        <p:nvPicPr>
          <p:cNvPr id="2050" name="Picture 2" descr="C:\Users\soldesk\Documents\카카오톡 받은 파일\KakaoTalk_20190218_152133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0" y="3911600"/>
            <a:ext cx="1574800" cy="1574800"/>
          </a:xfrm>
          <a:prstGeom prst="rect">
            <a:avLst/>
          </a:prstGeom>
          <a:noFill/>
        </p:spPr>
      </p:pic>
      <p:sp>
        <p:nvSpPr>
          <p:cNvPr id="8" name="모서리가 둥근 직사각형 7"/>
          <p:cNvSpPr/>
          <p:nvPr/>
        </p:nvSpPr>
        <p:spPr>
          <a:xfrm>
            <a:off x="7581900" y="1765300"/>
            <a:ext cx="3403600" cy="4267200"/>
          </a:xfrm>
          <a:prstGeom prst="roundRect">
            <a:avLst/>
          </a:prstGeom>
          <a:noFill/>
          <a:ln w="635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29100" y="1206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팔로우</a:t>
            </a:r>
            <a:r>
              <a:rPr lang="ko-KR" altLang="en-US" sz="2000" dirty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 및 좋아요</a:t>
            </a:r>
          </a:p>
        </p:txBody>
      </p:sp>
      <p:pic>
        <p:nvPicPr>
          <p:cNvPr id="2053" name="Picture 5" descr="C:\Users\soldesk\Desktop\PPT\img\shared-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2600" y="2743200"/>
            <a:ext cx="2425700" cy="24257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3644900" y="1765300"/>
            <a:ext cx="3403600" cy="4254500"/>
          </a:xfrm>
          <a:prstGeom prst="roundRect">
            <a:avLst/>
          </a:prstGeom>
          <a:noFill/>
          <a:ln w="63500">
            <a:solidFill>
              <a:srgbClr val="F37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55000" y="119380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AC03D"/>
                </a:solidFill>
                <a:latin typeface="a고딕14" pitchFamily="18" charset="-127"/>
                <a:ea typeface="a고딕14" pitchFamily="18" charset="-127"/>
              </a:rPr>
              <a:t>모임 가입 및 탈퇴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93B0534-A84C-40DD-8080-33CC581984A1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8F6835-8C1E-4893-B020-07712CCBD6CA}"/>
              </a:ext>
            </a:extLst>
          </p:cNvPr>
          <p:cNvSpPr txBox="1"/>
          <p:nvPr/>
        </p:nvSpPr>
        <p:spPr>
          <a:xfrm>
            <a:off x="165791" y="161209"/>
            <a:ext cx="2432076" cy="30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및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sz="1500" dirty="0" err="1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기대 효과   ◀</a:t>
            </a:r>
            <a:endParaRPr lang="ko-KR" altLang="en-US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5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DD633F2-BE3E-4127-AED5-A895DC82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FC4C065-B27E-47AA-8970-DB3B3AD6B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4178435" y="2127871"/>
            <a:ext cx="381386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 algn="ctr"/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43" y="757147"/>
            <a:ext cx="9060732" cy="53525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367956" cy="299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 </a:t>
            </a:r>
            <a:endParaRPr lang="en-US" altLang="ko-KR" sz="15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- ER Diagram           </a:t>
            </a:r>
            <a:r>
              <a:rPr lang="ko-KR" altLang="en-US" sz="15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Use </a:t>
            </a: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Case </a:t>
            </a:r>
            <a:r>
              <a:rPr lang="en-US" altLang="ko-KR" sz="15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Diagram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5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0" y="0"/>
            <a:ext cx="25203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700"/>
            <a:ext cx="1979930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/Users/soldesk4-11/AppData/Roaming/PolarisOffice/ETemp/1832_8696032/image1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199130" y="314325"/>
            <a:ext cx="3571240" cy="2584450"/>
          </a:xfrm>
          <a:prstGeom prst="rect"/>
          <a:noFill/>
        </p:spPr>
      </p:pic>
      <p:pic>
        <p:nvPicPr>
          <p:cNvPr id="10" name="그림 9" descr="C:/Users/soldesk4-11/AppData/Roaming/PolarisOffice/ETemp/1832_8696032/image1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489575" y="3491865"/>
            <a:ext cx="2177415" cy="2585085"/>
          </a:xfrm>
          <a:prstGeom prst="rect"/>
          <a:noFill/>
        </p:spPr>
      </p:pic>
      <p:pic>
        <p:nvPicPr>
          <p:cNvPr id="11" name="Picture 3" descr="C:/Users/soldesk4-11/AppData/Roaming/PolarisOffice/ETemp/1832_8696032/image1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" r="9636" b="3664"/>
          <a:stretch>
            <a:fillRect/>
          </a:stretch>
        </p:blipFill>
        <p:spPr bwMode="auto">
          <a:xfrm rot="0">
            <a:off x="7941310" y="3496945"/>
            <a:ext cx="3994785" cy="2584450"/>
          </a:xfrm>
          <a:prstGeom prst="rect"/>
          <a:noFill/>
        </p:spPr>
      </p:pic>
      <p:pic>
        <p:nvPicPr>
          <p:cNvPr id="12" name="그림 11" descr="C:/Users/soldesk4-11/AppData/Roaming/PolarisOffice/ETemp/1832_8696032/image1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54020" y="3490595"/>
            <a:ext cx="2192655" cy="2585085"/>
          </a:xfrm>
          <a:prstGeom prst="rect"/>
          <a:noFill/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35" y="161290"/>
            <a:ext cx="2411730" cy="298958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2</a:t>
            </a:r>
            <a:endParaRPr lang="ko-KR" altLang="en-US" sz="4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DB 및 기능 설계</a:t>
            </a:r>
            <a:endParaRPr lang="ko-KR" altLang="en-US" sz="22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DB 설계 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 - ER Diagram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기능 설계</a:t>
            </a:r>
            <a:endParaRPr lang="ko-KR" altLang="en-US" sz="15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  <a:p>
            <a:pPr marL="0" indent="0" algn="l" fontAlgn="auto" defTabSz="914400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옛날사진관3" charset="0"/>
                <a:ea typeface="a옛날사진관3" charset="0"/>
              </a:rPr>
              <a:t>  </a:t>
            </a:r>
            <a:r>
              <a:rPr lang="en-US" altLang="ko-KR" sz="1500" cap="none" dirty="0" smtClean="0" b="0" strike="noStrike">
                <a:solidFill>
                  <a:schemeClr val="accent4"/>
                </a:solidFill>
                <a:latin typeface="a옛날사진관3" charset="0"/>
                <a:ea typeface="a옛날사진관3" charset="0"/>
              </a:rPr>
              <a:t>- Use Case Diagram </a:t>
            </a:r>
            <a:r>
              <a:rPr lang="en-US" altLang="ko-KR" sz="1400" cap="none" dirty="0" smtClean="0" b="0" strike="noStrike">
                <a:solidFill>
                  <a:srgbClr val="FAC03D"/>
                </a:solidFill>
                <a:latin typeface="a옛날사진관3" charset="0"/>
                <a:ea typeface="a옛날사진관3" charset="0"/>
              </a:rPr>
              <a:t>◀</a:t>
            </a:r>
            <a:endParaRPr lang="ko-KR" altLang="en-US" sz="1400" cap="none" dirty="0" smtClean="0" b="0" strike="noStrike">
              <a:solidFill>
                <a:srgbClr val="FAC03D"/>
              </a:solidFill>
              <a:latin typeface="a옛날사진관3" charset="0"/>
              <a:ea typeface="a옛날사진관3" charset="0"/>
            </a:endParaRPr>
          </a:p>
        </p:txBody>
      </p:sp>
      <p:grpSp>
        <p:nvGrpSpPr>
          <p:cNvPr id="4100" name="그룹 4099"/>
          <p:cNvGrpSpPr/>
          <p:nvPr/>
        </p:nvGrpSpPr>
        <p:grpSpPr>
          <a:xfrm rot="0">
            <a:off x="7900670" y="313055"/>
            <a:ext cx="3613150" cy="2574925"/>
            <a:chOff x="7900670" y="313055"/>
            <a:chExt cx="3613150" cy="2574925"/>
          </a:xfrm>
        </p:grpSpPr>
        <p:pic>
          <p:nvPicPr>
            <p:cNvPr id="7" name="Picture 7" descr="C:/Users/soldesk4-11/AppData/Roaming/PolarisOffice/ETemp/1832_8696032/image16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0">
              <a:off x="7900670" y="313055"/>
              <a:ext cx="3613150" cy="2574925"/>
            </a:xfrm>
            <a:prstGeom prst="rect"/>
            <a:noFill/>
          </p:spPr>
        </p:pic>
        <p:sp>
          <p:nvSpPr>
            <p:cNvPr id="4099" name="도형 4098"/>
            <p:cNvSpPr>
              <a:spLocks/>
            </p:cNvSpPr>
            <p:nvPr/>
          </p:nvSpPr>
          <p:spPr>
            <a:xfrm rot="0">
              <a:off x="10595610" y="2297430"/>
              <a:ext cx="532765" cy="490855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292</Paragraphs>
  <Words>832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Blaire</dc:creator>
  <cp:lastModifiedBy>soldesk4-11</cp:lastModifiedBy>
  <dc:title>PowerPoint 프레젠테이션</dc:title>
  <dcterms:modified xsi:type="dcterms:W3CDTF">2019-04-01T05:08:28Z</dcterms:modified>
</cp:coreProperties>
</file>