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DD7F8AD-6A24-41A0-B9C9-A07C634C2D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1253EE-2D7A-4D51-A5A9-90D580BD10BC}">
      <dgm:prSet/>
      <dgm:spPr/>
      <dgm:t>
        <a:bodyPr/>
        <a:lstStyle/>
        <a:p>
          <a:r>
            <a:rPr lang="en-US"/>
            <a:t>When the clusters are examined in tabular form, types of venues that are important to the individual can be identified. This is not the only thing that needs to be considered, however. The visualization of the unique clusters on the maps also aid the individual in choosing their ideal location.</a:t>
          </a:r>
        </a:p>
      </dgm:t>
    </dgm:pt>
    <dgm:pt modelId="{A70344C4-17EF-4753-930E-8F2A1047D0A4}" type="parTrans" cxnId="{3384B622-2E18-4BB4-A16E-A7F1BD1C1AF2}">
      <dgm:prSet/>
      <dgm:spPr/>
      <dgm:t>
        <a:bodyPr/>
        <a:lstStyle/>
        <a:p>
          <a:endParaRPr lang="en-US"/>
        </a:p>
      </dgm:t>
    </dgm:pt>
    <dgm:pt modelId="{1DDD838A-2BC3-4875-AA49-A943E08D9064}" type="sibTrans" cxnId="{3384B622-2E18-4BB4-A16E-A7F1BD1C1AF2}">
      <dgm:prSet/>
      <dgm:spPr/>
      <dgm:t>
        <a:bodyPr/>
        <a:lstStyle/>
        <a:p>
          <a:endParaRPr lang="en-US"/>
        </a:p>
      </dgm:t>
    </dgm:pt>
    <dgm:pt modelId="{174BF4EC-14DC-4EE7-8680-0C4956B8BF10}">
      <dgm:prSet/>
      <dgm:spPr/>
      <dgm:t>
        <a:bodyPr/>
        <a:lstStyle/>
        <a:p>
          <a:r>
            <a:rPr lang="en-US"/>
            <a:t>Once narrowed down further and a location based on cluster is chosen, more data can be included, such as crime data, housing cost, traffic data etc. This is essentially the first step in choosing a place in Milwaukee to relocate. </a:t>
          </a:r>
        </a:p>
      </dgm:t>
    </dgm:pt>
    <dgm:pt modelId="{4C8E6BB4-D5EC-4792-8A27-105C0D2E2DB8}" type="parTrans" cxnId="{7CD39F4E-DBCB-4120-814C-544B587ED4F8}">
      <dgm:prSet/>
      <dgm:spPr/>
      <dgm:t>
        <a:bodyPr/>
        <a:lstStyle/>
        <a:p>
          <a:endParaRPr lang="en-US"/>
        </a:p>
      </dgm:t>
    </dgm:pt>
    <dgm:pt modelId="{3EFEE4BF-9419-48F8-9BA8-30EEF18D5BC9}" type="sibTrans" cxnId="{7CD39F4E-DBCB-4120-814C-544B587ED4F8}">
      <dgm:prSet/>
      <dgm:spPr/>
      <dgm:t>
        <a:bodyPr/>
        <a:lstStyle/>
        <a:p>
          <a:endParaRPr lang="en-US"/>
        </a:p>
      </dgm:t>
    </dgm:pt>
    <dgm:pt modelId="{7AA9D2C0-0404-4ADB-9E23-6AD50737B4DD}" type="pres">
      <dgm:prSet presAssocID="{ADD7F8AD-6A24-41A0-B9C9-A07C634C2DB9}" presName="root" presStyleCnt="0">
        <dgm:presLayoutVars>
          <dgm:dir/>
          <dgm:resizeHandles val="exact"/>
        </dgm:presLayoutVars>
      </dgm:prSet>
      <dgm:spPr/>
    </dgm:pt>
    <dgm:pt modelId="{9788C18A-CA8D-454F-9AEB-B0D6A7555BB1}" type="pres">
      <dgm:prSet presAssocID="{381253EE-2D7A-4D51-A5A9-90D580BD10BC}" presName="compNode" presStyleCnt="0"/>
      <dgm:spPr/>
    </dgm:pt>
    <dgm:pt modelId="{3EA30DDF-9C15-46D7-B558-96160F9FC82D}" type="pres">
      <dgm:prSet presAssocID="{381253EE-2D7A-4D51-A5A9-90D580BD10BC}" presName="bgRect" presStyleLbl="bgShp" presStyleIdx="0" presStyleCnt="2"/>
      <dgm:spPr/>
    </dgm:pt>
    <dgm:pt modelId="{12684DA5-5B9C-4672-AB16-1114EF5D0362}" type="pres">
      <dgm:prSet presAssocID="{381253EE-2D7A-4D51-A5A9-90D580BD10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C32FBE3-1063-49A2-8374-F447E34366AB}" type="pres">
      <dgm:prSet presAssocID="{381253EE-2D7A-4D51-A5A9-90D580BD10BC}" presName="spaceRect" presStyleCnt="0"/>
      <dgm:spPr/>
    </dgm:pt>
    <dgm:pt modelId="{5B0C9DC5-3FC0-4CED-AC3E-03EF80C05928}" type="pres">
      <dgm:prSet presAssocID="{381253EE-2D7A-4D51-A5A9-90D580BD10BC}" presName="parTx" presStyleLbl="revTx" presStyleIdx="0" presStyleCnt="2">
        <dgm:presLayoutVars>
          <dgm:chMax val="0"/>
          <dgm:chPref val="0"/>
        </dgm:presLayoutVars>
      </dgm:prSet>
      <dgm:spPr/>
    </dgm:pt>
    <dgm:pt modelId="{2F3B17E0-1D10-4187-8E6D-66285BF8D92D}" type="pres">
      <dgm:prSet presAssocID="{1DDD838A-2BC3-4875-AA49-A943E08D9064}" presName="sibTrans" presStyleCnt="0"/>
      <dgm:spPr/>
    </dgm:pt>
    <dgm:pt modelId="{0CA433F2-84B1-4BA1-AD0D-7D1258C2D268}" type="pres">
      <dgm:prSet presAssocID="{174BF4EC-14DC-4EE7-8680-0C4956B8BF10}" presName="compNode" presStyleCnt="0"/>
      <dgm:spPr/>
    </dgm:pt>
    <dgm:pt modelId="{7AEE899F-5A67-4B7D-A945-F0D529162722}" type="pres">
      <dgm:prSet presAssocID="{174BF4EC-14DC-4EE7-8680-0C4956B8BF10}" presName="bgRect" presStyleLbl="bgShp" presStyleIdx="1" presStyleCnt="2"/>
      <dgm:spPr/>
    </dgm:pt>
    <dgm:pt modelId="{9A9BFFAA-B080-456B-8A66-CB85E067E72C}" type="pres">
      <dgm:prSet presAssocID="{174BF4EC-14DC-4EE7-8680-0C4956B8BF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6105D4D-B937-4469-9AD5-AE1F3A07AA71}" type="pres">
      <dgm:prSet presAssocID="{174BF4EC-14DC-4EE7-8680-0C4956B8BF10}" presName="spaceRect" presStyleCnt="0"/>
      <dgm:spPr/>
    </dgm:pt>
    <dgm:pt modelId="{3085C26A-9504-4C2A-AC29-EEB4EE6C1F3F}" type="pres">
      <dgm:prSet presAssocID="{174BF4EC-14DC-4EE7-8680-0C4956B8BF10}" presName="parTx" presStyleLbl="revTx" presStyleIdx="1" presStyleCnt="2">
        <dgm:presLayoutVars>
          <dgm:chMax val="0"/>
          <dgm:chPref val="0"/>
        </dgm:presLayoutVars>
      </dgm:prSet>
      <dgm:spPr/>
    </dgm:pt>
  </dgm:ptLst>
  <dgm:cxnLst>
    <dgm:cxn modelId="{EDF54614-7201-427A-9A27-3B85DE2D1142}" type="presOf" srcId="{174BF4EC-14DC-4EE7-8680-0C4956B8BF10}" destId="{3085C26A-9504-4C2A-AC29-EEB4EE6C1F3F}" srcOrd="0" destOrd="0" presId="urn:microsoft.com/office/officeart/2018/2/layout/IconVerticalSolidList"/>
    <dgm:cxn modelId="{3384B622-2E18-4BB4-A16E-A7F1BD1C1AF2}" srcId="{ADD7F8AD-6A24-41A0-B9C9-A07C634C2DB9}" destId="{381253EE-2D7A-4D51-A5A9-90D580BD10BC}" srcOrd="0" destOrd="0" parTransId="{A70344C4-17EF-4753-930E-8F2A1047D0A4}" sibTransId="{1DDD838A-2BC3-4875-AA49-A943E08D9064}"/>
    <dgm:cxn modelId="{7CD39F4E-DBCB-4120-814C-544B587ED4F8}" srcId="{ADD7F8AD-6A24-41A0-B9C9-A07C634C2DB9}" destId="{174BF4EC-14DC-4EE7-8680-0C4956B8BF10}" srcOrd="1" destOrd="0" parTransId="{4C8E6BB4-D5EC-4792-8A27-105C0D2E2DB8}" sibTransId="{3EFEE4BF-9419-48F8-9BA8-30EEF18D5BC9}"/>
    <dgm:cxn modelId="{5FE5F459-9F11-4900-BF75-E8CD6DEFA279}" type="presOf" srcId="{ADD7F8AD-6A24-41A0-B9C9-A07C634C2DB9}" destId="{7AA9D2C0-0404-4ADB-9E23-6AD50737B4DD}" srcOrd="0" destOrd="0" presId="urn:microsoft.com/office/officeart/2018/2/layout/IconVerticalSolidList"/>
    <dgm:cxn modelId="{D4EFBEA2-DBC1-4B28-A451-0330A8BD0C7D}" type="presOf" srcId="{381253EE-2D7A-4D51-A5A9-90D580BD10BC}" destId="{5B0C9DC5-3FC0-4CED-AC3E-03EF80C05928}" srcOrd="0" destOrd="0" presId="urn:microsoft.com/office/officeart/2018/2/layout/IconVerticalSolidList"/>
    <dgm:cxn modelId="{8FE873FA-C10E-4CC1-B5A2-1DDF34B7F58F}" type="presParOf" srcId="{7AA9D2C0-0404-4ADB-9E23-6AD50737B4DD}" destId="{9788C18A-CA8D-454F-9AEB-B0D6A7555BB1}" srcOrd="0" destOrd="0" presId="urn:microsoft.com/office/officeart/2018/2/layout/IconVerticalSolidList"/>
    <dgm:cxn modelId="{DBA1FA1A-0BA6-496E-82CB-DACC19758F35}" type="presParOf" srcId="{9788C18A-CA8D-454F-9AEB-B0D6A7555BB1}" destId="{3EA30DDF-9C15-46D7-B558-96160F9FC82D}" srcOrd="0" destOrd="0" presId="urn:microsoft.com/office/officeart/2018/2/layout/IconVerticalSolidList"/>
    <dgm:cxn modelId="{DA17190B-CE8C-4CCF-8719-E971096B4471}" type="presParOf" srcId="{9788C18A-CA8D-454F-9AEB-B0D6A7555BB1}" destId="{12684DA5-5B9C-4672-AB16-1114EF5D0362}" srcOrd="1" destOrd="0" presId="urn:microsoft.com/office/officeart/2018/2/layout/IconVerticalSolidList"/>
    <dgm:cxn modelId="{5D29F682-DEED-436E-942A-5BE8D0016622}" type="presParOf" srcId="{9788C18A-CA8D-454F-9AEB-B0D6A7555BB1}" destId="{1C32FBE3-1063-49A2-8374-F447E34366AB}" srcOrd="2" destOrd="0" presId="urn:microsoft.com/office/officeart/2018/2/layout/IconVerticalSolidList"/>
    <dgm:cxn modelId="{E1DBCFF9-6CCF-4D27-8D9A-5AEA4157DC43}" type="presParOf" srcId="{9788C18A-CA8D-454F-9AEB-B0D6A7555BB1}" destId="{5B0C9DC5-3FC0-4CED-AC3E-03EF80C05928}" srcOrd="3" destOrd="0" presId="urn:microsoft.com/office/officeart/2018/2/layout/IconVerticalSolidList"/>
    <dgm:cxn modelId="{91BB00B7-9D5A-45BA-9753-B7C3AAE30B44}" type="presParOf" srcId="{7AA9D2C0-0404-4ADB-9E23-6AD50737B4DD}" destId="{2F3B17E0-1D10-4187-8E6D-66285BF8D92D}" srcOrd="1" destOrd="0" presId="urn:microsoft.com/office/officeart/2018/2/layout/IconVerticalSolidList"/>
    <dgm:cxn modelId="{AE62DD44-47FD-4BD1-9895-BDB0049E8033}" type="presParOf" srcId="{7AA9D2C0-0404-4ADB-9E23-6AD50737B4DD}" destId="{0CA433F2-84B1-4BA1-AD0D-7D1258C2D268}" srcOrd="2" destOrd="0" presId="urn:microsoft.com/office/officeart/2018/2/layout/IconVerticalSolidList"/>
    <dgm:cxn modelId="{040BEDC5-82A6-4D39-9076-772E532490C8}" type="presParOf" srcId="{0CA433F2-84B1-4BA1-AD0D-7D1258C2D268}" destId="{7AEE899F-5A67-4B7D-A945-F0D529162722}" srcOrd="0" destOrd="0" presId="urn:microsoft.com/office/officeart/2018/2/layout/IconVerticalSolidList"/>
    <dgm:cxn modelId="{74D1483F-A023-4BB0-8C2E-533D5F471DEA}" type="presParOf" srcId="{0CA433F2-84B1-4BA1-AD0D-7D1258C2D268}" destId="{9A9BFFAA-B080-456B-8A66-CB85E067E72C}" srcOrd="1" destOrd="0" presId="urn:microsoft.com/office/officeart/2018/2/layout/IconVerticalSolidList"/>
    <dgm:cxn modelId="{BBD53591-D202-4820-AE9B-467B0F96A5F2}" type="presParOf" srcId="{0CA433F2-84B1-4BA1-AD0D-7D1258C2D268}" destId="{B6105D4D-B937-4469-9AD5-AE1F3A07AA71}" srcOrd="2" destOrd="0" presId="urn:microsoft.com/office/officeart/2018/2/layout/IconVerticalSolidList"/>
    <dgm:cxn modelId="{5FB6F3F0-723F-4681-9FBA-60254186D653}" type="presParOf" srcId="{0CA433F2-84B1-4BA1-AD0D-7D1258C2D268}" destId="{3085C26A-9504-4C2A-AC29-EEB4EE6C1F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30DDF-9C15-46D7-B558-96160F9FC82D}">
      <dsp:nvSpPr>
        <dsp:cNvPr id="0" name=""/>
        <dsp:cNvSpPr/>
      </dsp:nvSpPr>
      <dsp:spPr>
        <a:xfrm>
          <a:off x="0" y="710054"/>
          <a:ext cx="5913437" cy="14345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84DA5-5B9C-4672-AB16-1114EF5D0362}">
      <dsp:nvSpPr>
        <dsp:cNvPr id="0" name=""/>
        <dsp:cNvSpPr/>
      </dsp:nvSpPr>
      <dsp:spPr>
        <a:xfrm>
          <a:off x="433966" y="1032838"/>
          <a:ext cx="789029" cy="789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C9DC5-3FC0-4CED-AC3E-03EF80C05928}">
      <dsp:nvSpPr>
        <dsp:cNvPr id="0" name=""/>
        <dsp:cNvSpPr/>
      </dsp:nvSpPr>
      <dsp:spPr>
        <a:xfrm>
          <a:off x="1656961" y="710054"/>
          <a:ext cx="4256475" cy="1434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28" tIns="151828" rIns="151828" bIns="151828" numCol="1" spcCol="1270" anchor="ctr" anchorCtr="0">
          <a:noAutofit/>
        </a:bodyPr>
        <a:lstStyle/>
        <a:p>
          <a:pPr marL="0" lvl="0" indent="0" algn="l" defTabSz="622300">
            <a:lnSpc>
              <a:spcPct val="90000"/>
            </a:lnSpc>
            <a:spcBef>
              <a:spcPct val="0"/>
            </a:spcBef>
            <a:spcAft>
              <a:spcPct val="35000"/>
            </a:spcAft>
            <a:buNone/>
          </a:pPr>
          <a:r>
            <a:rPr lang="en-US" sz="1400" kern="1200"/>
            <a:t>When the clusters are examined in tabular form, types of venues that are important to the individual can be identified. This is not the only thing that needs to be considered, however. The visualization of the unique clusters on the maps also aid the individual in choosing their ideal location.</a:t>
          </a:r>
        </a:p>
      </dsp:txBody>
      <dsp:txXfrm>
        <a:off x="1656961" y="710054"/>
        <a:ext cx="4256475" cy="1434599"/>
      </dsp:txXfrm>
    </dsp:sp>
    <dsp:sp modelId="{7AEE899F-5A67-4B7D-A945-F0D529162722}">
      <dsp:nvSpPr>
        <dsp:cNvPr id="0" name=""/>
        <dsp:cNvSpPr/>
      </dsp:nvSpPr>
      <dsp:spPr>
        <a:xfrm>
          <a:off x="0" y="2492434"/>
          <a:ext cx="5913437" cy="14345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BFFAA-B080-456B-8A66-CB85E067E72C}">
      <dsp:nvSpPr>
        <dsp:cNvPr id="0" name=""/>
        <dsp:cNvSpPr/>
      </dsp:nvSpPr>
      <dsp:spPr>
        <a:xfrm>
          <a:off x="433966" y="2815219"/>
          <a:ext cx="789029" cy="789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85C26A-9504-4C2A-AC29-EEB4EE6C1F3F}">
      <dsp:nvSpPr>
        <dsp:cNvPr id="0" name=""/>
        <dsp:cNvSpPr/>
      </dsp:nvSpPr>
      <dsp:spPr>
        <a:xfrm>
          <a:off x="1656961" y="2492434"/>
          <a:ext cx="4256475" cy="1434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28" tIns="151828" rIns="151828" bIns="151828" numCol="1" spcCol="1270" anchor="ctr" anchorCtr="0">
          <a:noAutofit/>
        </a:bodyPr>
        <a:lstStyle/>
        <a:p>
          <a:pPr marL="0" lvl="0" indent="0" algn="l" defTabSz="622300">
            <a:lnSpc>
              <a:spcPct val="90000"/>
            </a:lnSpc>
            <a:spcBef>
              <a:spcPct val="0"/>
            </a:spcBef>
            <a:spcAft>
              <a:spcPct val="35000"/>
            </a:spcAft>
            <a:buNone/>
          </a:pPr>
          <a:r>
            <a:rPr lang="en-US" sz="1400" kern="1200"/>
            <a:t>Once narrowed down further and a location based on cluster is chosen, more data can be included, such as crime data, housing cost, traffic data etc. This is essentially the first step in choosing a place in Milwaukee to relocate. </a:t>
          </a:r>
        </a:p>
      </dsp:txBody>
      <dsp:txXfrm>
        <a:off x="1656961" y="2492434"/>
        <a:ext cx="4256475" cy="14345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us-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5AF21B-9965-4E30-9ED9-1CF1304BA4DA}"/>
              </a:ext>
            </a:extLst>
          </p:cNvPr>
          <p:cNvSpPr>
            <a:spLocks noGrp="1"/>
          </p:cNvSpPr>
          <p:nvPr>
            <p:ph type="ctrTitle"/>
          </p:nvPr>
        </p:nvSpPr>
        <p:spPr>
          <a:xfrm>
            <a:off x="960933" y="960241"/>
            <a:ext cx="6849699" cy="4203872"/>
          </a:xfrm>
        </p:spPr>
        <p:txBody>
          <a:bodyPr anchor="ctr">
            <a:normAutofit/>
          </a:bodyPr>
          <a:lstStyle/>
          <a:p>
            <a:pPr algn="r"/>
            <a:r>
              <a:rPr lang="en-US" sz="5400"/>
              <a:t>Where to live in Milwaukee COunty</a:t>
            </a:r>
          </a:p>
        </p:txBody>
      </p:sp>
      <p:sp>
        <p:nvSpPr>
          <p:cNvPr id="3" name="Subtitle 2">
            <a:extLst>
              <a:ext uri="{FF2B5EF4-FFF2-40B4-BE49-F238E27FC236}">
                <a16:creationId xmlns:a16="http://schemas.microsoft.com/office/drawing/2014/main" id="{38ADD883-4D35-4139-A265-C4DEA80D674F}"/>
              </a:ext>
            </a:extLst>
          </p:cNvPr>
          <p:cNvSpPr>
            <a:spLocks noGrp="1"/>
          </p:cNvSpPr>
          <p:nvPr>
            <p:ph type="subTitle" idx="1"/>
          </p:nvPr>
        </p:nvSpPr>
        <p:spPr>
          <a:xfrm>
            <a:off x="8453071" y="964028"/>
            <a:ext cx="2770873" cy="4196299"/>
          </a:xfrm>
        </p:spPr>
        <p:txBody>
          <a:bodyPr anchor="ctr">
            <a:normAutofit/>
          </a:bodyPr>
          <a:lstStyle/>
          <a:p>
            <a:r>
              <a:rPr lang="en-US" dirty="0"/>
              <a:t>IBM DATA SCIENCE CAPSTONE</a:t>
            </a:r>
          </a:p>
          <a:p>
            <a:r>
              <a:rPr lang="en-US" dirty="0"/>
              <a:t>M. Pierce</a:t>
            </a:r>
          </a:p>
        </p:txBody>
      </p:sp>
      <p:cxnSp>
        <p:nvCxnSpPr>
          <p:cNvPr id="12" name="Straight Connector 11">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7379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7BB7C-472E-4CE0-B6B6-99554CFA73E4}"/>
              </a:ext>
            </a:extLst>
          </p:cNvPr>
          <p:cNvSpPr>
            <a:spLocks noGrp="1"/>
          </p:cNvSpPr>
          <p:nvPr>
            <p:ph type="title"/>
          </p:nvPr>
        </p:nvSpPr>
        <p:spPr>
          <a:xfrm>
            <a:off x="844476" y="1600199"/>
            <a:ext cx="3539266" cy="4297680"/>
          </a:xfrm>
        </p:spPr>
        <p:txBody>
          <a:bodyPr anchor="ctr">
            <a:normAutofit/>
          </a:bodyPr>
          <a:lstStyle/>
          <a:p>
            <a:r>
              <a:rPr lang="en-US" dirty="0"/>
              <a:t>Introduction: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428B0-8170-48DB-B8E2-86229EDE6D27}"/>
              </a:ext>
            </a:extLst>
          </p:cNvPr>
          <p:cNvSpPr>
            <a:spLocks noGrp="1"/>
          </p:cNvSpPr>
          <p:nvPr>
            <p:ph idx="1"/>
          </p:nvPr>
        </p:nvSpPr>
        <p:spPr>
          <a:xfrm>
            <a:off x="4924851" y="1600199"/>
            <a:ext cx="6130003" cy="4297680"/>
          </a:xfrm>
        </p:spPr>
        <p:txBody>
          <a:bodyPr anchor="ctr">
            <a:normAutofit/>
          </a:bodyPr>
          <a:lstStyle/>
          <a:p>
            <a:r>
              <a:rPr lang="en-US" dirty="0"/>
              <a:t>Choosing where to live can be a difficult decision. There are many factors that go into choosing a location to live. The audience for this project is young professionals, with no children, starting their careers in the city of Milwaukee, Wisconsin.  This project focuses on Milwaukee County and the cities within. Each city in the county is unique and different and has different offerings. This project will explore locations, clusters, population, and venues. Once cleaned and visualized the data can be used for an individual to make decisions where to start looking to live. </a:t>
            </a:r>
          </a:p>
          <a:p>
            <a:pPr marL="0" indent="0">
              <a:buNone/>
            </a:pPr>
            <a:endParaRPr lang="en-US" dirty="0"/>
          </a:p>
        </p:txBody>
      </p:sp>
    </p:spTree>
    <p:extLst>
      <p:ext uri="{BB962C8B-B14F-4D97-AF65-F5344CB8AC3E}">
        <p14:creationId xmlns:p14="http://schemas.microsoft.com/office/powerpoint/2010/main" val="3976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B9DF-8308-40C2-A719-5E4F5C79323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AB3A302-1B20-47EF-83CD-56B03791614E}"/>
              </a:ext>
            </a:extLst>
          </p:cNvPr>
          <p:cNvSpPr>
            <a:spLocks noGrp="1"/>
          </p:cNvSpPr>
          <p:nvPr>
            <p:ph idx="1"/>
          </p:nvPr>
        </p:nvSpPr>
        <p:spPr/>
        <p:txBody>
          <a:bodyPr/>
          <a:lstStyle/>
          <a:p>
            <a:r>
              <a:rPr lang="en-US" dirty="0"/>
              <a:t>The data location, population, and density came from </a:t>
            </a:r>
            <a:r>
              <a:rPr lang="en-US" u="sng" dirty="0">
                <a:hlinkClick r:id="rId2"/>
              </a:rPr>
              <a:t>https://simplemaps.com/data/us-cities</a:t>
            </a:r>
            <a:r>
              <a:rPr lang="en-US" dirty="0"/>
              <a:t>. This data set included State, county, city, </a:t>
            </a:r>
            <a:r>
              <a:rPr lang="en-US" dirty="0" err="1"/>
              <a:t>lat</a:t>
            </a:r>
            <a:r>
              <a:rPr lang="en-US" dirty="0"/>
              <a:t>/long, density, and time zone information. This was used to highlight and visualize the locations in relationship to the City of Milwaukee and create k-means clusters. Foursquare data was used to gather information on all venues near the cities/clusters. The venues were sorted by frequency and top 10 lists were created for each city in each cluster.</a:t>
            </a:r>
          </a:p>
          <a:p>
            <a:endParaRPr lang="en-US" dirty="0"/>
          </a:p>
        </p:txBody>
      </p:sp>
    </p:spTree>
    <p:extLst>
      <p:ext uri="{BB962C8B-B14F-4D97-AF65-F5344CB8AC3E}">
        <p14:creationId xmlns:p14="http://schemas.microsoft.com/office/powerpoint/2010/main" val="248293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FFFC-5CE1-4110-9863-888A53424C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A12E8BE-7CAF-48B6-9CC2-27740136CC6E}"/>
              </a:ext>
            </a:extLst>
          </p:cNvPr>
          <p:cNvSpPr>
            <a:spLocks noGrp="1"/>
          </p:cNvSpPr>
          <p:nvPr>
            <p:ph idx="1"/>
          </p:nvPr>
        </p:nvSpPr>
        <p:spPr>
          <a:xfrm>
            <a:off x="1451579" y="2015732"/>
            <a:ext cx="9603275" cy="4037749"/>
          </a:xfrm>
        </p:spPr>
        <p:txBody>
          <a:bodyPr>
            <a:normAutofit/>
          </a:bodyPr>
          <a:lstStyle/>
          <a:p>
            <a:r>
              <a:rPr lang="en-US" dirty="0"/>
              <a:t>The process started by segmenting the national city data. The data included all cities, counties and states. Since this project was only concerned with Milwaukee County, Wisconsin the data needed top be cleaned and segmented.</a:t>
            </a:r>
          </a:p>
          <a:p>
            <a:r>
              <a:rPr lang="en-US" dirty="0"/>
              <a:t>Once the columns were standardized for this exercise, I dropped unneeded data.</a:t>
            </a:r>
          </a:p>
          <a:p>
            <a:r>
              <a:rPr lang="en-US" dirty="0"/>
              <a:t>After removing unnecessary columns, using folium, I displayed only cities and counties in Wisconsin. This was still too much data to work with</a:t>
            </a:r>
          </a:p>
          <a:p>
            <a:r>
              <a:rPr lang="en-US" dirty="0"/>
              <a:t>I created a new data frame that included only cities in Milwaukee County</a:t>
            </a:r>
          </a:p>
          <a:p>
            <a:r>
              <a:rPr lang="en-US" dirty="0"/>
              <a:t>Once prepared, the data can now be enriched by using the foursquare API. The following is a top 10 venues for each city in the county.</a:t>
            </a:r>
          </a:p>
          <a:p>
            <a:endParaRPr lang="en-US" dirty="0"/>
          </a:p>
        </p:txBody>
      </p:sp>
    </p:spTree>
    <p:extLst>
      <p:ext uri="{BB962C8B-B14F-4D97-AF65-F5344CB8AC3E}">
        <p14:creationId xmlns:p14="http://schemas.microsoft.com/office/powerpoint/2010/main" val="88758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E7ABCFA2-55B0-438C-A39A-637FFC624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D2C934-710E-4E0E-9ED4-03F07E019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85DB94-C41D-4883-B057-1B365BFD73F0}"/>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100"/>
              <a:t>Data Exploration and visualization</a:t>
            </a:r>
          </a:p>
        </p:txBody>
      </p:sp>
      <p:cxnSp>
        <p:nvCxnSpPr>
          <p:cNvPr id="36" name="Straight Connector 35">
            <a:extLst>
              <a:ext uri="{FF2B5EF4-FFF2-40B4-BE49-F238E27FC236}">
                <a16:creationId xmlns:a16="http://schemas.microsoft.com/office/drawing/2014/main" id="{0AD0F4F3-8F5C-421F-9FC1-DB3ED0BF6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Content Placeholder 18" descr="A close up of a map&#10;&#10;Description automatically generated">
            <a:extLst>
              <a:ext uri="{FF2B5EF4-FFF2-40B4-BE49-F238E27FC236}">
                <a16:creationId xmlns:a16="http://schemas.microsoft.com/office/drawing/2014/main" id="{1934B375-EA2E-4E0C-98D6-873A35679C36}"/>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4002204" y="1173204"/>
            <a:ext cx="3692411" cy="3777402"/>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097333C1-483D-49CE-8A94-0A5D8EE7C490}"/>
              </a:ext>
            </a:extLst>
          </p:cNvPr>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a:xfrm>
            <a:off x="7858342" y="1451091"/>
            <a:ext cx="3692411" cy="3221628"/>
          </a:xfrm>
          <a:prstGeom prst="rect">
            <a:avLst/>
          </a:prstGeom>
        </p:spPr>
      </p:pic>
      <p:pic>
        <p:nvPicPr>
          <p:cNvPr id="38" name="Picture 37">
            <a:extLst>
              <a:ext uri="{FF2B5EF4-FFF2-40B4-BE49-F238E27FC236}">
                <a16:creationId xmlns:a16="http://schemas.microsoft.com/office/drawing/2014/main" id="{B0A40572-62E5-460B-AD24-B6628527AC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1D872D4-D7E5-4CD8-9DAC-2BC612F08E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2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6DFA-E5DB-44BC-860D-2A9E55AA1678}"/>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AF240B3C-9CCF-4A08-BFDF-FC5A0BE95E7C}"/>
              </a:ext>
            </a:extLst>
          </p:cNvPr>
          <p:cNvSpPr>
            <a:spLocks noGrp="1"/>
          </p:cNvSpPr>
          <p:nvPr>
            <p:ph sz="half" idx="2"/>
          </p:nvPr>
        </p:nvSpPr>
        <p:spPr>
          <a:xfrm>
            <a:off x="1447191" y="1860482"/>
            <a:ext cx="9060388" cy="3047142"/>
          </a:xfrm>
        </p:spPr>
        <p:txBody>
          <a:bodyPr/>
          <a:lstStyle/>
          <a:p>
            <a:r>
              <a:rPr lang="en-US" dirty="0"/>
              <a:t>Once the foursquare data was gathered and encoded, k-means clustering was used to group the cities into 4 clusters.</a:t>
            </a:r>
          </a:p>
          <a:p>
            <a:r>
              <a:rPr lang="en-US" dirty="0"/>
              <a:t>Each cluster was then output to include the top 10 venues to aid the individual in choosing a location. </a:t>
            </a:r>
          </a:p>
          <a:p>
            <a:endParaRPr lang="en-US" dirty="0"/>
          </a:p>
        </p:txBody>
      </p:sp>
    </p:spTree>
    <p:extLst>
      <p:ext uri="{BB962C8B-B14F-4D97-AF65-F5344CB8AC3E}">
        <p14:creationId xmlns:p14="http://schemas.microsoft.com/office/powerpoint/2010/main" val="373654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1" name="Picture 13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3" name="Straight Connector 1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7" name="Rectangle 136">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85DB94-C41D-4883-B057-1B365BFD73F0}"/>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Clustering Results</a:t>
            </a:r>
          </a:p>
        </p:txBody>
      </p:sp>
      <p:pic>
        <p:nvPicPr>
          <p:cNvPr id="8" name="Picture 7">
            <a:extLst>
              <a:ext uri="{FF2B5EF4-FFF2-40B4-BE49-F238E27FC236}">
                <a16:creationId xmlns:a16="http://schemas.microsoft.com/office/drawing/2014/main" id="{459430EF-5076-465D-A3DC-8F5B0B91C024}"/>
              </a:ext>
            </a:extLst>
          </p:cNvPr>
          <p:cNvPicPr>
            <a:picLocks noChangeAspect="1"/>
          </p:cNvPicPr>
          <p:nvPr/>
        </p:nvPicPr>
        <p:blipFill>
          <a:blip r:embed="rId3"/>
          <a:stretch>
            <a:fillRect/>
          </a:stretch>
        </p:blipFill>
        <p:spPr>
          <a:xfrm>
            <a:off x="2127183" y="643992"/>
            <a:ext cx="3530344" cy="3495040"/>
          </a:xfrm>
          <a:prstGeom prst="rect">
            <a:avLst/>
          </a:prstGeom>
        </p:spPr>
      </p:pic>
      <p:pic>
        <p:nvPicPr>
          <p:cNvPr id="48" name="Picture 47">
            <a:extLst>
              <a:ext uri="{FF2B5EF4-FFF2-40B4-BE49-F238E27FC236}">
                <a16:creationId xmlns:a16="http://schemas.microsoft.com/office/drawing/2014/main" id="{58D928A2-AF16-4CD4-926B-D893681C0A35}"/>
              </a:ext>
            </a:extLst>
          </p:cNvPr>
          <p:cNvPicPr/>
          <p:nvPr/>
        </p:nvPicPr>
        <p:blipFill>
          <a:blip r:embed="rId4">
            <a:extLst>
              <a:ext uri="{28A0092B-C50C-407E-A947-70E740481C1C}">
                <a14:useLocalDpi xmlns:a14="http://schemas.microsoft.com/office/drawing/2010/main" val="0"/>
              </a:ext>
            </a:extLst>
          </a:blip>
          <a:stretch>
            <a:fillRect/>
          </a:stretch>
        </p:blipFill>
        <p:spPr>
          <a:xfrm>
            <a:off x="6171060" y="1007417"/>
            <a:ext cx="4242437" cy="2768189"/>
          </a:xfrm>
          <a:prstGeom prst="rect">
            <a:avLst/>
          </a:prstGeom>
        </p:spPr>
      </p:pic>
      <p:cxnSp>
        <p:nvCxnSpPr>
          <p:cNvPr id="141" name="Straight Connector 140">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3" name="Picture 14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5" name="Straight Connector 144">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7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D94903-FCE9-4E3C-9AB0-F1EBFADEA392}"/>
              </a:ext>
            </a:extLst>
          </p:cNvPr>
          <p:cNvSpPr>
            <a:spLocks noGrp="1"/>
          </p:cNvSpPr>
          <p:nvPr>
            <p:ph type="title"/>
          </p:nvPr>
        </p:nvSpPr>
        <p:spPr>
          <a:xfrm>
            <a:off x="1451579" y="2303047"/>
            <a:ext cx="3272093" cy="2674198"/>
          </a:xfrm>
        </p:spPr>
        <p:txBody>
          <a:bodyPr anchor="t">
            <a:normAutofit/>
          </a:bodyPr>
          <a:lstStyle/>
          <a:p>
            <a:r>
              <a:rPr lang="en-US" dirty="0"/>
              <a:t>Discussion</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A8EF460-4260-4F92-A0AA-2B773C8AC923}"/>
              </a:ext>
            </a:extLst>
          </p:cNvPr>
          <p:cNvGraphicFramePr>
            <a:graphicFrameLocks noGrp="1"/>
          </p:cNvGraphicFramePr>
          <p:nvPr>
            <p:ph idx="1"/>
            <p:extLst>
              <p:ext uri="{D42A27DB-BD31-4B8C-83A1-F6EECF244321}">
                <p14:modId xmlns:p14="http://schemas.microsoft.com/office/powerpoint/2010/main" val="139423902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75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7CD6-0C95-47E4-92EF-ABB1A0487E5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12929EE-400E-40DE-B298-78CACB3CCA33}"/>
              </a:ext>
            </a:extLst>
          </p:cNvPr>
          <p:cNvSpPr>
            <a:spLocks noGrp="1"/>
          </p:cNvSpPr>
          <p:nvPr>
            <p:ph idx="1"/>
          </p:nvPr>
        </p:nvSpPr>
        <p:spPr/>
        <p:txBody>
          <a:bodyPr/>
          <a:lstStyle/>
          <a:p>
            <a:r>
              <a:rPr lang="en-US" dirty="0"/>
              <a:t>Large data sets can be used to solve complex problems. This simple exercise uses two separate sources and types of data to aid in a personal decision. The set of data could be increased to provide more information and clarity for the individual.</a:t>
            </a:r>
          </a:p>
          <a:p>
            <a:endParaRPr lang="en-US" dirty="0"/>
          </a:p>
        </p:txBody>
      </p:sp>
    </p:spTree>
    <p:extLst>
      <p:ext uri="{BB962C8B-B14F-4D97-AF65-F5344CB8AC3E}">
        <p14:creationId xmlns:p14="http://schemas.microsoft.com/office/powerpoint/2010/main" val="4673896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541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Where to live in Milwaukee COunty</vt:lpstr>
      <vt:lpstr>Introduction:</vt:lpstr>
      <vt:lpstr>DATA</vt:lpstr>
      <vt:lpstr>METHODS</vt:lpstr>
      <vt:lpstr>Data Exploration and visualization</vt:lpstr>
      <vt:lpstr>Results:</vt:lpstr>
      <vt:lpstr>Clustering 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live in Milwaukee COunty</dc:title>
  <dc:creator>M pierce</dc:creator>
  <cp:lastModifiedBy>M pierce</cp:lastModifiedBy>
  <cp:revision>1</cp:revision>
  <dcterms:created xsi:type="dcterms:W3CDTF">2020-05-06T11:46:54Z</dcterms:created>
  <dcterms:modified xsi:type="dcterms:W3CDTF">2020-05-06T11:48:06Z</dcterms:modified>
</cp:coreProperties>
</file>