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56" r:id="rId5"/>
    <p:sldId id="447" r:id="rId6"/>
    <p:sldId id="261" r:id="rId7"/>
    <p:sldId id="265" r:id="rId8"/>
    <p:sldId id="266" r:id="rId9"/>
    <p:sldId id="452" r:id="rId10"/>
    <p:sldId id="453" r:id="rId11"/>
    <p:sldId id="454" r:id="rId12"/>
    <p:sldId id="455" r:id="rId13"/>
    <p:sldId id="456" r:id="rId14"/>
    <p:sldId id="457" r:id="rId15"/>
    <p:sldId id="458" r:id="rId16"/>
    <p:sldId id="459" r:id="rId17"/>
    <p:sldId id="460" r:id="rId18"/>
    <p:sldId id="461" r:id="rId19"/>
    <p:sldId id="288"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304"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502" r:id="rId62"/>
    <p:sldId id="503" r:id="rId63"/>
    <p:sldId id="504" r:id="rId64"/>
    <p:sldId id="505" r:id="rId65"/>
    <p:sldId id="506" r:id="rId66"/>
    <p:sldId id="507" r:id="rId67"/>
    <p:sldId id="319" r:id="rId68"/>
    <p:sldId id="509" r:id="rId69"/>
    <p:sldId id="510" r:id="rId70"/>
    <p:sldId id="511" r:id="rId71"/>
    <p:sldId id="512" r:id="rId72"/>
    <p:sldId id="513" r:id="rId73"/>
    <p:sldId id="524" r:id="rId74"/>
    <p:sldId id="526" r:id="rId75"/>
    <p:sldId id="525" r:id="rId76"/>
    <p:sldId id="527" r:id="rId77"/>
    <p:sldId id="528" r:id="rId78"/>
    <p:sldId id="529" r:id="rId79"/>
    <p:sldId id="530" r:id="rId80"/>
    <p:sldId id="531" r:id="rId81"/>
    <p:sldId id="532" r:id="rId82"/>
    <p:sldId id="533" r:id="rId83"/>
    <p:sldId id="534" r:id="rId84"/>
    <p:sldId id="535" r:id="rId85"/>
    <p:sldId id="508" r:id="rId86"/>
    <p:sldId id="536" r:id="rId87"/>
    <p:sldId id="537" r:id="rId88"/>
    <p:sldId id="538" r:id="rId89"/>
    <p:sldId id="539" r:id="rId90"/>
    <p:sldId id="549" r:id="rId91"/>
    <p:sldId id="550" r:id="rId92"/>
    <p:sldId id="551" r:id="rId93"/>
    <p:sldId id="552" r:id="rId94"/>
    <p:sldId id="553" r:id="rId95"/>
    <p:sldId id="554" r:id="rId96"/>
    <p:sldId id="555" r:id="rId97"/>
    <p:sldId id="377" r:id="rId98"/>
    <p:sldId id="556" r:id="rId99"/>
    <p:sldId id="557" r:id="rId100"/>
    <p:sldId id="558" r:id="rId101"/>
    <p:sldId id="559" r:id="rId102"/>
    <p:sldId id="560" r:id="rId103"/>
    <p:sldId id="561" r:id="rId104"/>
    <p:sldId id="562" r:id="rId105"/>
    <p:sldId id="563" r:id="rId106"/>
    <p:sldId id="564" r:id="rId107"/>
    <p:sldId id="565" r:id="rId108"/>
    <p:sldId id="450" r:id="rId109"/>
    <p:sldId id="451" r:id="rId110"/>
    <p:sldId id="389" r:id="rId111"/>
    <p:sldId id="566" r:id="rId112"/>
    <p:sldId id="567" r:id="rId113"/>
    <p:sldId id="568" r:id="rId114"/>
    <p:sldId id="569" r:id="rId115"/>
    <p:sldId id="570" r:id="rId116"/>
    <p:sldId id="571" r:id="rId117"/>
    <p:sldId id="572" r:id="rId118"/>
    <p:sldId id="573" r:id="rId119"/>
    <p:sldId id="574" r:id="rId120"/>
    <p:sldId id="575" r:id="rId121"/>
    <p:sldId id="576" r:id="rId122"/>
    <p:sldId id="577" r:id="rId123"/>
    <p:sldId id="578" r:id="rId124"/>
    <p:sldId id="579" r:id="rId125"/>
    <p:sldId id="580" r:id="rId126"/>
    <p:sldId id="581" r:id="rId127"/>
    <p:sldId id="582" r:id="rId128"/>
    <p:sldId id="583" r:id="rId129"/>
    <p:sldId id="410" r:id="rId130"/>
    <p:sldId id="584" r:id="rId131"/>
    <p:sldId id="585" r:id="rId132"/>
    <p:sldId id="586" r:id="rId133"/>
    <p:sldId id="587" r:id="rId134"/>
    <p:sldId id="588" r:id="rId135"/>
    <p:sldId id="589" r:id="rId136"/>
    <p:sldId id="590" r:id="rId137"/>
    <p:sldId id="591" r:id="rId138"/>
    <p:sldId id="592" r:id="rId139"/>
    <p:sldId id="593" r:id="rId140"/>
    <p:sldId id="435" r:id="rId141"/>
    <p:sldId id="594" r:id="rId142"/>
    <p:sldId id="595" r:id="rId143"/>
    <p:sldId id="596" r:id="rId144"/>
    <p:sldId id="597" r:id="rId145"/>
    <p:sldId id="598" r:id="rId146"/>
    <p:sldId id="599" r:id="rId147"/>
    <p:sldId id="600" r:id="rId148"/>
    <p:sldId id="601" r:id="rId149"/>
    <p:sldId id="602" r:id="rId150"/>
    <p:sldId id="603" r:id="rId151"/>
    <p:sldId id="611" r:id="rId152"/>
    <p:sldId id="612" r:id="rId153"/>
    <p:sldId id="613" r:id="rId154"/>
    <p:sldId id="614" r:id="rId155"/>
    <p:sldId id="615" r:id="rId156"/>
    <p:sldId id="616" r:id="rId157"/>
    <p:sldId id="617" r:id="rId158"/>
    <p:sldId id="618" r:id="rId159"/>
    <p:sldId id="619" r:id="rId160"/>
    <p:sldId id="620" r:id="rId161"/>
    <p:sldId id="621" r:id="rId162"/>
    <p:sldId id="622" r:id="rId163"/>
    <p:sldId id="623" r:id="rId164"/>
    <p:sldId id="624" r:id="rId165"/>
    <p:sldId id="625" r:id="rId166"/>
    <p:sldId id="626" r:id="rId167"/>
    <p:sldId id="627" r:id="rId168"/>
    <p:sldId id="628" r:id="rId169"/>
    <p:sldId id="629" r:id="rId170"/>
    <p:sldId id="630" r:id="rId171"/>
    <p:sldId id="631" r:id="rId172"/>
    <p:sldId id="632" r:id="rId173"/>
    <p:sldId id="633" r:id="rId174"/>
    <p:sldId id="634" r:id="rId175"/>
    <p:sldId id="635" r:id="rId176"/>
    <p:sldId id="636" r:id="rId177"/>
    <p:sldId id="637" r:id="rId178"/>
    <p:sldId id="638" r:id="rId179"/>
    <p:sldId id="639" r:id="rId180"/>
    <p:sldId id="640" r:id="rId181"/>
    <p:sldId id="641" r:id="rId182"/>
    <p:sldId id="642" r:id="rId183"/>
    <p:sldId id="643" r:id="rId184"/>
    <p:sldId id="644" r:id="rId185"/>
    <p:sldId id="645" r:id="rId186"/>
    <p:sldId id="646" r:id="rId187"/>
    <p:sldId id="647" r:id="rId188"/>
    <p:sldId id="648" r:id="rId189"/>
    <p:sldId id="649" r:id="rId190"/>
    <p:sldId id="650" r:id="rId191"/>
    <p:sldId id="651" r:id="rId192"/>
    <p:sldId id="652" r:id="rId193"/>
    <p:sldId id="653" r:id="rId194"/>
    <p:sldId id="654" r:id="rId195"/>
    <p:sldId id="655" r:id="rId196"/>
    <p:sldId id="656" r:id="rId197"/>
    <p:sldId id="657" r:id="rId198"/>
    <p:sldId id="658" r:id="rId199"/>
    <p:sldId id="659" r:id="rId200"/>
    <p:sldId id="660" r:id="rId201"/>
    <p:sldId id="661" r:id="rId202"/>
    <p:sldId id="662" r:id="rId203"/>
    <p:sldId id="663" r:id="rId204"/>
    <p:sldId id="664" r:id="rId205"/>
    <p:sldId id="258" r:id="rId20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331"/>
    <a:srgbClr val="D6EE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4"/>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9" Type="http://schemas.openxmlformats.org/officeDocument/2006/relationships/tableStyles" Target="tableStyles.xml"/><Relationship Id="rId208" Type="http://schemas.openxmlformats.org/officeDocument/2006/relationships/viewProps" Target="viewProps.xml"/><Relationship Id="rId207" Type="http://schemas.openxmlformats.org/officeDocument/2006/relationships/presProps" Target="presProps.xml"/><Relationship Id="rId206" Type="http://schemas.openxmlformats.org/officeDocument/2006/relationships/slide" Target="slides/slide202.xml"/><Relationship Id="rId205" Type="http://schemas.openxmlformats.org/officeDocument/2006/relationships/slide" Target="slides/slide201.xml"/><Relationship Id="rId204" Type="http://schemas.openxmlformats.org/officeDocument/2006/relationships/slide" Target="slides/slide200.xml"/><Relationship Id="rId203" Type="http://schemas.openxmlformats.org/officeDocument/2006/relationships/slide" Target="slides/slide199.xml"/><Relationship Id="rId202" Type="http://schemas.openxmlformats.org/officeDocument/2006/relationships/slide" Target="slides/slide198.xml"/><Relationship Id="rId201" Type="http://schemas.openxmlformats.org/officeDocument/2006/relationships/slide" Target="slides/slide197.xml"/><Relationship Id="rId200" Type="http://schemas.openxmlformats.org/officeDocument/2006/relationships/slide" Target="slides/slide196.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slide" Target="slides/slide195.xml"/><Relationship Id="rId198" Type="http://schemas.openxmlformats.org/officeDocument/2006/relationships/slide" Target="slides/slide194.xml"/><Relationship Id="rId197" Type="http://schemas.openxmlformats.org/officeDocument/2006/relationships/slide" Target="slides/slide193.xml"/><Relationship Id="rId196" Type="http://schemas.openxmlformats.org/officeDocument/2006/relationships/slide" Target="slides/slide192.xml"/><Relationship Id="rId195" Type="http://schemas.openxmlformats.org/officeDocument/2006/relationships/slide" Target="slides/slide191.xml"/><Relationship Id="rId194" Type="http://schemas.openxmlformats.org/officeDocument/2006/relationships/slide" Target="slides/slide190.xml"/><Relationship Id="rId193" Type="http://schemas.openxmlformats.org/officeDocument/2006/relationships/slide" Target="slides/slide189.xml"/><Relationship Id="rId192" Type="http://schemas.openxmlformats.org/officeDocument/2006/relationships/slide" Target="slides/slide188.xml"/><Relationship Id="rId191" Type="http://schemas.openxmlformats.org/officeDocument/2006/relationships/slide" Target="slides/slide187.xml"/><Relationship Id="rId190" Type="http://schemas.openxmlformats.org/officeDocument/2006/relationships/slide" Target="slides/slide186.xml"/><Relationship Id="rId19" Type="http://schemas.openxmlformats.org/officeDocument/2006/relationships/slide" Target="slides/slide15.xml"/><Relationship Id="rId189" Type="http://schemas.openxmlformats.org/officeDocument/2006/relationships/slide" Target="slides/slide185.xml"/><Relationship Id="rId188" Type="http://schemas.openxmlformats.org/officeDocument/2006/relationships/slide" Target="slides/slide184.xml"/><Relationship Id="rId187" Type="http://schemas.openxmlformats.org/officeDocument/2006/relationships/slide" Target="slides/slide183.xml"/><Relationship Id="rId186" Type="http://schemas.openxmlformats.org/officeDocument/2006/relationships/slide" Target="slides/slide182.xml"/><Relationship Id="rId185" Type="http://schemas.openxmlformats.org/officeDocument/2006/relationships/slide" Target="slides/slide181.xml"/><Relationship Id="rId184" Type="http://schemas.openxmlformats.org/officeDocument/2006/relationships/slide" Target="slides/slide180.xml"/><Relationship Id="rId183" Type="http://schemas.openxmlformats.org/officeDocument/2006/relationships/slide" Target="slides/slide179.xml"/><Relationship Id="rId182" Type="http://schemas.openxmlformats.org/officeDocument/2006/relationships/slide" Target="slides/slide178.xml"/><Relationship Id="rId181" Type="http://schemas.openxmlformats.org/officeDocument/2006/relationships/slide" Target="slides/slide177.xml"/><Relationship Id="rId180" Type="http://schemas.openxmlformats.org/officeDocument/2006/relationships/slide" Target="slides/slide176.xml"/><Relationship Id="rId18" Type="http://schemas.openxmlformats.org/officeDocument/2006/relationships/slide" Target="slides/slide14.xml"/><Relationship Id="rId179" Type="http://schemas.openxmlformats.org/officeDocument/2006/relationships/slide" Target="slides/slide175.xml"/><Relationship Id="rId178" Type="http://schemas.openxmlformats.org/officeDocument/2006/relationships/slide" Target="slides/slide174.xml"/><Relationship Id="rId177" Type="http://schemas.openxmlformats.org/officeDocument/2006/relationships/slide" Target="slides/slide173.xml"/><Relationship Id="rId176" Type="http://schemas.openxmlformats.org/officeDocument/2006/relationships/slide" Target="slides/slide172.xml"/><Relationship Id="rId175" Type="http://schemas.openxmlformats.org/officeDocument/2006/relationships/slide" Target="slides/slide171.xml"/><Relationship Id="rId174" Type="http://schemas.openxmlformats.org/officeDocument/2006/relationships/slide" Target="slides/slide170.xml"/><Relationship Id="rId173" Type="http://schemas.openxmlformats.org/officeDocument/2006/relationships/slide" Target="slides/slide169.xml"/><Relationship Id="rId172" Type="http://schemas.openxmlformats.org/officeDocument/2006/relationships/slide" Target="slides/slide168.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slide" Target="slides/slide12.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Calibri" panose="020F0502020204030204" pitchFamily="2"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6"/>
          <p:cNvSpPr/>
          <p:nvPr/>
        </p:nvSpPr>
        <p:spPr>
          <a:xfrm>
            <a:off x="250825" y="260350"/>
            <a:ext cx="8642350" cy="6337300"/>
          </a:xfrm>
          <a:prstGeom prst="rect">
            <a:avLst/>
          </a:prstGeom>
          <a:solidFill>
            <a:srgbClr val="D6EEE1"/>
          </a:solidFill>
          <a:ln w="9525">
            <a:noFill/>
          </a:ln>
        </p:spPr>
        <p:txBody>
          <a:bodyPr anchor="ctr"/>
          <a:p>
            <a:pPr lvl="0"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1027" name="矩形 7"/>
          <p:cNvSpPr/>
          <p:nvPr/>
        </p:nvSpPr>
        <p:spPr>
          <a:xfrm>
            <a:off x="0" y="260350"/>
            <a:ext cx="539750" cy="431800"/>
          </a:xfrm>
          <a:prstGeom prst="rect">
            <a:avLst/>
          </a:prstGeom>
          <a:solidFill>
            <a:srgbClr val="155331"/>
          </a:solidFill>
          <a:ln w="9525">
            <a:noFill/>
          </a:ln>
        </p:spPr>
        <p:txBody>
          <a:bodyPr anchor="ctr"/>
          <a:p>
            <a:pPr lvl="0"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1028" name="日期占位符 3"/>
          <p:cNvSpPr>
            <a:spLocks noGrp="1"/>
          </p:cNvSpPr>
          <p:nvPr>
            <p:ph type="dt" sz="half" idx="2"/>
          </p:nvPr>
        </p:nvSpPr>
        <p:spPr>
          <a:xfrm>
            <a:off x="457200" y="6356350"/>
            <a:ext cx="2133600" cy="365125"/>
          </a:xfrm>
          <a:prstGeom prst="rect">
            <a:avLst/>
          </a:prstGeom>
          <a:noFill/>
          <a:ln w="9525">
            <a:noFill/>
          </a:ln>
        </p:spPr>
        <p:txBody>
          <a:bodyPr/>
          <a:lstStyle>
            <a:lvl1pPr>
              <a:defRPr/>
            </a:lvl1pPr>
          </a:lstStyle>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1029" name="页脚占位符 4"/>
          <p:cNvSpPr>
            <a:spLocks noGrp="1"/>
          </p:cNvSpPr>
          <p:nvPr>
            <p:ph type="ftr" sz="quarter" idx="3"/>
          </p:nvPr>
        </p:nvSpPr>
        <p:spPr>
          <a:xfrm>
            <a:off x="3124200" y="6356350"/>
            <a:ext cx="2895600" cy="365125"/>
          </a:xfrm>
          <a:prstGeom prst="rect">
            <a:avLst/>
          </a:prstGeom>
          <a:noFill/>
          <a:ln w="9525">
            <a:noFill/>
          </a:ln>
        </p:spPr>
        <p:txBody>
          <a:bodyPr/>
          <a:lstStyle>
            <a:lvl1pPr>
              <a:defRPr/>
            </a:lvl1pPr>
          </a:lstStyle>
          <a:p>
            <a:pPr lvl="0" fontAlgn="base"/>
            <a:endParaRPr lang="zh-CN" altLang="en-US" strike="noStrike" noProof="1" dirty="0">
              <a:latin typeface="Calibri" panose="020F0502020204030204" pitchFamily="2" charset="0"/>
            </a:endParaRPr>
          </a:p>
        </p:txBody>
      </p:sp>
      <p:sp>
        <p:nvSpPr>
          <p:cNvPr id="1030" name="灯片编号占位符 5"/>
          <p:cNvSpPr>
            <a:spLocks noGrp="1"/>
          </p:cNvSpPr>
          <p:nvPr>
            <p:ph type="sldNum" sz="quarter" idx="4"/>
          </p:nvPr>
        </p:nvSpPr>
        <p:spPr>
          <a:xfrm>
            <a:off x="6553200" y="6356350"/>
            <a:ext cx="2133600" cy="365125"/>
          </a:xfrm>
          <a:prstGeom prst="rect">
            <a:avLst/>
          </a:prstGeom>
          <a:noFill/>
          <a:ln w="9525">
            <a:noFill/>
          </a:ln>
        </p:spPr>
        <p:txBody>
          <a:bodyPr/>
          <a:lstStyle>
            <a:lvl1pPr>
              <a:defRPr/>
            </a:lvl1pPr>
          </a:lstStyle>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6"/>
          <p:cNvSpPr/>
          <p:nvPr/>
        </p:nvSpPr>
        <p:spPr>
          <a:xfrm>
            <a:off x="250825" y="260350"/>
            <a:ext cx="8642350" cy="6337300"/>
          </a:xfrm>
          <a:prstGeom prst="rect">
            <a:avLst/>
          </a:prstGeom>
          <a:solidFill>
            <a:srgbClr val="D6EEE1"/>
          </a:solidFill>
          <a:ln w="9525">
            <a:noFill/>
          </a:ln>
        </p:spPr>
        <p:txBody>
          <a:bodyPr anchor="ctr"/>
          <a:p>
            <a:pPr lvl="0"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2051" name="矩形 7"/>
          <p:cNvSpPr/>
          <p:nvPr/>
        </p:nvSpPr>
        <p:spPr>
          <a:xfrm>
            <a:off x="0" y="260350"/>
            <a:ext cx="539750" cy="431800"/>
          </a:xfrm>
          <a:prstGeom prst="rect">
            <a:avLst/>
          </a:prstGeom>
          <a:solidFill>
            <a:srgbClr val="155331"/>
          </a:solidFill>
          <a:ln w="9525">
            <a:noFill/>
          </a:ln>
        </p:spPr>
        <p:txBody>
          <a:bodyPr anchor="ctr"/>
          <a:p>
            <a:pPr lvl="0"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2052" name="日期占位符 1"/>
          <p:cNvSpPr>
            <a:spLocks noGrp="1"/>
          </p:cNvSpPr>
          <p:nvPr>
            <p:ph type="dt" sz="half" idx="2"/>
          </p:nvPr>
        </p:nvSpPr>
        <p:spPr>
          <a:xfrm>
            <a:off x="457200" y="6356350"/>
            <a:ext cx="2133600" cy="365125"/>
          </a:xfrm>
          <a:prstGeom prst="rect">
            <a:avLst/>
          </a:prstGeom>
          <a:noFill/>
          <a:ln w="9525">
            <a:noFill/>
          </a:ln>
        </p:spPr>
        <p:txBody>
          <a:bodyPr/>
          <a:lstStyle>
            <a:lvl1pPr>
              <a:defRPr/>
            </a:lvl1pPr>
          </a:lstStyle>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2053" name="页脚占位符 2"/>
          <p:cNvSpPr>
            <a:spLocks noGrp="1"/>
          </p:cNvSpPr>
          <p:nvPr>
            <p:ph type="ftr" sz="quarter" idx="3"/>
          </p:nvPr>
        </p:nvSpPr>
        <p:spPr>
          <a:xfrm>
            <a:off x="3124200" y="6356350"/>
            <a:ext cx="2895600" cy="365125"/>
          </a:xfrm>
          <a:prstGeom prst="rect">
            <a:avLst/>
          </a:prstGeom>
          <a:noFill/>
          <a:ln w="9525">
            <a:noFill/>
          </a:ln>
        </p:spPr>
        <p:txBody>
          <a:bodyPr/>
          <a:lstStyle>
            <a:lvl1pPr>
              <a:defRPr/>
            </a:lvl1pPr>
          </a:lstStyle>
          <a:p>
            <a:pPr lvl="0" fontAlgn="base"/>
            <a:endParaRPr lang="zh-CN" altLang="en-US" strike="noStrike" noProof="1" dirty="0">
              <a:latin typeface="Calibri" panose="020F0502020204030204" pitchFamily="2" charset="0"/>
            </a:endParaRPr>
          </a:p>
        </p:txBody>
      </p:sp>
      <p:sp>
        <p:nvSpPr>
          <p:cNvPr id="2054" name="灯片编号占位符 3"/>
          <p:cNvSpPr>
            <a:spLocks noGrp="1"/>
          </p:cNvSpPr>
          <p:nvPr>
            <p:ph type="sldNum" sz="quarter" idx="4"/>
          </p:nvPr>
        </p:nvSpPr>
        <p:spPr>
          <a:xfrm>
            <a:off x="6553200" y="6356350"/>
            <a:ext cx="2133600" cy="365125"/>
          </a:xfrm>
          <a:prstGeom prst="rect">
            <a:avLst/>
          </a:prstGeom>
          <a:noFill/>
          <a:ln w="9525">
            <a:noFill/>
          </a:ln>
        </p:spPr>
        <p:txBody>
          <a:bodyPr/>
          <a:lstStyle>
            <a:lvl1pPr>
              <a:defRPr/>
            </a:lvl1pPr>
          </a:lstStyle>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6"/>
          <p:cNvSpPr/>
          <p:nvPr/>
        </p:nvSpPr>
        <p:spPr>
          <a:xfrm>
            <a:off x="250825" y="260350"/>
            <a:ext cx="8642350" cy="6337300"/>
          </a:xfrm>
          <a:prstGeom prst="rect">
            <a:avLst/>
          </a:prstGeom>
          <a:solidFill>
            <a:srgbClr val="D6EEE1"/>
          </a:solidFill>
          <a:ln w="9525">
            <a:noFill/>
          </a:ln>
        </p:spPr>
        <p:txBody>
          <a:bodyPr anchor="ctr"/>
          <a:p>
            <a:pPr lvl="0"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2051" name="矩形 7"/>
          <p:cNvSpPr/>
          <p:nvPr/>
        </p:nvSpPr>
        <p:spPr>
          <a:xfrm>
            <a:off x="0" y="260350"/>
            <a:ext cx="539750" cy="431800"/>
          </a:xfrm>
          <a:prstGeom prst="rect">
            <a:avLst/>
          </a:prstGeom>
          <a:solidFill>
            <a:srgbClr val="155331"/>
          </a:solidFill>
          <a:ln w="9525">
            <a:noFill/>
          </a:ln>
        </p:spPr>
        <p:txBody>
          <a:bodyPr anchor="ctr"/>
          <a:p>
            <a:pPr lvl="0"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2052" name="日期占位符 1"/>
          <p:cNvSpPr>
            <a:spLocks noGrp="1"/>
          </p:cNvSpPr>
          <p:nvPr>
            <p:ph type="dt" sz="half" idx="2"/>
          </p:nvPr>
        </p:nvSpPr>
        <p:spPr>
          <a:xfrm>
            <a:off x="457200" y="6356350"/>
            <a:ext cx="2133600" cy="365125"/>
          </a:xfrm>
          <a:prstGeom prst="rect">
            <a:avLst/>
          </a:prstGeom>
          <a:noFill/>
          <a:ln w="9525">
            <a:noFill/>
          </a:ln>
        </p:spPr>
        <p:txBody>
          <a:bodyPr/>
          <a:lstStyle>
            <a:lvl1pPr>
              <a:defRPr/>
            </a:lvl1pPr>
          </a:lstStyle>
          <a:p>
            <a:pPr lvl="0" fontAlgn="base"/>
            <a:fld id="{BB962C8B-B14F-4D97-AF65-F5344CB8AC3E}" type="datetimeFigureOut">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a typeface="宋体" panose="02010600030101010101" pitchFamily="2" charset="-122"/>
              <a:cs typeface="+mn-cs"/>
            </a:endParaRPr>
          </a:p>
        </p:txBody>
      </p:sp>
      <p:sp>
        <p:nvSpPr>
          <p:cNvPr id="2053" name="页脚占位符 2"/>
          <p:cNvSpPr>
            <a:spLocks noGrp="1"/>
          </p:cNvSpPr>
          <p:nvPr>
            <p:ph type="ftr" sz="quarter" idx="3"/>
          </p:nvPr>
        </p:nvSpPr>
        <p:spPr>
          <a:xfrm>
            <a:off x="3124200" y="6356350"/>
            <a:ext cx="2895600" cy="365125"/>
          </a:xfrm>
          <a:prstGeom prst="rect">
            <a:avLst/>
          </a:prstGeom>
          <a:noFill/>
          <a:ln w="9525">
            <a:noFill/>
          </a:ln>
        </p:spPr>
        <p:txBody>
          <a:bodyPr/>
          <a:lstStyle>
            <a:lvl1pPr>
              <a:defRPr/>
            </a:lvl1pPr>
          </a:lstStyle>
          <a:p>
            <a:pPr lvl="0" fontAlgn="base"/>
            <a:endParaRPr lang="zh-CN" altLang="en-US" strike="noStrike" noProof="1" dirty="0">
              <a:latin typeface="Calibri" panose="020F0502020204030204" pitchFamily="2" charset="0"/>
            </a:endParaRPr>
          </a:p>
        </p:txBody>
      </p:sp>
      <p:sp>
        <p:nvSpPr>
          <p:cNvPr id="2054" name="灯片编号占位符 3"/>
          <p:cNvSpPr>
            <a:spLocks noGrp="1"/>
          </p:cNvSpPr>
          <p:nvPr>
            <p:ph type="sldNum" sz="quarter" idx="4"/>
          </p:nvPr>
        </p:nvSpPr>
        <p:spPr>
          <a:xfrm>
            <a:off x="6553200" y="6356350"/>
            <a:ext cx="2133600" cy="365125"/>
          </a:xfrm>
          <a:prstGeom prst="rect">
            <a:avLst/>
          </a:prstGeom>
          <a:noFill/>
          <a:ln w="9525">
            <a:noFill/>
          </a:ln>
        </p:spPr>
        <p:txBody>
          <a:bodyPr/>
          <a:lstStyle>
            <a:lvl1pPr>
              <a:defRPr/>
            </a:lvl1pPr>
          </a:lstStyle>
          <a:p>
            <a:pPr lvl="0" fontAlgn="base"/>
            <a:fld id="{9A0DB2DC-4C9A-4742-B13C-FB6460FD3503}" type="slidenum">
              <a:rPr lang="zh-CN" altLang="en-US" strike="noStrike" noProof="1" dirty="0">
                <a:latin typeface="Calibri" panose="020F0502020204030204" pitchFamily="2" charset="0"/>
                <a:ea typeface="宋体" panose="02010600030101010101" pitchFamily="2" charset="-122"/>
                <a:cs typeface="+mn-cs"/>
              </a:rPr>
            </a:fld>
            <a:endParaRPr lang="zh-CN" altLang="en-US" strike="noStrike" noProof="1"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3"/>
          <p:cNvSpPr/>
          <p:nvPr/>
        </p:nvSpPr>
        <p:spPr>
          <a:xfrm>
            <a:off x="250825" y="1989138"/>
            <a:ext cx="8642350" cy="144462"/>
          </a:xfrm>
          <a:prstGeom prst="rect">
            <a:avLst/>
          </a:prstGeom>
          <a:solidFill>
            <a:srgbClr val="155331"/>
          </a:solidFill>
          <a:ln w="9525">
            <a:noFill/>
          </a:ln>
        </p:spPr>
        <p:txBody>
          <a:bodyPr anchor="ctr"/>
          <a:p>
            <a:pPr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4098" name="矩形 4"/>
          <p:cNvSpPr/>
          <p:nvPr/>
        </p:nvSpPr>
        <p:spPr>
          <a:xfrm>
            <a:off x="250825" y="3933825"/>
            <a:ext cx="8642350" cy="157163"/>
          </a:xfrm>
          <a:prstGeom prst="rect">
            <a:avLst/>
          </a:prstGeom>
          <a:solidFill>
            <a:srgbClr val="155331"/>
          </a:solidFill>
          <a:ln w="9525">
            <a:noFill/>
          </a:ln>
        </p:spPr>
        <p:txBody>
          <a:bodyPr anchor="ctr"/>
          <a:p>
            <a:pPr algn="ctr"/>
            <a:endParaRPr lang="zh-CN" altLang="en-US" dirty="0">
              <a:solidFill>
                <a:srgbClr val="FFFFFF"/>
              </a:solidFill>
              <a:latin typeface="Calibri" panose="020F0502020204030204" pitchFamily="2" charset="0"/>
              <a:ea typeface="宋体" panose="02010600030101010101" pitchFamily="2" charset="-122"/>
            </a:endParaRPr>
          </a:p>
        </p:txBody>
      </p:sp>
      <p:cxnSp>
        <p:nvCxnSpPr>
          <p:cNvPr id="4099" name="直接连接符 5"/>
          <p:cNvCxnSpPr/>
          <p:nvPr/>
        </p:nvCxnSpPr>
        <p:spPr>
          <a:xfrm>
            <a:off x="250825" y="2205038"/>
            <a:ext cx="8642350" cy="0"/>
          </a:xfrm>
          <a:prstGeom prst="line">
            <a:avLst/>
          </a:prstGeom>
          <a:ln w="9525" cap="flat" cmpd="sng">
            <a:solidFill>
              <a:srgbClr val="155331"/>
            </a:solidFill>
            <a:prstDash val="solid"/>
            <a:round/>
            <a:headEnd type="none" w="med" len="med"/>
            <a:tailEnd type="none" w="med" len="med"/>
          </a:ln>
        </p:spPr>
      </p:cxnSp>
      <p:cxnSp>
        <p:nvCxnSpPr>
          <p:cNvPr id="4100" name="直接连接符 6"/>
          <p:cNvCxnSpPr/>
          <p:nvPr/>
        </p:nvCxnSpPr>
        <p:spPr>
          <a:xfrm>
            <a:off x="250825" y="3860800"/>
            <a:ext cx="8642350" cy="0"/>
          </a:xfrm>
          <a:prstGeom prst="line">
            <a:avLst/>
          </a:prstGeom>
          <a:ln w="9525" cap="flat" cmpd="sng">
            <a:solidFill>
              <a:srgbClr val="155331"/>
            </a:solidFill>
            <a:prstDash val="solid"/>
            <a:round/>
            <a:headEnd type="none" w="med" len="med"/>
            <a:tailEnd type="none" w="med" len="med"/>
          </a:ln>
        </p:spPr>
      </p:cxnSp>
      <p:sp>
        <p:nvSpPr>
          <p:cNvPr id="4101" name="TextBox 7"/>
          <p:cNvSpPr txBox="1"/>
          <p:nvPr/>
        </p:nvSpPr>
        <p:spPr>
          <a:xfrm>
            <a:off x="2846705" y="2479675"/>
            <a:ext cx="2857500" cy="1106805"/>
          </a:xfrm>
          <a:prstGeom prst="rect">
            <a:avLst/>
          </a:prstGeom>
          <a:noFill/>
          <a:ln w="9525">
            <a:noFill/>
          </a:ln>
        </p:spPr>
        <p:txBody>
          <a:bodyPr wrap="none" anchor="t">
            <a:spAutoFit/>
          </a:bodyPr>
          <a:p>
            <a:pPr algn="ctr"/>
            <a:r>
              <a:rPr lang="zh-CN" altLang="en-US" sz="6600" b="1" dirty="0">
                <a:solidFill>
                  <a:srgbClr val="155331"/>
                </a:solidFill>
                <a:latin typeface="微软雅黑" panose="020B0503020204020204" pitchFamily="2" charset="-122"/>
                <a:ea typeface="微软雅黑" panose="020B0503020204020204" pitchFamily="2" charset="-122"/>
              </a:rPr>
              <a:t>政    治</a:t>
            </a:r>
            <a:endParaRPr lang="zh-CN" altLang="en-US" sz="6600" b="1" dirty="0">
              <a:solidFill>
                <a:srgbClr val="15533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第二节   哲学基本问题——唯物主义和唯心主义</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(二）辩证法与形而上学对世界的理解</a:t>
            </a:r>
            <a:endParaRPr lang="zh-CN" sz="2000">
              <a:sym typeface="+mn-ea"/>
            </a:endParaRPr>
          </a:p>
          <a:p>
            <a:pPr marL="0" indent="0">
              <a:lnSpc>
                <a:spcPct val="150000"/>
              </a:lnSpc>
              <a:spcBef>
                <a:spcPts val="0"/>
              </a:spcBef>
              <a:buNone/>
            </a:pPr>
            <a:r>
              <a:rPr lang="zh-CN" sz="2000">
                <a:sym typeface="+mn-ea"/>
              </a:rPr>
              <a:t>辩证法主张用普遍联系、运动和发展的观点去理解世界，认为世界是不断变化发展的活的有机整体。</a:t>
            </a:r>
            <a:endParaRPr lang="zh-CN" sz="2000">
              <a:sym typeface="+mn-ea"/>
            </a:endParaRPr>
          </a:p>
          <a:p>
            <a:pPr marL="0" indent="0">
              <a:lnSpc>
                <a:spcPct val="150000"/>
              </a:lnSpc>
              <a:spcBef>
                <a:spcPts val="0"/>
              </a:spcBef>
              <a:buNone/>
            </a:pPr>
            <a:r>
              <a:rPr lang="zh-CN" sz="2000">
                <a:sym typeface="+mn-ea"/>
              </a:rPr>
              <a:t>唯物主义、唯心主义、辩证法与形而上学交织在一起的复杂的历史现象，使我们对唯物主义者与唯心主义者的区分与评价应该采取分析的态度。</a:t>
            </a:r>
            <a:endParaRPr lang="zh-CN" sz="2000">
              <a:sym typeface="+mn-ea"/>
            </a:endParaRPr>
          </a:p>
          <a:p>
            <a:pPr marL="0" indent="0">
              <a:lnSpc>
                <a:spcPct val="150000"/>
              </a:lnSpc>
              <a:spcBef>
                <a:spcPts val="0"/>
              </a:spcBef>
              <a:buNone/>
            </a:pPr>
            <a:r>
              <a:rPr lang="zh-CN" sz="2000">
                <a:sym typeface="+mn-ea"/>
              </a:rPr>
              <a:t>二、唯物主义与唯心主义的历史形态</a:t>
            </a:r>
            <a:endParaRPr lang="zh-CN" sz="2000">
              <a:sym typeface="+mn-ea"/>
            </a:endParaRPr>
          </a:p>
          <a:p>
            <a:pPr marL="0" indent="0">
              <a:lnSpc>
                <a:spcPct val="150000"/>
              </a:lnSpc>
              <a:spcBef>
                <a:spcPts val="0"/>
              </a:spcBef>
              <a:buNone/>
            </a:pPr>
            <a:r>
              <a:rPr lang="zh-CN" sz="2000">
                <a:sym typeface="+mn-ea"/>
              </a:rPr>
              <a:t>(一）唯物主义、辩证法思想的历史发展形态</a:t>
            </a:r>
            <a:endParaRPr lang="zh-CN" sz="2000">
              <a:sym typeface="+mn-ea"/>
            </a:endParaRPr>
          </a:p>
          <a:p>
            <a:pPr marL="0" indent="0">
              <a:lnSpc>
                <a:spcPct val="150000"/>
              </a:lnSpc>
              <a:spcBef>
                <a:spcPts val="0"/>
              </a:spcBef>
              <a:buNone/>
            </a:pPr>
            <a:r>
              <a:rPr lang="zh-CN" sz="2000">
                <a:sym typeface="+mn-ea"/>
              </a:rPr>
              <a:t>1.古代朴素唯物主义和朴素辩证法。</a:t>
            </a:r>
            <a:endParaRPr lang="zh-CN" sz="2000">
              <a:sym typeface="+mn-ea"/>
            </a:endParaRPr>
          </a:p>
          <a:p>
            <a:pPr marL="0" indent="0">
              <a:lnSpc>
                <a:spcPct val="150000"/>
              </a:lnSpc>
              <a:spcBef>
                <a:spcPts val="0"/>
              </a:spcBef>
              <a:buNone/>
            </a:pPr>
            <a:r>
              <a:rPr lang="zh-CN" sz="2000">
                <a:sym typeface="+mn-ea"/>
              </a:rPr>
              <a:t>2.近代形而上学的唯物主义和唯心主义辩证法。</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(二)社会革命是历史的火车头</a:t>
            </a:r>
            <a:endParaRPr lang="en-US" altLang="zh-CN" sz="2000">
              <a:sym typeface="+mn-ea"/>
            </a:endParaRPr>
          </a:p>
          <a:p>
            <a:pPr marL="0" indent="0" algn="l">
              <a:lnSpc>
                <a:spcPct val="150000"/>
              </a:lnSpc>
              <a:spcBef>
                <a:spcPts val="0"/>
              </a:spcBef>
              <a:buNone/>
            </a:pPr>
            <a:r>
              <a:rPr lang="en-US" altLang="zh-CN" sz="2000">
                <a:sym typeface="+mn-ea"/>
              </a:rPr>
              <a:t>1.社会革命的发生。</a:t>
            </a:r>
            <a:endParaRPr lang="en-US" altLang="zh-CN" sz="2000">
              <a:sym typeface="+mn-ea"/>
            </a:endParaRPr>
          </a:p>
          <a:p>
            <a:pPr marL="0" indent="0" algn="l">
              <a:lnSpc>
                <a:spcPct val="150000"/>
              </a:lnSpc>
              <a:spcBef>
                <a:spcPts val="0"/>
              </a:spcBef>
              <a:buNone/>
            </a:pPr>
            <a:r>
              <a:rPr lang="en-US" altLang="zh-CN" sz="2000">
                <a:sym typeface="+mn-ea"/>
              </a:rPr>
              <a:t>♦当旧的过时的生产关系严重阻碍生产力发展，需要变革时，代表腐朽生产关系的反动阶级利用手中掌握的国家政权，保护、维持旧的生产关系。</a:t>
            </a:r>
            <a:endParaRPr lang="en-US" altLang="zh-CN" sz="2000">
              <a:sym typeface="+mn-ea"/>
            </a:endParaRPr>
          </a:p>
          <a:p>
            <a:pPr marL="0" indent="0" algn="l">
              <a:lnSpc>
                <a:spcPct val="150000"/>
              </a:lnSpc>
              <a:spcBef>
                <a:spcPts val="0"/>
              </a:spcBef>
              <a:buNone/>
            </a:pPr>
            <a:r>
              <a:rPr lang="en-US" altLang="zh-CN" sz="2000">
                <a:sym typeface="+mn-ea"/>
              </a:rPr>
              <a:t>♦这时，必然导致代表先进生产力的革命阶级用革命手段推翻旧的政权，改变旧的生产关系，建立适应生产力发展的新的生产关系，实现社会由一种形态向另一种更高形态的转变，从而解放被束缚的生产力，推动社会向前发展。</a:t>
            </a:r>
            <a:endParaRPr lang="en-US" altLang="zh-CN" sz="2000">
              <a:sym typeface="+mn-ea"/>
            </a:endParaRPr>
          </a:p>
          <a:p>
            <a:pPr marL="0" indent="0" algn="l">
              <a:lnSpc>
                <a:spcPct val="150000"/>
              </a:lnSpc>
              <a:spcBef>
                <a:spcPts val="0"/>
              </a:spcBef>
              <a:buNone/>
            </a:pPr>
            <a:r>
              <a:rPr lang="en-US" altLang="zh-CN" sz="2000">
                <a:sym typeface="+mn-ea"/>
              </a:rPr>
              <a:t>2.社会革命在社会发展中的作用。</a:t>
            </a:r>
            <a:endParaRPr lang="en-US" altLang="zh-CN" sz="2000">
              <a:sym typeface="+mn-ea"/>
            </a:endParaRPr>
          </a:p>
          <a:p>
            <a:pPr marL="0" indent="0" algn="l">
              <a:lnSpc>
                <a:spcPct val="150000"/>
              </a:lnSpc>
              <a:spcBef>
                <a:spcPts val="0"/>
              </a:spcBef>
              <a:buNone/>
            </a:pPr>
            <a:r>
              <a:rPr lang="en-US" altLang="zh-CN" sz="2000">
                <a:sym typeface="+mn-ea"/>
              </a:rPr>
              <a:t>(1)社会革命是实现社会形态变更的决定性环节。</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(2)社会革命能使人民群众发挥出创造历史的巨大的主动性和积极性，主要体现在两方面：</a:t>
            </a:r>
            <a:endParaRPr lang="en-US" altLang="zh-CN" sz="2000">
              <a:sym typeface="+mn-ea"/>
            </a:endParaRPr>
          </a:p>
          <a:p>
            <a:pPr marL="0" indent="0" algn="l">
              <a:lnSpc>
                <a:spcPct val="150000"/>
              </a:lnSpc>
              <a:spcBef>
                <a:spcPts val="0"/>
              </a:spcBef>
              <a:buNone/>
            </a:pPr>
            <a:r>
              <a:rPr lang="en-US" altLang="zh-CN" sz="2000">
                <a:sym typeface="+mn-ea"/>
              </a:rPr>
              <a:t>♦ 一方面，人民群众以创造者的身份出现。</a:t>
            </a:r>
            <a:endParaRPr lang="en-US" altLang="zh-CN" sz="2000">
              <a:sym typeface="+mn-ea"/>
            </a:endParaRPr>
          </a:p>
          <a:p>
            <a:pPr marL="0" indent="0" algn="l">
              <a:lnSpc>
                <a:spcPct val="150000"/>
              </a:lnSpc>
              <a:spcBef>
                <a:spcPts val="0"/>
              </a:spcBef>
              <a:buNone/>
            </a:pPr>
            <a:r>
              <a:rPr lang="en-US" altLang="zh-CN" sz="2000">
                <a:sym typeface="+mn-ea"/>
              </a:rPr>
              <a:t>♦另一方面，人民群众成为建设新社会的基础。</a:t>
            </a:r>
            <a:endParaRPr lang="en-US" altLang="zh-CN" sz="2000">
              <a:sym typeface="+mn-ea"/>
            </a:endParaRPr>
          </a:p>
          <a:p>
            <a:pPr marL="0" indent="0" algn="l">
              <a:lnSpc>
                <a:spcPct val="150000"/>
              </a:lnSpc>
              <a:spcBef>
                <a:spcPts val="0"/>
              </a:spcBef>
              <a:buNone/>
            </a:pPr>
            <a:r>
              <a:rPr lang="en-US" altLang="zh-CN" sz="2000">
                <a:sym typeface="+mn-ea"/>
              </a:rPr>
              <a:t>三、	改革在社会发展中的重要作用</a:t>
            </a:r>
            <a:endParaRPr lang="en-US" altLang="zh-CN" sz="2000">
              <a:sym typeface="+mn-ea"/>
            </a:endParaRPr>
          </a:p>
          <a:p>
            <a:pPr marL="0" indent="0" algn="l">
              <a:lnSpc>
                <a:spcPct val="150000"/>
              </a:lnSpc>
              <a:spcBef>
                <a:spcPts val="0"/>
              </a:spcBef>
              <a:buNone/>
            </a:pPr>
            <a:r>
              <a:rPr lang="en-US" altLang="zh-CN" sz="2000">
                <a:sym typeface="+mn-ea"/>
              </a:rPr>
              <a:t>(一）	社会改革</a:t>
            </a:r>
            <a:endParaRPr lang="en-US" altLang="zh-CN" sz="2000">
              <a:sym typeface="+mn-ea"/>
            </a:endParaRPr>
          </a:p>
          <a:p>
            <a:pPr marL="0" indent="0" algn="l">
              <a:lnSpc>
                <a:spcPct val="150000"/>
              </a:lnSpc>
              <a:spcBef>
                <a:spcPts val="0"/>
              </a:spcBef>
              <a:buNone/>
            </a:pPr>
            <a:r>
              <a:rPr lang="en-US" altLang="zh-CN" sz="2000">
                <a:sym typeface="+mn-ea"/>
              </a:rPr>
              <a:t>社会改革是指在社会发展的量变阶段，统治阶级为了巩固和完善当前的社会制度，在社会各领域中开展的改造和调整。</a:t>
            </a:r>
            <a:endParaRPr lang="en-US" altLang="zh-CN" sz="2000">
              <a:sym typeface="+mn-ea"/>
            </a:endParaRPr>
          </a:p>
          <a:p>
            <a:pPr marL="0" indent="0" algn="l">
              <a:lnSpc>
                <a:spcPct val="150000"/>
              </a:lnSpc>
              <a:spcBef>
                <a:spcPts val="0"/>
              </a:spcBef>
              <a:buNone/>
            </a:pPr>
            <a:r>
              <a:rPr lang="en-US" altLang="zh-CN" sz="2000">
                <a:sym typeface="+mn-ea"/>
              </a:rPr>
              <a:t>(二）	改革在社会发展中的作用及其制约因素</a:t>
            </a:r>
            <a:endParaRPr lang="en-US" altLang="zh-CN" sz="2000">
              <a:sym typeface="+mn-ea"/>
            </a:endParaRPr>
          </a:p>
          <a:p>
            <a:pPr marL="0" indent="0" algn="l">
              <a:lnSpc>
                <a:spcPct val="150000"/>
              </a:lnSpc>
              <a:spcBef>
                <a:spcPts val="0"/>
              </a:spcBef>
              <a:buNone/>
            </a:pPr>
            <a:r>
              <a:rPr lang="en-US" altLang="zh-CN" sz="2000">
                <a:sym typeface="+mn-ea"/>
              </a:rPr>
              <a:t>第一，改革作为社会发展中的量变，是对生产力发展要求的响应和解放。</a:t>
            </a:r>
            <a:endParaRPr lang="en-US" altLang="zh-CN" sz="2000">
              <a:sym typeface="+mn-ea"/>
            </a:endParaRPr>
          </a:p>
          <a:p>
            <a:pPr marL="0" indent="0" algn="l">
              <a:lnSpc>
                <a:spcPct val="150000"/>
              </a:lnSpc>
              <a:spcBef>
                <a:spcPts val="0"/>
              </a:spcBef>
              <a:buNone/>
            </a:pPr>
            <a:r>
              <a:rPr lang="en-US" altLang="zh-CN" sz="2000">
                <a:sym typeface="+mn-ea"/>
              </a:rPr>
              <a:t>第二，改革作为社会发展中的量变，是社会发展的必要形式。</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四、	科学及其在社会发展中的作用</a:t>
            </a:r>
            <a:endParaRPr lang="en-US" altLang="zh-CN" sz="2000">
              <a:sym typeface="+mn-ea"/>
            </a:endParaRPr>
          </a:p>
          <a:p>
            <a:pPr marL="0" indent="0" algn="l">
              <a:lnSpc>
                <a:spcPct val="150000"/>
              </a:lnSpc>
              <a:spcBef>
                <a:spcPts val="0"/>
              </a:spcBef>
              <a:buNone/>
            </a:pPr>
            <a:r>
              <a:rPr lang="en-US" altLang="zh-CN" sz="2000">
                <a:sym typeface="+mn-ea"/>
              </a:rPr>
              <a:t>(一）科学的本质和社会功能</a:t>
            </a:r>
            <a:endParaRPr lang="en-US" altLang="zh-CN" sz="2000">
              <a:sym typeface="+mn-ea"/>
            </a:endParaRPr>
          </a:p>
          <a:p>
            <a:pPr marL="0" indent="0" algn="l">
              <a:lnSpc>
                <a:spcPct val="150000"/>
              </a:lnSpc>
              <a:spcBef>
                <a:spcPts val="0"/>
              </a:spcBef>
              <a:buNone/>
            </a:pPr>
            <a:r>
              <a:rPr lang="en-US" altLang="zh-CN" sz="2000">
                <a:sym typeface="+mn-ea"/>
              </a:rPr>
              <a:t>科学是指人类在实践活动基础上通过理论思维形成的关于自然、社会和思维的知识体系，本质上是人类对客观世界的本质及其规律的认识。</a:t>
            </a:r>
            <a:endParaRPr lang="en-US" altLang="zh-CN" sz="2000">
              <a:sym typeface="+mn-ea"/>
            </a:endParaRPr>
          </a:p>
          <a:p>
            <a:pPr marL="0" indent="0" algn="l">
              <a:lnSpc>
                <a:spcPct val="150000"/>
              </a:lnSpc>
              <a:spcBef>
                <a:spcPts val="0"/>
              </a:spcBef>
              <a:buNone/>
            </a:pPr>
            <a:r>
              <a:rPr lang="en-US" altLang="zh-CN" sz="2000">
                <a:sym typeface="+mn-ea"/>
              </a:rPr>
              <a:t>第一，通过教育和学习，科学技术可以转化为劳动者的经验和技能，使劳动者的素质得到提高。</a:t>
            </a:r>
            <a:endParaRPr lang="en-US" altLang="zh-CN" sz="2000">
              <a:sym typeface="+mn-ea"/>
            </a:endParaRPr>
          </a:p>
          <a:p>
            <a:pPr marL="0" indent="0" algn="l">
              <a:lnSpc>
                <a:spcPct val="150000"/>
              </a:lnSpc>
              <a:spcBef>
                <a:spcPts val="0"/>
              </a:spcBef>
              <a:buNone/>
            </a:pPr>
            <a:r>
              <a:rPr lang="en-US" altLang="zh-CN" sz="2000">
                <a:sym typeface="+mn-ea"/>
              </a:rPr>
              <a:t>第二,通过技术发明和创造，科学技术可以物化为劳动资料，使劳动效率得到提高。</a:t>
            </a:r>
            <a:endParaRPr lang="en-US" altLang="zh-CN" sz="2000">
              <a:sym typeface="+mn-ea"/>
            </a:endParaRPr>
          </a:p>
          <a:p>
            <a:pPr marL="0" indent="0" algn="l">
              <a:lnSpc>
                <a:spcPct val="150000"/>
              </a:lnSpc>
              <a:spcBef>
                <a:spcPts val="0"/>
              </a:spcBef>
              <a:buNone/>
            </a:pPr>
            <a:r>
              <a:rPr lang="en-US" altLang="zh-CN" sz="2000">
                <a:sym typeface="+mn-ea"/>
              </a:rPr>
              <a:t>第三，通过开发和创造，科学技术可以拓展劳动对象的广度和深度，并创造出新的劳动对象，使劳动对象的数量、质量和利用率得到提高。</a:t>
            </a:r>
            <a:endParaRPr lang="en-US" altLang="zh-CN" sz="2000">
              <a:sym typeface="+mn-ea"/>
            </a:endParaRPr>
          </a:p>
          <a:p>
            <a:pPr marL="0" indent="0" algn="l">
              <a:lnSpc>
                <a:spcPct val="150000"/>
              </a:lnSpc>
              <a:spcBef>
                <a:spcPts val="0"/>
              </a:spcBef>
              <a:buNone/>
            </a:pPr>
            <a:r>
              <a:rPr lang="en-US" altLang="zh-CN" sz="2000">
                <a:sym typeface="+mn-ea"/>
              </a:rPr>
              <a:t>第四，科学技术应用于管理过程，可以优化生产力资源的合理配置，使生产力资源的有效利用水平得到提高。</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(二）科学技术是第_生产力</a:t>
            </a:r>
            <a:endParaRPr lang="en-US" altLang="zh-CN" sz="2000">
              <a:sym typeface="+mn-ea"/>
            </a:endParaRPr>
          </a:p>
          <a:p>
            <a:pPr marL="0" indent="0" algn="l">
              <a:lnSpc>
                <a:spcPct val="150000"/>
              </a:lnSpc>
              <a:spcBef>
                <a:spcPts val="0"/>
              </a:spcBef>
              <a:buNone/>
            </a:pPr>
            <a:r>
              <a:rPr lang="en-US" altLang="zh-CN" sz="2000">
                <a:sym typeface="+mn-ea"/>
              </a:rPr>
              <a:t>所谓科学技术是第一生产力是说:首先，科学技术是现代社会中生产力的必要要素。在现代社会中，不掌握现代科技的劳动者和不包含现代科技的劳动资料与劳动对象，已不能成为现代社会的生产力要素了，必将为现代生产力所淘汰。其次，科学技术是现代社会中推动生产力发展的首要要素。在现代社会中，科学技术的发展已经远远跑到了生产力发展的前面，往往是科学上有了重大进步，然后迅速转化为应用技术，形成新的生产力，即科学一技术一生产，而且这种转化的周期越来越短，已经出现了科学、技术、生产一体化的明显趋势。可以说，科学技术已成为现代社会生产力发展的首要的和最具革命性的推动力量，因而科学技术不仅是生产力，而且是第一生产力。</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人民群众和历史人物在社会发展中的作用</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一、社会发展规律的实现离不开人的活动</a:t>
            </a:r>
            <a:endParaRPr lang="en-US" altLang="zh-CN" sz="2000">
              <a:sym typeface="+mn-ea"/>
            </a:endParaRPr>
          </a:p>
          <a:p>
            <a:pPr marL="457200" indent="-457200" algn="l">
              <a:lnSpc>
                <a:spcPct val="150000"/>
              </a:lnSpc>
              <a:spcBef>
                <a:spcPts val="0"/>
              </a:spcBef>
              <a:buAutoNum type="arabicPeriod"/>
            </a:pPr>
            <a:r>
              <a:rPr lang="en-US" altLang="zh-CN" sz="2000">
                <a:sym typeface="+mn-ea"/>
              </a:rPr>
              <a:t>社会发展规律存在并实现于人的有意识、有目的的实践活动之中。</a:t>
            </a:r>
            <a:endParaRPr lang="en-US" altLang="zh-CN" sz="2000">
              <a:sym typeface="+mn-ea"/>
            </a:endParaRPr>
          </a:p>
          <a:p>
            <a:pPr marL="457200" indent="-457200" algn="l">
              <a:lnSpc>
                <a:spcPct val="150000"/>
              </a:lnSpc>
              <a:spcBef>
                <a:spcPts val="0"/>
              </a:spcBef>
              <a:buAutoNum type="arabicPeriod"/>
            </a:pPr>
            <a:r>
              <a:rPr lang="en-US" altLang="zh-CN" sz="2000">
                <a:sym typeface="+mn-ea"/>
              </a:rPr>
              <a:t>社会发展过程中的决定性和选择性。</a:t>
            </a:r>
            <a:endParaRPr lang="en-US" altLang="zh-CN" sz="2000">
              <a:sym typeface="+mn-ea"/>
            </a:endParaRPr>
          </a:p>
          <a:p>
            <a:pPr marL="0" indent="0" algn="l">
              <a:lnSpc>
                <a:spcPct val="150000"/>
              </a:lnSpc>
              <a:spcBef>
                <a:spcPts val="0"/>
              </a:spcBef>
              <a:buNone/>
            </a:pPr>
            <a:r>
              <a:rPr lang="en-US" altLang="zh-CN" sz="2000">
                <a:sym typeface="+mn-ea"/>
              </a:rPr>
              <a:t>二、人民群众和杰出人物在社会历史中的作用</a:t>
            </a:r>
            <a:endParaRPr lang="en-US" altLang="zh-CN" sz="2000">
              <a:sym typeface="+mn-ea"/>
            </a:endParaRPr>
          </a:p>
          <a:p>
            <a:pPr marL="457200" indent="-457200" algn="l">
              <a:lnSpc>
                <a:spcPct val="150000"/>
              </a:lnSpc>
              <a:spcBef>
                <a:spcPts val="0"/>
              </a:spcBef>
              <a:buAutoNum type="arabicPeriod"/>
            </a:pPr>
            <a:r>
              <a:rPr lang="en-US" altLang="zh-CN" sz="2000">
                <a:sym typeface="+mn-ea"/>
              </a:rPr>
              <a:t>人民群众在社会历史发展中的决定作用。</a:t>
            </a:r>
            <a:endParaRPr lang="en-US" altLang="zh-CN" sz="2000">
              <a:sym typeface="+mn-ea"/>
            </a:endParaRPr>
          </a:p>
          <a:p>
            <a:pPr marL="457200" indent="-457200" algn="l">
              <a:lnSpc>
                <a:spcPct val="150000"/>
              </a:lnSpc>
              <a:spcBef>
                <a:spcPts val="0"/>
              </a:spcBef>
              <a:buAutoNum type="arabicPeriod"/>
            </a:pPr>
            <a:r>
              <a:rPr lang="en-US" altLang="zh-CN" sz="2000">
                <a:sym typeface="+mn-ea"/>
              </a:rPr>
              <a:t>无产阶级领袖的历史作用。</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3"/>
          <p:cNvSpPr/>
          <p:nvPr/>
        </p:nvSpPr>
        <p:spPr>
          <a:xfrm>
            <a:off x="250825" y="1989138"/>
            <a:ext cx="8642350" cy="144462"/>
          </a:xfrm>
          <a:prstGeom prst="rect">
            <a:avLst/>
          </a:prstGeom>
          <a:solidFill>
            <a:srgbClr val="155331"/>
          </a:solidFill>
          <a:ln w="9525">
            <a:noFill/>
          </a:ln>
        </p:spPr>
        <p:txBody>
          <a:bodyPr anchor="ctr"/>
          <a:p>
            <a:pPr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4098" name="矩形 4"/>
          <p:cNvSpPr/>
          <p:nvPr/>
        </p:nvSpPr>
        <p:spPr>
          <a:xfrm>
            <a:off x="250825" y="3933825"/>
            <a:ext cx="8642350" cy="157163"/>
          </a:xfrm>
          <a:prstGeom prst="rect">
            <a:avLst/>
          </a:prstGeom>
          <a:solidFill>
            <a:srgbClr val="155331"/>
          </a:solidFill>
          <a:ln w="9525">
            <a:noFill/>
          </a:ln>
        </p:spPr>
        <p:txBody>
          <a:bodyPr anchor="ctr"/>
          <a:p>
            <a:pPr algn="ctr"/>
            <a:endParaRPr lang="zh-CN" altLang="en-US" dirty="0">
              <a:solidFill>
                <a:srgbClr val="FFFFFF"/>
              </a:solidFill>
              <a:latin typeface="Calibri" panose="020F0502020204030204" pitchFamily="2" charset="0"/>
              <a:ea typeface="宋体" panose="02010600030101010101" pitchFamily="2" charset="-122"/>
            </a:endParaRPr>
          </a:p>
        </p:txBody>
      </p:sp>
      <p:cxnSp>
        <p:nvCxnSpPr>
          <p:cNvPr id="4099" name="直接连接符 5"/>
          <p:cNvCxnSpPr/>
          <p:nvPr/>
        </p:nvCxnSpPr>
        <p:spPr>
          <a:xfrm>
            <a:off x="250825" y="2205038"/>
            <a:ext cx="8642350" cy="0"/>
          </a:xfrm>
          <a:prstGeom prst="line">
            <a:avLst/>
          </a:prstGeom>
          <a:ln w="9525" cap="flat" cmpd="sng">
            <a:solidFill>
              <a:srgbClr val="155331"/>
            </a:solidFill>
            <a:prstDash val="solid"/>
            <a:round/>
            <a:headEnd type="none" w="med" len="med"/>
            <a:tailEnd type="none" w="med" len="med"/>
          </a:ln>
        </p:spPr>
      </p:cxnSp>
      <p:cxnSp>
        <p:nvCxnSpPr>
          <p:cNvPr id="4100" name="直接连接符 6"/>
          <p:cNvCxnSpPr/>
          <p:nvPr/>
        </p:nvCxnSpPr>
        <p:spPr>
          <a:xfrm>
            <a:off x="250825" y="3860800"/>
            <a:ext cx="8642350" cy="0"/>
          </a:xfrm>
          <a:prstGeom prst="line">
            <a:avLst/>
          </a:prstGeom>
          <a:ln w="9525" cap="flat" cmpd="sng">
            <a:solidFill>
              <a:srgbClr val="155331"/>
            </a:solidFill>
            <a:prstDash val="solid"/>
            <a:round/>
            <a:headEnd type="none" w="med" len="med"/>
            <a:tailEnd type="none" w="med" len="med"/>
          </a:ln>
        </p:spPr>
      </p:cxnSp>
      <p:sp>
        <p:nvSpPr>
          <p:cNvPr id="4101" name="TextBox 7"/>
          <p:cNvSpPr txBox="1"/>
          <p:nvPr/>
        </p:nvSpPr>
        <p:spPr>
          <a:xfrm>
            <a:off x="551180" y="2479675"/>
            <a:ext cx="7899400" cy="1322070"/>
          </a:xfrm>
          <a:prstGeom prst="rect">
            <a:avLst/>
          </a:prstGeom>
          <a:noFill/>
          <a:ln w="9525">
            <a:noFill/>
          </a:ln>
        </p:spPr>
        <p:txBody>
          <a:bodyPr wrap="none" anchor="t">
            <a:spAutoFit/>
          </a:bodyPr>
          <a:p>
            <a:r>
              <a:rPr lang="zh-CN" altLang="en-US" sz="4000" b="1" dirty="0">
                <a:solidFill>
                  <a:srgbClr val="155331"/>
                </a:solidFill>
                <a:latin typeface="微软雅黑" panose="020B0503020204020204" pitchFamily="2" charset="-122"/>
                <a:ea typeface="微软雅黑" panose="020B0503020204020204" pitchFamily="2" charset="-122"/>
              </a:rPr>
              <a:t>第二部分    毛泽东思想和中国特色</a:t>
            </a:r>
            <a:endParaRPr lang="zh-CN" altLang="en-US" sz="4000" b="1" dirty="0">
              <a:solidFill>
                <a:srgbClr val="155331"/>
              </a:solidFill>
              <a:latin typeface="微软雅黑" panose="020B0503020204020204" pitchFamily="2" charset="-122"/>
              <a:ea typeface="微软雅黑" panose="020B0503020204020204" pitchFamily="2" charset="-122"/>
            </a:endParaRPr>
          </a:p>
          <a:p>
            <a:r>
              <a:rPr lang="zh-CN" altLang="en-US" sz="4000" b="1" dirty="0">
                <a:solidFill>
                  <a:srgbClr val="155331"/>
                </a:solidFill>
                <a:latin typeface="微软雅黑" panose="020B0503020204020204" pitchFamily="2" charset="-122"/>
                <a:ea typeface="微软雅黑" panose="020B0503020204020204" pitchFamily="2" charset="-122"/>
              </a:rPr>
              <a:t>                 社会主义理论体系概论</a:t>
            </a:r>
            <a:endParaRPr lang="zh-CN" altLang="en-US" sz="4000" b="1" dirty="0">
              <a:solidFill>
                <a:srgbClr val="15533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zh-CN">
                <a:latin typeface="微软雅黑" panose="020B0503020204020204" pitchFamily="2" charset="-122"/>
                <a:ea typeface="微软雅黑" panose="020B0503020204020204" pitchFamily="2" charset="-122"/>
                <a:cs typeface="微软雅黑" panose="020B0503020204020204" pitchFamily="2" charset="-122"/>
              </a:rPr>
              <a:t>目   录</a:t>
            </a:r>
            <a:endParaRPr lang="zh-CN">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6146" name="文本占位符 7170"/>
          <p:cNvSpPr/>
          <p:nvPr>
            <p:ph idx="1"/>
          </p:nvPr>
        </p:nvSpPr>
        <p:spPr>
          <a:noFill/>
          <a:ln w="0">
            <a:noFill/>
          </a:ln>
        </p:spPr>
        <p:txBody>
          <a:bodyPr anchor="t"/>
          <a:p>
            <a:r>
              <a:rPr lang="zh-CN" sz="2400"/>
              <a:t>马克思主义中国化的历史进程和理论成果</a:t>
            </a:r>
            <a:endParaRPr lang="zh-CN" sz="2400"/>
          </a:p>
          <a:p>
            <a:r>
              <a:rPr lang="zh-CN" sz="2400"/>
              <a:t>新民民主主义理论和社会改造主义理论</a:t>
            </a:r>
            <a:endParaRPr lang="zh-CN" sz="2400"/>
          </a:p>
          <a:p>
            <a:r>
              <a:rPr lang="zh-CN" sz="2400"/>
              <a:t>社会主义本质和初级阶段理论</a:t>
            </a:r>
            <a:endParaRPr lang="zh-CN" sz="2400"/>
          </a:p>
          <a:p>
            <a:r>
              <a:rPr lang="zh-CN" sz="2400"/>
              <a:t>社会主义改革和对外开放</a:t>
            </a:r>
            <a:endParaRPr lang="zh-CN" sz="2400"/>
          </a:p>
          <a:p>
            <a:r>
              <a:rPr lang="zh-CN" sz="2400"/>
              <a:t>建设中国特色社会主义政治</a:t>
            </a:r>
            <a:endParaRPr lang="zh-CN" sz="2400"/>
          </a:p>
          <a:p>
            <a:r>
              <a:rPr lang="zh-CN" sz="2400"/>
              <a:t>建设中国特色社会主义文化</a:t>
            </a:r>
            <a:endParaRPr lang="zh-CN" sz="2400"/>
          </a:p>
          <a:p>
            <a:r>
              <a:rPr lang="zh-CN" sz="2400"/>
              <a:t>构建社会主义和谐社会</a:t>
            </a:r>
            <a:endParaRPr lang="zh-CN" sz="2400"/>
          </a:p>
          <a:p>
            <a:r>
              <a:rPr lang="zh-CN" sz="2400"/>
              <a:t>国际战略和外交政策</a:t>
            </a:r>
            <a:endParaRPr lang="zh-CN" sz="2400"/>
          </a:p>
          <a:p>
            <a:r>
              <a:rPr lang="en-US" altLang="zh-CN" sz="2400"/>
              <a:t>“</a:t>
            </a:r>
            <a:r>
              <a:rPr lang="zh-CN" altLang="en-US" sz="2400"/>
              <a:t>和平统一、一国两制</a:t>
            </a:r>
            <a:r>
              <a:rPr lang="en-US" altLang="zh-CN" sz="2400"/>
              <a:t>”</a:t>
            </a:r>
            <a:r>
              <a:rPr lang="zh-CN" altLang="en-US" sz="2400"/>
              <a:t>实现祖国的完全统一</a:t>
            </a:r>
            <a:endParaRPr lang="zh-CN" altLang="en-US" sz="2400"/>
          </a:p>
          <a:p>
            <a:r>
              <a:rPr lang="zh-CN" altLang="en-US" sz="2400"/>
              <a:t>中国特色社会主义事业的依靠力量和领导核心</a:t>
            </a:r>
            <a:endParaRPr lang="zh-CN" sz="2400"/>
          </a:p>
          <a:p>
            <a:pPr marL="0" indent="0">
              <a:buNone/>
            </a:pPr>
            <a:endParaRPr lang="zh-CN" sz="2400"/>
          </a:p>
          <a:p>
            <a:pPr marL="0" indent="0">
              <a:buNone/>
            </a:pPr>
            <a:endParaRPr lang="zh-CN" sz="24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en-US" altLang="zh-CN" sz="3600">
                <a:sym typeface="+mn-ea"/>
              </a:rPr>
              <a:t>第</a:t>
            </a:r>
            <a:r>
              <a:rPr lang="zh-CN" altLang="en-US" sz="3600">
                <a:sym typeface="+mn-ea"/>
              </a:rPr>
              <a:t>一</a:t>
            </a:r>
            <a:r>
              <a:rPr lang="en-US" altLang="zh-CN" sz="3600">
                <a:sym typeface="+mn-ea"/>
              </a:rPr>
              <a:t>章    第一章马克思主义中国化的历史进程和理论成果</a:t>
            </a:r>
            <a:endParaRPr lang="en-US" altLang="zh-CN" sz="3600">
              <a:sym typeface="+mn-ea"/>
            </a:endParaRPr>
          </a:p>
        </p:txBody>
      </p:sp>
      <p:sp>
        <p:nvSpPr>
          <p:cNvPr id="6146" name="文本占位符 7170"/>
          <p:cNvSpPr/>
          <p:nvPr>
            <p:ph idx="1"/>
          </p:nvPr>
        </p:nvSpPr>
        <p:spPr>
          <a:xfrm>
            <a:off x="457200" y="1174115"/>
            <a:ext cx="8229600" cy="5501005"/>
          </a:xfrm>
          <a:noFill/>
          <a:ln w="0">
            <a:noFill/>
          </a:ln>
        </p:spPr>
        <p:txBody>
          <a:bodyPr anchor="t"/>
          <a:p>
            <a:pPr marL="0" indent="0" algn="ctr">
              <a:lnSpc>
                <a:spcPct val="200000"/>
              </a:lnSpc>
              <a:spcBef>
                <a:spcPts val="0"/>
              </a:spcBef>
              <a:buNone/>
            </a:pPr>
            <a:r>
              <a:rPr lang="en-US" altLang="zh-CN" sz="2000" b="1">
                <a:sym typeface="+mn-ea"/>
              </a:rPr>
              <a:t>第一节   马克思主义中国化的科学内涵及其历史进程</a:t>
            </a:r>
            <a:endParaRPr lang="en-US" altLang="zh-CN" sz="2000">
              <a:sym typeface="+mn-ea"/>
            </a:endParaRPr>
          </a:p>
          <a:p>
            <a:pPr marL="0" indent="0" algn="l">
              <a:lnSpc>
                <a:spcPct val="150000"/>
              </a:lnSpc>
              <a:spcBef>
                <a:spcPts val="0"/>
              </a:spcBef>
              <a:buNone/>
            </a:pPr>
            <a:r>
              <a:rPr lang="zh-CN" altLang="en-US" sz="2000">
                <a:sym typeface="+mn-ea"/>
              </a:rPr>
              <a:t>一</a:t>
            </a:r>
            <a:r>
              <a:rPr lang="en-US" altLang="zh-CN" sz="2000">
                <a:sym typeface="+mn-ea"/>
              </a:rPr>
              <a:t>、马克思主义中国化的提出</a:t>
            </a:r>
            <a:endParaRPr lang="en-US" altLang="zh-CN" sz="2000">
              <a:sym typeface="+mn-ea"/>
            </a:endParaRPr>
          </a:p>
          <a:p>
            <a:pPr marL="0" indent="0" algn="l">
              <a:lnSpc>
                <a:spcPct val="150000"/>
              </a:lnSpc>
              <a:spcBef>
                <a:spcPts val="0"/>
              </a:spcBef>
              <a:buNone/>
            </a:pPr>
            <a:r>
              <a:rPr lang="en-US" altLang="zh-CN" sz="2000">
                <a:sym typeface="+mn-ea"/>
              </a:rPr>
              <a:t>马克思主义中国化，就是将马克思主义的基本原理、立场、观点和方法与中国革命和建设的实际情况相结合，从而得出适合中国国情的社会主义革命和建设道路。</a:t>
            </a:r>
            <a:endParaRPr lang="en-US" altLang="zh-CN" sz="2000">
              <a:sym typeface="+mn-ea"/>
            </a:endParaRPr>
          </a:p>
          <a:p>
            <a:pPr marL="0" indent="0" algn="l">
              <a:lnSpc>
                <a:spcPct val="150000"/>
              </a:lnSpc>
              <a:spcBef>
                <a:spcPts val="0"/>
              </a:spcBef>
              <a:buNone/>
            </a:pPr>
            <a:r>
              <a:rPr lang="en-US" altLang="zh-CN" sz="2000">
                <a:sym typeface="+mn-ea"/>
              </a:rPr>
              <a:t>二、马克思主义中国化的科学内涵</a:t>
            </a:r>
            <a:endParaRPr lang="en-US" altLang="zh-CN" sz="2000">
              <a:sym typeface="+mn-ea"/>
            </a:endParaRPr>
          </a:p>
          <a:p>
            <a:pPr marL="0" indent="0" algn="l">
              <a:lnSpc>
                <a:spcPct val="150000"/>
              </a:lnSpc>
              <a:spcBef>
                <a:spcPts val="0"/>
              </a:spcBef>
              <a:buNone/>
            </a:pPr>
            <a:r>
              <a:rPr lang="en-US" altLang="zh-CN" sz="2000">
                <a:sym typeface="+mn-ea"/>
              </a:rPr>
              <a:t>第一，马克思主义中国化,就是运用马克思主义解决中国革命、建设和改革的实际问题。</a:t>
            </a:r>
            <a:endParaRPr lang="en-US" altLang="zh-CN" sz="2000">
              <a:sym typeface="+mn-ea"/>
            </a:endParaRPr>
          </a:p>
          <a:p>
            <a:pPr marL="0" indent="0" algn="l">
              <a:lnSpc>
                <a:spcPct val="150000"/>
              </a:lnSpc>
              <a:spcBef>
                <a:spcPts val="0"/>
              </a:spcBef>
              <a:buNone/>
            </a:pPr>
            <a:r>
              <a:rPr lang="en-US" altLang="zh-CN" sz="2000">
                <a:sym typeface="+mn-ea"/>
              </a:rPr>
              <a:t>第二，马克思主义中国化，就是把中国革命、建设和改革的实践经验和历史经验提升为理论。</a:t>
            </a:r>
            <a:endParaRPr lang="en-US" altLang="zh-CN" sz="2000">
              <a:sym typeface="+mn-ea"/>
            </a:endParaRPr>
          </a:p>
          <a:p>
            <a:pPr marL="0" indent="0" algn="l">
              <a:lnSpc>
                <a:spcPct val="150000"/>
              </a:lnSpc>
              <a:spcBef>
                <a:spcPts val="0"/>
              </a:spcBef>
              <a:buNone/>
            </a:pPr>
            <a:r>
              <a:rPr lang="en-US" altLang="zh-CN" sz="2000">
                <a:sym typeface="+mn-ea"/>
              </a:rPr>
              <a:t>第三，马克思主义中国化，就是把马克思主义根植于中国的优秀文化中。</a:t>
            </a:r>
            <a:endParaRPr lang="en-US" altLang="zh-CN" sz="2000">
              <a:sym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第一节   马克思主义中国化的科学内涵及其历史进程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三、马克思主义中国化的历史进程和重要意义</a:t>
            </a:r>
            <a:endParaRPr lang="en-US" altLang="zh-CN" sz="2000">
              <a:sym typeface="+mn-ea"/>
            </a:endParaRPr>
          </a:p>
          <a:p>
            <a:pPr marL="0" indent="0" algn="l">
              <a:lnSpc>
                <a:spcPct val="150000"/>
              </a:lnSpc>
              <a:spcBef>
                <a:spcPts val="0"/>
              </a:spcBef>
              <a:buNone/>
            </a:pPr>
            <a:r>
              <a:rPr lang="en-US" altLang="zh-CN" sz="2000">
                <a:sym typeface="+mn-ea"/>
              </a:rPr>
              <a:t>(一）马克思主义中国化的历史进程</a:t>
            </a:r>
            <a:endParaRPr lang="en-US" altLang="zh-CN" sz="2000">
              <a:sym typeface="+mn-ea"/>
            </a:endParaRPr>
          </a:p>
          <a:p>
            <a:pPr marL="0" indent="0" algn="l">
              <a:lnSpc>
                <a:spcPct val="150000"/>
              </a:lnSpc>
              <a:spcBef>
                <a:spcPts val="0"/>
              </a:spcBef>
              <a:buNone/>
            </a:pPr>
            <a:r>
              <a:rPr lang="en-US" altLang="zh-CN" sz="2000">
                <a:sym typeface="+mn-ea"/>
              </a:rPr>
              <a:t>马克思主义中国化是一个历史过程，即马克思主义的基本原理同中国的具体实际日益结合的过程。在一定意义上，中国共产党的历史就是一部提出和探索马克思主义中国化，并在实践中不断推进马克思主义中国化的历史。</a:t>
            </a:r>
            <a:endParaRPr lang="en-US" altLang="zh-CN" sz="2000">
              <a:sym typeface="+mn-ea"/>
            </a:endParaRPr>
          </a:p>
          <a:p>
            <a:pPr marL="0" indent="0" algn="l">
              <a:lnSpc>
                <a:spcPct val="150000"/>
              </a:lnSpc>
              <a:spcBef>
                <a:spcPts val="0"/>
              </a:spcBef>
              <a:buNone/>
            </a:pPr>
            <a:r>
              <a:rPr lang="en-US" altLang="zh-CN" sz="2000">
                <a:sym typeface="+mn-ea"/>
              </a:rPr>
              <a:t>党的十九大报告用“八个明确”概括了习近平新时代中国特色社会主义思想的主要内容和基本精神。</a:t>
            </a:r>
            <a:endParaRPr lang="en-US" altLang="zh-CN" sz="2000">
              <a:sym typeface="+mn-ea"/>
            </a:endParaRPr>
          </a:p>
          <a:p>
            <a:pPr marL="0" indent="0" algn="l">
              <a:lnSpc>
                <a:spcPct val="150000"/>
              </a:lnSpc>
              <a:spcBef>
                <a:spcPts val="0"/>
              </a:spcBef>
              <a:buNone/>
            </a:pPr>
            <a:r>
              <a:rPr lang="en-US" altLang="zh-CN" sz="2000">
                <a:sym typeface="+mn-ea"/>
              </a:rPr>
              <a:t>第一，习近平新时代中国特色社会主义思想明确强调坚持和发展中国特色社会主义，总任务是实现社会主义现代化和中华民族伟大复兴，在全面建成小康社会的基础上，分两步走在本世纪中叶建成富强民主文明和谐美丽的社会主义现代化强国。</a:t>
            </a: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第一节   马克思主义中国化的科学内涵及其历史进程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第二，习近平新时代中国特色社会主义思想明确了新时代我国社会主要矛盾是人民日益增长的美好生活需要和不平衡不充分的发展之间的矛盾，必须坚持以人民为中心的发展思想，不断促进人的全面发展、全体人民共同富裕。</a:t>
            </a:r>
            <a:endParaRPr lang="en-US" altLang="zh-CN" sz="2000">
              <a:sym typeface="+mn-ea"/>
            </a:endParaRPr>
          </a:p>
          <a:p>
            <a:pPr marL="0" indent="0" algn="l">
              <a:lnSpc>
                <a:spcPct val="150000"/>
              </a:lnSpc>
              <a:spcBef>
                <a:spcPts val="0"/>
              </a:spcBef>
              <a:buNone/>
            </a:pPr>
            <a:r>
              <a:rPr lang="en-US" altLang="zh-CN" sz="2000">
                <a:sym typeface="+mn-ea"/>
              </a:rPr>
              <a:t>第三，习近平新时代中国特色社会主义思想明确了中国特色社会主义事业总体布局是“五位一体”、战略布局是“四个全面”,强调坚定道路自信、理论自信、制度自信、文化自信。</a:t>
            </a:r>
            <a:endParaRPr lang="en-US" altLang="zh-CN" sz="2000">
              <a:sym typeface="+mn-ea"/>
            </a:endParaRPr>
          </a:p>
          <a:p>
            <a:pPr marL="0" indent="0" algn="l">
              <a:lnSpc>
                <a:spcPct val="150000"/>
              </a:lnSpc>
              <a:spcBef>
                <a:spcPts val="0"/>
              </a:spcBef>
              <a:buNone/>
            </a:pPr>
            <a:r>
              <a:rPr lang="en-US" altLang="zh-CN" sz="2000">
                <a:sym typeface="+mn-ea"/>
              </a:rPr>
              <a:t>第四，习近平新时代中国特色社会主义思想明确了全面深化改革总目标是完善和发展中国特色社会主义制度、推进国家治理体系和治理能力现代化。</a:t>
            </a:r>
            <a:endParaRPr lang="en-US" altLang="zh-CN" sz="2000">
              <a:sym typeface="+mn-ea"/>
            </a:endParaRPr>
          </a:p>
          <a:p>
            <a:pPr marL="0" indent="0" algn="l">
              <a:lnSpc>
                <a:spcPct val="150000"/>
              </a:lnSpc>
              <a:spcBef>
                <a:spcPts val="0"/>
              </a:spcBef>
              <a:buNone/>
            </a:pPr>
            <a:r>
              <a:rPr lang="en-US" altLang="zh-CN" sz="2000">
                <a:sym typeface="+mn-ea"/>
              </a:rPr>
              <a:t>第五，习近平新时代中国特色社会主义思想明确了全面推进依法治国总目标是建设中国特色社会主义法治体系、建设社会主义法治国家。</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第二节   哲学基本问题——唯物主义和唯心主义</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近代形而上学唯物主义。</a:t>
            </a:r>
            <a:endParaRPr lang="zh-CN" sz="2000">
              <a:sym typeface="+mn-ea"/>
            </a:endParaRPr>
          </a:p>
          <a:p>
            <a:pPr marL="0" indent="0">
              <a:lnSpc>
                <a:spcPct val="150000"/>
              </a:lnSpc>
              <a:spcBef>
                <a:spcPts val="0"/>
              </a:spcBef>
              <a:buNone/>
            </a:pPr>
            <a:r>
              <a:rPr lang="zh-CN" sz="2000">
                <a:sym typeface="+mn-ea"/>
              </a:rPr>
              <a:t>♦ 一是机械性，把一切运动都归结为机械运动，企图用力学原理揭示一切现象；</a:t>
            </a:r>
            <a:endParaRPr lang="zh-CN" sz="2000">
              <a:sym typeface="+mn-ea"/>
            </a:endParaRPr>
          </a:p>
          <a:p>
            <a:pPr marL="0" indent="0">
              <a:lnSpc>
                <a:spcPct val="150000"/>
              </a:lnSpc>
              <a:spcBef>
                <a:spcPts val="0"/>
              </a:spcBef>
              <a:buNone/>
            </a:pPr>
            <a:r>
              <a:rPr lang="zh-CN" sz="2000">
                <a:sym typeface="+mn-ea"/>
              </a:rPr>
              <a:t>♦二是形而上学性，否认事物的联系和发展，把物质世界看成是孤立的、静止的；</a:t>
            </a:r>
            <a:endParaRPr lang="zh-CN" sz="2000">
              <a:sym typeface="+mn-ea"/>
            </a:endParaRPr>
          </a:p>
          <a:p>
            <a:pPr marL="0" indent="0">
              <a:lnSpc>
                <a:spcPct val="150000"/>
              </a:lnSpc>
              <a:spcBef>
                <a:spcPts val="0"/>
              </a:spcBef>
              <a:buNone/>
            </a:pPr>
            <a:r>
              <a:rPr lang="zh-CN" sz="2000">
                <a:sym typeface="+mn-ea"/>
              </a:rPr>
              <a:t>♦三是不彻底性，在社会历史观上仍然是唯心主义，把人的思想看作社会发展的决定力量。</a:t>
            </a:r>
            <a:endParaRPr lang="zh-CN" sz="2000">
              <a:sym typeface="+mn-ea"/>
            </a:endParaRPr>
          </a:p>
          <a:p>
            <a:pPr marL="0" indent="0">
              <a:lnSpc>
                <a:spcPct val="150000"/>
              </a:lnSpc>
              <a:spcBef>
                <a:spcPts val="0"/>
              </a:spcBef>
              <a:buNone/>
            </a:pPr>
            <a:r>
              <a:rPr lang="zh-CN" sz="2000">
                <a:sym typeface="+mn-ea"/>
              </a:rPr>
              <a:t>(2)近代唯心主义的辩证法。</a:t>
            </a:r>
            <a:endParaRPr lang="zh-CN" sz="2000">
              <a:sym typeface="+mn-ea"/>
            </a:endParaRPr>
          </a:p>
          <a:p>
            <a:pPr marL="0" indent="0">
              <a:lnSpc>
                <a:spcPct val="150000"/>
              </a:lnSpc>
              <a:spcBef>
                <a:spcPts val="0"/>
              </a:spcBef>
              <a:buNone/>
            </a:pPr>
            <a:r>
              <a:rPr lang="zh-CN" sz="2000">
                <a:sym typeface="+mn-ea"/>
              </a:rPr>
              <a:t>3.现代辩证唯物主义和历史唯物主义。</a:t>
            </a:r>
            <a:endParaRPr lang="zh-CN" sz="2000">
              <a:sym typeface="+mn-ea"/>
            </a:endParaRPr>
          </a:p>
          <a:p>
            <a:pPr marL="0" indent="0">
              <a:lnSpc>
                <a:spcPct val="150000"/>
              </a:lnSpc>
              <a:spcBef>
                <a:spcPts val="0"/>
              </a:spcBef>
              <a:buNone/>
            </a:pPr>
            <a:r>
              <a:rPr lang="zh-CN" sz="2000">
                <a:sym typeface="+mn-ea"/>
              </a:rPr>
              <a:t>唯物主义的第三种形态是包括唯物辩证的历史观在内的辩证唯物主义。</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第一节   马克思主义中国化的科学内涵及其历史进程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第六，习近平新时代中国特色社会主义思想明确了党在新时代的强军目标是建设一支听党指挥、能打胜仗、作风优良的人民军队，把人民军队建设成为世界一流军队。</a:t>
            </a:r>
            <a:endParaRPr lang="en-US" altLang="zh-CN" sz="2000">
              <a:sym typeface="+mn-ea"/>
            </a:endParaRPr>
          </a:p>
          <a:p>
            <a:pPr marL="0" indent="0" algn="l">
              <a:lnSpc>
                <a:spcPct val="150000"/>
              </a:lnSpc>
              <a:spcBef>
                <a:spcPts val="0"/>
              </a:spcBef>
              <a:buNone/>
            </a:pPr>
            <a:r>
              <a:rPr lang="en-US" altLang="zh-CN" sz="2000">
                <a:sym typeface="+mn-ea"/>
              </a:rPr>
              <a:t>第七，习近平新时代中国特色社会主义思想明确了中国特色大国外交要推动构建新型国际关系，推动构建人类命运共同体。</a:t>
            </a:r>
            <a:endParaRPr lang="en-US" altLang="zh-CN" sz="2000">
              <a:sym typeface="+mn-ea"/>
            </a:endParaRPr>
          </a:p>
          <a:p>
            <a:pPr marL="0" indent="0" algn="l">
              <a:lnSpc>
                <a:spcPct val="150000"/>
              </a:lnSpc>
              <a:spcBef>
                <a:spcPts val="0"/>
              </a:spcBef>
              <a:buNone/>
            </a:pPr>
            <a:r>
              <a:rPr lang="en-US" altLang="zh-CN" sz="2000">
                <a:sym typeface="+mn-ea"/>
              </a:rPr>
              <a:t>第八，习近平新时代中国特色社会主义思想明确了中国特色社会主义最本质的特征是中国共产党领导，中国特色社会主义制度的最大优势是中国共产党领导，党是最高政治领导力量，提出新时代党的建设总要求，突出政治建设在党的建设中的重要地位。</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第一节   马克思主义中国化的科学内涵及其历史进程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(二）马克思主义中国化的重要意义</a:t>
            </a:r>
            <a:endParaRPr lang="en-US" altLang="zh-CN" sz="2000">
              <a:sym typeface="+mn-ea"/>
            </a:endParaRPr>
          </a:p>
          <a:p>
            <a:pPr marL="0" indent="0" algn="l">
              <a:lnSpc>
                <a:spcPct val="150000"/>
              </a:lnSpc>
              <a:spcBef>
                <a:spcPts val="0"/>
              </a:spcBef>
              <a:buNone/>
            </a:pPr>
            <a:r>
              <a:rPr lang="en-US" altLang="zh-CN" sz="2000">
                <a:sym typeface="+mn-ea"/>
              </a:rPr>
              <a:t>第一，马克思主义中国化的理论成果指引着党和人民的伟大事业不断取得胜利。</a:t>
            </a:r>
            <a:endParaRPr lang="en-US" altLang="zh-CN" sz="2000">
              <a:sym typeface="+mn-ea"/>
            </a:endParaRPr>
          </a:p>
          <a:p>
            <a:pPr marL="0" indent="0" algn="l">
              <a:lnSpc>
                <a:spcPct val="150000"/>
              </a:lnSpc>
              <a:spcBef>
                <a:spcPts val="0"/>
              </a:spcBef>
              <a:buNone/>
            </a:pPr>
            <a:r>
              <a:rPr lang="en-US" altLang="zh-CN" sz="2000">
                <a:sym typeface="+mn-ea"/>
              </a:rPr>
              <a:t>第二，马克思主义中国化的理论成果提供了凝聚全党和全国各族人民的强大精神支柱。</a:t>
            </a:r>
            <a:endParaRPr lang="en-US" altLang="zh-CN" sz="2000">
              <a:sym typeface="+mn-ea"/>
            </a:endParaRPr>
          </a:p>
          <a:p>
            <a:pPr marL="0" indent="0" algn="l">
              <a:lnSpc>
                <a:spcPct val="150000"/>
              </a:lnSpc>
              <a:spcBef>
                <a:spcPts val="0"/>
              </a:spcBef>
              <a:buNone/>
            </a:pPr>
            <a:r>
              <a:rPr lang="en-US" altLang="zh-CN" sz="2000">
                <a:sym typeface="+mn-ea"/>
              </a:rPr>
              <a:t>第三，马克思主义中国化倡导和体现了对待马克思主义的科学态度和优良学风，不断开拓着马克思主义在中国发展的新境界。</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第二节  毛泽东思想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一、毛泽东思想的形成和发展</a:t>
            </a:r>
            <a:endParaRPr lang="en-US" altLang="zh-CN" sz="2000">
              <a:sym typeface="+mn-ea"/>
            </a:endParaRPr>
          </a:p>
          <a:p>
            <a:pPr marL="0" indent="0" algn="l">
              <a:lnSpc>
                <a:spcPct val="150000"/>
              </a:lnSpc>
              <a:spcBef>
                <a:spcPts val="0"/>
              </a:spcBef>
              <a:buNone/>
            </a:pPr>
            <a:r>
              <a:rPr lang="en-US" altLang="zh-CN" sz="2000">
                <a:sym typeface="+mn-ea"/>
              </a:rPr>
              <a:t>20世纪上半叶，帝国主义战争与无产阶级革命的时代主题，是毛泽东思想形成的时代背景。</a:t>
            </a:r>
            <a:endParaRPr lang="en-US" altLang="zh-CN" sz="2000">
              <a:sym typeface="+mn-ea"/>
            </a:endParaRPr>
          </a:p>
          <a:p>
            <a:pPr marL="0" indent="0" algn="l">
              <a:lnSpc>
                <a:spcPct val="150000"/>
              </a:lnSpc>
              <a:spcBef>
                <a:spcPts val="0"/>
              </a:spcBef>
              <a:buNone/>
            </a:pPr>
            <a:r>
              <a:rPr lang="en-US" altLang="zh-CN" sz="2000">
                <a:sym typeface="+mn-ea"/>
              </a:rPr>
              <a:t>中国共产党领导的革命和建设的实践是毛泽东思想形成的实践基础。</a:t>
            </a:r>
            <a:endParaRPr lang="en-US" altLang="zh-CN" sz="2000">
              <a:sym typeface="+mn-ea"/>
            </a:endParaRPr>
          </a:p>
          <a:p>
            <a:pPr marL="0" indent="0" algn="l">
              <a:lnSpc>
                <a:spcPct val="150000"/>
              </a:lnSpc>
              <a:spcBef>
                <a:spcPts val="0"/>
              </a:spcBef>
              <a:buNone/>
            </a:pPr>
            <a:r>
              <a:rPr lang="en-US" altLang="zh-CN" sz="2000">
                <a:sym typeface="+mn-ea"/>
              </a:rPr>
              <a:t>遵义会议以后直至抗日战争时期，毛泽东在理论上系统地总结了中国革命的经验，分析和批判了教条主义的错误，并及时吸取抗日战争的新经验，形成了比较系统的哲学思想、军事思想、统一战线思想和党的建设思想，特别是系统地阐述了中国新民主主义革命的基本理论、基本路线和基本纲领，精辟地论证了党在民主革命时期的政策和策略。这标志着毛泽东思想走向成熟。1945年党的七大，把毛泽东思想确立为党的指导思想。</a:t>
            </a: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第二节  毛泽东思想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二、毛泽东思想的科学体系和主要内容</a:t>
            </a:r>
            <a:endParaRPr lang="en-US" altLang="zh-CN" sz="2000">
              <a:sym typeface="+mn-ea"/>
            </a:endParaRPr>
          </a:p>
          <a:p>
            <a:pPr marL="0" indent="0" algn="l">
              <a:lnSpc>
                <a:spcPct val="150000"/>
              </a:lnSpc>
              <a:spcBef>
                <a:spcPts val="0"/>
              </a:spcBef>
              <a:buNone/>
            </a:pPr>
            <a:r>
              <a:rPr lang="en-US" altLang="zh-CN" sz="2000">
                <a:sym typeface="+mn-ea"/>
              </a:rPr>
              <a:t>(一）	新民主主义革命理论</a:t>
            </a:r>
            <a:endParaRPr lang="en-US" altLang="zh-CN" sz="2000">
              <a:sym typeface="+mn-ea"/>
            </a:endParaRPr>
          </a:p>
          <a:p>
            <a:pPr marL="0" indent="0" algn="l">
              <a:lnSpc>
                <a:spcPct val="150000"/>
              </a:lnSpc>
              <a:spcBef>
                <a:spcPts val="0"/>
              </a:spcBef>
              <a:buNone/>
            </a:pPr>
            <a:r>
              <a:rPr lang="en-US" altLang="zh-CN" sz="2000">
                <a:sym typeface="+mn-ea"/>
              </a:rPr>
              <a:t>(二）	社会主义革命和社会主义建设理论</a:t>
            </a:r>
            <a:endParaRPr lang="en-US" altLang="zh-CN" sz="2000">
              <a:sym typeface="+mn-ea"/>
            </a:endParaRPr>
          </a:p>
          <a:p>
            <a:pPr marL="0" indent="0" algn="l">
              <a:lnSpc>
                <a:spcPct val="150000"/>
              </a:lnSpc>
              <a:spcBef>
                <a:spcPts val="0"/>
              </a:spcBef>
              <a:buNone/>
            </a:pPr>
            <a:r>
              <a:rPr lang="en-US" altLang="zh-CN" sz="2000">
                <a:sym typeface="+mn-ea"/>
              </a:rPr>
              <a:t>(三）	革命军队建设和军事战略的理论</a:t>
            </a:r>
            <a:endParaRPr lang="en-US" altLang="zh-CN" sz="2000">
              <a:sym typeface="+mn-ea"/>
            </a:endParaRPr>
          </a:p>
          <a:p>
            <a:pPr marL="0" indent="0" algn="l">
              <a:lnSpc>
                <a:spcPct val="150000"/>
              </a:lnSpc>
              <a:spcBef>
                <a:spcPts val="0"/>
              </a:spcBef>
              <a:buNone/>
            </a:pPr>
            <a:r>
              <a:rPr lang="en-US" altLang="zh-CN" sz="2000">
                <a:sym typeface="+mn-ea"/>
              </a:rPr>
              <a:t>(四）	政策和策略的理论</a:t>
            </a:r>
            <a:endParaRPr lang="en-US" altLang="zh-CN" sz="2000">
              <a:sym typeface="+mn-ea"/>
            </a:endParaRPr>
          </a:p>
          <a:p>
            <a:pPr marL="0" indent="0" algn="l">
              <a:lnSpc>
                <a:spcPct val="150000"/>
              </a:lnSpc>
              <a:spcBef>
                <a:spcPts val="0"/>
              </a:spcBef>
              <a:buNone/>
            </a:pPr>
            <a:r>
              <a:rPr lang="en-US" altLang="zh-CN" sz="2000">
                <a:sym typeface="+mn-ea"/>
              </a:rPr>
              <a:t>(五）	思想政治工作和文化工作的理论</a:t>
            </a:r>
            <a:endParaRPr lang="en-US" altLang="zh-CN" sz="2000">
              <a:sym typeface="+mn-ea"/>
            </a:endParaRPr>
          </a:p>
          <a:p>
            <a:pPr marL="0" indent="0" algn="l">
              <a:lnSpc>
                <a:spcPct val="150000"/>
              </a:lnSpc>
              <a:spcBef>
                <a:spcPts val="0"/>
              </a:spcBef>
              <a:buNone/>
            </a:pPr>
            <a:r>
              <a:rPr lang="en-US" altLang="zh-CN" sz="2000">
                <a:sym typeface="+mn-ea"/>
              </a:rPr>
              <a:t>(六）	党的建设理论</a:t>
            </a:r>
            <a:endParaRPr lang="en-US" altLang="zh-CN" sz="2000">
              <a:sym typeface="+mn-ea"/>
            </a:endParaRPr>
          </a:p>
          <a:p>
            <a:pPr marL="0" indent="0" algn="l">
              <a:lnSpc>
                <a:spcPct val="200000"/>
              </a:lnSpc>
              <a:spcBef>
                <a:spcPts val="0"/>
              </a:spcBef>
              <a:buNone/>
            </a:pPr>
            <a:r>
              <a:rPr sz="2000">
                <a:sym typeface="+mn-ea"/>
              </a:rPr>
              <a:t>三、毛泽东思想的历史地位和指导意义</a:t>
            </a:r>
            <a:endParaRPr sz="2000">
              <a:sym typeface="+mn-ea"/>
            </a:endParaRPr>
          </a:p>
          <a:p>
            <a:pPr marL="0" indent="0" algn="l">
              <a:lnSpc>
                <a:spcPct val="200000"/>
              </a:lnSpc>
              <a:spcBef>
                <a:spcPts val="0"/>
              </a:spcBef>
              <a:buNone/>
            </a:pPr>
            <a:r>
              <a:rPr sz="2000">
                <a:sym typeface="+mn-ea"/>
              </a:rPr>
              <a:t>(</a:t>
            </a:r>
            <a:r>
              <a:rPr lang="zh-CN" sz="2000">
                <a:sym typeface="+mn-ea"/>
              </a:rPr>
              <a:t>一</a:t>
            </a:r>
            <a:r>
              <a:rPr sz="2000">
                <a:sym typeface="+mn-ea"/>
              </a:rPr>
              <a:t>)马克思主义中国化第一次历史性飞跃的理论成果</a:t>
            </a:r>
            <a:endParaRPr sz="2000">
              <a:sym typeface="+mn-ea"/>
            </a:endParaRPr>
          </a:p>
          <a:p>
            <a:pPr marL="0" indent="0" algn="l">
              <a:lnSpc>
                <a:spcPct val="200000"/>
              </a:lnSpc>
              <a:spcBef>
                <a:spcPts val="0"/>
              </a:spcBef>
              <a:buNone/>
            </a:pPr>
            <a:r>
              <a:rPr sz="2000">
                <a:sym typeface="+mn-ea"/>
              </a:rPr>
              <a:t>(二）中国革命和建设的科学指南</a:t>
            </a:r>
            <a:endParaRPr sz="2000">
              <a:sym typeface="+mn-ea"/>
            </a:endParaRPr>
          </a:p>
          <a:p>
            <a:pPr marL="0" indent="0" algn="l">
              <a:lnSpc>
                <a:spcPct val="200000"/>
              </a:lnSpc>
              <a:spcBef>
                <a:spcPts val="0"/>
              </a:spcBef>
              <a:buNone/>
            </a:pPr>
            <a:r>
              <a:rPr sz="2000">
                <a:sym typeface="+mn-ea"/>
              </a:rPr>
              <a:t>(三）中国共产党和中国人民宝责的精神财富</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邓小平理论</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一、	邓小平理论的形成和发展</a:t>
            </a:r>
            <a:endParaRPr lang="en-US" altLang="zh-CN" sz="2000">
              <a:sym typeface="+mn-ea"/>
            </a:endParaRPr>
          </a:p>
          <a:p>
            <a:pPr marL="0" indent="0" algn="l">
              <a:lnSpc>
                <a:spcPct val="150000"/>
              </a:lnSpc>
              <a:spcBef>
                <a:spcPts val="0"/>
              </a:spcBef>
              <a:buNone/>
            </a:pPr>
            <a:r>
              <a:rPr lang="en-US" altLang="zh-CN" sz="2000">
                <a:sym typeface="+mn-ea"/>
              </a:rPr>
              <a:t>邓小平理论是马克思列宁主义基本原理与当代中国实际和时代特征相结合的产物，是毛泽东思想的继承和发展，是全党全国人民集体智慧的结晶，是中国共产党和中国人民最宝贵的精神财富。</a:t>
            </a:r>
            <a:endParaRPr lang="en-US" altLang="zh-CN" sz="2000">
              <a:sym typeface="+mn-ea"/>
            </a:endParaRPr>
          </a:p>
          <a:p>
            <a:pPr marL="0" indent="0" algn="l">
              <a:lnSpc>
                <a:spcPct val="150000"/>
              </a:lnSpc>
              <a:spcBef>
                <a:spcPts val="0"/>
              </a:spcBef>
              <a:buNone/>
            </a:pPr>
            <a:r>
              <a:rPr lang="en-US" altLang="zh-CN" sz="2000">
                <a:sym typeface="+mn-ea"/>
              </a:rPr>
              <a:t>二、	邓小平理论的科学体系和主要内容</a:t>
            </a:r>
            <a:endParaRPr lang="en-US" altLang="zh-CN" sz="2000">
              <a:sym typeface="+mn-ea"/>
            </a:endParaRPr>
          </a:p>
          <a:p>
            <a:pPr marL="0" indent="0" algn="l">
              <a:lnSpc>
                <a:spcPct val="150000"/>
              </a:lnSpc>
              <a:spcBef>
                <a:spcPts val="0"/>
              </a:spcBef>
              <a:buNone/>
            </a:pPr>
            <a:r>
              <a:rPr lang="en-US" altLang="zh-CN" sz="2000">
                <a:sym typeface="+mn-ea"/>
              </a:rPr>
              <a:t>邓小平理论围绕“什么是社会主义，怎样建设社会主义”这个中心问题，第一次系统而科学地回答了在我国这样一个经济文化落后的国家如何建设社会主义的一系列问题，构成了一个比较完整的理论体系。</a:t>
            </a: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邓小平理论</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三、邓小平理论的历史地位和指导意义</a:t>
            </a:r>
            <a:endParaRPr lang="en-US" altLang="zh-CN" sz="2000">
              <a:sym typeface="+mn-ea"/>
            </a:endParaRPr>
          </a:p>
          <a:p>
            <a:pPr marL="0" indent="0" algn="l">
              <a:lnSpc>
                <a:spcPct val="150000"/>
              </a:lnSpc>
              <a:spcBef>
                <a:spcPts val="0"/>
              </a:spcBef>
              <a:buNone/>
            </a:pPr>
            <a:r>
              <a:rPr lang="en-US" altLang="zh-CN" sz="2000">
                <a:sym typeface="+mn-ea"/>
              </a:rPr>
              <a:t>(一）	中国社会主义建设规律的科学认识</a:t>
            </a:r>
            <a:endParaRPr lang="en-US" altLang="zh-CN" sz="2000">
              <a:sym typeface="+mn-ea"/>
            </a:endParaRPr>
          </a:p>
          <a:p>
            <a:pPr marL="0" indent="0" algn="l">
              <a:lnSpc>
                <a:spcPct val="150000"/>
              </a:lnSpc>
              <a:spcBef>
                <a:spcPts val="0"/>
              </a:spcBef>
              <a:buNone/>
            </a:pPr>
            <a:r>
              <a:rPr lang="en-US" altLang="zh-CN" sz="2000">
                <a:sym typeface="+mn-ea"/>
              </a:rPr>
              <a:t>(二）	改革开放和社会主义现代化建设的科学指南</a:t>
            </a:r>
            <a:endParaRPr lang="en-US" altLang="zh-CN" sz="2000">
              <a:sym typeface="+mn-ea"/>
            </a:endParaRPr>
          </a:p>
          <a:p>
            <a:pPr marL="0" indent="0" algn="l">
              <a:lnSpc>
                <a:spcPct val="150000"/>
              </a:lnSpc>
              <a:spcBef>
                <a:spcPts val="0"/>
              </a:spcBef>
              <a:buNone/>
            </a:pPr>
            <a:r>
              <a:rPr lang="en-US" altLang="zh-CN" sz="2000">
                <a:sym typeface="+mn-ea"/>
              </a:rPr>
              <a:t>(三）	党和国家必须长期坚持的指导思想</a:t>
            </a: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第四节   “三个代表”重要思想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一、“三个代表”重要思想的形成和发展过程</a:t>
            </a:r>
            <a:endParaRPr lang="en-US" altLang="zh-CN" sz="2000">
              <a:sym typeface="+mn-ea"/>
            </a:endParaRPr>
          </a:p>
          <a:p>
            <a:pPr marL="0" indent="0" algn="l">
              <a:lnSpc>
                <a:spcPct val="150000"/>
              </a:lnSpc>
              <a:spcBef>
                <a:spcPts val="0"/>
              </a:spcBef>
              <a:buNone/>
            </a:pPr>
            <a:r>
              <a:rPr lang="en-US" altLang="zh-CN" sz="2000">
                <a:sym typeface="+mn-ea"/>
              </a:rPr>
              <a:t>第一阶段，从党的十三届四中全会到十五大，是“三个代表”重要思想萌芽和酝酿阶段。</a:t>
            </a:r>
            <a:endParaRPr lang="en-US" altLang="zh-CN" sz="2000">
              <a:sym typeface="+mn-ea"/>
            </a:endParaRPr>
          </a:p>
          <a:p>
            <a:pPr marL="0" indent="0" algn="l">
              <a:lnSpc>
                <a:spcPct val="150000"/>
              </a:lnSpc>
              <a:spcBef>
                <a:spcPts val="0"/>
              </a:spcBef>
              <a:buNone/>
            </a:pPr>
            <a:r>
              <a:rPr lang="en-US" altLang="zh-CN" sz="2000">
                <a:sym typeface="+mn-ea"/>
              </a:rPr>
              <a:t>第二阶段，从广东讲话到2001年《在庆祝中国共产党成立八十周年大会上的讲话》，是“三个代表”重要思想的形成阶段。</a:t>
            </a:r>
            <a:endParaRPr lang="en-US" altLang="zh-CN" sz="2000">
              <a:sym typeface="+mn-ea"/>
            </a:endParaRPr>
          </a:p>
          <a:p>
            <a:pPr marL="0" indent="0" algn="l">
              <a:lnSpc>
                <a:spcPct val="150000"/>
              </a:lnSpc>
              <a:spcBef>
                <a:spcPts val="0"/>
              </a:spcBef>
              <a:buNone/>
            </a:pPr>
            <a:r>
              <a:rPr lang="en-US" altLang="zh-CN" sz="2000">
                <a:sym typeface="+mn-ea"/>
              </a:rPr>
              <a:t>第三阶段，从“5. 31”讲话到党的十六大,是“三个代表”重要思想逐步深化并确立为党的指导思想的阶段。</a:t>
            </a: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第四节   “三个代表”重要思想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	“三个代表"重要思想的科学体系</a:t>
            </a:r>
            <a:endParaRPr lang="en-US" altLang="zh-CN" sz="2000">
              <a:sym typeface="+mn-ea"/>
            </a:endParaRPr>
          </a:p>
          <a:p>
            <a:pPr marL="0" indent="0" algn="l">
              <a:lnSpc>
                <a:spcPct val="150000"/>
              </a:lnSpc>
              <a:spcBef>
                <a:spcPts val="0"/>
              </a:spcBef>
              <a:buNone/>
            </a:pPr>
            <a:r>
              <a:rPr lang="en-US" altLang="zh-CN" sz="2000">
                <a:sym typeface="+mn-ea"/>
              </a:rPr>
              <a:t>“三个代表”重要思想在形成和发展的过程中，紧密结合新的实践，把治党和治国、执政和为民结合起来，在改革发展稳定、内政外交国防、治党治国治军各个方面，提出了一系列紧密联系、相互贯通的新思想、新观点、新论断。</a:t>
            </a:r>
            <a:endParaRPr lang="en-US" altLang="zh-CN" sz="2000">
              <a:sym typeface="+mn-ea"/>
            </a:endParaRPr>
          </a:p>
          <a:p>
            <a:pPr marL="0" indent="0" algn="l">
              <a:lnSpc>
                <a:spcPct val="150000"/>
              </a:lnSpc>
              <a:spcBef>
                <a:spcPts val="0"/>
              </a:spcBef>
              <a:buNone/>
            </a:pPr>
            <a:r>
              <a:rPr lang="en-US" altLang="zh-CN" sz="2000">
                <a:sym typeface="+mn-ea"/>
              </a:rPr>
              <a:t>“三个代表”是统一的整体，相互联系，相互促进。发展先进生产力，是发展先进文化的基础，是实现最广大人民根本利益的前提;发展先进文化，是发展先进生产力和实现最广大人民根本利益的重要思想保证;发展先进生产力和先进文化，归根到底就是为了实现最广大人民的根本利益，而人民群众则是创造先进生产力和先进文化的主体，也是实现自身利益的</a:t>
            </a:r>
            <a:endParaRPr lang="en-US" altLang="zh-CN" sz="2000">
              <a:sym typeface="+mn-ea"/>
            </a:endParaRPr>
          </a:p>
          <a:p>
            <a:pPr marL="0" indent="0" algn="l">
              <a:lnSpc>
                <a:spcPct val="150000"/>
              </a:lnSpc>
              <a:spcBef>
                <a:spcPts val="0"/>
              </a:spcBef>
              <a:buNone/>
            </a:pPr>
            <a:r>
              <a:rPr lang="en-US" altLang="zh-CN" sz="2000">
                <a:sym typeface="+mn-ea"/>
              </a:rPr>
              <a:t>根本力量。</a:t>
            </a: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第四节   “三个代表”重要思想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三、	"三个代表”重要思想的主要内容</a:t>
            </a:r>
            <a:endParaRPr lang="en-US" altLang="zh-CN" sz="2000">
              <a:sym typeface="+mn-ea"/>
            </a:endParaRPr>
          </a:p>
          <a:p>
            <a:pPr marL="457200" indent="-457200" algn="l">
              <a:lnSpc>
                <a:spcPct val="150000"/>
              </a:lnSpc>
              <a:spcBef>
                <a:spcPts val="0"/>
              </a:spcBef>
              <a:buAutoNum type="arabicPeriod"/>
            </a:pPr>
            <a:r>
              <a:rPr lang="en-US" altLang="zh-CN" sz="2000">
                <a:sym typeface="+mn-ea"/>
              </a:rPr>
              <a:t>在中国特色社会主义思想路线问题上，“三个代表”重要思想强调大力弘扬与时俱进的精神，丰富和发展了中国特色社会主义的思想路线。</a:t>
            </a:r>
            <a:endParaRPr lang="en-US" altLang="zh-CN" sz="2000">
              <a:sym typeface="+mn-ea"/>
            </a:endParaRPr>
          </a:p>
          <a:p>
            <a:pPr marL="457200" indent="-457200" algn="l">
              <a:lnSpc>
                <a:spcPct val="150000"/>
              </a:lnSpc>
              <a:spcBef>
                <a:spcPts val="0"/>
              </a:spcBef>
              <a:buAutoNum type="arabicPeriod"/>
            </a:pPr>
            <a:r>
              <a:rPr lang="en-US" altLang="zh-CN" sz="2000">
                <a:sym typeface="+mn-ea"/>
              </a:rPr>
              <a:t>在中国特色社会主义发展道路问题上，它提出了“发展是党执政兴国的第一要务”的著名论断。</a:t>
            </a:r>
            <a:endParaRPr lang="en-US" altLang="zh-CN" sz="2000">
              <a:sym typeface="+mn-ea"/>
            </a:endParaRPr>
          </a:p>
          <a:p>
            <a:pPr marL="457200" indent="-457200" algn="l">
              <a:lnSpc>
                <a:spcPct val="150000"/>
              </a:lnSpc>
              <a:spcBef>
                <a:spcPts val="0"/>
              </a:spcBef>
              <a:buAutoNum type="arabicPeriod"/>
            </a:pPr>
            <a:r>
              <a:rPr lang="en-US" altLang="zh-CN" sz="2000">
                <a:sym typeface="+mn-ea"/>
              </a:rPr>
              <a:t>在中国特色社会主义发展阶段和发展战略问题上，它提出了全面建设更高水平的小康社会的奋斗目标，深化了邓小平关于分阶段、有步骤地实现现代化的战略思想，丰富了我们党关于社会主义初级阶段的理论，符合中国国情，符合人民愿望，有利于最广泛最充分地调动一切积极因素为实现中华民族伟大复兴而奋斗。</a:t>
            </a:r>
            <a:endParaRPr lang="en-US" altLang="zh-CN" sz="2000">
              <a:sym typeface="+mn-ea"/>
            </a:endParaRPr>
          </a:p>
          <a:p>
            <a:pPr marL="457200" indent="-457200" algn="l">
              <a:lnSpc>
                <a:spcPct val="150000"/>
              </a:lnSpc>
              <a:spcBef>
                <a:spcPts val="0"/>
              </a:spcBef>
              <a:buAutoNum type="arabicPeriod"/>
            </a:pPr>
            <a:r>
              <a:rPr lang="en-US" altLang="zh-CN" sz="2000">
                <a:sym typeface="+mn-ea"/>
              </a:rPr>
              <a:t>在中国特色社会主义根本任务问题上，它强调生产力是社会发展的最终决定力量，人类社会的发展，是先进生产力不断取代落后生产力的历史过程。</a:t>
            </a: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第四节   “三个代表”重要思想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5.    在中国特色社会主义改革问题上，它强调：改革是社会主义制度的自我完善和发展，是经济和社会发展的强大动力。</a:t>
            </a:r>
            <a:endParaRPr lang="en-US" altLang="zh-CN" sz="2000">
              <a:sym typeface="+mn-ea"/>
            </a:endParaRPr>
          </a:p>
          <a:p>
            <a:pPr marL="0" indent="0" algn="l">
              <a:lnSpc>
                <a:spcPct val="150000"/>
              </a:lnSpc>
              <a:spcBef>
                <a:spcPts val="0"/>
              </a:spcBef>
              <a:buNone/>
            </a:pPr>
            <a:r>
              <a:rPr lang="en-US" altLang="zh-CN" sz="2000">
                <a:sym typeface="+mn-ea"/>
              </a:rPr>
              <a:t>6.    在中国特色社会主义的对外开放问题上，它强调对外开放是一项长期的基本国策。</a:t>
            </a:r>
            <a:endParaRPr lang="en-US" altLang="zh-CN" sz="2000">
              <a:sym typeface="+mn-ea"/>
            </a:endParaRPr>
          </a:p>
          <a:p>
            <a:pPr marL="0" indent="0" algn="l">
              <a:lnSpc>
                <a:spcPct val="150000"/>
              </a:lnSpc>
              <a:spcBef>
                <a:spcPts val="0"/>
              </a:spcBef>
              <a:buNone/>
            </a:pPr>
            <a:r>
              <a:rPr lang="en-US" altLang="zh-CN" sz="2000">
                <a:sym typeface="+mn-ea"/>
              </a:rPr>
              <a:t>7.   在中国特色社会主义经济建设方面，它强调：我国是发展中的社会主义国家，在经济上要赶上发达国家，就要保持必要的发展速度，但更要注重增长的质量，努力实现发展的速度和结构、质量、效益相统一，保持国民经济持续、快速、健康发展。</a:t>
            </a:r>
            <a:endParaRPr lang="en-US" altLang="zh-CN" sz="2000">
              <a:sym typeface="+mn-ea"/>
            </a:endParaRPr>
          </a:p>
          <a:p>
            <a:pPr marL="0" indent="0" algn="l">
              <a:lnSpc>
                <a:spcPct val="150000"/>
              </a:lnSpc>
              <a:spcBef>
                <a:spcPts val="0"/>
              </a:spcBef>
              <a:buNone/>
            </a:pPr>
            <a:r>
              <a:rPr lang="en-US" altLang="zh-CN" sz="2000">
                <a:sym typeface="+mn-ea"/>
              </a:rPr>
              <a:t>8.   在中国特色社会主义政治建设方面，它提出：发展社会主义民主政治，建设社会主义政治文明，是社会主义现代化建设的重要目标，必须在坚持四项基本原则的前提下，继续积极稳妥地推进政治体制改革，扩大社会主义民主，健全社会主义法制，建设社会主义法治国家，巩固和发展民主团结、生动活泼、安定和谐的政治局面。</a:t>
            </a: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第二节   哲学基本问题——唯物主义和唯心主义</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(二）唯心主义的历史发展形态</a:t>
            </a:r>
            <a:endParaRPr lang="zh-CN" sz="2000">
              <a:sym typeface="+mn-ea"/>
            </a:endParaRPr>
          </a:p>
          <a:p>
            <a:pPr marL="0" indent="0">
              <a:lnSpc>
                <a:spcPct val="150000"/>
              </a:lnSpc>
              <a:spcBef>
                <a:spcPts val="0"/>
              </a:spcBef>
              <a:buNone/>
            </a:pPr>
            <a:r>
              <a:rPr lang="zh-CN" sz="2000">
                <a:sym typeface="+mn-ea"/>
              </a:rPr>
              <a:t>1.唯心主义的两种形态。</a:t>
            </a:r>
            <a:endParaRPr lang="zh-CN" sz="2000">
              <a:sym typeface="+mn-ea"/>
            </a:endParaRPr>
          </a:p>
          <a:p>
            <a:pPr marL="0" indent="0">
              <a:lnSpc>
                <a:spcPct val="150000"/>
              </a:lnSpc>
              <a:spcBef>
                <a:spcPts val="0"/>
              </a:spcBef>
              <a:buNone/>
            </a:pPr>
            <a:r>
              <a:rPr lang="zh-CN" sz="2000">
                <a:sym typeface="+mn-ea"/>
              </a:rPr>
              <a:t>唯心主义可以分为客观唯心主义和主观唯心主义两种历史形态。</a:t>
            </a:r>
            <a:endParaRPr lang="zh-CN" sz="2000">
              <a:sym typeface="+mn-ea"/>
            </a:endParaRPr>
          </a:p>
          <a:p>
            <a:pPr marL="0" indent="0">
              <a:lnSpc>
                <a:spcPct val="150000"/>
              </a:lnSpc>
              <a:spcBef>
                <a:spcPts val="0"/>
              </a:spcBef>
              <a:buNone/>
            </a:pPr>
            <a:r>
              <a:rPr lang="zh-CN" sz="2000">
                <a:sym typeface="+mn-ea"/>
              </a:rPr>
              <a:t>2.唯心主义在当代发展的体现。</a:t>
            </a:r>
            <a:endParaRPr lang="zh-CN" sz="2000">
              <a:sym typeface="+mn-ea"/>
            </a:endParaRPr>
          </a:p>
          <a:p>
            <a:pPr marL="0" indent="0">
              <a:lnSpc>
                <a:spcPct val="150000"/>
              </a:lnSpc>
              <a:spcBef>
                <a:spcPts val="0"/>
              </a:spcBef>
              <a:buNone/>
            </a:pPr>
            <a:r>
              <a:rPr lang="zh-CN" sz="2000">
                <a:sym typeface="+mn-ea"/>
              </a:rPr>
              <a:t>唯心主义发展到当代，越来越倾向于主观唯心主义化。</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第四节   “三个代表”重要思想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9.   在中国特色社会主义文化建设方面，它强调：中国特色社会主义文化，是凝聚和激励全国各族人民的重要力量，是综合国力的重要标志。</a:t>
            </a:r>
            <a:endParaRPr lang="en-US" altLang="zh-CN" sz="2000">
              <a:sym typeface="+mn-ea"/>
            </a:endParaRPr>
          </a:p>
          <a:p>
            <a:pPr marL="0" indent="0" algn="l">
              <a:lnSpc>
                <a:spcPct val="150000"/>
              </a:lnSpc>
              <a:spcBef>
                <a:spcPts val="0"/>
              </a:spcBef>
              <a:buNone/>
            </a:pPr>
            <a:r>
              <a:rPr lang="en-US" altLang="zh-CN" sz="2000">
                <a:sym typeface="+mn-ea"/>
              </a:rPr>
              <a:t>10.  在坚持和发展爱国统一战线方面，它强调，在新世纪，统一战线作为党的一个重要法宝，绝不能丢掉;作为党的一个政治优势，绝不能削弱;作为党的一项长期方针，绝不能动摇。</a:t>
            </a:r>
            <a:endParaRPr lang="en-US" altLang="zh-CN" sz="2000">
              <a:sym typeface="+mn-ea"/>
            </a:endParaRPr>
          </a:p>
          <a:p>
            <a:pPr marL="0" indent="0" algn="l">
              <a:lnSpc>
                <a:spcPct val="150000"/>
              </a:lnSpc>
              <a:spcBef>
                <a:spcPts val="0"/>
              </a:spcBef>
              <a:buNone/>
            </a:pPr>
            <a:r>
              <a:rPr lang="en-US" altLang="zh-CN" sz="2000">
                <a:sym typeface="+mn-ea"/>
              </a:rPr>
              <a:t>11.  在实现祖国完全统一方面，它强调，完成祖国统一大业是中华民族的根本利益所在。</a:t>
            </a:r>
            <a:endParaRPr lang="en-US" altLang="zh-CN" sz="2000">
              <a:sym typeface="+mn-ea"/>
            </a:endParaRPr>
          </a:p>
          <a:p>
            <a:pPr marL="0" indent="0" algn="l">
              <a:lnSpc>
                <a:spcPct val="150000"/>
              </a:lnSpc>
              <a:spcBef>
                <a:spcPts val="0"/>
              </a:spcBef>
              <a:buNone/>
            </a:pPr>
            <a:r>
              <a:rPr lang="en-US" altLang="zh-CN" sz="2000">
                <a:sym typeface="+mn-ea"/>
              </a:rPr>
              <a:t>12.  在中国特色社会主义的外交和国际战略方面，江泽民深刻洞察世界形势发展的总趋势，提出了一系列外交战略思想，丰富了中国特色社会主义外交的理论和实践。</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第四节   “三个代表”重要思想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13.  在中国特色社会主义的执政党建设方面，它强调：高度重视和不断加强自身建设，是我们党从小到大、由弱到强，从挫折中奋起、在战胜困难中不断成熟的一大法宝，加强党的建设，必须按照党的政治路线来进行，围绕党的中心任务来展开，朝着党的建设总目标来加强，不断提高党的创造力、凝聚力和战斗力。</a:t>
            </a:r>
            <a:endParaRPr lang="en-US" altLang="zh-CN" sz="2000">
              <a:sym typeface="+mn-ea"/>
            </a:endParaRPr>
          </a:p>
          <a:p>
            <a:pPr marL="0" indent="0" algn="l">
              <a:lnSpc>
                <a:spcPct val="150000"/>
              </a:lnSpc>
              <a:spcBef>
                <a:spcPts val="0"/>
              </a:spcBef>
              <a:buNone/>
            </a:pPr>
            <a:r>
              <a:rPr lang="en-US" altLang="zh-CN" sz="2000">
                <a:sym typeface="+mn-ea"/>
              </a:rPr>
              <a:t>14.  在建设中国特色社会主义的根本目的方面，它强调：人民是我们国家的主人，是决定我国前途和命运的根本力量，是历史的真正创造者。</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第四节   “三个代表”重要思想</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四、“三个代表”重要思想的历史地位和指导意义</a:t>
            </a:r>
            <a:endParaRPr lang="en-US" altLang="zh-CN" sz="2000">
              <a:sym typeface="+mn-ea"/>
            </a:endParaRPr>
          </a:p>
          <a:p>
            <a:pPr marL="0" indent="0" algn="l">
              <a:lnSpc>
                <a:spcPct val="150000"/>
              </a:lnSpc>
              <a:spcBef>
                <a:spcPts val="0"/>
              </a:spcBef>
              <a:buNone/>
            </a:pPr>
            <a:r>
              <a:rPr lang="en-US" altLang="zh-CN" sz="2000">
                <a:sym typeface="+mn-ea"/>
              </a:rPr>
              <a:t>(一）“三个代表”重要思想的历史地位</a:t>
            </a:r>
            <a:endParaRPr lang="en-US" altLang="zh-CN" sz="2000">
              <a:sym typeface="+mn-ea"/>
            </a:endParaRPr>
          </a:p>
          <a:p>
            <a:pPr marL="0" indent="0" algn="l">
              <a:lnSpc>
                <a:spcPct val="150000"/>
              </a:lnSpc>
              <a:spcBef>
                <a:spcPts val="0"/>
              </a:spcBef>
              <a:buNone/>
            </a:pPr>
            <a:r>
              <a:rPr lang="en-US" altLang="zh-CN" sz="2000">
                <a:sym typeface="+mn-ea"/>
              </a:rPr>
              <a:t>1.“三个代表”重要思想同马克思列宁主义、毛泽东思想和邓小平理论是一脉相承的科学体系</a:t>
            </a:r>
            <a:endParaRPr lang="en-US" altLang="zh-CN" sz="2000">
              <a:sym typeface="+mn-ea"/>
            </a:endParaRPr>
          </a:p>
          <a:p>
            <a:pPr marL="0" indent="0" algn="l">
              <a:lnSpc>
                <a:spcPct val="150000"/>
              </a:lnSpc>
              <a:spcBef>
                <a:spcPts val="0"/>
              </a:spcBef>
              <a:buNone/>
            </a:pPr>
            <a:r>
              <a:rPr lang="en-US" altLang="zh-CN" sz="2000">
                <a:sym typeface="+mn-ea"/>
              </a:rPr>
              <a:t>第一，它们有着共同的哲学基础，这就是辩证唯物主义和历史唯物主义。</a:t>
            </a:r>
            <a:endParaRPr lang="en-US" altLang="zh-CN" sz="2000">
              <a:sym typeface="+mn-ea"/>
            </a:endParaRPr>
          </a:p>
          <a:p>
            <a:pPr marL="0" indent="0" algn="l">
              <a:lnSpc>
                <a:spcPct val="150000"/>
              </a:lnSpc>
              <a:spcBef>
                <a:spcPts val="0"/>
              </a:spcBef>
              <a:buNone/>
            </a:pPr>
            <a:r>
              <a:rPr lang="en-US" altLang="zh-CN" sz="2000">
                <a:sym typeface="+mn-ea"/>
              </a:rPr>
              <a:t>第二，它们有着共同的理论品格，这就是与时俱进。</a:t>
            </a:r>
            <a:endParaRPr lang="en-US" altLang="zh-CN" sz="2000">
              <a:sym typeface="+mn-ea"/>
            </a:endParaRPr>
          </a:p>
          <a:p>
            <a:pPr marL="0" indent="0" algn="l">
              <a:lnSpc>
                <a:spcPct val="150000"/>
              </a:lnSpc>
              <a:spcBef>
                <a:spcPts val="0"/>
              </a:spcBef>
              <a:buNone/>
            </a:pPr>
            <a:r>
              <a:rPr lang="en-US" altLang="zh-CN" sz="2000">
                <a:sym typeface="+mn-ea"/>
              </a:rPr>
              <a:t>第三，它们有着共同的价值取向，这就是视人民利益高于一切。</a:t>
            </a:r>
            <a:endParaRPr lang="en-US" altLang="zh-CN" sz="2000">
              <a:sym typeface="+mn-ea"/>
            </a:endParaRPr>
          </a:p>
          <a:p>
            <a:pPr marL="0" indent="0" algn="l">
              <a:lnSpc>
                <a:spcPct val="150000"/>
              </a:lnSpc>
              <a:spcBef>
                <a:spcPts val="0"/>
              </a:spcBef>
              <a:buNone/>
            </a:pPr>
            <a:r>
              <a:rPr lang="en-US" altLang="zh-CN" sz="2000">
                <a:sym typeface="+mn-ea"/>
              </a:rPr>
              <a:t>2.“三个代表”重要思想是对马克思列宁主义、毛泽东思想和邓小平理论的继承和发展</a:t>
            </a:r>
            <a:endParaRPr lang="en-US" altLang="zh-CN" sz="2000">
              <a:sym typeface="+mn-ea"/>
            </a:endParaRPr>
          </a:p>
          <a:p>
            <a:pPr marL="0" indent="0" algn="l">
              <a:lnSpc>
                <a:spcPct val="150000"/>
              </a:lnSpc>
              <a:spcBef>
                <a:spcPts val="0"/>
              </a:spcBef>
              <a:buNone/>
            </a:pPr>
            <a:r>
              <a:rPr lang="en-US" altLang="zh-CN" sz="2000">
                <a:sym typeface="+mn-ea"/>
              </a:rPr>
              <a:t>(二）“三个代表”重要思想的指导意义</a:t>
            </a:r>
            <a:endParaRPr lang="en-US" altLang="zh-CN" sz="2000">
              <a:sym typeface="+mn-ea"/>
            </a:endParaRPr>
          </a:p>
          <a:p>
            <a:pPr marL="0" indent="0" algn="l">
              <a:lnSpc>
                <a:spcPct val="150000"/>
              </a:lnSpc>
              <a:spcBef>
                <a:spcPts val="0"/>
              </a:spcBef>
              <a:buNone/>
            </a:pPr>
            <a:r>
              <a:rPr lang="en-US" altLang="zh-CN" sz="2000">
                <a:sym typeface="+mn-ea"/>
              </a:rPr>
              <a:t>1.建设什么样的党，怎样建设党是一个重大的理论和实践问题</a:t>
            </a:r>
            <a:endParaRPr lang="en-US" altLang="zh-CN" sz="2000">
              <a:sym typeface="+mn-ea"/>
            </a:endParaRPr>
          </a:p>
          <a:p>
            <a:pPr marL="0" indent="0" algn="l">
              <a:lnSpc>
                <a:spcPct val="150000"/>
              </a:lnSpc>
              <a:spcBef>
                <a:spcPts val="0"/>
              </a:spcBef>
              <a:buNone/>
            </a:pPr>
            <a:r>
              <a:rPr lang="en-US" altLang="zh-CN" sz="2000">
                <a:sym typeface="+mn-ea"/>
              </a:rPr>
              <a:t>2.“三个代表”是加强和改进党的建设的根本指导思想</a:t>
            </a:r>
            <a:endParaRPr lang="en-US" altLang="zh-CN" sz="2000">
              <a:sym typeface="+mn-ea"/>
            </a:endParaRPr>
          </a:p>
          <a:p>
            <a:pPr marL="0" indent="0" algn="l">
              <a:lnSpc>
                <a:spcPct val="150000"/>
              </a:lnSpc>
              <a:spcBef>
                <a:spcPts val="0"/>
              </a:spcBef>
              <a:buNone/>
            </a:pPr>
            <a:r>
              <a:rPr lang="en-US" altLang="zh-CN" sz="2000">
                <a:sym typeface="+mn-ea"/>
              </a:rPr>
              <a:t>3.“三个代表”是社会主义自我完善和发展的理论武器</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第五节   科学发展观</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一、科学发展观的形成与发展</a:t>
            </a:r>
            <a:endParaRPr lang="en-US" altLang="zh-CN" sz="2000">
              <a:sym typeface="+mn-ea"/>
            </a:endParaRPr>
          </a:p>
          <a:p>
            <a:pPr marL="0" indent="0" algn="l">
              <a:lnSpc>
                <a:spcPct val="150000"/>
              </a:lnSpc>
              <a:spcBef>
                <a:spcPts val="0"/>
              </a:spcBef>
              <a:buNone/>
            </a:pPr>
            <a:r>
              <a:rPr lang="en-US" altLang="zh-CN" sz="2000">
                <a:sym typeface="+mn-ea"/>
              </a:rPr>
              <a:t>科学发展观是以胡锦涛为总书记的党中央立足我国社会主义初级阶段的基本国情、准确把握世界发展新趋势、紧密结合我国改革开放和社会主义现代化建设实际、继承和发展党的三代中央领导集体关于发展的重要思想基础上形成的科学理论。</a:t>
            </a:r>
            <a:endParaRPr lang="en-US" altLang="zh-CN" sz="2000">
              <a:sym typeface="+mn-ea"/>
            </a:endParaRPr>
          </a:p>
          <a:p>
            <a:pPr marL="0" indent="0" algn="l">
              <a:lnSpc>
                <a:spcPct val="150000"/>
              </a:lnSpc>
              <a:spcBef>
                <a:spcPts val="0"/>
              </a:spcBef>
              <a:buNone/>
            </a:pPr>
            <a:r>
              <a:rPr lang="en-US" altLang="zh-CN" sz="2000">
                <a:sym typeface="+mn-ea"/>
              </a:rPr>
              <a:t>(一）	科学概念的正式提出</a:t>
            </a:r>
            <a:endParaRPr lang="en-US" altLang="zh-CN" sz="2000">
              <a:sym typeface="+mn-ea"/>
            </a:endParaRPr>
          </a:p>
          <a:p>
            <a:pPr marL="0" indent="0" algn="l">
              <a:lnSpc>
                <a:spcPct val="150000"/>
              </a:lnSpc>
              <a:spcBef>
                <a:spcPts val="0"/>
              </a:spcBef>
              <a:buNone/>
            </a:pPr>
            <a:r>
              <a:rPr lang="en-US" altLang="zh-CN" sz="2000">
                <a:sym typeface="+mn-ea"/>
              </a:rPr>
              <a:t>任何一种科学理论都是适应社会现实发展需要而形成的。</a:t>
            </a:r>
            <a:endParaRPr lang="en-US" altLang="zh-CN" sz="2000">
              <a:sym typeface="+mn-ea"/>
            </a:endParaRPr>
          </a:p>
          <a:p>
            <a:pPr marL="0" indent="0" algn="l">
              <a:lnSpc>
                <a:spcPct val="150000"/>
              </a:lnSpc>
              <a:spcBef>
                <a:spcPts val="0"/>
              </a:spcBef>
              <a:buNone/>
            </a:pPr>
            <a:r>
              <a:rPr lang="en-US" altLang="zh-CN" sz="2000">
                <a:sym typeface="+mn-ea"/>
              </a:rPr>
              <a:t>(二）	地位作用的最初阐释</a:t>
            </a:r>
            <a:endParaRPr lang="en-US" altLang="zh-CN" sz="2000">
              <a:sym typeface="+mn-ea"/>
            </a:endParaRPr>
          </a:p>
          <a:p>
            <a:pPr marL="0" indent="0" algn="l">
              <a:lnSpc>
                <a:spcPct val="150000"/>
              </a:lnSpc>
              <a:spcBef>
                <a:spcPts val="0"/>
              </a:spcBef>
              <a:buNone/>
            </a:pPr>
            <a:r>
              <a:rPr lang="en-US" altLang="zh-CN" sz="2000">
                <a:sym typeface="+mn-ea"/>
              </a:rPr>
              <a:t>党的十六届三中全会以后，党中央对科学发展观重要地位和作用的认识提升到一个新的高度。</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第五节   科学发展观</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(三）科学表述的正式形成</a:t>
            </a:r>
            <a:endParaRPr lang="en-US" altLang="zh-CN" sz="2000">
              <a:sym typeface="+mn-ea"/>
            </a:endParaRPr>
          </a:p>
          <a:p>
            <a:pPr marL="0" indent="0" algn="l">
              <a:lnSpc>
                <a:spcPct val="150000"/>
              </a:lnSpc>
              <a:spcBef>
                <a:spcPts val="0"/>
              </a:spcBef>
              <a:buNone/>
            </a:pPr>
            <a:r>
              <a:rPr lang="en-US" altLang="zh-CN" sz="2000">
                <a:sym typeface="+mn-ea"/>
              </a:rPr>
              <a:t>以胡锦涛为总书记的党中央对科学发展观的认识再次上升到一个新的层次，其具体标志就是把“以人为本”这一核心内容正式纳人科学发展观的科学内涵之中，从而使科学发展观的基本内容更为明确,精神实质更加鲜明。</a:t>
            </a:r>
            <a:endParaRPr lang="en-US" altLang="zh-CN" sz="2000">
              <a:sym typeface="+mn-ea"/>
            </a:endParaRPr>
          </a:p>
          <a:p>
            <a:pPr marL="0" indent="0" algn="l">
              <a:lnSpc>
                <a:spcPct val="150000"/>
              </a:lnSpc>
              <a:spcBef>
                <a:spcPts val="0"/>
              </a:spcBef>
              <a:buNone/>
            </a:pPr>
            <a:r>
              <a:rPr lang="en-US" altLang="zh-CN" sz="2000">
                <a:sym typeface="+mn-ea"/>
              </a:rPr>
              <a:t>二、科学发展观的核心内容</a:t>
            </a:r>
            <a:endParaRPr lang="en-US" altLang="zh-CN" sz="2000">
              <a:sym typeface="+mn-ea"/>
            </a:endParaRPr>
          </a:p>
          <a:p>
            <a:pPr marL="0" indent="0" algn="l">
              <a:lnSpc>
                <a:spcPct val="150000"/>
              </a:lnSpc>
              <a:spcBef>
                <a:spcPts val="0"/>
              </a:spcBef>
              <a:buNone/>
            </a:pPr>
            <a:r>
              <a:rPr lang="en-US" altLang="zh-CN" sz="2000">
                <a:sym typeface="+mn-ea"/>
              </a:rPr>
              <a:t>科学发展观的第一要义是发展。</a:t>
            </a:r>
            <a:endParaRPr lang="en-US" altLang="zh-CN" sz="2000">
              <a:sym typeface="+mn-ea"/>
            </a:endParaRPr>
          </a:p>
          <a:p>
            <a:pPr marL="0" indent="0" algn="l">
              <a:lnSpc>
                <a:spcPct val="150000"/>
              </a:lnSpc>
              <a:spcBef>
                <a:spcPts val="0"/>
              </a:spcBef>
              <a:buNone/>
            </a:pPr>
            <a:r>
              <a:rPr lang="en-US" altLang="zh-CN" sz="2000">
                <a:sym typeface="+mn-ea"/>
              </a:rPr>
              <a:t>科学发展观的核心是以人为本。</a:t>
            </a:r>
            <a:endParaRPr lang="en-US" altLang="zh-CN" sz="2000">
              <a:sym typeface="+mn-ea"/>
            </a:endParaRPr>
          </a:p>
          <a:p>
            <a:pPr marL="0" indent="0" algn="l">
              <a:lnSpc>
                <a:spcPct val="150000"/>
              </a:lnSpc>
              <a:spcBef>
                <a:spcPts val="0"/>
              </a:spcBef>
              <a:buNone/>
            </a:pPr>
            <a:r>
              <a:rPr lang="en-US" altLang="zh-CN" sz="2000">
                <a:sym typeface="+mn-ea"/>
              </a:rPr>
              <a:t>科学发展观的基本要求是全面协调可持续。</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第五节   科学发展观</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三、科学发展观的历史地位和指导意义</a:t>
            </a:r>
            <a:endParaRPr lang="en-US" altLang="zh-CN" sz="2000">
              <a:sym typeface="+mn-ea"/>
            </a:endParaRPr>
          </a:p>
          <a:p>
            <a:pPr marL="0" indent="0" algn="l">
              <a:lnSpc>
                <a:spcPct val="150000"/>
              </a:lnSpc>
              <a:spcBef>
                <a:spcPts val="0"/>
              </a:spcBef>
              <a:buNone/>
            </a:pPr>
            <a:r>
              <a:rPr lang="en-US" altLang="zh-CN" sz="2000">
                <a:sym typeface="+mn-ea"/>
              </a:rPr>
              <a:t>(</a:t>
            </a:r>
            <a:r>
              <a:rPr lang="zh-CN" altLang="en-US" sz="2000">
                <a:sym typeface="+mn-ea"/>
              </a:rPr>
              <a:t>一</a:t>
            </a:r>
            <a:r>
              <a:rPr lang="en-US" altLang="zh-CN" sz="2000">
                <a:sym typeface="+mn-ea"/>
              </a:rPr>
              <a:t>)科学发展观是在毛泽东思想、邓小平理论和“三个代表”重要思想指导下提出来的</a:t>
            </a:r>
            <a:endParaRPr lang="en-US" altLang="zh-CN" sz="2000">
              <a:sym typeface="+mn-ea"/>
            </a:endParaRPr>
          </a:p>
          <a:p>
            <a:pPr marL="0" indent="0" algn="l">
              <a:lnSpc>
                <a:spcPct val="150000"/>
              </a:lnSpc>
              <a:spcBef>
                <a:spcPts val="0"/>
              </a:spcBef>
              <a:buNone/>
            </a:pPr>
            <a:r>
              <a:rPr lang="en-US" altLang="zh-CN" sz="2000">
                <a:sym typeface="+mn-ea"/>
              </a:rPr>
              <a:t>科学发展观同毛泽东思想、邓小平理论和“三个代表”重要思想有关发展的思想是一脉相承而又与时倶进的关系。</a:t>
            </a:r>
            <a:endParaRPr lang="en-US" altLang="zh-CN" sz="2000">
              <a:sym typeface="+mn-ea"/>
            </a:endParaRPr>
          </a:p>
          <a:p>
            <a:pPr marL="0" indent="0" algn="l">
              <a:lnSpc>
                <a:spcPct val="150000"/>
              </a:lnSpc>
              <a:spcBef>
                <a:spcPts val="0"/>
              </a:spcBef>
              <a:buNone/>
            </a:pPr>
            <a:r>
              <a:rPr lang="en-US" altLang="zh-CN" sz="2000">
                <a:sym typeface="+mn-ea"/>
              </a:rPr>
              <a:t>(二）科学发展观是马克思主义关于发展的世界观和方法论的集中体现</a:t>
            </a:r>
            <a:endParaRPr lang="en-US" altLang="zh-CN" sz="2000">
              <a:sym typeface="+mn-ea"/>
            </a:endParaRPr>
          </a:p>
          <a:p>
            <a:pPr marL="0" indent="0" algn="l">
              <a:lnSpc>
                <a:spcPct val="150000"/>
              </a:lnSpc>
              <a:spcBef>
                <a:spcPts val="0"/>
              </a:spcBef>
              <a:buNone/>
            </a:pPr>
            <a:r>
              <a:rPr lang="en-US" altLang="zh-CN" sz="2000">
                <a:sym typeface="+mn-ea"/>
              </a:rPr>
              <a:t>世界观是人们对世界的总体看法和根本观点，方法论是人们认识和改造世界所遵循的根本方法。世界观和方法论体现到发展问题上就是发展观。(三）科学发展观是重要指导方针和重大战略思想</a:t>
            </a:r>
            <a:endParaRPr lang="en-US" altLang="zh-CN" sz="2000">
              <a:sym typeface="+mn-ea"/>
            </a:endParaRPr>
          </a:p>
          <a:p>
            <a:pPr marL="0" indent="0" algn="l">
              <a:lnSpc>
                <a:spcPct val="150000"/>
              </a:lnSpc>
              <a:spcBef>
                <a:spcPts val="0"/>
              </a:spcBef>
              <a:buNone/>
            </a:pPr>
            <a:r>
              <a:rPr lang="en-US" altLang="zh-CN" sz="2000">
                <a:sym typeface="+mn-ea"/>
              </a:rPr>
              <a:t>科学发展观是我国经济社会发展的重要指导方针和发展中国特色社会主义必须坚持和贯彻的重大战略思想。</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en-US" altLang="zh-CN" sz="3600">
                <a:sym typeface="+mn-ea"/>
              </a:rPr>
              <a:t>第二章   新民主主义革命理论和社会主义改造理论</a:t>
            </a:r>
            <a:endParaRPr lang="en-US" altLang="zh-CN" sz="3600">
              <a:sym typeface="+mn-ea"/>
            </a:endParaRPr>
          </a:p>
        </p:txBody>
      </p:sp>
      <p:sp>
        <p:nvSpPr>
          <p:cNvPr id="6146" name="文本占位符 7170"/>
          <p:cNvSpPr/>
          <p:nvPr>
            <p:ph idx="1"/>
          </p:nvPr>
        </p:nvSpPr>
        <p:spPr>
          <a:xfrm>
            <a:off x="457200" y="1417955"/>
            <a:ext cx="8229600" cy="5257165"/>
          </a:xfrm>
          <a:noFill/>
          <a:ln w="0">
            <a:noFill/>
          </a:ln>
        </p:spPr>
        <p:txBody>
          <a:bodyPr anchor="t"/>
          <a:p>
            <a:pPr marL="0" indent="0" algn="ctr">
              <a:lnSpc>
                <a:spcPct val="150000"/>
              </a:lnSpc>
              <a:spcBef>
                <a:spcPts val="0"/>
              </a:spcBef>
              <a:buNone/>
            </a:pPr>
            <a:r>
              <a:rPr sz="2000" b="1">
                <a:sym typeface="+mn-ea"/>
              </a:rPr>
              <a:t>第一节   新民主主义革命理论的形成</a:t>
            </a:r>
            <a:endParaRPr sz="2000">
              <a:sym typeface="+mn-ea"/>
            </a:endParaRPr>
          </a:p>
          <a:p>
            <a:pPr marL="0" indent="0" algn="l">
              <a:lnSpc>
                <a:spcPct val="150000"/>
              </a:lnSpc>
              <a:spcBef>
                <a:spcPts val="0"/>
              </a:spcBef>
              <a:buNone/>
            </a:pPr>
            <a:r>
              <a:rPr lang="zh-CN" sz="2000">
                <a:sym typeface="+mn-ea"/>
              </a:rPr>
              <a:t>一</a:t>
            </a:r>
            <a:r>
              <a:rPr sz="2000">
                <a:sym typeface="+mn-ea"/>
              </a:rPr>
              <a:t>、近代中国国情和中国革命的时代特征</a:t>
            </a:r>
            <a:endParaRPr sz="2000">
              <a:sym typeface="+mn-ea"/>
            </a:endParaRPr>
          </a:p>
          <a:p>
            <a:pPr marL="0" indent="0" algn="l">
              <a:lnSpc>
                <a:spcPct val="150000"/>
              </a:lnSpc>
              <a:spcBef>
                <a:spcPts val="0"/>
              </a:spcBef>
              <a:buNone/>
            </a:pPr>
            <a:r>
              <a:rPr sz="2000">
                <a:sym typeface="+mn-ea"/>
              </a:rPr>
              <a:t>认清国情是认清和解决革命问题的基本依据。近代中国，已经沦为一个半殖民地半封建性质的社会，这是最基本的国情。一方面，帝国主义列强通过政治的、经济的和文化的手段，使中国在很大程度上半殖民地化。另一方面，帝国主义的侵略虽然在一定程度上加速了封建社会自给自足的自然经济的解体，客观上为中国资本主义的发展创造了一定条件，但并没有使中国发展成为资本主义国家。</a:t>
            </a:r>
            <a:endParaRPr sz="2000">
              <a:sym typeface="+mn-ea"/>
            </a:endParaRPr>
          </a:p>
          <a:p>
            <a:pPr marL="0" indent="0" algn="l">
              <a:lnSpc>
                <a:spcPct val="150000"/>
              </a:lnSpc>
              <a:spcBef>
                <a:spcPts val="0"/>
              </a:spcBef>
              <a:buNone/>
            </a:pPr>
            <a:r>
              <a:rPr sz="2000">
                <a:sym typeface="+mn-ea"/>
              </a:rPr>
              <a:t>近代中国社会的发展，期待新的阶级及其政党领导新的革命，呼唤新的革命理论的产生。旧民主主义革命的失败、近代中国革命形势的发展和时代条件的变化，为新民主主义革命理论的形成提供了客观条件。</a:t>
            </a:r>
            <a:endParaRPr sz="2000">
              <a:sym typeface="+mn-ea"/>
            </a:endParaRPr>
          </a:p>
          <a:p>
            <a:pPr marL="0" indent="0" algn="l">
              <a:lnSpc>
                <a:spcPct val="200000"/>
              </a:lnSpc>
              <a:spcBef>
                <a:spcPts val="0"/>
              </a:spcBef>
              <a:buNone/>
            </a:pPr>
            <a:endParaRPr sz="2000">
              <a:sym typeface="+mn-e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新民主主义革命理论的形成</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二、中国革命经验的概括和总结</a:t>
            </a:r>
            <a:endParaRPr lang="en-US" altLang="zh-CN" sz="2000">
              <a:sym typeface="+mn-ea"/>
            </a:endParaRPr>
          </a:p>
          <a:p>
            <a:pPr marL="0" indent="0" algn="l">
              <a:lnSpc>
                <a:spcPct val="150000"/>
              </a:lnSpc>
              <a:spcBef>
                <a:spcPts val="0"/>
              </a:spcBef>
              <a:buNone/>
            </a:pPr>
            <a:r>
              <a:rPr lang="en-US" altLang="zh-CN" sz="2000">
                <a:sym typeface="+mn-ea"/>
              </a:rPr>
              <a:t>(一）革命实践是新民主主义革命理论形成和发展的基础</a:t>
            </a:r>
            <a:endParaRPr lang="en-US" altLang="zh-CN" sz="2000">
              <a:sym typeface="+mn-ea"/>
            </a:endParaRPr>
          </a:p>
          <a:p>
            <a:pPr marL="0" indent="0" algn="l">
              <a:lnSpc>
                <a:spcPct val="150000"/>
              </a:lnSpc>
              <a:spcBef>
                <a:spcPts val="0"/>
              </a:spcBef>
              <a:buNone/>
            </a:pPr>
            <a:r>
              <a:rPr lang="en-US" altLang="zh-CN" sz="2000">
                <a:sym typeface="+mn-ea"/>
              </a:rPr>
              <a:t>(二）	新民主主义革命理论是在反对“左”倾教条主义和右的错误倾向的斗争中形成的</a:t>
            </a:r>
            <a:endParaRPr lang="en-US" altLang="zh-CN" sz="2000">
              <a:sym typeface="+mn-ea"/>
            </a:endParaRPr>
          </a:p>
          <a:p>
            <a:pPr marL="0" indent="0" algn="l">
              <a:lnSpc>
                <a:spcPct val="150000"/>
              </a:lnSpc>
              <a:spcBef>
                <a:spcPts val="0"/>
              </a:spcBef>
              <a:buNone/>
            </a:pPr>
            <a:r>
              <a:rPr lang="en-US" altLang="zh-CN" sz="2000">
                <a:sym typeface="+mn-ea"/>
              </a:rPr>
              <a:t>(三）	新民主主义革命理论是中国革命实践经验的概括和总结</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新民主主义革命的总路线和基本纲领</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zh-CN" altLang="en-US" sz="2000">
                <a:sym typeface="+mn-ea"/>
              </a:rPr>
              <a:t>一</a:t>
            </a:r>
            <a:r>
              <a:rPr lang="en-US" altLang="zh-CN" sz="2000">
                <a:sym typeface="+mn-ea"/>
              </a:rPr>
              <a:t>、新民主主义革命的总路线</a:t>
            </a:r>
            <a:endParaRPr lang="en-US" altLang="zh-CN" sz="2000">
              <a:sym typeface="+mn-ea"/>
            </a:endParaRPr>
          </a:p>
          <a:p>
            <a:pPr marL="0" indent="0" algn="l">
              <a:lnSpc>
                <a:spcPct val="150000"/>
              </a:lnSpc>
              <a:spcBef>
                <a:spcPts val="0"/>
              </a:spcBef>
              <a:buNone/>
            </a:pPr>
            <a:r>
              <a:rPr lang="en-US" altLang="zh-CN" sz="2000">
                <a:sym typeface="+mn-ea"/>
              </a:rPr>
              <a:t>新民主主义革命总路线经过了一个逐步形成的过程，其主要内容包括新民主主义革命的对象、动力和领导等问题。这条总路线正确地解决了新民主主义革命的性质、对象、动力和领导等一系列基本问题，这是党对中国革命基本问题认识的结晶，它丰富和发展了马克思列宁主义关于民主革命的学说。</a:t>
            </a:r>
            <a:endParaRPr lang="en-US" altLang="zh-CN" sz="2000">
              <a:sym typeface="+mn-ea"/>
            </a:endParaRPr>
          </a:p>
          <a:p>
            <a:pPr marL="0" indent="0" algn="l">
              <a:lnSpc>
                <a:spcPct val="150000"/>
              </a:lnSpc>
              <a:spcBef>
                <a:spcPts val="0"/>
              </a:spcBef>
              <a:buNone/>
            </a:pPr>
            <a:r>
              <a:rPr lang="en-US" altLang="zh-CN" sz="2000">
                <a:sym typeface="+mn-ea"/>
              </a:rPr>
              <a:t>(一）新民主主义革命的对象</a:t>
            </a:r>
            <a:endParaRPr lang="en-US" altLang="zh-CN" sz="2000">
              <a:sym typeface="+mn-ea"/>
            </a:endParaRPr>
          </a:p>
          <a:p>
            <a:pPr marL="0" indent="0" algn="l">
              <a:lnSpc>
                <a:spcPct val="150000"/>
              </a:lnSpc>
              <a:spcBef>
                <a:spcPts val="0"/>
              </a:spcBef>
              <a:buNone/>
            </a:pPr>
            <a:r>
              <a:rPr lang="en-US" altLang="zh-CN" sz="2000">
                <a:sym typeface="+mn-ea"/>
              </a:rPr>
              <a:t>在中国新民主主义革命的三个对象里，毛泽东指出帝国主义是中国人民第一个和最凶恶的敌人。</a:t>
            </a:r>
            <a:endParaRPr lang="en-US" altLang="zh-CN" sz="2000">
              <a:sym typeface="+mn-ea"/>
            </a:endParaRPr>
          </a:p>
          <a:p>
            <a:pPr marL="0" indent="0" algn="l">
              <a:lnSpc>
                <a:spcPct val="150000"/>
              </a:lnSpc>
              <a:spcBef>
                <a:spcPts val="0"/>
              </a:spcBef>
              <a:buNone/>
            </a:pPr>
            <a:r>
              <a:rPr lang="en-US" altLang="zh-CN" sz="2000">
                <a:sym typeface="+mn-ea"/>
              </a:rPr>
              <a:t>封建主义是帝国主义统治中国和封建军阀实行专制统治的社会基础，是阻碍中国社会进步的反动力量。</a:t>
            </a:r>
            <a:endParaRPr lang="en-US" altLang="zh-CN" sz="2000">
              <a:sym typeface="+mn-ea"/>
            </a:endParaRPr>
          </a:p>
          <a:p>
            <a:pPr marL="0" indent="0" algn="l">
              <a:lnSpc>
                <a:spcPct val="150000"/>
              </a:lnSpc>
              <a:spcBef>
                <a:spcPts val="0"/>
              </a:spcBef>
              <a:buNone/>
            </a:pPr>
            <a:r>
              <a:rPr lang="en-US" altLang="zh-CN" sz="2000">
                <a:sym typeface="+mn-ea"/>
              </a:rPr>
              <a:t>官僚资本主义是依靠帝国主义、勾结封建势力、利用国家政权力量而发展起来的买办的封建的国家垄断资本主义。</a:t>
            </a:r>
            <a:endParaRPr lang="en-US" altLang="zh-CN"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新民主主义革命的总路线和基本纲领</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新民主主义革命的动力</a:t>
            </a:r>
            <a:endParaRPr sz="2000">
              <a:sym typeface="+mn-ea"/>
            </a:endParaRPr>
          </a:p>
          <a:p>
            <a:pPr marL="0" indent="0" algn="l">
              <a:lnSpc>
                <a:spcPct val="150000"/>
              </a:lnSpc>
              <a:spcBef>
                <a:spcPts val="0"/>
              </a:spcBef>
              <a:buNone/>
            </a:pPr>
            <a:r>
              <a:rPr sz="2000">
                <a:sym typeface="+mn-ea"/>
              </a:rPr>
              <a:t>新民主主义革命的动力是工人阶级、农民阶级、城市小资产阶级和民族资产阶级，而根本的动力是工人和农民。</a:t>
            </a:r>
            <a:endParaRPr sz="2000">
              <a:sym typeface="+mn-ea"/>
            </a:endParaRPr>
          </a:p>
          <a:p>
            <a:pPr marL="0" indent="0" algn="l">
              <a:lnSpc>
                <a:spcPct val="150000"/>
              </a:lnSpc>
              <a:spcBef>
                <a:spcPts val="0"/>
              </a:spcBef>
              <a:buNone/>
            </a:pPr>
            <a:r>
              <a:rPr sz="2000">
                <a:sym typeface="+mn-ea"/>
              </a:rPr>
              <a:t>(三）	新民主主义革命的领导</a:t>
            </a:r>
            <a:endParaRPr sz="2000">
              <a:sym typeface="+mn-ea"/>
            </a:endParaRPr>
          </a:p>
          <a:p>
            <a:pPr marL="0" indent="0" algn="l">
              <a:lnSpc>
                <a:spcPct val="150000"/>
              </a:lnSpc>
              <a:spcBef>
                <a:spcPts val="0"/>
              </a:spcBef>
              <a:buNone/>
            </a:pPr>
            <a:r>
              <a:rPr sz="2000">
                <a:sym typeface="+mn-ea"/>
              </a:rPr>
              <a:t>无产阶级的领导权是中国革命的中心问题，也是新民主主义革命理论的核心问题。区别新旧两种不同范畴的民主主义革命，根本的标志是革命的领导权掌握在无产阶级手中还是掌握在资产阶级手中。</a:t>
            </a:r>
            <a:endParaRPr sz="2000">
              <a:sym typeface="+mn-ea"/>
            </a:endParaRPr>
          </a:p>
          <a:p>
            <a:pPr marL="0" indent="0" algn="l">
              <a:lnSpc>
                <a:spcPct val="150000"/>
              </a:lnSpc>
              <a:spcBef>
                <a:spcPts val="0"/>
              </a:spcBef>
              <a:buNone/>
            </a:pPr>
            <a:r>
              <a:rPr sz="2000">
                <a:sym typeface="+mn-ea"/>
              </a:rPr>
              <a:t>(四）新民主主义革命的性质和前途</a:t>
            </a:r>
            <a:endParaRPr sz="2000">
              <a:sym typeface="+mn-ea"/>
            </a:endParaRPr>
          </a:p>
          <a:p>
            <a:pPr marL="0" indent="0" algn="l">
              <a:lnSpc>
                <a:spcPct val="150000"/>
              </a:lnSpc>
              <a:spcBef>
                <a:spcPts val="0"/>
              </a:spcBef>
              <a:buNone/>
            </a:pPr>
            <a:r>
              <a:rPr sz="2000">
                <a:sym typeface="+mn-ea"/>
              </a:rPr>
              <a:t>新民主主义革命仍然属于资产阶级民主主义革命的范畴，但是，革命的性质发生了变化，属于无产阶级领导的新民主主义革命。</a:t>
            </a:r>
            <a:endParaRPr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第三节   哲学的特性及其地位</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一、哲学的特性</a:t>
            </a:r>
            <a:endParaRPr lang="zh-CN" sz="2000">
              <a:sym typeface="+mn-ea"/>
            </a:endParaRPr>
          </a:p>
          <a:p>
            <a:pPr marL="0" indent="0">
              <a:lnSpc>
                <a:spcPct val="150000"/>
              </a:lnSpc>
              <a:spcBef>
                <a:spcPts val="0"/>
              </a:spcBef>
              <a:buNone/>
            </a:pPr>
            <a:r>
              <a:rPr lang="zh-CN" sz="2000">
                <a:sym typeface="+mn-ea"/>
              </a:rPr>
              <a:t>(一）哲学的时代性</a:t>
            </a:r>
            <a:endParaRPr lang="zh-CN" sz="2000">
              <a:sym typeface="+mn-ea"/>
            </a:endParaRPr>
          </a:p>
          <a:p>
            <a:pPr marL="0" indent="0">
              <a:lnSpc>
                <a:spcPct val="150000"/>
              </a:lnSpc>
              <a:spcBef>
                <a:spcPts val="0"/>
              </a:spcBef>
              <a:buNone/>
            </a:pPr>
            <a:r>
              <a:rPr lang="zh-CN" sz="2000">
                <a:sym typeface="+mn-ea"/>
              </a:rPr>
              <a:t>1.哲学是时代的产物。</a:t>
            </a:r>
            <a:endParaRPr lang="zh-CN" sz="2000">
              <a:sym typeface="+mn-ea"/>
            </a:endParaRPr>
          </a:p>
          <a:p>
            <a:pPr marL="0" indent="0">
              <a:lnSpc>
                <a:spcPct val="150000"/>
              </a:lnSpc>
              <a:spcBef>
                <a:spcPts val="0"/>
              </a:spcBef>
              <a:buNone/>
            </a:pPr>
            <a:r>
              <a:rPr lang="zh-CN" sz="2000">
                <a:sym typeface="+mn-ea"/>
              </a:rPr>
              <a:t>2.真正的哲学是时代精神的精华。</a:t>
            </a:r>
            <a:endParaRPr lang="zh-CN" sz="2000">
              <a:sym typeface="+mn-ea"/>
            </a:endParaRPr>
          </a:p>
          <a:p>
            <a:pPr marL="0" indent="0">
              <a:lnSpc>
                <a:spcPct val="150000"/>
              </a:lnSpc>
              <a:spcBef>
                <a:spcPts val="0"/>
              </a:spcBef>
              <a:buNone/>
            </a:pPr>
            <a:r>
              <a:rPr lang="zh-CN" sz="2000">
                <a:sym typeface="+mn-ea"/>
              </a:rPr>
              <a:t>3.对哲学时代性的理解。</a:t>
            </a:r>
            <a:endParaRPr lang="zh-CN" sz="2000">
              <a:sym typeface="+mn-ea"/>
            </a:endParaRPr>
          </a:p>
          <a:p>
            <a:pPr marL="0" indent="0">
              <a:lnSpc>
                <a:spcPct val="150000"/>
              </a:lnSpc>
              <a:spcBef>
                <a:spcPts val="0"/>
              </a:spcBef>
              <a:buNone/>
            </a:pPr>
            <a:r>
              <a:rPr lang="zh-CN" sz="2000">
                <a:sym typeface="+mn-ea"/>
              </a:rPr>
              <a:t>(1)哲学是随时代发展变化的。</a:t>
            </a:r>
            <a:endParaRPr lang="zh-CN" sz="2000">
              <a:sym typeface="+mn-ea"/>
            </a:endParaRPr>
          </a:p>
          <a:p>
            <a:pPr marL="0" indent="0">
              <a:lnSpc>
                <a:spcPct val="150000"/>
              </a:lnSpc>
              <a:spcBef>
                <a:spcPts val="0"/>
              </a:spcBef>
              <a:buNone/>
            </a:pPr>
            <a:r>
              <a:rPr lang="zh-CN" sz="2000">
                <a:sym typeface="+mn-ea"/>
              </a:rPr>
              <a:t>(</a:t>
            </a:r>
            <a:r>
              <a:rPr lang="en-US" altLang="zh-CN" sz="2000">
                <a:sym typeface="+mn-ea"/>
              </a:rPr>
              <a:t>2</a:t>
            </a:r>
            <a:r>
              <a:rPr lang="zh-CN" sz="2000">
                <a:sym typeface="+mn-ea"/>
              </a:rPr>
              <a:t>)</a:t>
            </a:r>
            <a:r>
              <a:rPr lang="zh-CN" sz="2000">
                <a:sym typeface="+mn-ea"/>
              </a:rPr>
              <a:t>真正的哲学必须面对时代。</a:t>
            </a:r>
            <a:endParaRPr lang="zh-CN" sz="2000">
              <a:sym typeface="+mn-ea"/>
            </a:endParaRPr>
          </a:p>
          <a:p>
            <a:pPr marL="0" indent="0">
              <a:lnSpc>
                <a:spcPct val="150000"/>
              </a:lnSpc>
              <a:spcBef>
                <a:spcPts val="0"/>
              </a:spcBef>
              <a:buNone/>
            </a:pPr>
            <a:r>
              <a:rPr lang="zh-CN" sz="2000">
                <a:sym typeface="+mn-ea"/>
              </a:rPr>
              <a:t>(二）哲学的民族性</a:t>
            </a:r>
            <a:endParaRPr lang="zh-CN" sz="2000">
              <a:sym typeface="+mn-ea"/>
            </a:endParaRPr>
          </a:p>
          <a:p>
            <a:pPr marL="0" indent="0">
              <a:lnSpc>
                <a:spcPct val="150000"/>
              </a:lnSpc>
              <a:spcBef>
                <a:spcPts val="0"/>
              </a:spcBef>
              <a:buNone/>
            </a:pPr>
            <a:r>
              <a:rPr lang="zh-CN" sz="2000">
                <a:sym typeface="+mn-ea"/>
              </a:rPr>
              <a:t>1.哲学民族性的体现。</a:t>
            </a:r>
            <a:endParaRPr lang="zh-CN" sz="2000">
              <a:sym typeface="+mn-ea"/>
            </a:endParaRPr>
          </a:p>
          <a:p>
            <a:pPr marL="0" indent="0">
              <a:lnSpc>
                <a:spcPct val="150000"/>
              </a:lnSpc>
              <a:spcBef>
                <a:spcPts val="0"/>
              </a:spcBef>
              <a:buNone/>
            </a:pPr>
            <a:r>
              <a:rPr lang="zh-CN" sz="2000">
                <a:sym typeface="+mn-ea"/>
              </a:rPr>
              <a:t>(1)在思维方式上，主要从中西比较来看。</a:t>
            </a:r>
            <a:endParaRPr lang="zh-CN" sz="2000">
              <a:sym typeface="+mn-ea"/>
            </a:endParaRPr>
          </a:p>
          <a:p>
            <a:pPr marL="0" indent="0">
              <a:lnSpc>
                <a:spcPct val="150000"/>
              </a:lnSpc>
              <a:spcBef>
                <a:spcPts val="0"/>
              </a:spcBef>
              <a:buNone/>
            </a:pPr>
            <a:r>
              <a:rPr lang="zh-CN" sz="2000">
                <a:sym typeface="+mn-ea"/>
              </a:rPr>
              <a:t>(2)从哲学的着力点来看，各自关注的中心不同。</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新民主主义革命的总路线和基本纲领</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二、新民主主义的基本纲领</a:t>
            </a:r>
            <a:endParaRPr sz="2000">
              <a:sym typeface="+mn-ea"/>
            </a:endParaRPr>
          </a:p>
          <a:p>
            <a:pPr marL="0" indent="0" algn="l">
              <a:lnSpc>
                <a:spcPct val="150000"/>
              </a:lnSpc>
              <a:spcBef>
                <a:spcPts val="0"/>
              </a:spcBef>
              <a:buNone/>
            </a:pPr>
            <a:r>
              <a:rPr sz="2000">
                <a:sym typeface="+mn-ea"/>
              </a:rPr>
              <a:t>(一）	新民主主义的政治纲领</a:t>
            </a:r>
            <a:endParaRPr sz="2000">
              <a:sym typeface="+mn-ea"/>
            </a:endParaRPr>
          </a:p>
          <a:p>
            <a:pPr marL="0" indent="0" algn="l">
              <a:lnSpc>
                <a:spcPct val="150000"/>
              </a:lnSpc>
              <a:spcBef>
                <a:spcPts val="0"/>
              </a:spcBef>
              <a:buNone/>
            </a:pPr>
            <a:r>
              <a:rPr sz="2000">
                <a:sym typeface="+mn-ea"/>
              </a:rPr>
              <a:t>新民主主义的政治纲领即新民主主义国家政权的基本主张。</a:t>
            </a:r>
            <a:endParaRPr sz="2000">
              <a:sym typeface="+mn-ea"/>
            </a:endParaRPr>
          </a:p>
          <a:p>
            <a:pPr marL="0" indent="0" algn="l">
              <a:lnSpc>
                <a:spcPct val="150000"/>
              </a:lnSpc>
              <a:spcBef>
                <a:spcPts val="0"/>
              </a:spcBef>
              <a:buNone/>
            </a:pPr>
            <a:r>
              <a:rPr sz="2000">
                <a:sym typeface="+mn-ea"/>
              </a:rPr>
              <a:t>(二）	新民主主义的经济纲领</a:t>
            </a:r>
            <a:endParaRPr sz="2000">
              <a:sym typeface="+mn-ea"/>
            </a:endParaRPr>
          </a:p>
          <a:p>
            <a:pPr marL="0" indent="0" algn="l">
              <a:lnSpc>
                <a:spcPct val="150000"/>
              </a:lnSpc>
              <a:spcBef>
                <a:spcPts val="0"/>
              </a:spcBef>
              <a:buNone/>
            </a:pPr>
            <a:r>
              <a:rPr sz="2000">
                <a:sym typeface="+mn-ea"/>
              </a:rPr>
              <a:t>毛泽东指出，中国首先要建立新民主主义经济，然后才能建立社会主义经济。</a:t>
            </a:r>
            <a:endParaRPr sz="2000">
              <a:sym typeface="+mn-ea"/>
            </a:endParaRPr>
          </a:p>
          <a:p>
            <a:pPr marL="0" indent="0" algn="l">
              <a:lnSpc>
                <a:spcPct val="150000"/>
              </a:lnSpc>
              <a:spcBef>
                <a:spcPts val="0"/>
              </a:spcBef>
              <a:buNone/>
            </a:pPr>
            <a:r>
              <a:rPr sz="2000">
                <a:sym typeface="+mn-ea"/>
              </a:rPr>
              <a:t>(三）	新民主主义的文化纲领</a:t>
            </a:r>
            <a:endParaRPr sz="2000">
              <a:sym typeface="+mn-ea"/>
            </a:endParaRPr>
          </a:p>
          <a:p>
            <a:pPr marL="0" indent="0" algn="l">
              <a:lnSpc>
                <a:spcPct val="150000"/>
              </a:lnSpc>
              <a:spcBef>
                <a:spcPts val="0"/>
              </a:spcBef>
              <a:buNone/>
            </a:pPr>
            <a:r>
              <a:rPr sz="2000">
                <a:sym typeface="+mn-ea"/>
              </a:rPr>
              <a:t>新民主主义文化就是无产阶级领导的人民大众的反帝反封建的文化，即民族的科学的大众的文化。</a:t>
            </a:r>
            <a:endParaRPr sz="2000">
              <a:sym typeface="+mn-ea"/>
            </a:endParaRPr>
          </a:p>
          <a:p>
            <a:pPr marL="0" indent="0" algn="l">
              <a:lnSpc>
                <a:spcPct val="150000"/>
              </a:lnSpc>
              <a:spcBef>
                <a:spcPts val="0"/>
              </a:spcBef>
              <a:buNone/>
            </a:pPr>
            <a:endParaRPr lang="en-US" altLang="zh-CN"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从新民主主义到社会主义的转变</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zh-CN" sz="2000">
                <a:sym typeface="+mn-ea"/>
              </a:rPr>
              <a:t>一</a:t>
            </a:r>
            <a:r>
              <a:rPr sz="2000">
                <a:sym typeface="+mn-ea"/>
              </a:rPr>
              <a:t>、新民主主义社会是一个过渡性的社会</a:t>
            </a:r>
            <a:endParaRPr sz="2000">
              <a:sym typeface="+mn-ea"/>
            </a:endParaRPr>
          </a:p>
          <a:p>
            <a:pPr marL="0" indent="0" algn="l">
              <a:lnSpc>
                <a:spcPct val="150000"/>
              </a:lnSpc>
              <a:spcBef>
                <a:spcPts val="0"/>
              </a:spcBef>
              <a:buNone/>
            </a:pPr>
            <a:r>
              <a:rPr sz="2000">
                <a:sym typeface="+mn-ea"/>
              </a:rPr>
              <a:t>(一）	新民主主义社会形成的必然性</a:t>
            </a:r>
            <a:endParaRPr sz="2000">
              <a:sym typeface="+mn-ea"/>
            </a:endParaRPr>
          </a:p>
          <a:p>
            <a:pPr marL="0" indent="0" algn="l">
              <a:lnSpc>
                <a:spcPct val="150000"/>
              </a:lnSpc>
              <a:spcBef>
                <a:spcPts val="0"/>
              </a:spcBef>
              <a:buNone/>
            </a:pPr>
            <a:r>
              <a:rPr sz="2000">
                <a:sym typeface="+mn-ea"/>
              </a:rPr>
              <a:t>首先，中国是一个经济相当落后的农业国，工业和农业在国民经济中的比重就全国范围来讲，大约是现代性的工业占10%，农业占90%左右，这是新中国建立后新民主主义社会的基本国情，也是我们考虑一切问题的基本出发点。</a:t>
            </a:r>
            <a:endParaRPr sz="2000">
              <a:sym typeface="+mn-ea"/>
            </a:endParaRPr>
          </a:p>
          <a:p>
            <a:pPr marL="0" indent="0" algn="l">
              <a:lnSpc>
                <a:spcPct val="150000"/>
              </a:lnSpc>
              <a:spcBef>
                <a:spcPts val="0"/>
              </a:spcBef>
              <a:buNone/>
            </a:pPr>
            <a:r>
              <a:rPr sz="2000">
                <a:sym typeface="+mn-ea"/>
              </a:rPr>
              <a:t>其次，在解决土地问题之后，新民主主义社会的基本矛盾，国内是无产阶级同资产阶级的矛盾，国外是中国同帝国主义国家的矛盾。这</a:t>
            </a:r>
            <a:endParaRPr sz="2000">
              <a:sym typeface="+mn-ea"/>
            </a:endParaRPr>
          </a:p>
          <a:p>
            <a:pPr marL="0" indent="0" algn="l">
              <a:lnSpc>
                <a:spcPct val="150000"/>
              </a:lnSpc>
              <a:spcBef>
                <a:spcPts val="0"/>
              </a:spcBef>
              <a:buNone/>
            </a:pPr>
            <a:r>
              <a:rPr sz="2000">
                <a:sym typeface="+mn-ea"/>
              </a:rPr>
              <a:t>最后，新民主主义社会是一个带有过渡性质的社会，这是它的一个重要特点。</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从新民主主义到社会主义的转变</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新民主主义社会向社会主义过渡的条件</a:t>
            </a:r>
            <a:endParaRPr sz="2000">
              <a:sym typeface="+mn-ea"/>
            </a:endParaRPr>
          </a:p>
          <a:p>
            <a:pPr marL="0" indent="0" algn="l">
              <a:lnSpc>
                <a:spcPct val="150000"/>
              </a:lnSpc>
              <a:spcBef>
                <a:spcPts val="0"/>
              </a:spcBef>
              <a:buNone/>
            </a:pPr>
            <a:r>
              <a:rPr sz="2000">
                <a:sym typeface="+mn-ea"/>
              </a:rPr>
              <a:t>中华人民共和国成立后，党中央和毛泽东面对国内外错综复杂的形势，及时制定了正确的路线、方针、政策。1950年6月党的七届三中全会，确定了当时全党和全国人民的中心任务是要在3年左右的时间内，争取国家财政经济状况的基本好转。会上，毛泽东在《不要四面出击》的讲话中，分析了中国社会各阶级的动态，阐明了党的政治策略，要求全党抓住国民经济恢复时期的主要矛盾，牢牢把握主攻方向，不要四面出击，不要树敌太多,而应集中力量向国民党残余势力、封建地主阶级和帝国主义进攻。在中国共产党的正确领导下，到1952年，新中国的政治、经济和文化发生了一系列变化，为新民主主义向社会主义过渡创造了条件。</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从新民主主义到社会主义的转变</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党在过渡时期的总路线</a:t>
            </a:r>
            <a:endParaRPr sz="2000">
              <a:sym typeface="+mn-ea"/>
            </a:endParaRPr>
          </a:p>
          <a:p>
            <a:pPr marL="0" indent="0" algn="l">
              <a:lnSpc>
                <a:spcPct val="150000"/>
              </a:lnSpc>
              <a:spcBef>
                <a:spcPts val="0"/>
              </a:spcBef>
              <a:buNone/>
            </a:pPr>
            <a:r>
              <a:rPr sz="2000">
                <a:sym typeface="+mn-ea"/>
              </a:rPr>
              <a:t>过渡时期总路线的提出，经历了酝酿和确定的过程。1952年，毛泽东在中央书记处的会议上说，我们现在就要开始用10到15年的时间基本上完成向社会主义的过渡，而不是10年或者以后才开始过渡。这是正式酝酿过渡时期总路线的开始。此后，刘少奇、周恩来等都较详细地论述过从现在逐步过渡到社会主义的指导思想和大致设想。1953年12月，在毛泽</a:t>
            </a:r>
            <a:endParaRPr sz="2000">
              <a:sym typeface="+mn-ea"/>
            </a:endParaRPr>
          </a:p>
          <a:p>
            <a:pPr marL="0" indent="0" algn="l">
              <a:lnSpc>
                <a:spcPct val="150000"/>
              </a:lnSpc>
              <a:spcBef>
                <a:spcPts val="0"/>
              </a:spcBef>
              <a:buNone/>
            </a:pPr>
            <a:r>
              <a:rPr sz="2000">
                <a:sym typeface="+mn-ea"/>
              </a:rPr>
              <a:t>东亲自修改审定的中共中央宣传部《关于过渡时期总路线的学习和宣传》提纲中，形成了对过渡时期总路线的完整准确的表述:“从中华人民共和国成立，到社会主义改造基本完成，这是一个过渡时期。党在这个过渡时期的总路线和总任务,是要在一个相当长的时期内，逐步实现国家的社会主义工业化，并逐步实现国家对农业、手工业和资本主义工商业的社会主义改造。”第一届全国人民代表大会第一次会议通过的《中华人民共和国宪法》，把总路线作为国家在过渡时期的总任务写人总纲。</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从新民主主义到社会主义的转变</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三、	适合中国特点的社会主义改造道路</a:t>
            </a:r>
            <a:endParaRPr sz="2000">
              <a:sym typeface="+mn-ea"/>
            </a:endParaRPr>
          </a:p>
          <a:p>
            <a:pPr marL="0" indent="0" algn="l">
              <a:lnSpc>
                <a:spcPct val="150000"/>
              </a:lnSpc>
              <a:spcBef>
                <a:spcPts val="0"/>
              </a:spcBef>
              <a:buNone/>
            </a:pPr>
            <a:r>
              <a:rPr sz="2000">
                <a:sym typeface="+mn-ea"/>
              </a:rPr>
              <a:t>(一）对农业的社会主义改造</a:t>
            </a:r>
            <a:endParaRPr sz="2000">
              <a:sym typeface="+mn-ea"/>
            </a:endParaRPr>
          </a:p>
          <a:p>
            <a:pPr marL="0" indent="0" algn="l">
              <a:lnSpc>
                <a:spcPct val="150000"/>
              </a:lnSpc>
              <a:spcBef>
                <a:spcPts val="0"/>
              </a:spcBef>
              <a:buNone/>
            </a:pPr>
            <a:r>
              <a:rPr sz="2000">
                <a:sym typeface="+mn-ea"/>
              </a:rPr>
              <a:t>第一，土地改革后，党不失时机地把小农经济引上社会主义道路，按照自愿互利的原则,引导农民走互助合作道路。</a:t>
            </a:r>
            <a:endParaRPr sz="2000">
              <a:sym typeface="+mn-ea"/>
            </a:endParaRPr>
          </a:p>
          <a:p>
            <a:pPr marL="0" indent="0" algn="l">
              <a:lnSpc>
                <a:spcPct val="150000"/>
              </a:lnSpc>
              <a:spcBef>
                <a:spcPts val="0"/>
              </a:spcBef>
              <a:buNone/>
            </a:pPr>
            <a:r>
              <a:rPr sz="2000">
                <a:sym typeface="+mn-ea"/>
              </a:rPr>
              <a:t>第二，农业合作化遵循自愿互利、典型示范和国家帮助的原则。</a:t>
            </a:r>
            <a:endParaRPr sz="2000">
              <a:sym typeface="+mn-ea"/>
            </a:endParaRPr>
          </a:p>
          <a:p>
            <a:pPr marL="0" indent="0" algn="l">
              <a:lnSpc>
                <a:spcPct val="150000"/>
              </a:lnSpc>
              <a:spcBef>
                <a:spcPts val="0"/>
              </a:spcBef>
              <a:buNone/>
            </a:pPr>
            <a:r>
              <a:rPr sz="2000">
                <a:sym typeface="+mn-ea"/>
              </a:rPr>
              <a:t>第三,在推动合作化运动的过程中，党坚持积极领导、稳步前进的方针。</a:t>
            </a:r>
            <a:endParaRPr sz="2000">
              <a:sym typeface="+mn-ea"/>
            </a:endParaRPr>
          </a:p>
          <a:p>
            <a:pPr marL="0" indent="0" algn="l">
              <a:lnSpc>
                <a:spcPct val="150000"/>
              </a:lnSpc>
              <a:spcBef>
                <a:spcPts val="0"/>
              </a:spcBef>
              <a:buNone/>
            </a:pPr>
            <a:r>
              <a:rPr sz="2000">
                <a:sym typeface="+mn-ea"/>
              </a:rPr>
              <a:t>第四，依靠农民的大多数和建立农村无产阶级的优势，制定并贯彻了一条正确的阶级政策。</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从新民主主义到社会主义的转变</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(二）对个体手工业的社会主义改造</a:t>
            </a:r>
            <a:endParaRPr sz="2000">
              <a:sym typeface="+mn-ea"/>
            </a:endParaRPr>
          </a:p>
          <a:p>
            <a:pPr marL="0" indent="0" algn="l">
              <a:lnSpc>
                <a:spcPct val="150000"/>
              </a:lnSpc>
              <a:spcBef>
                <a:spcPts val="0"/>
              </a:spcBef>
              <a:buNone/>
            </a:pPr>
            <a:r>
              <a:rPr sz="2000">
                <a:sym typeface="+mn-ea"/>
              </a:rPr>
              <a:t>对个体手工业的社会主义改造，也是经过合作社的途径，把个体手工业的生产资料私有制，逐步改造为社会主义的集体所有制。</a:t>
            </a:r>
            <a:endParaRPr sz="2000">
              <a:sym typeface="+mn-ea"/>
            </a:endParaRPr>
          </a:p>
          <a:p>
            <a:pPr marL="0" indent="0" algn="l">
              <a:lnSpc>
                <a:spcPct val="150000"/>
              </a:lnSpc>
              <a:spcBef>
                <a:spcPts val="0"/>
              </a:spcBef>
              <a:buNone/>
            </a:pPr>
            <a:r>
              <a:rPr sz="2000">
                <a:sym typeface="+mn-ea"/>
              </a:rPr>
              <a:t>(三）对资本主义工商业的社会主义改造</a:t>
            </a:r>
            <a:endParaRPr sz="2000">
              <a:sym typeface="+mn-ea"/>
            </a:endParaRPr>
          </a:p>
          <a:p>
            <a:pPr marL="0" indent="0" algn="l">
              <a:lnSpc>
                <a:spcPct val="150000"/>
              </a:lnSpc>
              <a:spcBef>
                <a:spcPts val="0"/>
              </a:spcBef>
              <a:buNone/>
            </a:pPr>
            <a:r>
              <a:rPr sz="2000">
                <a:sym typeface="+mn-ea"/>
              </a:rPr>
              <a:t>第一，用和平赎买的方法改造资本主义工商业。</a:t>
            </a:r>
            <a:endParaRPr sz="2000">
              <a:sym typeface="+mn-ea"/>
            </a:endParaRPr>
          </a:p>
          <a:p>
            <a:pPr marL="0" indent="0" algn="l">
              <a:lnSpc>
                <a:spcPct val="150000"/>
              </a:lnSpc>
              <a:spcBef>
                <a:spcPts val="0"/>
              </a:spcBef>
              <a:buNone/>
            </a:pPr>
            <a:r>
              <a:rPr sz="2000">
                <a:sym typeface="+mn-ea"/>
              </a:rPr>
              <a:t>第二，从低级到高级的国家资本主义的过渡形式。</a:t>
            </a:r>
            <a:endParaRPr sz="2000">
              <a:sym typeface="+mn-ea"/>
            </a:endParaRPr>
          </a:p>
          <a:p>
            <a:pPr marL="0" indent="0" algn="l">
              <a:lnSpc>
                <a:spcPct val="150000"/>
              </a:lnSpc>
              <a:spcBef>
                <a:spcPts val="0"/>
              </a:spcBef>
              <a:buNone/>
            </a:pPr>
            <a:r>
              <a:rPr sz="2000">
                <a:sym typeface="+mn-ea"/>
              </a:rPr>
              <a:t>第三，对资本主义工商业的社会主义改造，是把对资本主义企业的改造和对资本家个人的改造结合在一起的。</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社会主义基本制度在中国的确立</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从1949年到1956年短短的7年内，我国基本上实现了从新民主主义向社会主义的转变，基本上结束了长达几千年的阶级剥削制度，宣布了占世界总人口四分之一的中国进入了社会主义。在中国这样一个几亿人口的大国中比较顺利地实现如此复杂、艰难和深刻的社会变革，的确“是我国和世界社会主义历史上最光辉的胜利之一” ®。</a:t>
            </a:r>
            <a:endParaRPr sz="2000">
              <a:sym typeface="+mn-ea"/>
            </a:endParaRPr>
          </a:p>
          <a:p>
            <a:pPr marL="0" indent="0" algn="l">
              <a:lnSpc>
                <a:spcPct val="150000"/>
              </a:lnSpc>
              <a:spcBef>
                <a:spcPts val="0"/>
              </a:spcBef>
              <a:buNone/>
            </a:pPr>
            <a:r>
              <a:rPr sz="2000">
                <a:sym typeface="+mn-ea"/>
              </a:rPr>
              <a:t>社会主义改造的胜利，使中国的社会经济结构发生了根本性变化，社会主义公有制经济已经占绝对统治地位。</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sz="3600">
                <a:sym typeface="+mn-ea"/>
              </a:rPr>
              <a:t>第三章   社会主义本质和初级阶段理论</a:t>
            </a:r>
            <a:endParaRPr sz="3600">
              <a:sym typeface="+mn-ea"/>
            </a:endParaRPr>
          </a:p>
        </p:txBody>
      </p:sp>
      <p:sp>
        <p:nvSpPr>
          <p:cNvPr id="6146" name="文本占位符 7170"/>
          <p:cNvSpPr/>
          <p:nvPr>
            <p:ph idx="1"/>
          </p:nvPr>
        </p:nvSpPr>
        <p:spPr>
          <a:xfrm>
            <a:off x="457200" y="1092200"/>
            <a:ext cx="8229600" cy="5556250"/>
          </a:xfrm>
          <a:noFill/>
          <a:ln w="0">
            <a:noFill/>
          </a:ln>
        </p:spPr>
        <p:txBody>
          <a:bodyPr anchor="t"/>
          <a:p>
            <a:pPr marL="0" indent="0" algn="ctr">
              <a:lnSpc>
                <a:spcPct val="150000"/>
              </a:lnSpc>
              <a:spcBef>
                <a:spcPts val="0"/>
              </a:spcBef>
              <a:buNone/>
            </a:pPr>
            <a:r>
              <a:rPr sz="2000" b="1">
                <a:sym typeface="+mn-ea"/>
              </a:rPr>
              <a:t>第一节   中国特色社会主义建设道路的初步探索</a:t>
            </a:r>
            <a:endParaRPr sz="2000">
              <a:sym typeface="+mn-ea"/>
            </a:endParaRPr>
          </a:p>
          <a:p>
            <a:pPr marL="0" indent="0" algn="l">
              <a:lnSpc>
                <a:spcPct val="150000"/>
              </a:lnSpc>
              <a:spcBef>
                <a:spcPts val="0"/>
              </a:spcBef>
              <a:buNone/>
            </a:pPr>
            <a:r>
              <a:rPr sz="2000">
                <a:sym typeface="+mn-ea"/>
              </a:rPr>
              <a:t>一、中国特色社会主义建设道路初步探索的理论成果</a:t>
            </a:r>
            <a:endParaRPr sz="2000">
              <a:sym typeface="+mn-ea"/>
            </a:endParaRPr>
          </a:p>
          <a:p>
            <a:pPr marL="0" indent="0" algn="l">
              <a:lnSpc>
                <a:spcPct val="150000"/>
              </a:lnSpc>
              <a:spcBef>
                <a:spcPts val="0"/>
              </a:spcBef>
              <a:buNone/>
            </a:pPr>
            <a:r>
              <a:rPr sz="2000">
                <a:sym typeface="+mn-ea"/>
              </a:rPr>
              <a:t>1956年，苏共二十大以后，毛泽东认为苏联对我们最重要的教益是要独立思考，把马克思列宁主义的基本原理同中国革命和建设的具体实际相结合，提出要“以苏为鉴”，探索自己的道路。他明确指出，现在是社会主义革命和建设时期，我们要进行马克思主义与中国实际的第二次结合，找到在中国进行社会主义革命和建设的正确道路。</a:t>
            </a:r>
            <a:endParaRPr sz="2000">
              <a:sym typeface="+mn-ea"/>
            </a:endParaRPr>
          </a:p>
          <a:p>
            <a:pPr marL="0" indent="0" algn="l">
              <a:lnSpc>
                <a:spcPct val="150000"/>
              </a:lnSpc>
              <a:spcBef>
                <a:spcPts val="0"/>
              </a:spcBef>
              <a:buNone/>
            </a:pPr>
            <a:r>
              <a:rPr sz="2000">
                <a:sym typeface="+mn-ea"/>
              </a:rPr>
              <a:t>1956年4月，在经过大量调查研究的基础上，毛泽东做了《论十大关系》的重要讲话，围绕把国内外一切积极因素都调动起来为社会主义事业服务的基本方针，深刻论述了正确处理经济建设和社会发展中的一系列重大关系。</a:t>
            </a:r>
            <a:endParaRPr sz="2000">
              <a:sym typeface="+mn-ea"/>
            </a:endParaRPr>
          </a:p>
          <a:p>
            <a:pPr marL="0" indent="0" algn="l">
              <a:lnSpc>
                <a:spcPct val="200000"/>
              </a:lnSpc>
              <a:spcBef>
                <a:spcPts val="0"/>
              </a:spcBef>
              <a:buNone/>
            </a:pPr>
            <a:endParaRPr sz="2000">
              <a:sym typeface="+mn-ea"/>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中国特色社会主义建设道路的初步探索</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二、党对社会主义认识的曲折发展</a:t>
            </a:r>
            <a:endParaRPr sz="2000">
              <a:sym typeface="+mn-ea"/>
            </a:endParaRPr>
          </a:p>
          <a:p>
            <a:pPr marL="0" indent="0" algn="l">
              <a:lnSpc>
                <a:spcPct val="150000"/>
              </a:lnSpc>
              <a:spcBef>
                <a:spcPts val="0"/>
              </a:spcBef>
              <a:buNone/>
            </a:pPr>
            <a:r>
              <a:rPr sz="2000">
                <a:sym typeface="+mn-ea"/>
              </a:rPr>
              <a:t>一个是比较正确的趋向，主要是指:1959年庐山会议前的纠“左”努力、1960年冬提出的“八字方针”、1962年“七千人大会”和以后调整经济的努力。</a:t>
            </a:r>
            <a:endParaRPr sz="2000">
              <a:sym typeface="+mn-ea"/>
            </a:endParaRPr>
          </a:p>
          <a:p>
            <a:pPr marL="0" indent="0" algn="l">
              <a:lnSpc>
                <a:spcPct val="150000"/>
              </a:lnSpc>
              <a:spcBef>
                <a:spcPts val="0"/>
              </a:spcBef>
              <a:buNone/>
            </a:pPr>
            <a:r>
              <a:rPr sz="2000">
                <a:sym typeface="+mn-ea"/>
              </a:rPr>
              <a:t>另一个是错误的趋向，主要是指：经济建设上急于求成的“大跃进”，从反右派斗争到庐山会议的反右倾，再到八届十中全会以后阶级斗争扩大化的“左”倾错误。</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对社会主义本质的新认识</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	社会主义本质理论的提出</a:t>
            </a:r>
            <a:endParaRPr sz="2000">
              <a:sym typeface="+mn-ea"/>
            </a:endParaRPr>
          </a:p>
          <a:p>
            <a:pPr marL="0" indent="0" algn="l">
              <a:lnSpc>
                <a:spcPct val="150000"/>
              </a:lnSpc>
              <a:spcBef>
                <a:spcPts val="0"/>
              </a:spcBef>
              <a:buNone/>
            </a:pPr>
            <a:r>
              <a:rPr sz="2000">
                <a:sym typeface="+mn-ea"/>
              </a:rPr>
              <a:t>改革初期，邓小平就在强调坚持社会主义基本制度的基础上，针对多年来离开生产力抽象地谈论社会主义，把许多束缚生产力发展的、并不具有社会主义本质属性的东西当作“社会主义原则”加以固守，把许多在社会主义条件下有利于生产力发展的东西当作“资本主义复辟”加以反对的片面认识和错误观点，着重从理论与实践的结合上加以澄清。</a:t>
            </a:r>
            <a:endParaRPr sz="2000">
              <a:sym typeface="+mn-ea"/>
            </a:endParaRPr>
          </a:p>
          <a:p>
            <a:pPr marL="0" indent="0" algn="l">
              <a:lnSpc>
                <a:spcPct val="150000"/>
              </a:lnSpc>
              <a:spcBef>
                <a:spcPts val="0"/>
              </a:spcBef>
              <a:buNone/>
            </a:pPr>
            <a:r>
              <a:rPr sz="2000">
                <a:sym typeface="+mn-ea"/>
              </a:rPr>
              <a:t>二、	社会主义本质理论的重大意义</a:t>
            </a:r>
            <a:endParaRPr sz="2000">
              <a:sym typeface="+mn-ea"/>
            </a:endParaRPr>
          </a:p>
          <a:p>
            <a:pPr marL="0" indent="0" algn="l">
              <a:lnSpc>
                <a:spcPct val="150000"/>
              </a:lnSpc>
              <a:spcBef>
                <a:spcPts val="0"/>
              </a:spcBef>
              <a:buNone/>
            </a:pPr>
            <a:r>
              <a:rPr sz="2000">
                <a:sym typeface="+mn-ea"/>
              </a:rPr>
              <a:t>(一）把对社会主义的认识推进到了一个新的科学水平</a:t>
            </a:r>
            <a:endParaRPr sz="2000">
              <a:sym typeface="+mn-ea"/>
            </a:endParaRPr>
          </a:p>
          <a:p>
            <a:pPr marL="0" indent="0" algn="l">
              <a:lnSpc>
                <a:spcPct val="150000"/>
              </a:lnSpc>
              <a:spcBef>
                <a:spcPts val="0"/>
              </a:spcBef>
              <a:buNone/>
            </a:pPr>
            <a:r>
              <a:rPr sz="2000">
                <a:sym typeface="+mn-ea"/>
              </a:rPr>
              <a:t>(二）对探索“怎样建设社会主义”具有重要的实践意义</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第三节   哲学的特性及其地位</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2.对哲学民族性的理解。</a:t>
            </a:r>
            <a:endParaRPr lang="zh-CN" sz="2000">
              <a:sym typeface="+mn-ea"/>
            </a:endParaRPr>
          </a:p>
          <a:p>
            <a:pPr marL="0" indent="0">
              <a:lnSpc>
                <a:spcPct val="150000"/>
              </a:lnSpc>
              <a:spcBef>
                <a:spcPts val="0"/>
              </a:spcBef>
              <a:buNone/>
            </a:pPr>
            <a:r>
              <a:rPr lang="zh-CN" sz="2000">
                <a:sym typeface="+mn-ea"/>
              </a:rPr>
              <a:t>(1)哲学的民族性并不排斥不同民族哲学之间存在着某种程度的共性。</a:t>
            </a:r>
            <a:endParaRPr lang="zh-CN" sz="2000">
              <a:sym typeface="+mn-ea"/>
            </a:endParaRPr>
          </a:p>
          <a:p>
            <a:pPr marL="0" indent="0">
              <a:lnSpc>
                <a:spcPct val="150000"/>
              </a:lnSpc>
              <a:spcBef>
                <a:spcPts val="0"/>
              </a:spcBef>
              <a:buNone/>
            </a:pPr>
            <a:r>
              <a:rPr lang="zh-CN" sz="2000">
                <a:sym typeface="+mn-ea"/>
              </a:rPr>
              <a:t>(</a:t>
            </a:r>
            <a:r>
              <a:rPr lang="en-US" altLang="zh-CN" sz="2000">
                <a:sym typeface="+mn-ea"/>
              </a:rPr>
              <a:t>2</a:t>
            </a:r>
            <a:r>
              <a:rPr lang="zh-CN" sz="2000">
                <a:sym typeface="+mn-ea"/>
              </a:rPr>
              <a:t>)</a:t>
            </a:r>
            <a:r>
              <a:rPr lang="zh-CN" sz="2000">
                <a:sym typeface="+mn-ea"/>
              </a:rPr>
              <a:t>哲学具有民族性，可以相互吸收和借鉴。</a:t>
            </a:r>
            <a:endParaRPr lang="zh-CN" sz="2000">
              <a:sym typeface="+mn-ea"/>
            </a:endParaRPr>
          </a:p>
          <a:p>
            <a:pPr marL="0" indent="0">
              <a:lnSpc>
                <a:spcPct val="150000"/>
              </a:lnSpc>
              <a:spcBef>
                <a:spcPts val="0"/>
              </a:spcBef>
              <a:buNone/>
            </a:pPr>
            <a:r>
              <a:rPr lang="zh-CN" sz="2000">
                <a:sym typeface="+mn-ea"/>
              </a:rPr>
              <a:t>(3)要注重培养民族精神。</a:t>
            </a:r>
            <a:endParaRPr lang="zh-CN" sz="2000">
              <a:sym typeface="+mn-ea"/>
            </a:endParaRPr>
          </a:p>
          <a:p>
            <a:pPr marL="0" indent="0">
              <a:lnSpc>
                <a:spcPct val="150000"/>
              </a:lnSpc>
              <a:spcBef>
                <a:spcPts val="0"/>
              </a:spcBef>
              <a:buNone/>
            </a:pPr>
            <a:r>
              <a:rPr lang="zh-CN" sz="2000">
                <a:sym typeface="+mn-ea"/>
              </a:rPr>
              <a:t>(三）哲学的阶级性</a:t>
            </a:r>
            <a:endParaRPr lang="zh-CN" sz="2000">
              <a:sym typeface="+mn-ea"/>
            </a:endParaRPr>
          </a:p>
          <a:p>
            <a:pPr marL="0" indent="0">
              <a:lnSpc>
                <a:spcPct val="150000"/>
              </a:lnSpc>
              <a:spcBef>
                <a:spcPts val="0"/>
              </a:spcBef>
              <a:buNone/>
            </a:pPr>
            <a:r>
              <a:rPr lang="zh-CN" sz="2000">
                <a:sym typeface="+mn-ea"/>
              </a:rPr>
              <a:t>1.哲学具有一定的阶级性。</a:t>
            </a:r>
            <a:endParaRPr lang="zh-CN" sz="2000">
              <a:sym typeface="+mn-ea"/>
            </a:endParaRPr>
          </a:p>
          <a:p>
            <a:pPr marL="0" indent="0">
              <a:lnSpc>
                <a:spcPct val="150000"/>
              </a:lnSpc>
              <a:spcBef>
                <a:spcPts val="0"/>
              </a:spcBef>
              <a:buNone/>
            </a:pPr>
            <a:r>
              <a:rPr lang="zh-CN" sz="2000">
                <a:sym typeface="+mn-ea"/>
              </a:rPr>
              <a:t>2.对哲学阶级属性的理解。</a:t>
            </a:r>
            <a:endParaRPr lang="zh-CN" sz="2000">
              <a:sym typeface="+mn-ea"/>
            </a:endParaRPr>
          </a:p>
          <a:p>
            <a:pPr marL="0" indent="0">
              <a:lnSpc>
                <a:spcPct val="150000"/>
              </a:lnSpc>
              <a:spcBef>
                <a:spcPts val="0"/>
              </a:spcBef>
              <a:buNone/>
            </a:pPr>
            <a:r>
              <a:rPr lang="zh-CN" sz="2000">
                <a:sym typeface="+mn-ea"/>
              </a:rPr>
              <a:t>3.哲学阶级属性的判别。</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社会主义的根本任务</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一、社会主义的根本任务是发展生产力</a:t>
            </a:r>
            <a:endParaRPr sz="2000">
              <a:sym typeface="+mn-ea"/>
            </a:endParaRPr>
          </a:p>
          <a:p>
            <a:pPr marL="0" indent="0" algn="l">
              <a:lnSpc>
                <a:spcPct val="150000"/>
              </a:lnSpc>
              <a:spcBef>
                <a:spcPts val="0"/>
              </a:spcBef>
              <a:buNone/>
            </a:pPr>
            <a:r>
              <a:rPr sz="2000">
                <a:sym typeface="+mn-ea"/>
              </a:rPr>
              <a:t>生产力是社会发展的最根本的决定性因素。社会主义制度的建立需要解放生产力，发展生产力；社会主义制度的巩固与发展同样需要进一步解放生产力，发展生产力。所以，发展生产力是社会主义的根本任务。</a:t>
            </a:r>
            <a:endParaRPr sz="2000">
              <a:sym typeface="+mn-ea"/>
            </a:endParaRPr>
          </a:p>
          <a:p>
            <a:pPr marL="0" indent="0" algn="l">
              <a:lnSpc>
                <a:spcPct val="150000"/>
              </a:lnSpc>
              <a:spcBef>
                <a:spcPts val="0"/>
              </a:spcBef>
              <a:buNone/>
            </a:pPr>
            <a:r>
              <a:rPr sz="2000">
                <a:sym typeface="+mn-ea"/>
              </a:rPr>
              <a:t>二、发展是党执政兴国的第一要务</a:t>
            </a:r>
            <a:endParaRPr sz="2000">
              <a:sym typeface="+mn-ea"/>
            </a:endParaRPr>
          </a:p>
          <a:p>
            <a:pPr marL="0" indent="0" algn="l">
              <a:lnSpc>
                <a:spcPct val="150000"/>
              </a:lnSpc>
              <a:spcBef>
                <a:spcPts val="0"/>
              </a:spcBef>
              <a:buNone/>
            </a:pPr>
            <a:r>
              <a:rPr sz="2000">
                <a:sym typeface="+mn-ea"/>
              </a:rPr>
              <a:t>把发展作为党执政兴国的第一要务，是由我们党的宗旨和根本任务所规定的。</a:t>
            </a:r>
            <a:endParaRPr sz="2000">
              <a:sym typeface="+mn-ea"/>
            </a:endParaRPr>
          </a:p>
          <a:p>
            <a:pPr marL="0" indent="0" algn="l">
              <a:lnSpc>
                <a:spcPct val="150000"/>
              </a:lnSpc>
              <a:spcBef>
                <a:spcPts val="0"/>
              </a:spcBef>
              <a:buNone/>
            </a:pPr>
            <a:r>
              <a:rPr sz="2000">
                <a:sym typeface="+mn-ea"/>
              </a:rPr>
              <a:t>把发展作为党执政兴国的第一要务，还是实践“三个代表”的要求。</a:t>
            </a:r>
            <a:endParaRPr sz="2000">
              <a:sym typeface="+mn-ea"/>
            </a:endParaRPr>
          </a:p>
          <a:p>
            <a:pPr marL="0" indent="0" algn="l">
              <a:lnSpc>
                <a:spcPct val="150000"/>
              </a:lnSpc>
              <a:spcBef>
                <a:spcPts val="0"/>
              </a:spcBef>
              <a:buNone/>
            </a:pPr>
            <a:r>
              <a:rPr sz="2000">
                <a:sym typeface="+mn-ea"/>
              </a:rPr>
              <a:t>把发展作为党执政兴国的第一要务，还源于对我党几十年执政的历史经验教训与总结。</a:t>
            </a:r>
            <a:endParaRPr sz="2000">
              <a:sym typeface="+mn-ea"/>
            </a:endParaRPr>
          </a:p>
          <a:p>
            <a:pPr marL="0" indent="0" algn="l">
              <a:lnSpc>
                <a:spcPct val="150000"/>
              </a:lnSpc>
              <a:spcBef>
                <a:spcPts val="0"/>
              </a:spcBef>
              <a:buNone/>
            </a:pPr>
            <a:r>
              <a:rPr sz="2000">
                <a:sym typeface="+mn-ea"/>
              </a:rPr>
              <a:t>把发展作为党执政兴国的第一要务，还源于对国际形势变化的分析与判断和国际竞争的客观需要。</a:t>
            </a:r>
            <a:endParaRPr sz="2000">
              <a:sym typeface="+mn-ea"/>
            </a:endParaRPr>
          </a:p>
          <a:p>
            <a:pPr marL="0" indent="0" algn="l">
              <a:lnSpc>
                <a:spcPct val="150000"/>
              </a:lnSpc>
              <a:spcBef>
                <a:spcPts val="0"/>
              </a:spcBef>
              <a:buNone/>
            </a:pPr>
            <a:r>
              <a:rPr sz="2000">
                <a:sym typeface="+mn-ea"/>
              </a:rPr>
              <a:t>把发展作为党执政兴国的第一要务，还是基于我国的现实国情的需要。</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社会主义的根本任务</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三、	代表中国先进生产力的发展要求</a:t>
            </a:r>
            <a:endParaRPr sz="2000">
              <a:sym typeface="+mn-ea"/>
            </a:endParaRPr>
          </a:p>
          <a:p>
            <a:pPr marL="0" indent="0" algn="l">
              <a:lnSpc>
                <a:spcPct val="150000"/>
              </a:lnSpc>
              <a:spcBef>
                <a:spcPts val="0"/>
              </a:spcBef>
              <a:buNone/>
            </a:pPr>
            <a:r>
              <a:rPr sz="2000">
                <a:sym typeface="+mn-ea"/>
              </a:rPr>
              <a:t>我们党要始终代表中国先进生产力的发展要求，这是我们党始终站在时代前列，保持先进性的根本体现和根本要求。</a:t>
            </a:r>
            <a:endParaRPr sz="2000">
              <a:sym typeface="+mn-ea"/>
            </a:endParaRPr>
          </a:p>
          <a:p>
            <a:pPr marL="0" indent="0" algn="l">
              <a:lnSpc>
                <a:spcPct val="150000"/>
              </a:lnSpc>
              <a:spcBef>
                <a:spcPts val="0"/>
              </a:spcBef>
              <a:buNone/>
            </a:pPr>
            <a:r>
              <a:rPr sz="2000">
                <a:sym typeface="+mn-ea"/>
              </a:rPr>
              <a:t>始终代表中国先进生产力的发展要求,就是党的理论、路线、纲领、方针、政策和各项工作，必须努力符合生产力发展的规律，体现不断推动社会生产力的解放和发展的要求，尤其要体现推动先进生产力发展的要求，通过发展生产力不断提高人民群众的生活水平。</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社会主义的根本任务</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四、	科学技术是第一生产力</a:t>
            </a:r>
            <a:endParaRPr sz="2000">
              <a:sym typeface="+mn-ea"/>
            </a:endParaRPr>
          </a:p>
          <a:p>
            <a:pPr marL="0" indent="0" algn="l">
              <a:lnSpc>
                <a:spcPct val="150000"/>
              </a:lnSpc>
              <a:spcBef>
                <a:spcPts val="0"/>
              </a:spcBef>
              <a:buNone/>
            </a:pPr>
            <a:r>
              <a:rPr sz="2000">
                <a:sym typeface="+mn-ea"/>
              </a:rPr>
              <a:t>马克思主义认为，科学技术是生产力。</a:t>
            </a:r>
            <a:endParaRPr sz="2000">
              <a:sym typeface="+mn-ea"/>
            </a:endParaRPr>
          </a:p>
          <a:p>
            <a:pPr marL="0" indent="0" algn="l">
              <a:lnSpc>
                <a:spcPct val="150000"/>
              </a:lnSpc>
              <a:spcBef>
                <a:spcPts val="0"/>
              </a:spcBef>
              <a:buNone/>
            </a:pPr>
            <a:r>
              <a:rPr sz="2000">
                <a:sym typeface="+mn-ea"/>
              </a:rPr>
              <a:t>邓小平十分重视科学技术在建设社会主义中的地位和作用。马克思主义认为，生产力的不断解放和发展是人类社会进步的根本动力。生产力的基本因素是生产资料和劳动力。</a:t>
            </a:r>
            <a:endParaRPr sz="2000">
              <a:sym typeface="+mn-ea"/>
            </a:endParaRPr>
          </a:p>
          <a:p>
            <a:pPr marL="0" indent="0" algn="l">
              <a:lnSpc>
                <a:spcPct val="150000"/>
              </a:lnSpc>
              <a:spcBef>
                <a:spcPts val="0"/>
              </a:spcBef>
              <a:buNone/>
            </a:pPr>
            <a:r>
              <a:rPr sz="2000">
                <a:sym typeface="+mn-ea"/>
              </a:rPr>
              <a:t>科学技术是推动生产力发展的首要力量。</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社会主义初级阶段的基本路线和基本纲领</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一、党在社会主义初级阶段的基本路线</a:t>
            </a:r>
            <a:endParaRPr sz="2000">
              <a:sym typeface="+mn-ea"/>
            </a:endParaRPr>
          </a:p>
          <a:p>
            <a:pPr marL="0" indent="0" algn="l">
              <a:lnSpc>
                <a:spcPct val="150000"/>
              </a:lnSpc>
              <a:spcBef>
                <a:spcPts val="0"/>
              </a:spcBef>
              <a:buNone/>
            </a:pPr>
            <a:r>
              <a:rPr sz="2000">
                <a:sym typeface="+mn-ea"/>
              </a:rPr>
              <a:t>(一）	社会主义初级阶段的主要矛盾</a:t>
            </a:r>
            <a:endParaRPr sz="2000">
              <a:sym typeface="+mn-ea"/>
            </a:endParaRPr>
          </a:p>
          <a:p>
            <a:pPr marL="0" indent="0" algn="l">
              <a:lnSpc>
                <a:spcPct val="150000"/>
              </a:lnSpc>
              <a:spcBef>
                <a:spcPts val="0"/>
              </a:spcBef>
              <a:buNone/>
            </a:pPr>
            <a:r>
              <a:rPr sz="2000">
                <a:sym typeface="+mn-ea"/>
              </a:rPr>
              <a:t>1956年，党的八大提出，我国社会主义改造基本完成后，无产阶级与资产阶级的矛盾已经基本解决，国内主要矛盾是人民对于经济文化迅速发展的需要同当前经济文化不能满足人民需要的状况之间的矛盾。</a:t>
            </a:r>
            <a:endParaRPr sz="2000">
              <a:sym typeface="+mn-ea"/>
            </a:endParaRPr>
          </a:p>
          <a:p>
            <a:pPr marL="0" indent="0" algn="l">
              <a:lnSpc>
                <a:spcPct val="150000"/>
              </a:lnSpc>
              <a:spcBef>
                <a:spcPts val="0"/>
              </a:spcBef>
              <a:buNone/>
            </a:pPr>
            <a:r>
              <a:rPr sz="2000">
                <a:sym typeface="+mn-ea"/>
              </a:rPr>
              <a:t>(二）	社会主义初级阶段基本路线的提出及其主要内容</a:t>
            </a:r>
            <a:endParaRPr sz="2000">
              <a:sym typeface="+mn-ea"/>
            </a:endParaRPr>
          </a:p>
          <a:p>
            <a:pPr marL="0" indent="0" algn="l">
              <a:lnSpc>
                <a:spcPct val="150000"/>
              </a:lnSpc>
              <a:spcBef>
                <a:spcPts val="0"/>
              </a:spcBef>
              <a:buNone/>
            </a:pPr>
            <a:r>
              <a:rPr sz="2000">
                <a:sym typeface="+mn-ea"/>
              </a:rPr>
              <a:t>党的基本路线是党在一定历史时期为解决社会主要矛盾而制定的行动纲领，是总揽全局的根本指导方针。党在社会主义初级阶段的基本路线是在总结过去制定和贯彻基本路线的经验和教训的基础上,在改革开放和社会主义现代化建设实践的过程中逐步形成的。</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社会主义初级阶段的基本路线和基本纲领</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二、党在社会主义初级阶段的基本纲领</a:t>
            </a:r>
            <a:endParaRPr sz="2000">
              <a:sym typeface="+mn-ea"/>
            </a:endParaRPr>
          </a:p>
          <a:p>
            <a:pPr marL="0" indent="0" algn="l">
              <a:lnSpc>
                <a:spcPct val="150000"/>
              </a:lnSpc>
              <a:spcBef>
                <a:spcPts val="0"/>
              </a:spcBef>
              <a:buNone/>
            </a:pPr>
            <a:r>
              <a:rPr sz="2000">
                <a:sym typeface="+mn-ea"/>
              </a:rPr>
              <a:t>(一）	社会主义初级阶段基本纲领的制定及其主要内容</a:t>
            </a:r>
            <a:endParaRPr sz="2000">
              <a:sym typeface="+mn-ea"/>
            </a:endParaRPr>
          </a:p>
          <a:p>
            <a:pPr marL="0" indent="0" algn="l">
              <a:lnSpc>
                <a:spcPct val="150000"/>
              </a:lnSpc>
              <a:spcBef>
                <a:spcPts val="0"/>
              </a:spcBef>
              <a:buNone/>
            </a:pPr>
            <a:r>
              <a:rPr sz="2000">
                <a:sym typeface="+mn-ea"/>
              </a:rPr>
              <a:t>建设有中国特色社会主义的经济，就是在社会主义条件下发展市场经济，不断解放和发展生产力，实现国民经济又好又快发展，保证人民共享改革和发展成果。</a:t>
            </a:r>
            <a:endParaRPr sz="2000">
              <a:sym typeface="+mn-ea"/>
            </a:endParaRPr>
          </a:p>
          <a:p>
            <a:pPr marL="0" indent="0" algn="l">
              <a:lnSpc>
                <a:spcPct val="150000"/>
              </a:lnSpc>
              <a:spcBef>
                <a:spcPts val="0"/>
              </a:spcBef>
              <a:buNone/>
            </a:pPr>
            <a:r>
              <a:rPr sz="2000">
                <a:sym typeface="+mn-ea"/>
              </a:rPr>
              <a:t>建设有中国特色社会主义的政治，就是在中国共产党领导下，在人民当家做主的基础上，依法治国，发展社会主义民主政治。实现社会安定，政府廉洁高效，全国各族人民团结和睦、生动活泼的政治局面。</a:t>
            </a:r>
            <a:endParaRPr sz="2000">
              <a:sym typeface="+mn-ea"/>
            </a:endParaRPr>
          </a:p>
          <a:p>
            <a:pPr marL="0" indent="0" algn="l">
              <a:lnSpc>
                <a:spcPct val="150000"/>
              </a:lnSpc>
              <a:spcBef>
                <a:spcPts val="0"/>
              </a:spcBef>
              <a:buNone/>
            </a:pPr>
            <a:r>
              <a:rPr sz="2000">
                <a:sym typeface="+mn-ea"/>
              </a:rPr>
              <a:t>建设有中国特色社会主义的文化，就是以马克思主义为指导，以培育有理想、有道德、有文化、有纪律的公民为目标，发展面向现代化、面向世界、面向未来的，民族的、科学的、大众的社会主义文化。</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社会主义初级阶段的基本路线和基本纲领</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坚持最高纲领和最低纲领的统</a:t>
            </a:r>
            <a:r>
              <a:rPr lang="zh-CN" sz="2000">
                <a:sym typeface="+mn-ea"/>
              </a:rPr>
              <a:t>一</a:t>
            </a:r>
            <a:endParaRPr sz="2000">
              <a:sym typeface="+mn-ea"/>
            </a:endParaRPr>
          </a:p>
          <a:p>
            <a:pPr marL="0" indent="0" algn="l">
              <a:lnSpc>
                <a:spcPct val="150000"/>
              </a:lnSpc>
              <a:spcBef>
                <a:spcPts val="0"/>
              </a:spcBef>
              <a:buNone/>
            </a:pPr>
            <a:r>
              <a:rPr sz="2000">
                <a:sym typeface="+mn-ea"/>
              </a:rPr>
              <a:t>党的纲领包括最高纲领和最低纲领两个部分。党的最高纲领是指党的最终奋斗目标,也可称为党的最高理想。党的最低纲领是指党在革命、建设和改革的不同阶段制定的最近目标，又叫基本纲领。最高纲领和最低纲领既有区别，又有联系，辩证统一于为实现共产主义奋斗的全部历史</a:t>
            </a:r>
            <a:endParaRPr sz="2000">
              <a:sym typeface="+mn-ea"/>
            </a:endParaRPr>
          </a:p>
          <a:p>
            <a:pPr marL="0" indent="0" algn="l">
              <a:lnSpc>
                <a:spcPct val="150000"/>
              </a:lnSpc>
              <a:spcBef>
                <a:spcPts val="0"/>
              </a:spcBef>
              <a:buNone/>
            </a:pPr>
            <a:r>
              <a:rPr sz="2000">
                <a:sym typeface="+mn-ea"/>
              </a:rPr>
              <a:t>过程中。</a:t>
            </a:r>
            <a:endParaRPr sz="2000">
              <a:sym typeface="+mn-ea"/>
            </a:endParaRPr>
          </a:p>
          <a:p>
            <a:pPr marL="0" indent="0" algn="l">
              <a:lnSpc>
                <a:spcPct val="150000"/>
              </a:lnSpc>
              <a:spcBef>
                <a:spcPts val="0"/>
              </a:spcBef>
              <a:buNone/>
            </a:pPr>
            <a:r>
              <a:rPr sz="2000">
                <a:sym typeface="+mn-ea"/>
              </a:rPr>
              <a:t>真正把最高纲领和最低纲领统一起来，就必须立足于现阶段最低纲领的实际，全面深刻认识最高纲领。</a:t>
            </a:r>
            <a:endParaRPr sz="2000">
              <a:sym typeface="+mn-ea"/>
            </a:endParaRPr>
          </a:p>
          <a:p>
            <a:pPr marL="0" indent="0" algn="l">
              <a:lnSpc>
                <a:spcPct val="150000"/>
              </a:lnSpc>
              <a:spcBef>
                <a:spcPts val="0"/>
              </a:spcBef>
              <a:buNone/>
            </a:pPr>
            <a:r>
              <a:rPr sz="2000">
                <a:sym typeface="+mn-ea"/>
              </a:rPr>
              <a:t>真正把最高纲领和最低纲领统一起来，就必须着眼于实现最高纲领的未来，坚定不移地贯彻落实党的最低纲领。</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sz="3600">
                <a:sym typeface="+mn-ea"/>
              </a:rPr>
              <a:t>第四章   社会主义改革和对外开放</a:t>
            </a:r>
            <a:endParaRPr sz="3600">
              <a:sym typeface="+mn-ea"/>
            </a:endParaRPr>
          </a:p>
        </p:txBody>
      </p:sp>
      <p:sp>
        <p:nvSpPr>
          <p:cNvPr id="6146" name="文本占位符 7170"/>
          <p:cNvSpPr/>
          <p:nvPr>
            <p:ph idx="1"/>
          </p:nvPr>
        </p:nvSpPr>
        <p:spPr>
          <a:xfrm>
            <a:off x="457200" y="1092200"/>
            <a:ext cx="8229600" cy="5556250"/>
          </a:xfrm>
          <a:noFill/>
          <a:ln w="0">
            <a:noFill/>
          </a:ln>
        </p:spPr>
        <p:txBody>
          <a:bodyPr anchor="t"/>
          <a:p>
            <a:pPr marL="0" indent="0" algn="ctr">
              <a:lnSpc>
                <a:spcPct val="150000"/>
              </a:lnSpc>
              <a:spcBef>
                <a:spcPts val="0"/>
              </a:spcBef>
              <a:buNone/>
            </a:pPr>
            <a:r>
              <a:rPr sz="2000" b="1">
                <a:sym typeface="+mn-ea"/>
              </a:rPr>
              <a:t>第一节   改革是实现社会主义现代化的必由之路</a:t>
            </a:r>
            <a:endParaRPr sz="2000" b="1">
              <a:sym typeface="+mn-ea"/>
            </a:endParaRPr>
          </a:p>
          <a:p>
            <a:pPr marL="0" indent="0" algn="l">
              <a:lnSpc>
                <a:spcPct val="150000"/>
              </a:lnSpc>
              <a:spcBef>
                <a:spcPts val="0"/>
              </a:spcBef>
              <a:buNone/>
            </a:pPr>
            <a:r>
              <a:rPr sz="2000">
                <a:sym typeface="+mn-ea"/>
              </a:rPr>
              <a:t>一、	社会主义社会是不断改革的社会</a:t>
            </a:r>
            <a:endParaRPr sz="2000">
              <a:sym typeface="+mn-ea"/>
            </a:endParaRPr>
          </a:p>
          <a:p>
            <a:pPr marL="0" indent="0" algn="l">
              <a:lnSpc>
                <a:spcPct val="150000"/>
              </a:lnSpc>
              <a:spcBef>
                <a:spcPts val="0"/>
              </a:spcBef>
              <a:buNone/>
            </a:pPr>
            <a:r>
              <a:rPr sz="2000">
                <a:sym typeface="+mn-ea"/>
              </a:rPr>
              <a:t>历史唯物主义证明，人类社会的发展是一个不断地由低级形态走向高级形态的历史进程。推动这一进程的基本力量始终是生产力与生产关系、经济基础与上层建筑的矛盾运动。</a:t>
            </a:r>
            <a:endParaRPr sz="2000">
              <a:sym typeface="+mn-ea"/>
            </a:endParaRPr>
          </a:p>
          <a:p>
            <a:pPr marL="0" indent="0" algn="l">
              <a:lnSpc>
                <a:spcPct val="150000"/>
              </a:lnSpc>
              <a:spcBef>
                <a:spcPts val="0"/>
              </a:spcBef>
              <a:buNone/>
            </a:pPr>
            <a:r>
              <a:rPr sz="2000">
                <a:sym typeface="+mn-ea"/>
              </a:rPr>
              <a:t>二、	社会主义社会的基本矛盾</a:t>
            </a:r>
            <a:endParaRPr sz="2000">
              <a:sym typeface="+mn-ea"/>
            </a:endParaRPr>
          </a:p>
          <a:p>
            <a:pPr marL="0" indent="0" algn="l">
              <a:lnSpc>
                <a:spcPct val="150000"/>
              </a:lnSpc>
              <a:spcBef>
                <a:spcPts val="0"/>
              </a:spcBef>
              <a:buNone/>
            </a:pPr>
            <a:r>
              <a:rPr sz="2000">
                <a:sym typeface="+mn-ea"/>
              </a:rPr>
              <a:t>(一）	毛泽东关于社会主义社会基本矛盾的理论</a:t>
            </a:r>
            <a:endParaRPr sz="2000">
              <a:sym typeface="+mn-ea"/>
            </a:endParaRPr>
          </a:p>
          <a:p>
            <a:pPr marL="0" indent="0" algn="l">
              <a:lnSpc>
                <a:spcPct val="150000"/>
              </a:lnSpc>
              <a:spcBef>
                <a:spcPts val="0"/>
              </a:spcBef>
              <a:buNone/>
            </a:pPr>
            <a:r>
              <a:rPr sz="2000">
                <a:sym typeface="+mn-ea"/>
              </a:rPr>
              <a:t>马克思主义哲学认为，对立统一规律是宇宙的根本规律。这个规律，在自然界、人类社会和人们的思想中，都是普遍存在的。矛盾着的对立面又统一，又斗争，由此推动事物的运动和变化。马克思主义的社会主义基本矛盾的理论，是社会主义改革的基本依据。</a:t>
            </a:r>
            <a:endParaRPr sz="2000">
              <a:sym typeface="+mn-ea"/>
            </a:endParaRPr>
          </a:p>
          <a:p>
            <a:pPr marL="0" indent="0" algn="l">
              <a:lnSpc>
                <a:spcPct val="150000"/>
              </a:lnSpc>
              <a:spcBef>
                <a:spcPts val="0"/>
              </a:spcBef>
              <a:buNone/>
            </a:pPr>
            <a:endParaRPr sz="2000">
              <a:sym typeface="+mn-ea"/>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改革是实现社会主义现代化的必由之路</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邓小平对社会主义社会基本矛盾理论的丰富和发展邓小平依据唯物史观的基本原理，对社会主义社会的基本矛盾作了深刻的分析，果断纠正了“以阶级斗争为纲”的错误方针。</a:t>
            </a:r>
            <a:endParaRPr sz="2000">
              <a:sym typeface="+mn-ea"/>
            </a:endParaRPr>
          </a:p>
          <a:p>
            <a:pPr marL="0" indent="0" algn="l">
              <a:lnSpc>
                <a:spcPct val="150000"/>
              </a:lnSpc>
              <a:spcBef>
                <a:spcPts val="0"/>
              </a:spcBef>
              <a:buNone/>
            </a:pPr>
            <a:r>
              <a:rPr sz="2000">
                <a:sym typeface="+mn-ea"/>
              </a:rPr>
              <a:t>邓小平继承、发展了毛泽东关于通过改革解决社会主义社会基本矛盾的思想，对社会主义改革的必然性、目的、意义、性质和任务等进行了具体深人的科学分析，提出了通过改革推动社会主义社会的发展的一系列方针和政策。他认为，我国社会主义的根本制度是适应生产力发展的客观要求建立起来的，是有强大生命力的。</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对外开放是一项长期的基本国策</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zh-CN" sz="2000">
                <a:sym typeface="+mn-ea"/>
              </a:rPr>
              <a:t>一</a:t>
            </a:r>
            <a:r>
              <a:rPr sz="2000">
                <a:sym typeface="+mn-ea"/>
              </a:rPr>
              <a:t>、当今世界是开放的世界，中国的发展离不开世界</a:t>
            </a:r>
            <a:endParaRPr sz="2000">
              <a:sym typeface="+mn-ea"/>
            </a:endParaRPr>
          </a:p>
          <a:p>
            <a:pPr marL="0" indent="0" algn="l">
              <a:lnSpc>
                <a:spcPct val="150000"/>
              </a:lnSpc>
              <a:spcBef>
                <a:spcPts val="0"/>
              </a:spcBef>
              <a:buNone/>
            </a:pPr>
            <a:r>
              <a:rPr sz="2000">
                <a:sym typeface="+mn-ea"/>
              </a:rPr>
              <a:t>第一，环境、资源和人口问题全球化</a:t>
            </a:r>
            <a:r>
              <a:rPr lang="zh-CN" sz="2000">
                <a:sym typeface="+mn-ea"/>
              </a:rPr>
              <a:t>。</a:t>
            </a:r>
            <a:endParaRPr sz="2000">
              <a:sym typeface="+mn-ea"/>
            </a:endParaRPr>
          </a:p>
          <a:p>
            <a:pPr marL="0" indent="0" algn="l">
              <a:lnSpc>
                <a:spcPct val="150000"/>
              </a:lnSpc>
              <a:spcBef>
                <a:spcPts val="0"/>
              </a:spcBef>
              <a:buNone/>
            </a:pPr>
            <a:r>
              <a:rPr sz="2000">
                <a:sym typeface="+mn-ea"/>
              </a:rPr>
              <a:t>第二，经济生活全球化、一体化。</a:t>
            </a:r>
            <a:endParaRPr sz="2000">
              <a:sym typeface="+mn-ea"/>
            </a:endParaRPr>
          </a:p>
          <a:p>
            <a:pPr marL="0" indent="0" algn="l">
              <a:lnSpc>
                <a:spcPct val="150000"/>
              </a:lnSpc>
              <a:spcBef>
                <a:spcPts val="0"/>
              </a:spcBef>
              <a:buNone/>
            </a:pPr>
            <a:r>
              <a:rPr sz="2000">
                <a:sym typeface="+mn-ea"/>
              </a:rPr>
              <a:t>第三，科技开发和应用国际化。</a:t>
            </a:r>
            <a:endParaRPr sz="2000">
              <a:sym typeface="+mn-ea"/>
            </a:endParaRPr>
          </a:p>
          <a:p>
            <a:pPr marL="0" indent="0" algn="l">
              <a:lnSpc>
                <a:spcPct val="150000"/>
              </a:lnSpc>
              <a:spcBef>
                <a:spcPts val="0"/>
              </a:spcBef>
              <a:buNone/>
            </a:pPr>
            <a:r>
              <a:rPr sz="2000">
                <a:sym typeface="+mn-ea"/>
              </a:rPr>
              <a:t>二、完善全方位、多层次、宽领域的对外开放格局</a:t>
            </a:r>
            <a:endParaRPr sz="2000">
              <a:sym typeface="+mn-ea"/>
            </a:endParaRPr>
          </a:p>
          <a:p>
            <a:pPr marL="0" indent="0" algn="l">
              <a:lnSpc>
                <a:spcPct val="150000"/>
              </a:lnSpc>
              <a:spcBef>
                <a:spcPts val="0"/>
              </a:spcBef>
              <a:buNone/>
            </a:pPr>
            <a:r>
              <a:rPr sz="2000">
                <a:sym typeface="+mn-ea"/>
              </a:rPr>
              <a:t>第一，实行全方位的对外开放。</a:t>
            </a:r>
            <a:endParaRPr sz="2000">
              <a:sym typeface="+mn-ea"/>
            </a:endParaRPr>
          </a:p>
          <a:p>
            <a:pPr marL="0" indent="0" algn="l">
              <a:lnSpc>
                <a:spcPct val="150000"/>
              </a:lnSpc>
              <a:spcBef>
                <a:spcPts val="0"/>
              </a:spcBef>
              <a:buNone/>
            </a:pPr>
            <a:r>
              <a:rPr sz="2000">
                <a:sym typeface="+mn-ea"/>
              </a:rPr>
              <a:t>第二，实行多层次、宽领域的对外开放。</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sz="3600">
                <a:sym typeface="+mn-ea"/>
              </a:rPr>
              <a:t>第五章   建设中国特色社会主义经济</a:t>
            </a:r>
            <a:endParaRPr sz="3600">
              <a:sym typeface="+mn-ea"/>
            </a:endParaRPr>
          </a:p>
        </p:txBody>
      </p:sp>
      <p:sp>
        <p:nvSpPr>
          <p:cNvPr id="6146" name="文本占位符 7170"/>
          <p:cNvSpPr/>
          <p:nvPr>
            <p:ph idx="1"/>
          </p:nvPr>
        </p:nvSpPr>
        <p:spPr>
          <a:xfrm>
            <a:off x="457200" y="1092200"/>
            <a:ext cx="8229600" cy="5556250"/>
          </a:xfrm>
          <a:noFill/>
          <a:ln w="0">
            <a:noFill/>
          </a:ln>
        </p:spPr>
        <p:txBody>
          <a:bodyPr anchor="t"/>
          <a:p>
            <a:pPr marL="0" indent="0" algn="ctr">
              <a:lnSpc>
                <a:spcPct val="150000"/>
              </a:lnSpc>
              <a:spcBef>
                <a:spcPts val="0"/>
              </a:spcBef>
              <a:buNone/>
            </a:pPr>
            <a:r>
              <a:rPr sz="2000" b="1">
                <a:sym typeface="+mn-ea"/>
              </a:rPr>
              <a:t>第一节   中国社会主义经济体制的探索</a:t>
            </a:r>
            <a:endParaRPr sz="2000" b="1">
              <a:sym typeface="+mn-ea"/>
            </a:endParaRPr>
          </a:p>
          <a:p>
            <a:pPr marL="0" indent="0" algn="l">
              <a:lnSpc>
                <a:spcPct val="150000"/>
              </a:lnSpc>
              <a:spcBef>
                <a:spcPts val="0"/>
              </a:spcBef>
              <a:buNone/>
            </a:pPr>
            <a:r>
              <a:rPr sz="2000">
                <a:sym typeface="+mn-ea"/>
              </a:rPr>
              <a:t>一、中国社会主义经济体制的选择过程</a:t>
            </a:r>
            <a:endParaRPr sz="2000">
              <a:sym typeface="+mn-ea"/>
            </a:endParaRPr>
          </a:p>
          <a:p>
            <a:pPr marL="0" indent="0" algn="l">
              <a:lnSpc>
                <a:spcPct val="150000"/>
              </a:lnSpc>
              <a:spcBef>
                <a:spcPts val="0"/>
              </a:spcBef>
              <a:buNone/>
            </a:pPr>
            <a:r>
              <a:rPr sz="2000">
                <a:sym typeface="+mn-ea"/>
              </a:rPr>
              <a:t>一、中国社会主义经济体制的选择过程</a:t>
            </a:r>
            <a:endParaRPr sz="2000">
              <a:sym typeface="+mn-ea"/>
            </a:endParaRPr>
          </a:p>
          <a:p>
            <a:pPr marL="0" indent="0" algn="l">
              <a:lnSpc>
                <a:spcPct val="150000"/>
              </a:lnSpc>
              <a:spcBef>
                <a:spcPts val="0"/>
              </a:spcBef>
              <a:buNone/>
            </a:pPr>
            <a:r>
              <a:rPr sz="2000">
                <a:sym typeface="+mn-ea"/>
              </a:rPr>
              <a:t>苏联建立社会主义制度后，实行了高度集中的计划经济体制，这种体制在特定历史条件下发挥了积极作用，使苏联迅速地实现了社会主义工业化，并使之在20世纪30年代的资本主义大危机中免受影响。</a:t>
            </a:r>
            <a:endParaRPr sz="2000">
              <a:sym typeface="+mn-ea"/>
            </a:endParaRPr>
          </a:p>
          <a:p>
            <a:pPr marL="0" indent="0" algn="l">
              <a:lnSpc>
                <a:spcPct val="150000"/>
              </a:lnSpc>
              <a:spcBef>
                <a:spcPts val="0"/>
              </a:spcBef>
              <a:buNone/>
            </a:pPr>
            <a:r>
              <a:rPr sz="2000">
                <a:sym typeface="+mn-ea"/>
              </a:rPr>
              <a:t>中国在20世纪50年代形成的经济体制便是高度集中的计划经济体制。</a:t>
            </a:r>
            <a:endParaRPr sz="2000">
              <a:sym typeface="+mn-ea"/>
            </a:endParaRPr>
          </a:p>
          <a:p>
            <a:pPr marL="0" indent="0" algn="l">
              <a:lnSpc>
                <a:spcPct val="150000"/>
              </a:lnSpc>
              <a:spcBef>
                <a:spcPts val="0"/>
              </a:spcBef>
              <a:buNone/>
            </a:pPr>
            <a:r>
              <a:rPr sz="2000">
                <a:sym typeface="+mn-ea"/>
              </a:rPr>
              <a:t>通过集中人力、物力和财力，保证了国家重点建设，实现了国民经济的协调发展，较为迅速地初步建立起社会主义物质基础，增加了财政收入，抑制了通货膨胀，使广大劳动人民迅速摆脱了贫困状态。</a:t>
            </a:r>
            <a:endParaRPr sz="2000">
              <a:sym typeface="+mn-ea"/>
            </a:endParaRPr>
          </a:p>
          <a:p>
            <a:pPr marL="0" indent="0" algn="l">
              <a:lnSpc>
                <a:spcPct val="150000"/>
              </a:lnSpc>
              <a:spcBef>
                <a:spcPts val="0"/>
              </a:spcBef>
              <a:buNone/>
            </a:pPr>
            <a:endParaRPr sz="200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第三节   哲学的特性及其地位</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二、哲学在民族文化中的地位</a:t>
            </a:r>
            <a:endParaRPr lang="zh-CN" sz="2000">
              <a:sym typeface="+mn-ea"/>
            </a:endParaRPr>
          </a:p>
          <a:p>
            <a:pPr marL="0" indent="0">
              <a:lnSpc>
                <a:spcPct val="150000"/>
              </a:lnSpc>
              <a:spcBef>
                <a:spcPts val="0"/>
              </a:spcBef>
              <a:buNone/>
            </a:pPr>
            <a:r>
              <a:rPr lang="zh-CN" sz="2000">
                <a:sym typeface="+mn-ea"/>
              </a:rPr>
              <a:t>(一）	哲学是各种文化精神的凝结</a:t>
            </a:r>
            <a:endParaRPr lang="zh-CN" sz="2000">
              <a:sym typeface="+mn-ea"/>
            </a:endParaRPr>
          </a:p>
          <a:p>
            <a:pPr marL="0" indent="0">
              <a:lnSpc>
                <a:spcPct val="150000"/>
              </a:lnSpc>
              <a:spcBef>
                <a:spcPts val="0"/>
              </a:spcBef>
              <a:buNone/>
            </a:pPr>
            <a:r>
              <a:rPr lang="zh-CN" sz="2000">
                <a:sym typeface="+mn-ea"/>
              </a:rPr>
              <a:t>(二）	不同的文化形态都以相应的哲学为依托</a:t>
            </a:r>
            <a:endParaRPr lang="zh-CN" sz="2000">
              <a:sym typeface="+mn-ea"/>
            </a:endParaRPr>
          </a:p>
          <a:p>
            <a:pPr marL="0" indent="0">
              <a:lnSpc>
                <a:spcPct val="150000"/>
              </a:lnSpc>
              <a:spcBef>
                <a:spcPts val="0"/>
              </a:spcBef>
              <a:buNone/>
            </a:pPr>
            <a:r>
              <a:rPr lang="zh-CN" sz="2000">
                <a:sym typeface="+mn-ea"/>
              </a:rPr>
              <a:t>(三）哲学本身作为一种文化形态的功能</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中国社会主义经济体制的探索</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二、社会主义市场经济理论的形成和发展</a:t>
            </a:r>
            <a:endParaRPr sz="2000">
              <a:sym typeface="+mn-ea"/>
            </a:endParaRPr>
          </a:p>
          <a:p>
            <a:pPr marL="0" indent="0" algn="l">
              <a:lnSpc>
                <a:spcPct val="150000"/>
              </a:lnSpc>
              <a:spcBef>
                <a:spcPts val="0"/>
              </a:spcBef>
              <a:buNone/>
            </a:pPr>
            <a:r>
              <a:rPr sz="2000">
                <a:sym typeface="+mn-ea"/>
              </a:rPr>
              <a:t>1979年，邓小平指出：“说市场经济只存在于资本主义社会，只有资本主义的市场经济，这肯定是不正确的。</a:t>
            </a:r>
            <a:endParaRPr sz="2000">
              <a:sym typeface="+mn-ea"/>
            </a:endParaRPr>
          </a:p>
          <a:p>
            <a:pPr marL="0" indent="0" algn="l">
              <a:lnSpc>
                <a:spcPct val="150000"/>
              </a:lnSpc>
              <a:spcBef>
                <a:spcPts val="0"/>
              </a:spcBef>
              <a:buNone/>
            </a:pPr>
            <a:r>
              <a:rPr sz="2000">
                <a:sym typeface="+mn-ea"/>
              </a:rPr>
              <a:t>1984年，党的十二届三中全会通过了《中共中央关于经济体制改革的决定》，提出了社会主义经济是“在公有制基础上的有计划的商品经济”的论断，邓小平高度评价这个决定是“马克思主义基本原理和中国社会主义实践相结合的政治经济学”。</a:t>
            </a:r>
            <a:endParaRPr sz="2000">
              <a:sym typeface="+mn-ea"/>
            </a:endParaRPr>
          </a:p>
          <a:p>
            <a:pPr marL="0" indent="0" algn="l">
              <a:lnSpc>
                <a:spcPct val="150000"/>
              </a:lnSpc>
              <a:spcBef>
                <a:spcPts val="0"/>
              </a:spcBef>
              <a:buNone/>
            </a:pPr>
            <a:r>
              <a:rPr sz="2000">
                <a:sym typeface="+mn-ea"/>
              </a:rPr>
              <a:t>1985年，邓小平又鲜明地指出：“社会主义和市场经济之间不存在根本矛盾。”</a:t>
            </a:r>
            <a:endParaRPr sz="2000">
              <a:sym typeface="+mn-ea"/>
            </a:endParaRPr>
          </a:p>
          <a:p>
            <a:pPr marL="0" indent="0" algn="l">
              <a:lnSpc>
                <a:spcPct val="150000"/>
              </a:lnSpc>
              <a:spcBef>
                <a:spcPts val="0"/>
              </a:spcBef>
              <a:buNone/>
            </a:pPr>
            <a:r>
              <a:rPr sz="2000">
                <a:sym typeface="+mn-ea"/>
              </a:rPr>
              <a:t>1990年年底，邓小平又针对当时在计划和市场问题上的思想混乱，强调指出：“我们必须从理论上搞懂，资本主义与社会主义的区分不在于是计划还是市场这样的问题。</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中国社会主义经济体制的探索</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1991年年初，邓小平再次指出：“不要以为，一说计划经济就是社会主义，一说市场经济就是资本主义，不是那么回事，两者都是手段，市场也可以为社会主义服务。” </a:t>
            </a:r>
            <a:endParaRPr sz="2000">
              <a:sym typeface="+mn-ea"/>
            </a:endParaRPr>
          </a:p>
          <a:p>
            <a:pPr marL="0" indent="0" algn="l">
              <a:lnSpc>
                <a:spcPct val="150000"/>
              </a:lnSpc>
              <a:spcBef>
                <a:spcPts val="0"/>
              </a:spcBef>
              <a:buNone/>
            </a:pPr>
            <a:r>
              <a:rPr sz="2000">
                <a:sym typeface="+mn-ea"/>
              </a:rPr>
              <a:t>1992年年初，邓小平在南方谈话中更加明确地提出：“计划多一点还是市场多一点，不是社会主义与资本主义的本质区别。”</a:t>
            </a:r>
            <a:endParaRPr sz="2000">
              <a:sym typeface="+mn-ea"/>
            </a:endParaRPr>
          </a:p>
          <a:p>
            <a:pPr marL="0" indent="0" algn="l">
              <a:lnSpc>
                <a:spcPct val="150000"/>
              </a:lnSpc>
              <a:spcBef>
                <a:spcPts val="0"/>
              </a:spcBef>
              <a:buNone/>
            </a:pPr>
            <a:r>
              <a:rPr sz="2000">
                <a:sym typeface="+mn-ea"/>
              </a:rPr>
              <a:t>党的十四大正式宣布:“我国经济体制改革的目标是建立社会主义市场经济体制”，“要使市场在社会主义国家宏观调控下对资源配置起基础性作用”。</a:t>
            </a:r>
            <a:endParaRPr sz="2000">
              <a:sym typeface="+mn-ea"/>
            </a:endParaRPr>
          </a:p>
          <a:p>
            <a:pPr marL="0" indent="0" algn="l">
              <a:lnSpc>
                <a:spcPct val="150000"/>
              </a:lnSpc>
              <a:spcBef>
                <a:spcPts val="0"/>
              </a:spcBef>
              <a:buNone/>
            </a:pPr>
            <a:r>
              <a:rPr sz="2000">
                <a:sym typeface="+mn-ea"/>
              </a:rPr>
              <a:t>1993年11月，党的十四届三中全会通过的中共中央《关于建立社会主义市场经济体制若干问题的决定》，依据邓小平的论述和党的十四大提出的建立社会主义市场经济的总体要求,进一步勾画了建立社会主义市场经济体制的蓝图。</a:t>
            </a: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中国社会主义经济体制的探索</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2003年党的十六届三中全会做出的《中共中央关于完善社会主义市场经济体制若干问题的决定》，根据实践的发展要求，提出了进一步完善社会主义市场经济体制的目标和任务。</a:t>
            </a:r>
            <a:endParaRPr sz="2000">
              <a:sym typeface="+mn-ea"/>
            </a:endParaRPr>
          </a:p>
          <a:p>
            <a:pPr marL="0" indent="0" algn="l">
              <a:lnSpc>
                <a:spcPct val="150000"/>
              </a:lnSpc>
              <a:spcBef>
                <a:spcPts val="0"/>
              </a:spcBef>
              <a:buNone/>
            </a:pPr>
            <a:r>
              <a:rPr sz="2000">
                <a:sym typeface="+mn-ea"/>
              </a:rPr>
              <a:t>2013年11月15日第十八届中央委员会第三次全体会议公布的《中共中央关于全面深化改革若干重大问题的决定》，该《决定》阐述了中国全面深化改革的重大意义，总结了中国改革开放35年来的历史性成就和宝贵经验，提出了到2020年全面深化改革的指导思想、总体思路、主要任务、重大举措。这份文件集中了中国共产党全党和各方面的智慧，成为新形</a:t>
            </a:r>
            <a:endParaRPr sz="2000">
              <a:sym typeface="+mn-ea"/>
            </a:endParaRPr>
          </a:p>
          <a:p>
            <a:pPr marL="0" indent="0" algn="l">
              <a:lnSpc>
                <a:spcPct val="150000"/>
              </a:lnSpc>
              <a:spcBef>
                <a:spcPts val="0"/>
              </a:spcBef>
              <a:buNone/>
            </a:pPr>
            <a:r>
              <a:rPr sz="2000">
                <a:sym typeface="+mn-ea"/>
              </a:rPr>
              <a:t>势下全面深化改革的纲领性文件，标志着从1978年开始中国改革开放进人新阶段。</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社会主义初级阶段的基本经济制度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一、社会主义初级阶段基本经济制度的确立</a:t>
            </a:r>
            <a:endParaRPr sz="2000">
              <a:sym typeface="+mn-ea"/>
            </a:endParaRPr>
          </a:p>
          <a:p>
            <a:pPr marL="0" indent="0" algn="l">
              <a:lnSpc>
                <a:spcPct val="150000"/>
              </a:lnSpc>
              <a:spcBef>
                <a:spcPts val="0"/>
              </a:spcBef>
              <a:buNone/>
            </a:pPr>
            <a:r>
              <a:rPr sz="2000">
                <a:sym typeface="+mn-ea"/>
              </a:rPr>
              <a:t>这一基本制度的确立，是由社会主义性质和初级阶段的国情决定的：第一，我国是社会主义国家，必须坚持公有制作为社会主义经济制度的基础;第二，我国处在社会主义初级阶段，需要在公有制为主体的条件下发展多种所有制经济;第三，一切符合“三个有利于”的所有制形式都可以而且应该用来为社会主义服务。</a:t>
            </a:r>
            <a:r>
              <a:rPr lang="en-US" altLang="zh-CN" sz="2000">
                <a:sym typeface="+mn-ea"/>
              </a:rPr>
              <a:t>  </a:t>
            </a:r>
            <a:endParaRPr lang="en-US" altLang="zh-CN" sz="2000">
              <a:sym typeface="+mn-ea"/>
            </a:endParaRPr>
          </a:p>
          <a:p>
            <a:pPr marL="0" indent="0" algn="l">
              <a:lnSpc>
                <a:spcPct val="150000"/>
              </a:lnSpc>
              <a:spcBef>
                <a:spcPts val="0"/>
              </a:spcBef>
              <a:buNone/>
            </a:pPr>
            <a:r>
              <a:rPr lang="en-US" altLang="zh-CN" sz="2000">
                <a:solidFill>
                  <a:schemeClr val="tx1"/>
                </a:solidFill>
              </a:rPr>
              <a:t>(一）	巩固和发展公有制经济</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(二）	积极探索公有制的实现形式</a:t>
            </a: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社会主义初级阶段的基本经济制度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二、鼓励、支持和引导非公有制经济发展</a:t>
            </a:r>
            <a:endParaRPr lang="en-US" altLang="zh-CN" sz="2000">
              <a:solidFill>
                <a:schemeClr val="tx1"/>
              </a:solidFill>
            </a:endParaRPr>
          </a:p>
          <a:p>
            <a:pPr marL="0" indent="0" algn="l">
              <a:lnSpc>
                <a:spcPct val="150000"/>
              </a:lnSpc>
              <a:spcBef>
                <a:spcPts val="0"/>
              </a:spcBef>
              <a:buNone/>
            </a:pPr>
            <a:r>
              <a:rPr lang="en-US" altLang="zh-CN" sz="2000">
                <a:sym typeface="+mn-ea"/>
              </a:rPr>
              <a:t>(一）	非公有制经济的含义</a:t>
            </a:r>
            <a:endParaRPr lang="en-US" altLang="zh-CN" sz="2000">
              <a:solidFill>
                <a:schemeClr val="tx1"/>
              </a:solidFill>
            </a:endParaRPr>
          </a:p>
          <a:p>
            <a:pPr marL="0" indent="0" algn="l">
              <a:lnSpc>
                <a:spcPct val="150000"/>
              </a:lnSpc>
              <a:spcBef>
                <a:spcPts val="0"/>
              </a:spcBef>
              <a:buNone/>
            </a:pPr>
            <a:r>
              <a:rPr lang="en-US" altLang="zh-CN" sz="2000">
                <a:sym typeface="+mn-ea"/>
              </a:rPr>
              <a:t>社会主义初级阶段的非公有制经济主要包括个体经济、私营经济、港澳台投资经济和外资经济。</a:t>
            </a:r>
            <a:endParaRPr lang="en-US" altLang="zh-CN" sz="2000">
              <a:solidFill>
                <a:schemeClr val="tx1"/>
              </a:solidFill>
            </a:endParaRPr>
          </a:p>
          <a:p>
            <a:pPr marL="0" indent="0" algn="l">
              <a:lnSpc>
                <a:spcPct val="150000"/>
              </a:lnSpc>
              <a:spcBef>
                <a:spcPts val="0"/>
              </a:spcBef>
              <a:buNone/>
            </a:pPr>
            <a:r>
              <a:rPr lang="en-US" altLang="zh-CN" sz="2000">
                <a:sym typeface="+mn-ea"/>
              </a:rPr>
              <a:t>个体经济，是指劳动者个人占有生产资料，并以个人(包括家庭成员）劳动为基础，劳动所得由个体劳动者支配的一种小私有制经济。</a:t>
            </a:r>
            <a:endParaRPr lang="en-US" altLang="zh-CN" sz="2000">
              <a:solidFill>
                <a:schemeClr val="tx1"/>
              </a:solidFill>
            </a:endParaRPr>
          </a:p>
          <a:p>
            <a:pPr marL="0" indent="0" algn="l">
              <a:lnSpc>
                <a:spcPct val="150000"/>
              </a:lnSpc>
              <a:spcBef>
                <a:spcPts val="0"/>
              </a:spcBef>
              <a:buNone/>
            </a:pPr>
            <a:r>
              <a:rPr lang="en-US" altLang="zh-CN" sz="2000">
                <a:sym typeface="+mn-ea"/>
              </a:rPr>
              <a:t>私营经济，是指以生产资料私人占有和雇佣劳动为基础，以获取利润为生产经营目的的私有制经济。</a:t>
            </a:r>
            <a:endParaRPr lang="en-US" altLang="zh-CN" sz="2000">
              <a:solidFill>
                <a:schemeClr val="tx1"/>
              </a:solidFill>
            </a:endParaRPr>
          </a:p>
          <a:p>
            <a:pPr marL="0" indent="0" algn="l">
              <a:lnSpc>
                <a:spcPct val="150000"/>
              </a:lnSpc>
              <a:spcBef>
                <a:spcPts val="0"/>
              </a:spcBef>
              <a:buNone/>
            </a:pPr>
            <a:r>
              <a:rPr lang="en-US" altLang="zh-CN" sz="2000">
                <a:sym typeface="+mn-ea"/>
              </a:rPr>
              <a:t>外商投资经济和港、澳、台投资经济，是指外国投资者和我国港、澳、台投资者根据中国法律、法规在中国内地开办的独资企业、合资企业和合作企业中的外商和港、澳、台投资部分。</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社会主义初级阶段的基本经济制度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	非公有制经济的地位和作用</a:t>
            </a:r>
            <a:endParaRPr lang="en-US" altLang="zh-CN" sz="2000">
              <a:sym typeface="+mn-ea"/>
            </a:endParaRPr>
          </a:p>
          <a:p>
            <a:pPr marL="0" indent="0" algn="l">
              <a:lnSpc>
                <a:spcPct val="150000"/>
              </a:lnSpc>
              <a:spcBef>
                <a:spcPts val="0"/>
              </a:spcBef>
              <a:buNone/>
            </a:pPr>
            <a:r>
              <a:rPr lang="en-US" altLang="zh-CN" sz="2000">
                <a:sym typeface="+mn-ea"/>
              </a:rPr>
              <a:t>第一，它们已经成为国民经济发展的一个增长点。</a:t>
            </a:r>
            <a:endParaRPr lang="en-US" altLang="zh-CN" sz="2000">
              <a:sym typeface="+mn-ea"/>
            </a:endParaRPr>
          </a:p>
          <a:p>
            <a:pPr marL="0" indent="0" algn="l">
              <a:lnSpc>
                <a:spcPct val="150000"/>
              </a:lnSpc>
              <a:spcBef>
                <a:spcPts val="0"/>
              </a:spcBef>
              <a:buNone/>
            </a:pPr>
            <a:r>
              <a:rPr lang="en-US" altLang="zh-CN" sz="2000">
                <a:sym typeface="+mn-ea"/>
              </a:rPr>
              <a:t>第二，它们为社会提供了大量的物质产品和劳务，在满足人民需要方面发挥了重要作用。</a:t>
            </a:r>
            <a:endParaRPr lang="en-US" altLang="zh-CN" sz="2000">
              <a:sym typeface="+mn-ea"/>
            </a:endParaRPr>
          </a:p>
          <a:p>
            <a:pPr marL="0" indent="0" algn="l">
              <a:lnSpc>
                <a:spcPct val="150000"/>
              </a:lnSpc>
              <a:spcBef>
                <a:spcPts val="0"/>
              </a:spcBef>
              <a:buNone/>
            </a:pPr>
            <a:r>
              <a:rPr lang="en-US" altLang="zh-CN" sz="2000">
                <a:sym typeface="+mn-ea"/>
              </a:rPr>
              <a:t>第三，它们增加了社会资本和国家的财政收人。</a:t>
            </a:r>
            <a:endParaRPr lang="en-US" altLang="zh-CN" sz="2000">
              <a:sym typeface="+mn-ea"/>
            </a:endParaRPr>
          </a:p>
          <a:p>
            <a:pPr marL="0" indent="0" algn="l">
              <a:lnSpc>
                <a:spcPct val="150000"/>
              </a:lnSpc>
              <a:spcBef>
                <a:spcPts val="0"/>
              </a:spcBef>
              <a:buNone/>
            </a:pPr>
            <a:r>
              <a:rPr lang="en-US" altLang="zh-CN" sz="2000">
                <a:sym typeface="+mn-ea"/>
              </a:rPr>
              <a:t>第四，它们吸纳了大量人员就业，为社会稳定做出了贡献。</a:t>
            </a:r>
            <a:endParaRPr lang="en-US" altLang="zh-CN" sz="2000">
              <a:sym typeface="+mn-ea"/>
            </a:endParaRPr>
          </a:p>
          <a:p>
            <a:pPr marL="0" indent="0" algn="l">
              <a:lnSpc>
                <a:spcPct val="150000"/>
              </a:lnSpc>
              <a:spcBef>
                <a:spcPts val="0"/>
              </a:spcBef>
              <a:buNone/>
            </a:pPr>
            <a:r>
              <a:rPr lang="en-US" altLang="zh-CN" sz="2000">
                <a:sym typeface="+mn-ea"/>
              </a:rPr>
              <a:t>第五，它们促进了公有制的改革，促进了社会主义市场经济体制的建立。</a:t>
            </a:r>
            <a:endParaRPr lang="en-US" alt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社会主义初级阶段的分配制度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一、坚持按劳分配的主体地位</a:t>
            </a:r>
            <a:endParaRPr lang="en-US" altLang="zh-CN" sz="2000">
              <a:sym typeface="+mn-ea"/>
            </a:endParaRPr>
          </a:p>
          <a:p>
            <a:pPr marL="0" indent="0" algn="l">
              <a:lnSpc>
                <a:spcPct val="150000"/>
              </a:lnSpc>
              <a:spcBef>
                <a:spcPts val="0"/>
              </a:spcBef>
              <a:buNone/>
            </a:pPr>
            <a:r>
              <a:rPr lang="en-US" altLang="zh-CN" sz="2000">
                <a:sym typeface="+mn-ea"/>
              </a:rPr>
              <a:t>社会主义社会实行按劳分配是由这样一些客观经济条件决定的：社会主义生产资料公有制为实行按劳分配提供了前提条件;社会主义生产力发展水平为实行按劳分配提供了物质基础；在社会主义社会劳动还存在着重大差别，同时劳动还是人们谋生的手段，是实行按劳分配的直接原因。</a:t>
            </a:r>
            <a:endParaRPr lang="en-US" altLang="zh-CN" sz="2000">
              <a:sym typeface="+mn-ea"/>
            </a:endParaRPr>
          </a:p>
          <a:p>
            <a:pPr marL="0" indent="0" algn="l">
              <a:lnSpc>
                <a:spcPct val="150000"/>
              </a:lnSpc>
              <a:spcBef>
                <a:spcPts val="0"/>
              </a:spcBef>
              <a:buNone/>
            </a:pPr>
            <a:r>
              <a:rPr lang="en-US" altLang="zh-CN" sz="2000">
                <a:sym typeface="+mn-ea"/>
              </a:rPr>
              <a:t>二、	多种分配方式并存</a:t>
            </a:r>
            <a:endParaRPr lang="en-US" altLang="zh-CN" sz="2000">
              <a:sym typeface="+mn-ea"/>
            </a:endParaRPr>
          </a:p>
          <a:p>
            <a:pPr marL="0" indent="0" algn="l">
              <a:lnSpc>
                <a:spcPct val="150000"/>
              </a:lnSpc>
              <a:spcBef>
                <a:spcPts val="0"/>
              </a:spcBef>
              <a:buNone/>
            </a:pPr>
            <a:r>
              <a:rPr lang="en-US" altLang="zh-CN" sz="2000">
                <a:sym typeface="+mn-ea"/>
              </a:rPr>
              <a:t>按劳分配以外的劳动和经营收入。主要是指个体劳动者和农村专业户的个人收入。</a:t>
            </a:r>
            <a:endParaRPr lang="en-US" altLang="zh-CN" sz="2000">
              <a:sym typeface="+mn-ea"/>
            </a:endParaRPr>
          </a:p>
          <a:p>
            <a:pPr marL="0" indent="0" algn="l">
              <a:lnSpc>
                <a:spcPct val="150000"/>
              </a:lnSpc>
              <a:spcBef>
                <a:spcPts val="0"/>
              </a:spcBef>
              <a:buNone/>
            </a:pPr>
            <a:r>
              <a:rPr lang="en-US" altLang="zh-CN" sz="2000">
                <a:sym typeface="+mn-ea"/>
              </a:rPr>
              <a:t>按劳动力价值分配获得的收入。主要是指在私营企业和外资企业中工作的劳动者得到的工资收人。</a:t>
            </a:r>
            <a:endParaRPr lang="en-US" altLang="zh-CN" sz="2000">
              <a:sym typeface="+mn-ea"/>
            </a:endParaRPr>
          </a:p>
          <a:p>
            <a:pPr marL="0" indent="0" algn="l">
              <a:lnSpc>
                <a:spcPct val="150000"/>
              </a:lnSpc>
              <a:spcBef>
                <a:spcPts val="0"/>
              </a:spcBef>
              <a:buNone/>
            </a:pPr>
            <a:r>
              <a:rPr lang="en-US" altLang="zh-CN" sz="2000">
                <a:sym typeface="+mn-ea"/>
              </a:rPr>
              <a:t>资产收益。主要指社会主义公有制经济和个体经营者获得的资产收益，如通过直接或间接融资方式向资金需要者提供资金，取得红利、股息、利息、债息或分享收益收人。</a:t>
            </a: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社会主义初级阶段的分配制度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社会成员提供技术、信息等生产要素获得的收人，包括凭借知识产权、技术转让或人股、信息咨询等方式获得的收入。</a:t>
            </a:r>
            <a:endParaRPr lang="en-US" altLang="zh-CN" sz="2000">
              <a:sym typeface="+mn-ea"/>
            </a:endParaRPr>
          </a:p>
          <a:p>
            <a:pPr marL="0" indent="0" algn="l">
              <a:lnSpc>
                <a:spcPct val="150000"/>
              </a:lnSpc>
              <a:spcBef>
                <a:spcPts val="0"/>
              </a:spcBef>
              <a:buNone/>
            </a:pPr>
            <a:r>
              <a:rPr lang="en-US" altLang="zh-CN" sz="2000">
                <a:sym typeface="+mn-ea"/>
              </a:rPr>
              <a:t>按资本分配得到的利润收人。主要是指我国私营企业主和外资及我国港、台、澳投资者按资本获得的利润收人。</a:t>
            </a:r>
            <a:endParaRPr lang="en-US" altLang="zh-CN" sz="2000">
              <a:sym typeface="+mn-ea"/>
            </a:endParaRPr>
          </a:p>
          <a:p>
            <a:pPr marL="0" indent="0">
              <a:lnSpc>
                <a:spcPct val="150000"/>
              </a:lnSpc>
              <a:spcBef>
                <a:spcPts val="0"/>
              </a:spcBef>
              <a:buNone/>
            </a:pPr>
            <a:r>
              <a:rPr lang="zh-CN" sz="2000">
                <a:sym typeface="+mn-ea"/>
              </a:rPr>
              <a:t>三、	深化分配制度的改革，健全社会保障体系</a:t>
            </a:r>
            <a:endParaRPr lang="zh-CN" sz="2000">
              <a:sym typeface="+mn-ea"/>
            </a:endParaRPr>
          </a:p>
          <a:p>
            <a:pPr marL="0" indent="0">
              <a:lnSpc>
                <a:spcPct val="150000"/>
              </a:lnSpc>
              <a:spcBef>
                <a:spcPts val="0"/>
              </a:spcBef>
              <a:buNone/>
            </a:pPr>
            <a:r>
              <a:rPr lang="zh-CN" sz="2000">
                <a:sym typeface="+mn-ea"/>
              </a:rPr>
              <a:t>(一）深化分配制度改革</a:t>
            </a:r>
            <a:endParaRPr lang="zh-CN" sz="2000">
              <a:sym typeface="+mn-ea"/>
            </a:endParaRPr>
          </a:p>
          <a:p>
            <a:pPr marL="0" indent="0">
              <a:lnSpc>
                <a:spcPct val="150000"/>
              </a:lnSpc>
              <a:spcBef>
                <a:spcPts val="0"/>
              </a:spcBef>
              <a:buNone/>
            </a:pPr>
            <a:r>
              <a:rPr lang="zh-CN" sz="2000">
                <a:sym typeface="+mn-ea"/>
              </a:rPr>
              <a:t>第一，正确认识“先富”与“共富”的关系。</a:t>
            </a:r>
            <a:endParaRPr lang="zh-CN" sz="2000">
              <a:sym typeface="+mn-ea"/>
            </a:endParaRPr>
          </a:p>
          <a:p>
            <a:pPr marL="0" indent="0">
              <a:lnSpc>
                <a:spcPct val="150000"/>
              </a:lnSpc>
              <a:spcBef>
                <a:spcPts val="0"/>
              </a:spcBef>
              <a:buNone/>
            </a:pPr>
            <a:r>
              <a:rPr lang="zh-CN" sz="2000">
                <a:sym typeface="+mn-ea"/>
              </a:rPr>
              <a:t>第二,注重社会公平，防止两极分化。</a:t>
            </a:r>
            <a:endParaRPr lang="zh-CN" sz="2000">
              <a:sym typeface="+mn-ea"/>
            </a:endParaRPr>
          </a:p>
          <a:p>
            <a:pPr marL="0" indent="0">
              <a:lnSpc>
                <a:spcPct val="150000"/>
              </a:lnSpc>
              <a:spcBef>
                <a:spcPts val="0"/>
              </a:spcBef>
              <a:buNone/>
            </a:pPr>
            <a:r>
              <a:rPr lang="zh-CN" sz="2000">
                <a:sym typeface="+mn-ea"/>
              </a:rPr>
              <a:t>(二)健全社会保障体系</a:t>
            </a:r>
            <a:endParaRPr lang="zh-CN" sz="2000">
              <a:sym typeface="+mn-ea"/>
            </a:endParaRPr>
          </a:p>
          <a:p>
            <a:pPr marL="0" indent="0">
              <a:lnSpc>
                <a:spcPct val="150000"/>
              </a:lnSpc>
              <a:spcBef>
                <a:spcPts val="0"/>
              </a:spcBef>
              <a:buNone/>
            </a:pPr>
            <a:r>
              <a:rPr lang="zh-CN" sz="2000">
                <a:sym typeface="+mn-ea"/>
              </a:rPr>
              <a:t>社会保障是指国家通过立法对国民收人进行分配和再分配，对社会成员的基本生活权利给予保障的社会安全制度。作为一种体系或一种制度，社会保障由社会救助、社会保险、社会福利和社会优抚等方面组成。</a:t>
            </a: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sz="3600">
                <a:sym typeface="+mn-ea"/>
              </a:rPr>
              <a:t>第六章   建设中国特色社会主义政治</a:t>
            </a:r>
            <a:endParaRPr sz="3600">
              <a:sym typeface="+mn-ea"/>
            </a:endParaRPr>
          </a:p>
        </p:txBody>
      </p:sp>
      <p:sp>
        <p:nvSpPr>
          <p:cNvPr id="6146" name="文本占位符 7170"/>
          <p:cNvSpPr/>
          <p:nvPr>
            <p:ph idx="1"/>
          </p:nvPr>
        </p:nvSpPr>
        <p:spPr>
          <a:xfrm>
            <a:off x="457200" y="1092200"/>
            <a:ext cx="8229600" cy="5556250"/>
          </a:xfrm>
          <a:noFill/>
          <a:ln w="0">
            <a:noFill/>
          </a:ln>
        </p:spPr>
        <p:txBody>
          <a:bodyPr anchor="t"/>
          <a:p>
            <a:pPr marL="0" indent="0" algn="ctr">
              <a:lnSpc>
                <a:spcPct val="150000"/>
              </a:lnSpc>
              <a:spcBef>
                <a:spcPts val="0"/>
              </a:spcBef>
              <a:buNone/>
            </a:pPr>
            <a:r>
              <a:rPr sz="2000" b="1">
                <a:sym typeface="+mn-ea"/>
              </a:rPr>
              <a:t>第一节   中国特色社会主义的民主政治制度</a:t>
            </a:r>
            <a:endParaRPr sz="2000" b="1">
              <a:sym typeface="+mn-ea"/>
            </a:endParaRPr>
          </a:p>
          <a:p>
            <a:pPr marL="0" indent="0" algn="l">
              <a:lnSpc>
                <a:spcPct val="150000"/>
              </a:lnSpc>
              <a:spcBef>
                <a:spcPts val="0"/>
              </a:spcBef>
              <a:buNone/>
            </a:pPr>
            <a:r>
              <a:rPr lang="zh-CN" sz="2000">
                <a:sym typeface="+mn-ea"/>
              </a:rPr>
              <a:t>一</a:t>
            </a:r>
            <a:r>
              <a:rPr sz="2000">
                <a:sym typeface="+mn-ea"/>
              </a:rPr>
              <a:t>、人民民主专政</a:t>
            </a:r>
            <a:endParaRPr sz="2000">
              <a:sym typeface="+mn-ea"/>
            </a:endParaRPr>
          </a:p>
          <a:p>
            <a:pPr marL="0" indent="0" algn="l">
              <a:lnSpc>
                <a:spcPct val="150000"/>
              </a:lnSpc>
              <a:spcBef>
                <a:spcPts val="0"/>
              </a:spcBef>
              <a:buNone/>
            </a:pPr>
            <a:r>
              <a:rPr sz="2000">
                <a:sym typeface="+mn-ea"/>
              </a:rPr>
              <a:t>“人民民主专政”代替“各革命阶级联合专政”的最早提出，是在1948年6月1日中共中央宣传部《关于重印〈左派幼稚病〉第二章前言》中。</a:t>
            </a:r>
            <a:endParaRPr sz="2000">
              <a:sym typeface="+mn-ea"/>
            </a:endParaRPr>
          </a:p>
          <a:p>
            <a:pPr marL="0" indent="0" algn="l">
              <a:lnSpc>
                <a:spcPct val="150000"/>
              </a:lnSpc>
              <a:spcBef>
                <a:spcPts val="0"/>
              </a:spcBef>
              <a:buNone/>
            </a:pPr>
            <a:r>
              <a:rPr sz="2000">
                <a:sym typeface="+mn-ea"/>
              </a:rPr>
              <a:t>首先，坚持人民民主专政,就要不断发展社会主义民主，切实保护人民的利益。</a:t>
            </a:r>
            <a:endParaRPr sz="2000">
              <a:sym typeface="+mn-ea"/>
            </a:endParaRPr>
          </a:p>
          <a:p>
            <a:pPr marL="0" indent="0" algn="l">
              <a:lnSpc>
                <a:spcPct val="150000"/>
              </a:lnSpc>
              <a:spcBef>
                <a:spcPts val="0"/>
              </a:spcBef>
              <a:buNone/>
            </a:pPr>
            <a:r>
              <a:rPr sz="2000">
                <a:sym typeface="+mn-ea"/>
              </a:rPr>
              <a:t>其次，坚持人民民主专政，还必须充分履行国家政权的专政职能。</a:t>
            </a:r>
            <a:endParaRPr sz="2000">
              <a:sym typeface="+mn-ea"/>
            </a:endParaRPr>
          </a:p>
          <a:p>
            <a:pPr marL="0" indent="0" algn="l">
              <a:lnSpc>
                <a:spcPct val="150000"/>
              </a:lnSpc>
              <a:spcBef>
                <a:spcPts val="0"/>
              </a:spcBef>
              <a:buNone/>
            </a:pPr>
            <a:endParaRPr sz="2000">
              <a:sym typeface="+mn-ea"/>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中国特色社会主义的民主政治制度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二、人民代表大会制度</a:t>
            </a:r>
            <a:endParaRPr lang="en-US" altLang="zh-CN" sz="2000">
              <a:sym typeface="+mn-ea"/>
            </a:endParaRPr>
          </a:p>
          <a:p>
            <a:pPr marL="0" indent="0" algn="l">
              <a:lnSpc>
                <a:spcPct val="150000"/>
              </a:lnSpc>
              <a:spcBef>
                <a:spcPts val="0"/>
              </a:spcBef>
              <a:buNone/>
            </a:pPr>
            <a:r>
              <a:rPr lang="en-US" altLang="zh-CN" sz="2000">
                <a:sym typeface="+mn-ea"/>
              </a:rPr>
              <a:t>我国的人民代表大会制度是适合中国国情的具有中国特色的社会主义民主政治制度,同资本主义国家的“三权分立”制度根本不同。</a:t>
            </a:r>
            <a:endParaRPr lang="en-US" altLang="zh-CN" sz="2000">
              <a:sym typeface="+mn-ea"/>
            </a:endParaRPr>
          </a:p>
          <a:p>
            <a:pPr marL="0" indent="0" algn="l">
              <a:lnSpc>
                <a:spcPct val="150000"/>
              </a:lnSpc>
              <a:spcBef>
                <a:spcPts val="0"/>
              </a:spcBef>
              <a:buNone/>
            </a:pPr>
            <a:r>
              <a:rPr lang="en-US" altLang="zh-CN" sz="2000">
                <a:sym typeface="+mn-ea"/>
              </a:rPr>
              <a:t>我国的人民代表大会制度具有鲜明的特点和独特的优势。</a:t>
            </a:r>
            <a:endParaRPr lang="en-US" altLang="zh-CN" sz="2000">
              <a:sym typeface="+mn-ea"/>
            </a:endParaRPr>
          </a:p>
          <a:p>
            <a:pPr marL="0" indent="0" algn="l">
              <a:lnSpc>
                <a:spcPct val="150000"/>
              </a:lnSpc>
              <a:spcBef>
                <a:spcPts val="0"/>
              </a:spcBef>
              <a:buNone/>
            </a:pPr>
            <a:r>
              <a:rPr lang="en-US" altLang="zh-CN" sz="2000">
                <a:sym typeface="+mn-ea"/>
              </a:rPr>
              <a:t>改革开放以来，人民代表大会制度不断得到完善，主要表现在:</a:t>
            </a:r>
            <a:endParaRPr lang="en-US" altLang="zh-CN" sz="2000">
              <a:sym typeface="+mn-ea"/>
            </a:endParaRPr>
          </a:p>
          <a:p>
            <a:pPr marL="0" indent="0" algn="l">
              <a:lnSpc>
                <a:spcPct val="150000"/>
              </a:lnSpc>
              <a:spcBef>
                <a:spcPts val="0"/>
              </a:spcBef>
              <a:buNone/>
            </a:pPr>
            <a:r>
              <a:rPr lang="en-US" altLang="zh-CN" sz="2000">
                <a:sym typeface="+mn-ea"/>
              </a:rPr>
              <a:t>第一，加强了各级人大及其常委会的制度建设和组织建设;</a:t>
            </a:r>
            <a:endParaRPr lang="en-US" altLang="zh-CN" sz="2000">
              <a:sym typeface="+mn-ea"/>
            </a:endParaRPr>
          </a:p>
          <a:p>
            <a:pPr marL="0" indent="0" algn="l">
              <a:lnSpc>
                <a:spcPct val="150000"/>
              </a:lnSpc>
              <a:spcBef>
                <a:spcPts val="0"/>
              </a:spcBef>
              <a:buNone/>
            </a:pPr>
            <a:r>
              <a:rPr lang="en-US" altLang="zh-CN" sz="2000">
                <a:sym typeface="+mn-ea"/>
              </a:rPr>
              <a:t>第二，选举制度逐步完善。</a:t>
            </a:r>
            <a:endParaRPr lang="en-US" altLang="zh-CN" sz="2000">
              <a:sym typeface="+mn-ea"/>
            </a:endParaRPr>
          </a:p>
          <a:p>
            <a:pPr marL="0" indent="0" algn="l">
              <a:lnSpc>
                <a:spcPct val="150000"/>
              </a:lnSpc>
              <a:spcBef>
                <a:spcPts val="0"/>
              </a:spcBef>
              <a:buNone/>
            </a:pPr>
            <a:r>
              <a:rPr lang="en-US" altLang="zh-CN" sz="2000">
                <a:sym typeface="+mn-ea"/>
              </a:rPr>
              <a:t>三、中国共产党领导的多党合作和政治协商制度</a:t>
            </a:r>
            <a:endParaRPr lang="en-US" altLang="zh-CN" sz="2000">
              <a:sym typeface="+mn-ea"/>
            </a:endParaRPr>
          </a:p>
          <a:p>
            <a:pPr marL="0" indent="0" algn="l">
              <a:lnSpc>
                <a:spcPct val="150000"/>
              </a:lnSpc>
              <a:spcBef>
                <a:spcPts val="0"/>
              </a:spcBef>
              <a:buNone/>
            </a:pPr>
            <a:r>
              <a:rPr lang="en-US" altLang="zh-CN" sz="2000">
                <a:sym typeface="+mn-ea"/>
              </a:rPr>
              <a:t>中国共产党领导的多党合作和政治协商制度,是我国的一项基本政治制度，是具有中国特色的政党制度，是中国社会主义民主政治制度的重要组成部分。</a:t>
            </a: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zh-CN" sz="3600" b="1">
                <a:latin typeface="微软雅黑" panose="020B0503020204020204" pitchFamily="2" charset="-122"/>
                <a:ea typeface="微软雅黑" panose="020B0503020204020204" pitchFamily="2" charset="-122"/>
                <a:cs typeface="微软雅黑" panose="020B0503020204020204" pitchFamily="2" charset="-122"/>
                <a:sym typeface="+mn-ea"/>
              </a:rPr>
              <a:t>第二章   物质和意识</a:t>
            </a:r>
            <a:endParaRPr lang="zh-CN" sz="3600" b="1">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
        <p:nvSpPr>
          <p:cNvPr id="6146" name="文本占位符 7170"/>
          <p:cNvSpPr/>
          <p:nvPr>
            <p:ph idx="1"/>
          </p:nvPr>
        </p:nvSpPr>
        <p:spPr>
          <a:xfrm>
            <a:off x="457200" y="1186815"/>
            <a:ext cx="8229600" cy="5083810"/>
          </a:xfrm>
          <a:noFill/>
          <a:ln w="0">
            <a:noFill/>
          </a:ln>
        </p:spPr>
        <p:txBody>
          <a:bodyPr anchor="t"/>
          <a:p>
            <a:pPr marL="0" indent="0" algn="ctr">
              <a:lnSpc>
                <a:spcPct val="150000"/>
              </a:lnSpc>
              <a:spcBef>
                <a:spcPts val="0"/>
              </a:spcBef>
              <a:buNone/>
            </a:pPr>
            <a:r>
              <a:rPr lang="en-US" altLang="zh-CN" sz="2400" b="1">
                <a:solidFill>
                  <a:schemeClr val="tx1"/>
                </a:solidFill>
              </a:rPr>
              <a:t>第一节    马克思主义哲学关于物质的基本观点</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一、物质的含义及其特征</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(一）物质的含义</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物质范畴是唯物主义世界观的基石。然而，对物质的理解，唯物主义本身也有一个发展过程。</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1.古代朴素唯物主义的物质观。</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古代朴素唯物主义的物质观是哲学物质观发展的第一个历史阶段。</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2.近代唯物主义的物质观。</a:t>
            </a:r>
            <a:endParaRPr lang="en-US" altLang="zh-CN" sz="2000">
              <a:solidFill>
                <a:schemeClr val="tx1"/>
              </a:solidFill>
            </a:endParaRPr>
          </a:p>
          <a:p>
            <a:pPr marL="0" indent="0" algn="l">
              <a:lnSpc>
                <a:spcPct val="150000"/>
              </a:lnSpc>
              <a:spcBef>
                <a:spcPts val="0"/>
              </a:spcBef>
              <a:buNone/>
            </a:pPr>
            <a:r>
              <a:rPr lang="en-US" altLang="zh-CN" sz="2000">
                <a:solidFill>
                  <a:schemeClr val="tx1"/>
                </a:solidFill>
              </a:rPr>
              <a:t>近代唯物主义物质观是哲学物质观发展的第二个历史阶段。</a:t>
            </a:r>
            <a:endParaRPr lang="en-US" altLang="zh-CN" sz="2000">
              <a:solidFill>
                <a:schemeClr val="tx1"/>
              </a:solidFill>
            </a:endParaRPr>
          </a:p>
          <a:p>
            <a:pPr marL="0" indent="0" algn="l">
              <a:lnSpc>
                <a:spcPct val="150000"/>
              </a:lnSpc>
              <a:spcBef>
                <a:spcPts val="0"/>
              </a:spcBef>
              <a:buNone/>
            </a:pPr>
            <a:endParaRPr lang="en-US" altLang="zh-CN" sz="2000">
              <a:solidFill>
                <a:schemeClr val="tx1"/>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中国特色社会主义的民主政治制度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中国共产党领导的多党合作和政治协商制度是一种社会主义的新型政党制度，与资本主义国家的两党制或多党制有根本的不同。第一，在我国的政党制度中，中国共产党是执政党;各民主党派是接受中国共产党领导的，同中国共产党通力合作、共同致力于社会主义事业的亲密友党，是参政党，不是在野党，更不是反对党。第二，坚持中国共产党的领导，坚持四项基本原则，是多党合作的政治基础。第三，中国共产党和各民主党派有着共同的根本利益和共同的目标，现阶段都以建设中国特色社会主义为共同理想。第四，各民主党派都参加</a:t>
            </a:r>
            <a:endParaRPr lang="en-US" altLang="zh-CN" sz="2000">
              <a:sym typeface="+mn-ea"/>
            </a:endParaRPr>
          </a:p>
          <a:p>
            <a:pPr marL="0" indent="0" algn="l">
              <a:lnSpc>
                <a:spcPct val="150000"/>
              </a:lnSpc>
              <a:spcBef>
                <a:spcPts val="0"/>
              </a:spcBef>
              <a:buNone/>
            </a:pPr>
            <a:r>
              <a:rPr lang="en-US" altLang="zh-CN" sz="2000">
                <a:sym typeface="+mn-ea"/>
              </a:rPr>
              <a:t>国家政权，参与国家事务的管理，参与国家大政方针和国家领导人选的协商，参与国家方针、政策、法律、法规的制定执行。第五，中国共产党和各民主党派都以宪法为根本活动准则，各民主党派都受到宪法的保护，享有宪法规定范围内的政治自由、组织独立和法律上的平等地位。</a:t>
            </a:r>
            <a:endParaRPr lang="en-US" alt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中国特色社会主义的民主政治制度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四、	民族区域自治制度</a:t>
            </a:r>
            <a:endParaRPr lang="en-US" altLang="zh-CN" sz="2000">
              <a:sym typeface="+mn-ea"/>
            </a:endParaRPr>
          </a:p>
          <a:p>
            <a:pPr marL="0" indent="0" algn="l">
              <a:lnSpc>
                <a:spcPct val="150000"/>
              </a:lnSpc>
              <a:spcBef>
                <a:spcPts val="0"/>
              </a:spcBef>
              <a:buNone/>
            </a:pPr>
            <a:r>
              <a:rPr lang="en-US" altLang="zh-CN" sz="2000">
                <a:sym typeface="+mn-ea"/>
              </a:rPr>
              <a:t>民族区域自治制度是我国的一项基本政治制度。实行这种制度，体现了我国坚持实行各民族平等、团结、合作和共同繁荣的原则。</a:t>
            </a:r>
            <a:endParaRPr lang="en-US" altLang="zh-CN" sz="2000">
              <a:sym typeface="+mn-ea"/>
            </a:endParaRPr>
          </a:p>
          <a:p>
            <a:pPr marL="0" indent="0" algn="l">
              <a:lnSpc>
                <a:spcPct val="150000"/>
              </a:lnSpc>
              <a:spcBef>
                <a:spcPts val="0"/>
              </a:spcBef>
              <a:buNone/>
            </a:pPr>
            <a:r>
              <a:rPr lang="en-US" altLang="zh-CN" sz="2000">
                <a:sym typeface="+mn-ea"/>
              </a:rPr>
              <a:t>民族区域自治的核心是保障少数民族当家做主，管理本民族、本地方事务的权利。</a:t>
            </a:r>
            <a:endParaRPr lang="en-US" altLang="zh-CN" sz="2000">
              <a:sym typeface="+mn-ea"/>
            </a:endParaRPr>
          </a:p>
          <a:p>
            <a:pPr marL="0" indent="0" algn="l">
              <a:lnSpc>
                <a:spcPct val="150000"/>
              </a:lnSpc>
              <a:spcBef>
                <a:spcPts val="0"/>
              </a:spcBef>
              <a:buNone/>
            </a:pPr>
            <a:r>
              <a:rPr lang="en-US" altLang="zh-CN" sz="2000">
                <a:sym typeface="+mn-ea"/>
              </a:rPr>
              <a:t>根据《中华人民共和国宪法》《中华人民共和国民族区域自治法》和其他法律的规定，我国各民族自治地方的自治机关享有广泛的自治权利。一是自主管理本民族、本地区的内部事务;二是享有制定自治条例和单行条例的权利；三是享有宗教信仰自由的权利；四是享有使用和发展本民族语言文字、按照传统风俗习惯生活及进行社会活动的权利和自由。</a:t>
            </a:r>
            <a:endParaRPr lang="en-US" alt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中国特色社会主义的民主政治制度</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五、	基层民主政治建设</a:t>
            </a:r>
            <a:endParaRPr lang="en-US" altLang="zh-CN" sz="2000">
              <a:sym typeface="+mn-ea"/>
            </a:endParaRPr>
          </a:p>
          <a:p>
            <a:pPr marL="0" indent="0" algn="l">
              <a:lnSpc>
                <a:spcPct val="150000"/>
              </a:lnSpc>
              <a:spcBef>
                <a:spcPts val="0"/>
              </a:spcBef>
              <a:buNone/>
            </a:pPr>
            <a:r>
              <a:rPr lang="en-US" altLang="zh-CN" sz="2000">
                <a:sym typeface="+mn-ea"/>
              </a:rPr>
              <a:t>基层民主是我国广大工人、农民、知识分子和各阶层人士，在城乡基层政权机关、企事业单位和基层自治组织中依法直接行使的民主权利，包括政治民主、经济民主、文化民主、教育民主等内容，具有全体公民广泛和直接参与的特点。它不仅是一种基层自治和民主管理制度，而且作为国家民主制度的具体化，是社会主义民主广泛而深刻的实践。</a:t>
            </a:r>
            <a:endParaRPr lang="en-US" altLang="zh-CN" sz="2000">
              <a:sym typeface="+mn-ea"/>
            </a:endParaRPr>
          </a:p>
          <a:p>
            <a:pPr marL="0" indent="0" algn="l">
              <a:lnSpc>
                <a:spcPct val="150000"/>
              </a:lnSpc>
              <a:spcBef>
                <a:spcPts val="0"/>
              </a:spcBef>
              <a:buNone/>
            </a:pPr>
            <a:r>
              <a:rPr lang="en-US" altLang="zh-CN" sz="2000">
                <a:sym typeface="+mn-ea"/>
              </a:rPr>
              <a:t>企事业单位职工代表大会制度是保证职工对企事业单位实行民主管理的基本制度。职工在企事业单位中享有的当家做主的民主权利，主要通过职工代表大会制度来实现。《中华人民共和国宪法》《全民所有制工业企业法》《劳动法》《工会法》和《全民所有制工业企业职工代表大会条例》等法律法规，均对职工代表大会制度作了相应规定。</a:t>
            </a:r>
            <a:endParaRPr lang="en-US" alt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依法治国，建设社会主义法治国家</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zh-CN" altLang="en-US" sz="2000">
                <a:sym typeface="+mn-ea"/>
              </a:rPr>
              <a:t>一</a:t>
            </a:r>
            <a:r>
              <a:rPr lang="en-US" altLang="zh-CN" sz="2000">
                <a:sym typeface="+mn-ea"/>
              </a:rPr>
              <a:t>、依法治国是党领导人民治理国家的基本方略</a:t>
            </a:r>
            <a:endParaRPr lang="en-US" altLang="zh-CN" sz="2000">
              <a:sym typeface="+mn-ea"/>
            </a:endParaRPr>
          </a:p>
          <a:p>
            <a:pPr marL="0" indent="0" algn="l">
              <a:lnSpc>
                <a:spcPct val="150000"/>
              </a:lnSpc>
              <a:spcBef>
                <a:spcPts val="0"/>
              </a:spcBef>
              <a:buNone/>
            </a:pPr>
            <a:r>
              <a:rPr lang="en-US" altLang="zh-CN" sz="2000">
                <a:sym typeface="+mn-ea"/>
              </a:rPr>
              <a:t>发展社会主义民主，必须同健全社会主义法制紧密结合。坚持社会主义民主和社会主义法制的统一，依法治国，建立社会主义法治国家，是建设中国特色社会主义的重要目标。</a:t>
            </a:r>
            <a:endParaRPr lang="en-US" altLang="zh-CN" sz="2000">
              <a:sym typeface="+mn-ea"/>
            </a:endParaRPr>
          </a:p>
          <a:p>
            <a:pPr marL="0" indent="0" algn="l">
              <a:lnSpc>
                <a:spcPct val="150000"/>
              </a:lnSpc>
              <a:spcBef>
                <a:spcPts val="0"/>
              </a:spcBef>
              <a:buNone/>
            </a:pPr>
            <a:r>
              <a:rPr lang="en-US" altLang="zh-CN" sz="2000">
                <a:sym typeface="+mn-ea"/>
              </a:rPr>
              <a:t>二、加强社会主义法制建设</a:t>
            </a:r>
            <a:endParaRPr lang="en-US" altLang="zh-CN" sz="2000">
              <a:sym typeface="+mn-ea"/>
            </a:endParaRPr>
          </a:p>
          <a:p>
            <a:pPr marL="0" indent="0" algn="l">
              <a:lnSpc>
                <a:spcPct val="150000"/>
              </a:lnSpc>
              <a:spcBef>
                <a:spcPts val="0"/>
              </a:spcBef>
              <a:buNone/>
            </a:pPr>
            <a:r>
              <a:rPr lang="en-US" altLang="zh-CN" sz="2000">
                <a:sym typeface="+mn-ea"/>
              </a:rPr>
              <a:t>法制是依法治国的前提和基础。经济的发展，社会的进步，都离不开法制的健全。推进依法治国进程，建设社会主义法治国家，必须大力加强社会主义法制建设。</a:t>
            </a:r>
            <a:endParaRPr lang="en-US" alt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zh-CN" sz="2400" b="1">
                <a:sym typeface="+mn-ea"/>
              </a:rPr>
              <a:t>第</a:t>
            </a:r>
            <a:r>
              <a:rPr sz="2400" b="1">
                <a:sym typeface="+mn-ea"/>
              </a:rPr>
              <a:t>三节   推进政治体制改革，发展民主政治</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zh-CN" sz="2000">
                <a:sym typeface="+mn-ea"/>
              </a:rPr>
              <a:t>一</a:t>
            </a:r>
            <a:r>
              <a:rPr sz="2000">
                <a:sym typeface="+mn-ea"/>
              </a:rPr>
              <a:t>、坚持党的领导、人民当家做主和依法治国的有机统</a:t>
            </a:r>
            <a:r>
              <a:rPr lang="zh-CN" sz="2000">
                <a:sym typeface="+mn-ea"/>
              </a:rPr>
              <a:t>一</a:t>
            </a:r>
            <a:endParaRPr sz="2000">
              <a:sym typeface="+mn-ea"/>
            </a:endParaRPr>
          </a:p>
          <a:p>
            <a:pPr marL="0" indent="0" algn="l">
              <a:lnSpc>
                <a:spcPct val="150000"/>
              </a:lnSpc>
              <a:spcBef>
                <a:spcPts val="0"/>
              </a:spcBef>
              <a:buNone/>
            </a:pPr>
            <a:r>
              <a:rPr sz="2000">
                <a:sym typeface="+mn-ea"/>
              </a:rPr>
              <a:t>坚持走中国特色社会主义政治发展道路，关键是要坚持党的领导、人民当家做主、依法治国有机统一。党的领导是人民当家做主和依法治国的重要保证，人民当家做主是社会主义民主政治的本质核心，依法治国是党领导人民治理国家的基本方略，三者有机统一，既是我国社会主义政治文明区别于西方资本主义政治文明的本质特征，也是我们推进社会主义民主政治建设必须遵循的基本方针。</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zh-CN" sz="2400" b="1">
                <a:sym typeface="+mn-ea"/>
              </a:rPr>
              <a:t>第</a:t>
            </a:r>
            <a:r>
              <a:rPr sz="2400" b="1">
                <a:sym typeface="+mn-ea"/>
              </a:rPr>
              <a:t>三节   推进政治体制改革，发展民主政治</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如何理解党的领导、人民当家做主和依法治国的关系？</a:t>
            </a:r>
            <a:endParaRPr sz="2000">
              <a:sym typeface="+mn-ea"/>
            </a:endParaRPr>
          </a:p>
          <a:p>
            <a:pPr marL="0" indent="0" algn="l">
              <a:lnSpc>
                <a:spcPct val="150000"/>
              </a:lnSpc>
              <a:spcBef>
                <a:spcPts val="0"/>
              </a:spcBef>
              <a:buNone/>
            </a:pPr>
            <a:r>
              <a:rPr sz="2000">
                <a:sym typeface="+mn-ea"/>
              </a:rPr>
              <a:t>(一）	中国共产党的领导是人民当家做主和依法治国的根本保证</a:t>
            </a:r>
            <a:endParaRPr sz="2000">
              <a:sym typeface="+mn-ea"/>
            </a:endParaRPr>
          </a:p>
          <a:p>
            <a:pPr marL="0" indent="0" algn="l">
              <a:lnSpc>
                <a:spcPct val="150000"/>
              </a:lnSpc>
              <a:spcBef>
                <a:spcPts val="0"/>
              </a:spcBef>
              <a:buNone/>
            </a:pPr>
            <a:r>
              <a:rPr sz="2000">
                <a:sym typeface="+mn-ea"/>
              </a:rPr>
              <a:t>我们党领导人民推翻剥削阶级的统治，建立人民民主专政的国家政权，就是要组织和支持人民依法管理国家和社会事务、管理经济和文化事业，当家做主，实现人民群众的根本利益。</a:t>
            </a:r>
            <a:endParaRPr sz="2000">
              <a:sym typeface="+mn-ea"/>
            </a:endParaRPr>
          </a:p>
          <a:p>
            <a:pPr marL="0" indent="0" algn="l">
              <a:lnSpc>
                <a:spcPct val="150000"/>
              </a:lnSpc>
              <a:spcBef>
                <a:spcPts val="0"/>
              </a:spcBef>
              <a:buNone/>
            </a:pPr>
            <a:r>
              <a:rPr sz="2000">
                <a:sym typeface="+mn-ea"/>
              </a:rPr>
              <a:t>(二）	人民当家做主是社会主义民主政治的本质要求</a:t>
            </a:r>
            <a:endParaRPr sz="2000">
              <a:sym typeface="+mn-ea"/>
            </a:endParaRPr>
          </a:p>
          <a:p>
            <a:pPr marL="0" indent="0" algn="l">
              <a:lnSpc>
                <a:spcPct val="150000"/>
              </a:lnSpc>
              <a:spcBef>
                <a:spcPts val="0"/>
              </a:spcBef>
              <a:buNone/>
            </a:pPr>
            <a:r>
              <a:rPr sz="2000">
                <a:sym typeface="+mn-ea"/>
              </a:rPr>
              <a:t>人民当家做主是社会主义民主政治的本质要求，是社会主义政治文明建设的根本出发点和归宿。</a:t>
            </a:r>
            <a:endParaRPr sz="2000">
              <a:sym typeface="+mn-ea"/>
            </a:endParaRPr>
          </a:p>
          <a:p>
            <a:pPr marL="0" indent="0" algn="l">
              <a:lnSpc>
                <a:spcPct val="150000"/>
              </a:lnSpc>
              <a:spcBef>
                <a:spcPts val="0"/>
              </a:spcBef>
              <a:buNone/>
            </a:pPr>
            <a:r>
              <a:rPr sz="2000">
                <a:sym typeface="+mn-ea"/>
              </a:rPr>
              <a:t>(三）	依法治国是党领导人民治理国家的基本方略</a:t>
            </a:r>
            <a:endParaRPr sz="2000">
              <a:sym typeface="+mn-ea"/>
            </a:endParaRPr>
          </a:p>
          <a:p>
            <a:pPr marL="0" indent="0" algn="l">
              <a:lnSpc>
                <a:spcPct val="150000"/>
              </a:lnSpc>
              <a:spcBef>
                <a:spcPts val="0"/>
              </a:spcBef>
              <a:buNone/>
            </a:pPr>
            <a:r>
              <a:rPr sz="2000">
                <a:sym typeface="+mn-ea"/>
              </a:rPr>
              <a:t>依法治国与人民民主、党的领导是紧密联系、相辅相成、相互促进的。</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zh-CN" sz="2400" b="1">
                <a:sym typeface="+mn-ea"/>
              </a:rPr>
              <a:t>第</a:t>
            </a:r>
            <a:r>
              <a:rPr sz="2400" b="1">
                <a:sym typeface="+mn-ea"/>
              </a:rPr>
              <a:t>三节   推进政治体制改革，发展民主政治</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二、在坚持四项基本原则的前提下积极稳妥地推进政治体制改革</a:t>
            </a:r>
            <a:endParaRPr sz="2000">
              <a:sym typeface="+mn-ea"/>
            </a:endParaRPr>
          </a:p>
          <a:p>
            <a:pPr marL="0" indent="0" algn="l">
              <a:lnSpc>
                <a:spcPct val="150000"/>
              </a:lnSpc>
              <a:spcBef>
                <a:spcPts val="0"/>
              </a:spcBef>
              <a:buNone/>
            </a:pPr>
            <a:r>
              <a:rPr sz="2000">
                <a:sym typeface="+mn-ea"/>
              </a:rPr>
              <a:t>(一）	坚持四项基本原则</a:t>
            </a:r>
            <a:endParaRPr sz="2000">
              <a:sym typeface="+mn-ea"/>
            </a:endParaRPr>
          </a:p>
          <a:p>
            <a:pPr marL="0" indent="0" algn="l">
              <a:lnSpc>
                <a:spcPct val="150000"/>
              </a:lnSpc>
              <a:spcBef>
                <a:spcPts val="0"/>
              </a:spcBef>
              <a:buNone/>
            </a:pPr>
            <a:r>
              <a:rPr sz="2000">
                <a:sym typeface="+mn-ea"/>
              </a:rPr>
              <a:t>四项基本原则是我国的立国之本，是社会主义现代化建设最重要的政治保证，是我们党领导人民建设中国特色社会主义的一项基本经验。</a:t>
            </a:r>
            <a:endParaRPr sz="2000">
              <a:sym typeface="+mn-ea"/>
            </a:endParaRPr>
          </a:p>
          <a:p>
            <a:pPr marL="0" indent="0" algn="l">
              <a:lnSpc>
                <a:spcPct val="150000"/>
              </a:lnSpc>
              <a:spcBef>
                <a:spcPts val="0"/>
              </a:spcBef>
              <a:buNone/>
            </a:pPr>
            <a:r>
              <a:rPr sz="2000">
                <a:sym typeface="+mn-ea"/>
              </a:rPr>
              <a:t>(二)在党的领导下有步骤有秩序地推进，既要态度积极,又要步子稳妥</a:t>
            </a:r>
            <a:endParaRPr sz="2000">
              <a:sym typeface="+mn-ea"/>
            </a:endParaRPr>
          </a:p>
          <a:p>
            <a:pPr marL="0" indent="0" algn="l">
              <a:lnSpc>
                <a:spcPct val="150000"/>
              </a:lnSpc>
              <a:spcBef>
                <a:spcPts val="0"/>
              </a:spcBef>
              <a:buNone/>
            </a:pPr>
            <a:r>
              <a:rPr sz="2000">
                <a:sym typeface="+mn-ea"/>
              </a:rPr>
              <a:t>邓小平说，政治体制改革情况复杂，任务艰巨，每项改革涉及的人和事都很广泛，会遇到很多的障碍，需要审慎从事。改革的方针必须坚定，但方法要细密，步子要稳妥。</a:t>
            </a:r>
            <a:endParaRPr sz="2000">
              <a:sym typeface="+mn-ea"/>
            </a:endParaRPr>
          </a:p>
          <a:p>
            <a:pPr marL="0" indent="0" algn="l">
              <a:lnSpc>
                <a:spcPct val="150000"/>
              </a:lnSpc>
              <a:spcBef>
                <a:spcPts val="0"/>
              </a:spcBef>
              <a:buNone/>
            </a:pPr>
            <a:r>
              <a:rPr sz="2000">
                <a:sym typeface="+mn-ea"/>
              </a:rPr>
              <a:t>(三）	坚持从中国国情出发，坚定不移地走自己的政治发展道路</a:t>
            </a:r>
            <a:endParaRPr sz="2000">
              <a:sym typeface="+mn-ea"/>
            </a:endParaRPr>
          </a:p>
          <a:p>
            <a:pPr marL="0" indent="0" algn="l">
              <a:lnSpc>
                <a:spcPct val="150000"/>
              </a:lnSpc>
              <a:spcBef>
                <a:spcPts val="0"/>
              </a:spcBef>
              <a:buNone/>
            </a:pPr>
            <a:r>
              <a:rPr sz="2000">
                <a:sym typeface="+mn-ea"/>
              </a:rPr>
              <a:t>坚持从中国国情出发，坚定不移地走自己的政治发展道路;借鉴人类政治文明的有益成果，但绝不照搬西方政治制度的模式。</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sz="3600">
                <a:sym typeface="+mn-ea"/>
              </a:rPr>
              <a:t>第七章   建设中国特色社会主义文化</a:t>
            </a:r>
            <a:endParaRPr sz="3600">
              <a:sym typeface="+mn-ea"/>
            </a:endParaRPr>
          </a:p>
        </p:txBody>
      </p:sp>
      <p:sp>
        <p:nvSpPr>
          <p:cNvPr id="6146" name="文本占位符 7170"/>
          <p:cNvSpPr/>
          <p:nvPr>
            <p:ph idx="1"/>
          </p:nvPr>
        </p:nvSpPr>
        <p:spPr>
          <a:xfrm>
            <a:off x="457200" y="1092200"/>
            <a:ext cx="8229600" cy="5556250"/>
          </a:xfrm>
          <a:noFill/>
          <a:ln w="0">
            <a:noFill/>
          </a:ln>
        </p:spPr>
        <p:txBody>
          <a:bodyPr anchor="t"/>
          <a:p>
            <a:pPr marL="0" indent="0" algn="ctr">
              <a:lnSpc>
                <a:spcPct val="150000"/>
              </a:lnSpc>
              <a:spcBef>
                <a:spcPts val="0"/>
              </a:spcBef>
              <a:buNone/>
            </a:pPr>
            <a:r>
              <a:rPr sz="2000" b="1">
                <a:sym typeface="+mn-ea"/>
              </a:rPr>
              <a:t>第一节   发展社会主义先进文化</a:t>
            </a:r>
            <a:endParaRPr sz="2000" b="1">
              <a:sym typeface="+mn-ea"/>
            </a:endParaRPr>
          </a:p>
          <a:p>
            <a:pPr marL="0" indent="0" algn="l">
              <a:lnSpc>
                <a:spcPct val="150000"/>
              </a:lnSpc>
              <a:spcBef>
                <a:spcPts val="0"/>
              </a:spcBef>
              <a:buNone/>
            </a:pPr>
            <a:r>
              <a:rPr sz="2000">
                <a:sym typeface="+mn-ea"/>
              </a:rPr>
              <a:t>一、始终代表中国先进文化的前进方向</a:t>
            </a:r>
            <a:endParaRPr sz="2000">
              <a:sym typeface="+mn-ea"/>
            </a:endParaRPr>
          </a:p>
          <a:p>
            <a:pPr marL="0" indent="0" algn="l">
              <a:lnSpc>
                <a:spcPct val="150000"/>
              </a:lnSpc>
              <a:spcBef>
                <a:spcPts val="0"/>
              </a:spcBef>
              <a:buNone/>
            </a:pPr>
            <a:r>
              <a:rPr sz="2000">
                <a:sym typeface="+mn-ea"/>
              </a:rPr>
              <a:t>从文化的含义我们可以看出，文化是无形的力量，它具有物质力量难以匹敌的穿透力和耐久力；文化赋予了我们民族卓越的生命力、创造力和凝聚力，使我们面对磨难而能迎难而上、遭遇挫折而能越挫越勇。</a:t>
            </a:r>
            <a:endParaRPr sz="2000">
              <a:sym typeface="+mn-ea"/>
            </a:endParaRPr>
          </a:p>
          <a:p>
            <a:pPr marL="0" indent="0" algn="l">
              <a:lnSpc>
                <a:spcPct val="150000"/>
              </a:lnSpc>
              <a:spcBef>
                <a:spcPts val="0"/>
              </a:spcBef>
              <a:buNone/>
            </a:pPr>
            <a:r>
              <a:rPr sz="2000">
                <a:sym typeface="+mn-ea"/>
              </a:rPr>
              <a:t>文化不仅意味着过去,也意味着现在和未来。世界现代化的进程表明，文化是经济繁荣和社会进步的重要推动力量。当今世界，文化与经济政治相互交融，在综合国力竞争中的地位和作用越来越突出。</a:t>
            </a:r>
            <a:endParaRPr sz="2000">
              <a:sym typeface="+mn-ea"/>
            </a:endParaRPr>
          </a:p>
          <a:p>
            <a:pPr marL="0" indent="0" algn="l">
              <a:lnSpc>
                <a:spcPct val="150000"/>
              </a:lnSpc>
              <a:spcBef>
                <a:spcPts val="0"/>
              </a:spcBef>
              <a:buNone/>
            </a:pPr>
            <a:endParaRPr sz="2000">
              <a:sym typeface="+mn-ea"/>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发展社会主义先进文化</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二、中国特色社会主义文化建设的根本任务</a:t>
            </a:r>
            <a:endParaRPr sz="2000">
              <a:sym typeface="+mn-ea"/>
            </a:endParaRPr>
          </a:p>
          <a:p>
            <a:pPr marL="0" indent="0" algn="l">
              <a:lnSpc>
                <a:spcPct val="150000"/>
              </a:lnSpc>
              <a:spcBef>
                <a:spcPts val="0"/>
              </a:spcBef>
              <a:buNone/>
            </a:pPr>
            <a:r>
              <a:rPr sz="2000">
                <a:sym typeface="+mn-ea"/>
              </a:rPr>
              <a:t>建设中国特色社会主义文化的根本任务，就是以马克思列宁主义、毛泽东思想、邓小平理论和“三个代表”重要思想为指导，全面贯彻科学发展观，着力培育有理想、有道德、有文化、有纪律的公民，切实提高全民族的思想道德素质和科学文化素质。</a:t>
            </a:r>
            <a:endParaRPr sz="2000">
              <a:sym typeface="+mn-ea"/>
            </a:endParaRPr>
          </a:p>
          <a:p>
            <a:pPr marL="0" indent="0" algn="l">
              <a:lnSpc>
                <a:spcPct val="150000"/>
              </a:lnSpc>
              <a:spcBef>
                <a:spcPts val="0"/>
              </a:spcBef>
              <a:buNone/>
            </a:pPr>
            <a:r>
              <a:rPr sz="2000">
                <a:sym typeface="+mn-ea"/>
              </a:rPr>
              <a:t>三、中国特色社会主义文化建设的基本方针</a:t>
            </a:r>
            <a:endParaRPr sz="2000">
              <a:sym typeface="+mn-ea"/>
            </a:endParaRPr>
          </a:p>
          <a:p>
            <a:pPr marL="0" indent="0" algn="l">
              <a:lnSpc>
                <a:spcPct val="150000"/>
              </a:lnSpc>
              <a:spcBef>
                <a:spcPts val="0"/>
              </a:spcBef>
              <a:buNone/>
            </a:pPr>
            <a:r>
              <a:rPr sz="2000">
                <a:sym typeface="+mn-ea"/>
              </a:rPr>
              <a:t>(一）	坚持以马克思主义为指导，为人民服务、为社会主义服务</a:t>
            </a:r>
            <a:endParaRPr sz="2000">
              <a:sym typeface="+mn-ea"/>
            </a:endParaRPr>
          </a:p>
          <a:p>
            <a:pPr marL="0" indent="0" algn="l">
              <a:lnSpc>
                <a:spcPct val="150000"/>
              </a:lnSpc>
              <a:spcBef>
                <a:spcPts val="0"/>
              </a:spcBef>
              <a:buNone/>
            </a:pPr>
            <a:r>
              <a:rPr sz="2000">
                <a:sym typeface="+mn-ea"/>
              </a:rPr>
              <a:t>(二）	坚持百花齐放、百家争鸣的方针</a:t>
            </a:r>
            <a:endParaRPr sz="2000">
              <a:sym typeface="+mn-ea"/>
            </a:endParaRPr>
          </a:p>
          <a:p>
            <a:pPr marL="0" indent="0" algn="l">
              <a:lnSpc>
                <a:spcPct val="150000"/>
              </a:lnSpc>
              <a:spcBef>
                <a:spcPts val="0"/>
              </a:spcBef>
              <a:buNone/>
            </a:pPr>
            <a:r>
              <a:rPr sz="2000">
                <a:sym typeface="+mn-ea"/>
              </a:rPr>
              <a:t>(三）	坚持贴近实际、贴近生活、贴近群众，不断推进文化创新</a:t>
            </a:r>
            <a:endParaRPr sz="2000">
              <a:sym typeface="+mn-ea"/>
            </a:endParaRPr>
          </a:p>
          <a:p>
            <a:pPr marL="0" indent="0" algn="l">
              <a:lnSpc>
                <a:spcPct val="150000"/>
              </a:lnSpc>
              <a:spcBef>
                <a:spcPts val="0"/>
              </a:spcBef>
              <a:buNone/>
            </a:pPr>
            <a:r>
              <a:rPr sz="2000">
                <a:sym typeface="+mn-ea"/>
              </a:rPr>
              <a:t>(四）	坚持立足当代又继承民族优秀文化传统</a:t>
            </a:r>
            <a:endParaRPr sz="2000">
              <a:sym typeface="+mn-ea"/>
            </a:endParaRPr>
          </a:p>
          <a:p>
            <a:pPr marL="0" indent="0" algn="l">
              <a:lnSpc>
                <a:spcPct val="150000"/>
              </a:lnSpc>
              <a:spcBef>
                <a:spcPts val="0"/>
              </a:spcBef>
              <a:buNone/>
            </a:pPr>
            <a:r>
              <a:rPr sz="2000">
                <a:sym typeface="+mn-ea"/>
              </a:rPr>
              <a:t>(</a:t>
            </a:r>
            <a:r>
              <a:rPr lang="zh-CN" sz="2000">
                <a:sym typeface="+mn-ea"/>
              </a:rPr>
              <a:t>五</a:t>
            </a:r>
            <a:r>
              <a:rPr sz="2000">
                <a:sym typeface="+mn-ea"/>
              </a:rPr>
              <a:t>）</a:t>
            </a:r>
            <a:r>
              <a:rPr sz="2000">
                <a:sym typeface="+mn-ea"/>
              </a:rPr>
              <a:t>坚持一手抓繁荣，一手抓管理</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建设社会主义核心价值体系</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一、社会主义核心价值体系</a:t>
            </a:r>
            <a:endParaRPr sz="2000">
              <a:sym typeface="+mn-ea"/>
            </a:endParaRPr>
          </a:p>
          <a:p>
            <a:pPr marL="0" indent="0" algn="l">
              <a:lnSpc>
                <a:spcPct val="150000"/>
              </a:lnSpc>
              <a:spcBef>
                <a:spcPts val="0"/>
              </a:spcBef>
              <a:buNone/>
            </a:pPr>
            <a:r>
              <a:rPr sz="2000">
                <a:sym typeface="+mn-ea"/>
              </a:rPr>
              <a:t>据中央办公厅印发《关于培育和践行社会主义核心价值观的意见》，将24字核心价值观分成3个层面:①富强、民主、文明、和谐，是国家层面的价值目标;②自由、平等、公正、法治，是社会层面的价值取向；③爱国、敬业、诚信、友善，是公民个人层面的价值准则。</a:t>
            </a:r>
            <a:endParaRPr sz="2000">
              <a:sym typeface="+mn-ea"/>
            </a:endParaRPr>
          </a:p>
          <a:p>
            <a:pPr marL="0" indent="0" algn="l">
              <a:lnSpc>
                <a:spcPct val="150000"/>
              </a:lnSpc>
              <a:spcBef>
                <a:spcPts val="0"/>
              </a:spcBef>
              <a:buNone/>
            </a:pPr>
            <a:r>
              <a:rPr sz="2000">
                <a:sym typeface="+mn-ea"/>
              </a:rPr>
              <a:t>(一）	重要意义</a:t>
            </a:r>
            <a:endParaRPr sz="2000">
              <a:sym typeface="+mn-ea"/>
            </a:endParaRPr>
          </a:p>
          <a:p>
            <a:pPr marL="0" indent="0" algn="l">
              <a:lnSpc>
                <a:spcPct val="150000"/>
              </a:lnSpc>
              <a:spcBef>
                <a:spcPts val="0"/>
              </a:spcBef>
              <a:buNone/>
            </a:pPr>
            <a:r>
              <a:rPr sz="2000">
                <a:sym typeface="+mn-ea"/>
              </a:rPr>
              <a:t>培育和践行社会主义核心价值观，是推进中国特色社会主义伟大事业、实现中华民族伟大复兴中国梦的战略任务。</a:t>
            </a:r>
            <a:endParaRPr sz="2000">
              <a:sym typeface="+mn-ea"/>
            </a:endParaRPr>
          </a:p>
          <a:p>
            <a:pPr marL="0" indent="0" algn="l">
              <a:lnSpc>
                <a:spcPct val="150000"/>
              </a:lnSpc>
              <a:spcBef>
                <a:spcPts val="0"/>
              </a:spcBef>
              <a:buNone/>
            </a:pPr>
            <a:r>
              <a:rPr sz="2000">
                <a:sym typeface="+mn-ea"/>
              </a:rPr>
              <a:t>(二）	指导思想</a:t>
            </a:r>
            <a:endParaRPr sz="2000">
              <a:sym typeface="+mn-ea"/>
            </a:endParaRPr>
          </a:p>
          <a:p>
            <a:pPr marL="0" indent="0" algn="l">
              <a:lnSpc>
                <a:spcPct val="150000"/>
              </a:lnSpc>
              <a:spcBef>
                <a:spcPts val="0"/>
              </a:spcBef>
              <a:buNone/>
            </a:pPr>
            <a:r>
              <a:rPr sz="2000">
                <a:sym typeface="+mn-ea"/>
              </a:rPr>
              <a:t>高举中国特色社会主义伟大旗帜，以邓小平理论、“三个代表”重要思想、科学发展观为指导，深人学习贯彻党的十八大精神和习近平总书记系列讲话精神</a:t>
            </a:r>
            <a:r>
              <a:rPr lang="zh-CN" sz="2000">
                <a:sym typeface="+mn-ea"/>
              </a:rPr>
              <a:t>。</a:t>
            </a: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(2)马克思主义物质观的意义。</a:t>
            </a:r>
            <a:endParaRPr lang="zh-CN" sz="2000">
              <a:sym typeface="+mn-ea"/>
            </a:endParaRPr>
          </a:p>
          <a:p>
            <a:pPr marL="0" indent="0">
              <a:lnSpc>
                <a:spcPct val="150000"/>
              </a:lnSpc>
              <a:spcBef>
                <a:spcPts val="0"/>
              </a:spcBef>
              <a:buNone/>
            </a:pPr>
            <a:r>
              <a:rPr lang="zh-CN" sz="2000">
                <a:sym typeface="+mn-ea"/>
              </a:rPr>
              <a:t>第一,坚持了一元论。</a:t>
            </a:r>
            <a:endParaRPr lang="zh-CN" sz="2000">
              <a:sym typeface="+mn-ea"/>
            </a:endParaRPr>
          </a:p>
          <a:p>
            <a:pPr marL="0" indent="0">
              <a:lnSpc>
                <a:spcPct val="150000"/>
              </a:lnSpc>
              <a:spcBef>
                <a:spcPts val="0"/>
              </a:spcBef>
              <a:buNone/>
            </a:pPr>
            <a:r>
              <a:rPr lang="zh-CN" sz="2000">
                <a:sym typeface="+mn-ea"/>
              </a:rPr>
              <a:t>第二，坚持了可知论。</a:t>
            </a:r>
            <a:endParaRPr lang="zh-CN" sz="2000">
              <a:sym typeface="+mn-ea"/>
            </a:endParaRPr>
          </a:p>
          <a:p>
            <a:pPr marL="0" indent="0">
              <a:lnSpc>
                <a:spcPct val="150000"/>
              </a:lnSpc>
              <a:spcBef>
                <a:spcPts val="0"/>
              </a:spcBef>
              <a:buNone/>
            </a:pPr>
            <a:r>
              <a:rPr lang="zh-CN" sz="2000">
                <a:sym typeface="+mn-ea"/>
              </a:rPr>
              <a:t>第三，概括了世界的多样性。</a:t>
            </a:r>
            <a:endParaRPr lang="zh-CN" sz="2000">
              <a:sym typeface="+mn-ea"/>
            </a:endParaRPr>
          </a:p>
          <a:p>
            <a:pPr marL="0" indent="0">
              <a:lnSpc>
                <a:spcPct val="150000"/>
              </a:lnSpc>
              <a:spcBef>
                <a:spcPts val="0"/>
              </a:spcBef>
              <a:buNone/>
            </a:pPr>
            <a:r>
              <a:rPr lang="zh-CN" sz="2000">
                <a:sym typeface="+mn-ea"/>
              </a:rPr>
              <a:t>(二）世界的物质客观性</a:t>
            </a:r>
            <a:endParaRPr lang="zh-CN" sz="2000">
              <a:sym typeface="+mn-ea"/>
            </a:endParaRPr>
          </a:p>
          <a:p>
            <a:pPr marL="0" indent="0">
              <a:lnSpc>
                <a:spcPct val="150000"/>
              </a:lnSpc>
              <a:spcBef>
                <a:spcPts val="0"/>
              </a:spcBef>
              <a:buNone/>
            </a:pPr>
            <a:r>
              <a:rPr lang="zh-CN" sz="2000">
                <a:sym typeface="+mn-ea"/>
              </a:rPr>
              <a:t>1.自然界的存在和发展是客观的。</a:t>
            </a:r>
            <a:endParaRPr lang="zh-CN" sz="2000">
              <a:sym typeface="+mn-ea"/>
            </a:endParaRPr>
          </a:p>
          <a:p>
            <a:pPr marL="0" indent="0">
              <a:lnSpc>
                <a:spcPct val="150000"/>
              </a:lnSpc>
              <a:spcBef>
                <a:spcPts val="0"/>
              </a:spcBef>
              <a:buNone/>
            </a:pPr>
            <a:r>
              <a:rPr lang="zh-CN" sz="2000">
                <a:sym typeface="+mn-ea"/>
              </a:rPr>
              <a:t>(1)人类产生前，自然界是先于人和人的意识产生并客观地存在着的，主要体现在：</a:t>
            </a:r>
            <a:endParaRPr lang="zh-CN" sz="2000">
              <a:sym typeface="+mn-ea"/>
            </a:endParaRPr>
          </a:p>
          <a:p>
            <a:pPr marL="0" indent="0">
              <a:lnSpc>
                <a:spcPct val="150000"/>
              </a:lnSpc>
              <a:spcBef>
                <a:spcPts val="0"/>
              </a:spcBef>
              <a:buNone/>
            </a:pPr>
            <a:r>
              <a:rPr lang="zh-CN" sz="2000">
                <a:sym typeface="+mn-ea"/>
              </a:rPr>
              <a:t>第一，无机自然界的微观世界、宏观世界先于人和人的意识产生，并客观地存在着。</a:t>
            </a:r>
            <a:endParaRPr lang="zh-CN" sz="2000">
              <a:sym typeface="+mn-ea"/>
            </a:endParaRPr>
          </a:p>
          <a:p>
            <a:pPr marL="0" indent="0">
              <a:lnSpc>
                <a:spcPct val="150000"/>
              </a:lnSpc>
              <a:spcBef>
                <a:spcPts val="0"/>
              </a:spcBef>
              <a:buNone/>
            </a:pPr>
            <a:r>
              <a:rPr lang="zh-CN" sz="2000">
                <a:sym typeface="+mn-ea"/>
              </a:rPr>
              <a:t>第二，生物界也是不依赖于人的意识而客观地存在着的。</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建设社会主义核心价值体系</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(三）坚持原则</a:t>
            </a:r>
            <a:endParaRPr sz="2000">
              <a:sym typeface="+mn-ea"/>
            </a:endParaRPr>
          </a:p>
          <a:p>
            <a:pPr marL="0" indent="0" algn="l">
              <a:lnSpc>
                <a:spcPct val="150000"/>
              </a:lnSpc>
              <a:spcBef>
                <a:spcPts val="0"/>
              </a:spcBef>
              <a:buNone/>
            </a:pPr>
            <a:r>
              <a:rPr sz="2000">
                <a:sym typeface="+mn-ea"/>
              </a:rPr>
              <a:t>坚持以人为本，尊重群众主体地位，关注人们利益诉求和价值愿望,促进人的全面发展;坚持以理想信念为核心，抓住世界观、人生观、价值观这个总开关，在全社会牢固树立中国特色社会主义共同理想，着力铸牢人们的精神支柱;坚持联系实际，区分层次和对象，加强分类指导，找准与人们思想的共鸣点、与群众利益的交汇点，做到贴近性、对象化、接地气;坚持改进创新，善于运用群众喜闻乐见的方式，搭建群众便于参与的平台，开辟群众乐于参与的渠道，积极推进理念创新、手段创新和基层工作创新，增强工作的吸引力、感染力。</a:t>
            </a:r>
            <a:endParaRPr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建设社会主义核心价值体系</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坚持马克思主义指导思想</a:t>
            </a:r>
            <a:endParaRPr sz="2000">
              <a:sym typeface="+mn-ea"/>
            </a:endParaRPr>
          </a:p>
          <a:p>
            <a:pPr marL="0" indent="0" algn="l">
              <a:lnSpc>
                <a:spcPct val="150000"/>
              </a:lnSpc>
              <a:spcBef>
                <a:spcPts val="0"/>
              </a:spcBef>
              <a:buNone/>
            </a:pPr>
            <a:r>
              <a:rPr sz="2000">
                <a:sym typeface="+mn-ea"/>
              </a:rPr>
              <a:t>马克思主义指导思想是社会主义核心价值体系的灵魂。马克思主义决定了社会主义核心价值体系的性质和方向，建设社会主义核心价值体系，最根本的是坚持马克思主义的指导地位。</a:t>
            </a:r>
            <a:endParaRPr sz="2000">
              <a:sym typeface="+mn-ea"/>
            </a:endParaRPr>
          </a:p>
          <a:p>
            <a:pPr marL="0" indent="0" algn="l">
              <a:lnSpc>
                <a:spcPct val="150000"/>
              </a:lnSpc>
              <a:spcBef>
                <a:spcPts val="0"/>
              </a:spcBef>
              <a:buNone/>
            </a:pPr>
            <a:r>
              <a:rPr sz="2000">
                <a:sym typeface="+mn-ea"/>
              </a:rPr>
              <a:t>三、	弘扬民族精神和时代精神</a:t>
            </a:r>
            <a:endParaRPr sz="2000">
              <a:sym typeface="+mn-ea"/>
            </a:endParaRPr>
          </a:p>
          <a:p>
            <a:pPr marL="0" indent="0" algn="l">
              <a:lnSpc>
                <a:spcPct val="150000"/>
              </a:lnSpc>
              <a:spcBef>
                <a:spcPts val="0"/>
              </a:spcBef>
              <a:buNone/>
            </a:pPr>
            <a:r>
              <a:rPr sz="2000">
                <a:sym typeface="+mn-ea"/>
              </a:rPr>
              <a:t>民族精神和时代精神是一个民族自立于世界民族之林，不断生存和发展的精神支撑。把握了以爱国主义为核心的民族精神和以改革创新为核心的时代精神，就把握了社会主义核心价值体系的精髓。</a:t>
            </a:r>
            <a:endParaRPr sz="2000">
              <a:sym typeface="+mn-ea"/>
            </a:endParaRPr>
          </a:p>
          <a:p>
            <a:pPr marL="0" indent="0" algn="l">
              <a:lnSpc>
                <a:spcPct val="150000"/>
              </a:lnSpc>
              <a:spcBef>
                <a:spcPts val="0"/>
              </a:spcBef>
              <a:buNone/>
            </a:pPr>
            <a:r>
              <a:rPr lang="en-US" altLang="zh-CN" sz="2000">
                <a:sym typeface="+mn-ea"/>
              </a:rPr>
              <a:t>时代精神是马克思主义与时俱进的理论品格、中华民族富于进取的思想品格与改革开放和社会主义现代化建设实践相结合的伟大成果，已经深深融入我国经济、政治、文化、社会建设的各个方面，成为各族人民不断开创中国特色社会主义事业新局面的强大精神力量。</a:t>
            </a: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加强思想道德建设和教育科学文化建设</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一、加强思想道德建设</a:t>
            </a:r>
            <a:endParaRPr sz="2000">
              <a:sym typeface="+mn-ea"/>
            </a:endParaRPr>
          </a:p>
          <a:p>
            <a:pPr marL="0" indent="0" algn="l">
              <a:lnSpc>
                <a:spcPct val="150000"/>
              </a:lnSpc>
              <a:spcBef>
                <a:spcPts val="0"/>
              </a:spcBef>
              <a:buNone/>
            </a:pPr>
            <a:r>
              <a:rPr sz="2000">
                <a:sym typeface="+mn-ea"/>
              </a:rPr>
              <a:t>思想道德建设，解决的是整个中华民族的精神支柱和精神动力问题。加强思想道德建设，是建设社会主义核心价值体系的必然要求，是中国特色社会主义文化建设的重要内容和中心环</a:t>
            </a:r>
            <a:r>
              <a:rPr lang="zh-CN" sz="2000">
                <a:sym typeface="+mn-ea"/>
              </a:rPr>
              <a:t>节</a:t>
            </a:r>
            <a:r>
              <a:rPr sz="2000">
                <a:sym typeface="+mn-ea"/>
              </a:rPr>
              <a:t>。</a:t>
            </a:r>
            <a:endParaRPr sz="2000">
              <a:sym typeface="+mn-ea"/>
            </a:endParaRPr>
          </a:p>
          <a:p>
            <a:pPr marL="0" indent="0" algn="l">
              <a:lnSpc>
                <a:spcPct val="150000"/>
              </a:lnSpc>
              <a:spcBef>
                <a:spcPts val="0"/>
              </a:spcBef>
              <a:buNone/>
            </a:pPr>
            <a:r>
              <a:rPr sz="2000">
                <a:sym typeface="+mn-ea"/>
              </a:rPr>
              <a:t>加强思想道德建设是发展社会主义先进文化、建设和谐文化的重要内容。</a:t>
            </a:r>
            <a:endParaRPr sz="2000">
              <a:sym typeface="+mn-ea"/>
            </a:endParaRPr>
          </a:p>
          <a:p>
            <a:pPr marL="0" indent="0">
              <a:lnSpc>
                <a:spcPct val="150000"/>
              </a:lnSpc>
              <a:spcBef>
                <a:spcPts val="0"/>
              </a:spcBef>
              <a:buNone/>
            </a:pPr>
            <a:r>
              <a:rPr lang="zh-CN" sz="2000">
                <a:sym typeface="+mn-ea"/>
              </a:rPr>
              <a:t>二、	发展教育和科学</a:t>
            </a:r>
            <a:endParaRPr lang="zh-CN" sz="2000">
              <a:sym typeface="+mn-ea"/>
            </a:endParaRPr>
          </a:p>
          <a:p>
            <a:pPr marL="0" indent="0">
              <a:lnSpc>
                <a:spcPct val="150000"/>
              </a:lnSpc>
              <a:spcBef>
                <a:spcPts val="0"/>
              </a:spcBef>
              <a:buNone/>
            </a:pPr>
            <a:r>
              <a:rPr lang="zh-CN" sz="2000">
                <a:sym typeface="+mn-ea"/>
              </a:rPr>
              <a:t>教育和科学是中国特色社会主义文化建设的重要内容，对于提高民族素质、提高社会文明程度、促进经济发展和社会全面进步具有重要作用；发展教育和科学营造良好的文化环境，是加强文化建设、推进改革开放和现代化建设的重要条件。</a:t>
            </a:r>
            <a:endParaRPr lang="zh-CN" sz="2000">
              <a:sym typeface="+mn-ea"/>
            </a:endParaRPr>
          </a:p>
          <a:p>
            <a:pPr marL="0" indent="0" algn="l">
              <a:lnSpc>
                <a:spcPct val="150000"/>
              </a:lnSpc>
              <a:spcBef>
                <a:spcPts val="0"/>
              </a:spcBef>
              <a:buNone/>
            </a:pPr>
            <a:r>
              <a:rPr sz="2000">
                <a:sym typeface="+mn-ea"/>
              </a:rPr>
              <a:t>三、	深化文化体制改革，大力发展文化事业和文化产业</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sz="3600">
                <a:sym typeface="+mn-ea"/>
              </a:rPr>
              <a:t>第八章    构建社会主义和谐社会</a:t>
            </a:r>
            <a:endParaRPr sz="3600">
              <a:sym typeface="+mn-ea"/>
            </a:endParaRPr>
          </a:p>
        </p:txBody>
      </p:sp>
      <p:sp>
        <p:nvSpPr>
          <p:cNvPr id="6146" name="文本占位符 7170"/>
          <p:cNvSpPr/>
          <p:nvPr>
            <p:ph idx="1"/>
          </p:nvPr>
        </p:nvSpPr>
        <p:spPr>
          <a:xfrm>
            <a:off x="457200" y="1092200"/>
            <a:ext cx="8229600" cy="5556250"/>
          </a:xfrm>
          <a:noFill/>
          <a:ln w="0">
            <a:noFill/>
          </a:ln>
        </p:spPr>
        <p:txBody>
          <a:bodyPr anchor="t"/>
          <a:p>
            <a:pPr marL="0" indent="0" algn="ctr">
              <a:lnSpc>
                <a:spcPct val="150000"/>
              </a:lnSpc>
              <a:spcBef>
                <a:spcPts val="0"/>
              </a:spcBef>
              <a:buNone/>
            </a:pPr>
            <a:r>
              <a:rPr sz="2000" b="1">
                <a:sym typeface="+mn-ea"/>
              </a:rPr>
              <a:t>第一节    构建社会主义和谐社会的重要性和紧迫性</a:t>
            </a:r>
            <a:endParaRPr sz="2000" b="1">
              <a:sym typeface="+mn-ea"/>
            </a:endParaRPr>
          </a:p>
          <a:p>
            <a:pPr marL="0" indent="0" algn="l">
              <a:lnSpc>
                <a:spcPct val="150000"/>
              </a:lnSpc>
              <a:spcBef>
                <a:spcPts val="0"/>
              </a:spcBef>
              <a:buNone/>
            </a:pPr>
            <a:r>
              <a:rPr sz="2000">
                <a:sym typeface="+mn-ea"/>
              </a:rPr>
              <a:t>一、	社会主义和谐社会的提出</a:t>
            </a:r>
            <a:endParaRPr sz="2000">
              <a:sym typeface="+mn-ea"/>
            </a:endParaRPr>
          </a:p>
          <a:p>
            <a:pPr marL="0" indent="0" algn="l">
              <a:lnSpc>
                <a:spcPct val="150000"/>
              </a:lnSpc>
              <a:spcBef>
                <a:spcPts val="0"/>
              </a:spcBef>
              <a:buNone/>
            </a:pPr>
            <a:r>
              <a:rPr sz="2000">
                <a:sym typeface="+mn-ea"/>
              </a:rPr>
              <a:t>近十几年是中国经济发展最快的时期，也是人民群众得实惠最多的时期，但不是群众意见最少的时期。2004年9月19日，党的十六届四中全会第一次明确提出，共产党作为执政党，要“坚持最广泛最充分地调动一切积极因素，不断提高构建社会主义和谐社会的能力”。</a:t>
            </a:r>
            <a:endParaRPr sz="2000">
              <a:sym typeface="+mn-ea"/>
            </a:endParaRPr>
          </a:p>
          <a:p>
            <a:pPr marL="0" indent="0" algn="l">
              <a:lnSpc>
                <a:spcPct val="150000"/>
              </a:lnSpc>
              <a:spcBef>
                <a:spcPts val="0"/>
              </a:spcBef>
              <a:buNone/>
            </a:pPr>
            <a:r>
              <a:rPr lang="zh-CN" sz="2000">
                <a:sym typeface="+mn-ea"/>
              </a:rPr>
              <a:t>二</a:t>
            </a:r>
            <a:r>
              <a:rPr sz="2000">
                <a:sym typeface="+mn-ea"/>
              </a:rPr>
              <a:t>、	构建社会主义和谐社会的科学含义</a:t>
            </a:r>
            <a:endParaRPr sz="2000">
              <a:sym typeface="+mn-ea"/>
            </a:endParaRPr>
          </a:p>
          <a:p>
            <a:pPr marL="0" indent="0" algn="l">
              <a:lnSpc>
                <a:spcPct val="150000"/>
              </a:lnSpc>
              <a:spcBef>
                <a:spcPts val="0"/>
              </a:spcBef>
              <a:buNone/>
            </a:pPr>
            <a:r>
              <a:rPr sz="2000">
                <a:sym typeface="+mn-ea"/>
              </a:rPr>
              <a:t>和谐社会具体的含义:一是个人自身的和谐，二是人与人之间的和谐，三是社会各系统、各阶层之间的和谐，四是个人、社会与自然之间的和谐，五是整个国家与外部世界的和谐。</a:t>
            </a:r>
            <a:endParaRPr sz="2000">
              <a:sym typeface="+mn-ea"/>
            </a:endParaRPr>
          </a:p>
          <a:p>
            <a:pPr marL="0" indent="0" algn="l">
              <a:lnSpc>
                <a:spcPct val="150000"/>
              </a:lnSpc>
              <a:spcBef>
                <a:spcPts val="0"/>
              </a:spcBef>
              <a:buNone/>
            </a:pPr>
            <a:endParaRPr sz="2000">
              <a:sym typeface="+mn-ea"/>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构建社会主义和谐社会的重要性和紧迫性</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sz="2000">
                <a:sym typeface="+mn-ea"/>
              </a:rPr>
              <a:t>1.</a:t>
            </a:r>
            <a:r>
              <a:rPr sz="2000">
                <a:sym typeface="+mn-ea"/>
              </a:rPr>
              <a:t>构建社会主义和谐社会，必须促进公平正义，激发社会活力，建立起在公平与效率的内在统一中，使发展成果惠及全体人民的利益关系格局。</a:t>
            </a:r>
            <a:endParaRPr sz="2000">
              <a:sym typeface="+mn-ea"/>
            </a:endParaRPr>
          </a:p>
          <a:p>
            <a:pPr marL="0" indent="0" algn="l">
              <a:lnSpc>
                <a:spcPct val="150000"/>
              </a:lnSpc>
              <a:spcBef>
                <a:spcPts val="0"/>
              </a:spcBef>
              <a:buNone/>
            </a:pPr>
            <a:r>
              <a:rPr sz="2000">
                <a:sym typeface="+mn-ea"/>
              </a:rPr>
              <a:t>其一，社会各个群体在利益获取上机会平等。</a:t>
            </a:r>
            <a:endParaRPr sz="2000">
              <a:sym typeface="+mn-ea"/>
            </a:endParaRPr>
          </a:p>
          <a:p>
            <a:pPr marL="0" indent="0" algn="l">
              <a:lnSpc>
                <a:spcPct val="150000"/>
              </a:lnSpc>
              <a:spcBef>
                <a:spcPts val="0"/>
              </a:spcBef>
              <a:buNone/>
            </a:pPr>
            <a:r>
              <a:rPr sz="2000">
                <a:sym typeface="+mn-ea"/>
              </a:rPr>
              <a:t>其二，社会各个群体在利益谋取上规则平等。</a:t>
            </a:r>
            <a:endParaRPr sz="2000">
              <a:sym typeface="+mn-ea"/>
            </a:endParaRPr>
          </a:p>
          <a:p>
            <a:pPr marL="0" indent="0" algn="l">
              <a:lnSpc>
                <a:spcPct val="150000"/>
              </a:lnSpc>
              <a:spcBef>
                <a:spcPts val="0"/>
              </a:spcBef>
              <a:buNone/>
            </a:pPr>
            <a:r>
              <a:rPr sz="2000">
                <a:sym typeface="+mn-ea"/>
              </a:rPr>
              <a:t>其三，社会各个群体在利益分配上标准平等。</a:t>
            </a:r>
            <a:endParaRPr sz="2000">
              <a:sym typeface="+mn-ea"/>
            </a:endParaRPr>
          </a:p>
          <a:p>
            <a:pPr marL="0" indent="0" algn="l">
              <a:lnSpc>
                <a:spcPct val="150000"/>
              </a:lnSpc>
              <a:spcBef>
                <a:spcPts val="0"/>
              </a:spcBef>
              <a:buNone/>
            </a:pPr>
            <a:r>
              <a:rPr sz="2000">
                <a:sym typeface="+mn-ea"/>
              </a:rPr>
              <a:t>其四，社会各个群体在利益互惠上权利平等。</a:t>
            </a:r>
            <a:endParaRPr sz="2000">
              <a:sym typeface="+mn-ea"/>
            </a:endParaRPr>
          </a:p>
          <a:p>
            <a:pPr marL="0" indent="0" algn="l">
              <a:lnSpc>
                <a:spcPct val="150000"/>
              </a:lnSpc>
              <a:spcBef>
                <a:spcPts val="0"/>
              </a:spcBef>
              <a:buNone/>
            </a:pPr>
            <a:r>
              <a:rPr lang="en-US" sz="2000">
                <a:sym typeface="+mn-ea"/>
              </a:rPr>
              <a:t>2.</a:t>
            </a:r>
            <a:r>
              <a:rPr sz="2000">
                <a:sym typeface="+mn-ea"/>
              </a:rPr>
              <a:t>构建社会主义和谐社会，必须充分发扬社会主义民主，切实落实依法治国方略，全面形成安定有序的局面，建立健全有效的社会矛盾调节机制。</a:t>
            </a:r>
            <a:endParaRPr sz="2000">
              <a:sym typeface="+mn-ea"/>
            </a:endParaRPr>
          </a:p>
          <a:p>
            <a:pPr marL="0" indent="0" algn="l">
              <a:lnSpc>
                <a:spcPct val="150000"/>
              </a:lnSpc>
              <a:spcBef>
                <a:spcPts val="0"/>
              </a:spcBef>
              <a:buNone/>
            </a:pPr>
            <a:r>
              <a:rPr lang="en-US" sz="2000">
                <a:sym typeface="+mn-ea"/>
              </a:rPr>
              <a:t>3.</a:t>
            </a:r>
            <a:r>
              <a:rPr sz="2000">
                <a:sym typeface="+mn-ea"/>
              </a:rPr>
              <a:t>构建社会主义和谐社会，必须倡导诚信友爱，并由此人手，使人的自身发展逐步走向全面、和谐，不断塑造互帮互助、融洽相处的新型主体。</a:t>
            </a:r>
            <a:endParaRPr sz="2000">
              <a:sym typeface="+mn-ea"/>
            </a:endParaRPr>
          </a:p>
          <a:p>
            <a:pPr marL="0" indent="0" algn="l">
              <a:lnSpc>
                <a:spcPct val="150000"/>
              </a:lnSpc>
              <a:spcBef>
                <a:spcPts val="0"/>
              </a:spcBef>
              <a:buNone/>
            </a:pPr>
            <a:r>
              <a:rPr lang="en-US" sz="2000">
                <a:sym typeface="+mn-ea"/>
              </a:rPr>
              <a:t>4.</a:t>
            </a:r>
            <a:r>
              <a:rPr sz="2000">
                <a:sym typeface="+mn-ea"/>
              </a:rPr>
              <a:t>构建社会主义和谐社会，必须真正实现人与自然的自觉统一、和谐相处，切实走出一条生产发展、生活富裕、生态良好的新型文明发展道路。</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构建社会主义和谐社会的重要性和紧迫性</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	理论认识意义</a:t>
            </a:r>
            <a:endParaRPr sz="2000">
              <a:sym typeface="+mn-ea"/>
            </a:endParaRPr>
          </a:p>
          <a:p>
            <a:pPr marL="0" indent="0" algn="l">
              <a:lnSpc>
                <a:spcPct val="150000"/>
              </a:lnSpc>
              <a:spcBef>
                <a:spcPts val="0"/>
              </a:spcBef>
              <a:buNone/>
            </a:pPr>
            <a:r>
              <a:rPr sz="2000">
                <a:sym typeface="+mn-ea"/>
              </a:rPr>
              <a:t>实现社会和谐，是人类孜孜以求的一个社会理想。</a:t>
            </a:r>
            <a:endParaRPr sz="2000">
              <a:sym typeface="+mn-ea"/>
            </a:endParaRPr>
          </a:p>
          <a:p>
            <a:pPr marL="0" indent="0" algn="l">
              <a:lnSpc>
                <a:spcPct val="150000"/>
              </a:lnSpc>
              <a:spcBef>
                <a:spcPts val="0"/>
              </a:spcBef>
              <a:buNone/>
            </a:pPr>
            <a:r>
              <a:rPr sz="2000">
                <a:sym typeface="+mn-ea"/>
              </a:rPr>
              <a:t>(二）	现实意义</a:t>
            </a:r>
            <a:endParaRPr sz="2000">
              <a:sym typeface="+mn-ea"/>
            </a:endParaRPr>
          </a:p>
          <a:p>
            <a:pPr marL="0" indent="0" algn="l">
              <a:lnSpc>
                <a:spcPct val="150000"/>
              </a:lnSpc>
              <a:spcBef>
                <a:spcPts val="0"/>
              </a:spcBef>
              <a:buNone/>
            </a:pPr>
            <a:r>
              <a:rPr sz="2000">
                <a:sym typeface="+mn-ea"/>
              </a:rPr>
              <a:t>当前我国社会总体上讲是和谐的。中国共产党的领导,我国由人民当家做主的国体、政体和以公有制为主体的基本经济制度，奠定了我国社会和谐的坚实基础。</a:t>
            </a:r>
            <a:endParaRPr sz="2000">
              <a:sym typeface="+mn-ea"/>
            </a:endParaRPr>
          </a:p>
          <a:p>
            <a:pPr marL="0" indent="0" algn="l">
              <a:lnSpc>
                <a:spcPct val="150000"/>
              </a:lnSpc>
              <a:spcBef>
                <a:spcPts val="0"/>
              </a:spcBef>
              <a:buNone/>
            </a:pPr>
            <a:r>
              <a:rPr sz="2000">
                <a:sym typeface="+mn-ea"/>
              </a:rPr>
              <a:t>所以，我们党提出构建社会主义和谐社会的战略任务，其基本出发点，就是实事求是地承认存在的矛盾和问题，同时着眼于新的国内外形势，逐步解决目前存在的和可能面临的各种问题，不断减少不和谐因素，增加和谐因素，提高社会的和谐程度与水平。它充分反映了我们党不断推动社会进步的勇气和决心，表明了我们党在理论和实践上的高度自觉。</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构建社会主义和谐社会的总体思路</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一、构建社会主义和谐社会的指导思想、基本原则和目标任务</a:t>
            </a:r>
            <a:endParaRPr sz="2000">
              <a:sym typeface="+mn-ea"/>
            </a:endParaRPr>
          </a:p>
          <a:p>
            <a:pPr marL="0" indent="0" algn="l">
              <a:lnSpc>
                <a:spcPct val="150000"/>
              </a:lnSpc>
              <a:spcBef>
                <a:spcPts val="0"/>
              </a:spcBef>
              <a:buNone/>
            </a:pPr>
            <a:r>
              <a:rPr sz="2000">
                <a:sym typeface="+mn-ea"/>
              </a:rPr>
              <a:t>(一）	构建社会主义和谐社会的指导思想</a:t>
            </a:r>
            <a:endParaRPr sz="2000">
              <a:sym typeface="+mn-ea"/>
            </a:endParaRPr>
          </a:p>
          <a:p>
            <a:pPr marL="0" indent="0" algn="l">
              <a:lnSpc>
                <a:spcPct val="150000"/>
              </a:lnSpc>
              <a:spcBef>
                <a:spcPts val="0"/>
              </a:spcBef>
              <a:buNone/>
            </a:pPr>
            <a:r>
              <a:rPr sz="2000">
                <a:sym typeface="+mn-ea"/>
              </a:rPr>
              <a:t>必须坚持以马克思列宁主义、毛泽东思想、邓小平理论和“三个代表”重要思想为指导,坚持党的基本路线、基本纲领、基本经验，坚持以科学发展观统领经济社会发展全局，按照民主法治、公平正义、诚信友爱、充满活力、安定有序、人与自然和谐相处的总要求和共同建设、共同享有的原则，着力解决人民群众最关心、最直接、最现实的利益问题，着力发展社会事业、促进社会公平正义、建设和谐文化、完善社会管理、增强社会创造活力，走共同富裕道路，推动社会建设与经济建设、政治建设、文化建设协调发展。</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构建社会主义和谐社会的总体思路</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构建社会主义和谐社会的基本原则</a:t>
            </a:r>
            <a:endParaRPr sz="2000">
              <a:sym typeface="+mn-ea"/>
            </a:endParaRPr>
          </a:p>
          <a:p>
            <a:pPr marL="0" indent="0" algn="l">
              <a:lnSpc>
                <a:spcPct val="150000"/>
              </a:lnSpc>
              <a:spcBef>
                <a:spcPts val="0"/>
              </a:spcBef>
              <a:buNone/>
            </a:pPr>
            <a:r>
              <a:rPr sz="2000">
                <a:sym typeface="+mn-ea"/>
              </a:rPr>
              <a:t>第一，必须坚持以人为本;</a:t>
            </a:r>
            <a:endParaRPr sz="2000">
              <a:sym typeface="+mn-ea"/>
            </a:endParaRPr>
          </a:p>
          <a:p>
            <a:pPr marL="0" indent="0" algn="l">
              <a:lnSpc>
                <a:spcPct val="150000"/>
              </a:lnSpc>
              <a:spcBef>
                <a:spcPts val="0"/>
              </a:spcBef>
              <a:buNone/>
            </a:pPr>
            <a:r>
              <a:rPr sz="2000">
                <a:sym typeface="+mn-ea"/>
              </a:rPr>
              <a:t>第二，必须坚持科学发展观;</a:t>
            </a:r>
            <a:endParaRPr sz="2000">
              <a:sym typeface="+mn-ea"/>
            </a:endParaRPr>
          </a:p>
          <a:p>
            <a:pPr marL="0" indent="0" algn="l">
              <a:lnSpc>
                <a:spcPct val="150000"/>
              </a:lnSpc>
              <a:spcBef>
                <a:spcPts val="0"/>
              </a:spcBef>
              <a:buNone/>
            </a:pPr>
            <a:r>
              <a:rPr sz="2000">
                <a:sym typeface="+mn-ea"/>
              </a:rPr>
              <a:t>第三，必须坚持改革开放;</a:t>
            </a:r>
            <a:endParaRPr sz="2000">
              <a:sym typeface="+mn-ea"/>
            </a:endParaRPr>
          </a:p>
          <a:p>
            <a:pPr marL="0" indent="0" algn="l">
              <a:lnSpc>
                <a:spcPct val="150000"/>
              </a:lnSpc>
              <a:spcBef>
                <a:spcPts val="0"/>
              </a:spcBef>
              <a:buNone/>
            </a:pPr>
            <a:r>
              <a:rPr sz="2000">
                <a:sym typeface="+mn-ea"/>
              </a:rPr>
              <a:t>第四,必须坚持民主法治;</a:t>
            </a:r>
            <a:endParaRPr sz="2000">
              <a:sym typeface="+mn-ea"/>
            </a:endParaRPr>
          </a:p>
          <a:p>
            <a:pPr marL="0" indent="0" algn="l">
              <a:lnSpc>
                <a:spcPct val="150000"/>
              </a:lnSpc>
              <a:spcBef>
                <a:spcPts val="0"/>
              </a:spcBef>
              <a:buNone/>
            </a:pPr>
            <a:r>
              <a:rPr sz="2000">
                <a:sym typeface="+mn-ea"/>
              </a:rPr>
              <a:t>第五，必须坚持正确处理改革、发展、稳定的关系；</a:t>
            </a:r>
            <a:endParaRPr sz="2000">
              <a:sym typeface="+mn-ea"/>
            </a:endParaRPr>
          </a:p>
          <a:p>
            <a:pPr marL="0" indent="0" algn="l">
              <a:lnSpc>
                <a:spcPct val="150000"/>
              </a:lnSpc>
              <a:spcBef>
                <a:spcPts val="0"/>
              </a:spcBef>
              <a:buNone/>
            </a:pPr>
            <a:r>
              <a:rPr sz="2000">
                <a:sym typeface="+mn-ea"/>
              </a:rPr>
              <a:t>第六，必须坚持在党的领导下全社会共同建设</a:t>
            </a:r>
            <a:endParaRPr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构建社会主义和谐社会的总体思路</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00000"/>
              </a:lnSpc>
              <a:spcBef>
                <a:spcPts val="0"/>
              </a:spcBef>
              <a:buNone/>
            </a:pPr>
            <a:r>
              <a:rPr sz="2000">
                <a:sym typeface="+mn-ea"/>
              </a:rPr>
              <a:t>(三）	构建社会主义和谐社会的目标任务</a:t>
            </a:r>
            <a:endParaRPr sz="2000">
              <a:sym typeface="+mn-ea"/>
            </a:endParaRPr>
          </a:p>
          <a:p>
            <a:pPr marL="0" indent="0" algn="l">
              <a:lnSpc>
                <a:spcPct val="100000"/>
              </a:lnSpc>
              <a:spcBef>
                <a:spcPts val="0"/>
              </a:spcBef>
              <a:buNone/>
            </a:pPr>
            <a:r>
              <a:rPr sz="2000">
                <a:sym typeface="+mn-ea"/>
              </a:rPr>
              <a:t>党的十六届六中全会提出了到2020年构建社会主义和谐社会的目标和主要任务是:社会主义民主法制更加完善，依法治国基本方略得到全面落实，人民的权益得到切实尊重和保障;城乡、区域发展差距扩大的趋势逐步扭转，合理有序的收人分配格局基本形成，家庭财产普遍增加，人民过上更加富足的生活;社会就业比较充分，覆盖城乡居民的社会保障体系基本建立;基本公共服务体系更加完备，政府管理和服务水平有较大提高；全民族的思想道德素质、科学文化素质和健康素质明显提高，良好道德风尚、和谐人际关系进一步形成;全社会创造活力显著增加，创新型国家基本建成;社会管理体系更加完善，社会秩序良好;资源利用效率显著提高，生态环境明显好转;实现全面建设惠及十几亿人口的更高水平的小康社会目标，努力形成全体人民各尽所能、各得其所而又和谐相处的局面。这九条目标和主要任务反映了民主法制、公平正义、诚信友爱、充满活力、安定有序、人与自然和谐相处总要求的各个方面，充实和丰富了全面建设小康社会的内容。</a:t>
            </a:r>
            <a:endParaRPr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构建社会主义和谐社会的总体思路</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二、加快推进以改善民生为重点的社会建设</a:t>
            </a:r>
            <a:endParaRPr sz="2000">
              <a:sym typeface="+mn-ea"/>
            </a:endParaRPr>
          </a:p>
          <a:p>
            <a:pPr marL="0" indent="0" algn="l">
              <a:lnSpc>
                <a:spcPct val="150000"/>
              </a:lnSpc>
              <a:spcBef>
                <a:spcPts val="0"/>
              </a:spcBef>
              <a:buNone/>
            </a:pPr>
            <a:r>
              <a:rPr sz="2000">
                <a:sym typeface="+mn-ea"/>
              </a:rPr>
              <a:t>社会建设是中国特色社会主义总体布局的重要组成部分。把社会建设放在更加突出的位置，加快推进社会建设，既是对我国改革开放和现代化建设经验的科学总结，也是推进我国经济社会科学发展和谐发展的战略举措。加强社会建设是社会和谐稳定的重要保证。</a:t>
            </a:r>
            <a:endParaRPr sz="2000">
              <a:sym typeface="+mn-ea"/>
            </a:endParaRPr>
          </a:p>
          <a:p>
            <a:pPr marL="0" indent="0" algn="l">
              <a:lnSpc>
                <a:spcPct val="150000"/>
              </a:lnSpc>
              <a:spcBef>
                <a:spcPts val="0"/>
              </a:spcBef>
              <a:buNone/>
            </a:pPr>
            <a:r>
              <a:rPr sz="2000">
                <a:sym typeface="+mn-ea"/>
              </a:rPr>
              <a:t>必须从维护最广大人民根本利益的高度，加快健全基本公共服务体系；加强和创新社会管理,推动社会主义和谐社会建设。</a:t>
            </a:r>
            <a:endParaRPr sz="2000">
              <a:sym typeface="+mn-ea"/>
            </a:endParaRPr>
          </a:p>
          <a:p>
            <a:pPr marL="0" indent="0" algn="l">
              <a:lnSpc>
                <a:spcPct val="150000"/>
              </a:lnSpc>
              <a:spcBef>
                <a:spcPts val="0"/>
              </a:spcBef>
              <a:buNone/>
            </a:pPr>
            <a:r>
              <a:rPr sz="2000">
                <a:sym typeface="+mn-ea"/>
              </a:rPr>
              <a:t>社会建设是中国特色社会主义总体布局的重要组成部分。加强社会建设，是我们党贯彻落实科学发展观，为更好地推进中国特色社会主义伟大事业而做出的重大战略举措;是满足人民群众不断增长的物质文化需要的必然选择;是巩固党执政的社会基础、实现党执政的历史任务的必然要求。</a:t>
            </a:r>
            <a:endParaRPr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人类产生以后，自然界的存在与发展仍然是不以人的意志为转移的，仍然是客观的。</a:t>
            </a:r>
            <a:endParaRPr lang="zh-CN" sz="2000">
              <a:sym typeface="+mn-ea"/>
            </a:endParaRPr>
          </a:p>
          <a:p>
            <a:pPr marL="0" indent="0">
              <a:lnSpc>
                <a:spcPct val="150000"/>
              </a:lnSpc>
              <a:spcBef>
                <a:spcPts val="0"/>
              </a:spcBef>
              <a:buNone/>
            </a:pPr>
            <a:r>
              <a:rPr lang="zh-CN" sz="2000">
                <a:sym typeface="+mn-ea"/>
              </a:rPr>
              <a:t>第一，人利用自然的时候，必须遵循自然物本身的属性与规律。</a:t>
            </a:r>
            <a:endParaRPr lang="zh-CN" sz="2000">
              <a:sym typeface="+mn-ea"/>
            </a:endParaRPr>
          </a:p>
          <a:p>
            <a:pPr marL="0" indent="0">
              <a:lnSpc>
                <a:spcPct val="150000"/>
              </a:lnSpc>
              <a:spcBef>
                <a:spcPts val="0"/>
              </a:spcBef>
              <a:buNone/>
            </a:pPr>
            <a:r>
              <a:rPr lang="zh-CN" sz="2000">
                <a:sym typeface="+mn-ea"/>
              </a:rPr>
              <a:t>第二，人改造自然的时候，也必须遵循自然物本身的属性与规律。</a:t>
            </a:r>
            <a:endParaRPr lang="zh-CN" sz="2000">
              <a:sym typeface="+mn-ea"/>
            </a:endParaRPr>
          </a:p>
          <a:p>
            <a:pPr marL="0" indent="0">
              <a:lnSpc>
                <a:spcPct val="150000"/>
              </a:lnSpc>
              <a:spcBef>
                <a:spcPts val="0"/>
              </a:spcBef>
              <a:buNone/>
            </a:pPr>
            <a:r>
              <a:rPr lang="zh-CN" sz="2000">
                <a:sym typeface="+mn-ea"/>
              </a:rPr>
              <a:t>2.人和人类社会的存在和发展也是客观的。</a:t>
            </a:r>
            <a:endParaRPr lang="zh-CN" sz="2000">
              <a:sym typeface="+mn-ea"/>
            </a:endParaRPr>
          </a:p>
          <a:p>
            <a:pPr marL="0" indent="0">
              <a:lnSpc>
                <a:spcPct val="150000"/>
              </a:lnSpc>
              <a:spcBef>
                <a:spcPts val="0"/>
              </a:spcBef>
              <a:buNone/>
            </a:pPr>
            <a:r>
              <a:rPr lang="zh-CN" sz="2000">
                <a:sym typeface="+mn-ea"/>
              </a:rPr>
              <a:t>(1)人和人类社会的产生是一个客观的物质的过程。</a:t>
            </a:r>
            <a:endParaRPr lang="zh-CN" sz="2000">
              <a:sym typeface="+mn-ea"/>
            </a:endParaRPr>
          </a:p>
          <a:p>
            <a:pPr marL="0" indent="0">
              <a:lnSpc>
                <a:spcPct val="150000"/>
              </a:lnSpc>
              <a:spcBef>
                <a:spcPts val="0"/>
              </a:spcBef>
              <a:buNone/>
            </a:pPr>
            <a:r>
              <a:rPr lang="zh-CN" sz="2000">
                <a:sym typeface="+mn-ea"/>
              </a:rPr>
              <a:t>(2)人类社会存在和发展的决定力量——生产方式是客观的。</a:t>
            </a:r>
            <a:endParaRPr lang="zh-CN" sz="2000">
              <a:sym typeface="+mn-ea"/>
            </a:endParaRPr>
          </a:p>
          <a:p>
            <a:pPr marL="0" indent="0">
              <a:lnSpc>
                <a:spcPct val="150000"/>
              </a:lnSpc>
              <a:spcBef>
                <a:spcPts val="0"/>
              </a:spcBef>
              <a:buNone/>
            </a:pPr>
            <a:r>
              <a:rPr lang="zh-CN" sz="2000">
                <a:sym typeface="+mn-ea"/>
              </a:rPr>
              <a:t>①生产方式是生产力和生产关系的统一体。</a:t>
            </a:r>
            <a:endParaRPr lang="zh-CN" sz="2000">
              <a:sym typeface="+mn-ea"/>
            </a:endParaRPr>
          </a:p>
          <a:p>
            <a:pPr marL="0" indent="0">
              <a:lnSpc>
                <a:spcPct val="150000"/>
              </a:lnSpc>
              <a:spcBef>
                <a:spcPts val="0"/>
              </a:spcBef>
              <a:buNone/>
            </a:pPr>
            <a:r>
              <a:rPr lang="zh-CN" sz="2000">
                <a:sym typeface="+mn-ea"/>
              </a:rPr>
              <a:t>②生产力具有客观性。</a:t>
            </a:r>
            <a:endParaRPr lang="zh-CN" sz="2000">
              <a:sym typeface="+mn-ea"/>
            </a:endParaRPr>
          </a:p>
          <a:p>
            <a:pPr marL="0" indent="0">
              <a:lnSpc>
                <a:spcPct val="150000"/>
              </a:lnSpc>
              <a:spcBef>
                <a:spcPts val="0"/>
              </a:spcBef>
              <a:buNone/>
            </a:pPr>
            <a:r>
              <a:rPr lang="zh-CN" sz="2000">
                <a:sym typeface="+mn-ea"/>
              </a:rPr>
              <a:t>③生产关系是客观的。</a:t>
            </a:r>
            <a:endParaRPr lang="zh-CN" sz="2000">
              <a:sym typeface="+mn-ea"/>
            </a:endParaRPr>
          </a:p>
          <a:p>
            <a:pPr marL="0" indent="0">
              <a:lnSpc>
                <a:spcPct val="150000"/>
              </a:lnSpc>
              <a:spcBef>
                <a:spcPts val="0"/>
              </a:spcBef>
              <a:buNone/>
            </a:pPr>
            <a:r>
              <a:rPr lang="zh-CN" sz="2000">
                <a:sym typeface="+mn-ea"/>
              </a:rPr>
              <a:t>(3)人类社会的发展规律也是客观的。</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50800"/>
            <a:ext cx="8229600" cy="1143000"/>
          </a:xfrm>
          <a:noFill/>
          <a:ln w="0">
            <a:noFill/>
          </a:ln>
        </p:spPr>
        <p:txBody>
          <a:bodyPr anchor="ctr"/>
          <a:p>
            <a:pPr algn="l"/>
            <a:r>
              <a:rPr sz="3600">
                <a:sym typeface="+mn-ea"/>
              </a:rPr>
              <a:t>第九章    国际战略和外交政策</a:t>
            </a:r>
            <a:endParaRPr sz="3600">
              <a:sym typeface="+mn-ea"/>
            </a:endParaRPr>
          </a:p>
        </p:txBody>
      </p:sp>
      <p:sp>
        <p:nvSpPr>
          <p:cNvPr id="6146" name="文本占位符 7170"/>
          <p:cNvSpPr/>
          <p:nvPr>
            <p:ph idx="1"/>
          </p:nvPr>
        </p:nvSpPr>
        <p:spPr>
          <a:xfrm>
            <a:off x="457200" y="814070"/>
            <a:ext cx="8229600" cy="6043295"/>
          </a:xfrm>
          <a:noFill/>
          <a:ln w="0">
            <a:noFill/>
          </a:ln>
        </p:spPr>
        <p:txBody>
          <a:bodyPr anchor="t"/>
          <a:p>
            <a:pPr marL="0" indent="0" algn="ctr">
              <a:lnSpc>
                <a:spcPct val="150000"/>
              </a:lnSpc>
              <a:spcBef>
                <a:spcPts val="0"/>
              </a:spcBef>
              <a:buNone/>
            </a:pPr>
            <a:r>
              <a:rPr sz="2000" b="1">
                <a:sym typeface="+mn-ea"/>
              </a:rPr>
              <a:t>第一节    和平与发展是当今时代的主题</a:t>
            </a:r>
            <a:endParaRPr sz="2000" b="1">
              <a:sym typeface="+mn-ea"/>
            </a:endParaRPr>
          </a:p>
          <a:p>
            <a:pPr marL="0" indent="0" algn="l">
              <a:lnSpc>
                <a:spcPct val="150000"/>
              </a:lnSpc>
              <a:spcBef>
                <a:spcPts val="0"/>
              </a:spcBef>
              <a:buNone/>
            </a:pPr>
            <a:r>
              <a:rPr sz="2000">
                <a:sym typeface="+mn-ea"/>
              </a:rPr>
              <a:t>所谓时代主题，是指在一定历史时期内反映世界基本特征并对世界形势的发展具有全局性影响和战略性意义的问题，就是在一定历史条件下世界历史发展进程中需要解决的主要问题。</a:t>
            </a:r>
            <a:endParaRPr sz="2000">
              <a:sym typeface="+mn-ea"/>
            </a:endParaRPr>
          </a:p>
          <a:p>
            <a:pPr marL="0" indent="0" algn="l">
              <a:lnSpc>
                <a:spcPct val="150000"/>
              </a:lnSpc>
              <a:spcBef>
                <a:spcPts val="0"/>
              </a:spcBef>
              <a:buNone/>
            </a:pPr>
            <a:r>
              <a:rPr sz="2000">
                <a:sym typeface="+mn-ea"/>
              </a:rPr>
              <a:t>一、毛泽东对“二战”后形势的分析</a:t>
            </a:r>
            <a:endParaRPr sz="2000">
              <a:sym typeface="+mn-ea"/>
            </a:endParaRPr>
          </a:p>
          <a:p>
            <a:pPr marL="0" indent="0" algn="l">
              <a:lnSpc>
                <a:spcPct val="150000"/>
              </a:lnSpc>
              <a:spcBef>
                <a:spcPts val="0"/>
              </a:spcBef>
              <a:buNone/>
            </a:pPr>
            <a:r>
              <a:rPr sz="2000">
                <a:sym typeface="+mn-ea"/>
              </a:rPr>
              <a:t>第一，在战争与和平问题上，坚持新的世界大战既有可能发生又有可能防止的两点论。</a:t>
            </a:r>
            <a:endParaRPr sz="2000">
              <a:sym typeface="+mn-ea"/>
            </a:endParaRPr>
          </a:p>
          <a:p>
            <a:pPr marL="0" indent="0" algn="l">
              <a:lnSpc>
                <a:spcPct val="150000"/>
              </a:lnSpc>
              <a:spcBef>
                <a:spcPts val="0"/>
              </a:spcBef>
              <a:buNone/>
            </a:pPr>
            <a:r>
              <a:rPr sz="2000">
                <a:sym typeface="+mn-ea"/>
              </a:rPr>
              <a:t>第二，在认识战后国际矛盾和战略力量对比上，毛泽东先后提出了中间地带和三个世界划分的战略思想。</a:t>
            </a:r>
            <a:endParaRPr sz="2000">
              <a:sym typeface="+mn-ea"/>
            </a:endParaRPr>
          </a:p>
          <a:p>
            <a:pPr marL="0" indent="0" algn="l">
              <a:lnSpc>
                <a:spcPct val="150000"/>
              </a:lnSpc>
              <a:spcBef>
                <a:spcPts val="0"/>
              </a:spcBef>
              <a:buNone/>
            </a:pPr>
            <a:r>
              <a:rPr sz="2000">
                <a:sym typeface="+mn-ea"/>
              </a:rPr>
              <a:t>第三，毛泽东还根据战后国际形势的发展先后提出了各国的事情应由各国人民自己来管，反对帝国主义干涉和称霸；国家不分大小强弱都是平等的，反对以大压小、以强凌弱；支持世界被压迫民族的解放运动和各国人民的革命斗争;结成广泛的反帝反霸斗争，国际统一战线等著名论断。</a:t>
            </a:r>
            <a:endParaRPr sz="2000">
              <a:sym typeface="+mn-ea"/>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和平与发展是当今时代的主题</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二、邓小平对时代主题的新判断</a:t>
            </a:r>
            <a:endParaRPr sz="2000">
              <a:sym typeface="+mn-ea"/>
            </a:endParaRPr>
          </a:p>
          <a:p>
            <a:pPr marL="0" indent="0" algn="l">
              <a:lnSpc>
                <a:spcPct val="150000"/>
              </a:lnSpc>
              <a:spcBef>
                <a:spcPts val="0"/>
              </a:spcBef>
              <a:buNone/>
            </a:pPr>
            <a:r>
              <a:rPr sz="2000">
                <a:sym typeface="+mn-ea"/>
              </a:rPr>
              <a:t>(</a:t>
            </a:r>
            <a:r>
              <a:rPr lang="zh-CN" sz="2000">
                <a:sym typeface="+mn-ea"/>
              </a:rPr>
              <a:t>一</a:t>
            </a:r>
            <a:r>
              <a:rPr sz="2000">
                <a:sym typeface="+mn-ea"/>
              </a:rPr>
              <a:t>)邓小平时代主题新判断的提出过程</a:t>
            </a:r>
            <a:endParaRPr sz="2000">
              <a:sym typeface="+mn-ea"/>
            </a:endParaRPr>
          </a:p>
          <a:p>
            <a:pPr marL="0" indent="0" algn="l">
              <a:lnSpc>
                <a:spcPct val="150000"/>
              </a:lnSpc>
              <a:spcBef>
                <a:spcPts val="0"/>
              </a:spcBef>
              <a:buNone/>
            </a:pPr>
            <a:r>
              <a:rPr sz="2000">
                <a:sym typeface="+mn-ea"/>
              </a:rPr>
              <a:t>进人20世纪80年代，邓小平进一步提出和平与发展是当今时代主题的思想，他说:“现在世界上真正大的问题,带全球性的战略问题，一个是和平问题，一个是经济问题或者说发展问题。和平问题是东西问题，发展问题是南北问题。</a:t>
            </a:r>
            <a:endParaRPr sz="2000">
              <a:sym typeface="+mn-ea"/>
            </a:endParaRPr>
          </a:p>
          <a:p>
            <a:pPr marL="0" indent="0" algn="l">
              <a:lnSpc>
                <a:spcPct val="150000"/>
              </a:lnSpc>
              <a:spcBef>
                <a:spcPts val="0"/>
              </a:spcBef>
              <a:buNone/>
            </a:pPr>
            <a:r>
              <a:rPr sz="2000">
                <a:sym typeface="+mn-ea"/>
              </a:rPr>
              <a:t>(二）邓小平时代主题新判断的深刻内涵</a:t>
            </a:r>
            <a:endParaRPr sz="2000">
              <a:sym typeface="+mn-ea"/>
            </a:endParaRPr>
          </a:p>
          <a:p>
            <a:pPr marL="0" indent="0" algn="l">
              <a:lnSpc>
                <a:spcPct val="150000"/>
              </a:lnSpc>
              <a:spcBef>
                <a:spcPts val="0"/>
              </a:spcBef>
              <a:buNone/>
            </a:pPr>
            <a:r>
              <a:rPr sz="2000">
                <a:sym typeface="+mn-ea"/>
              </a:rPr>
              <a:t>1.世界大战在一个相当长的时期内可以避免，我们有可能争取较长时期的和平环境。</a:t>
            </a:r>
            <a:endParaRPr sz="2000">
              <a:sym typeface="+mn-ea"/>
            </a:endParaRPr>
          </a:p>
          <a:p>
            <a:pPr marL="0" indent="0" algn="l">
              <a:lnSpc>
                <a:spcPct val="150000"/>
              </a:lnSpc>
              <a:spcBef>
                <a:spcPts val="0"/>
              </a:spcBef>
              <a:buNone/>
            </a:pPr>
            <a:r>
              <a:rPr lang="en-US" sz="2000">
                <a:sym typeface="+mn-ea"/>
              </a:rPr>
              <a:t>2.</a:t>
            </a:r>
            <a:r>
              <a:rPr sz="2000">
                <a:sym typeface="+mn-ea"/>
              </a:rPr>
              <a:t>和平与发展是当今世界两大带有全球性的战略问题，是东西方之间、发达国家与发展中国家之间矛盾全局的集中体现。</a:t>
            </a:r>
            <a:endParaRPr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和平与发展是当今时代的主题</a:t>
            </a:r>
            <a:endParaRPr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sz="2000">
                <a:sym typeface="+mn-ea"/>
              </a:rPr>
              <a:t>3.</a:t>
            </a:r>
            <a:r>
              <a:rPr sz="2000">
                <a:sym typeface="+mn-ea"/>
              </a:rPr>
              <a:t>和平与发展是相辅相成的，世界和平是促进各国共同发展的前提条件，各国的共同发展则是保持世界和平的重要基础。</a:t>
            </a:r>
            <a:endParaRPr sz="2000">
              <a:sym typeface="+mn-ea"/>
            </a:endParaRPr>
          </a:p>
          <a:p>
            <a:pPr marL="0" indent="0" algn="l">
              <a:lnSpc>
                <a:spcPct val="150000"/>
              </a:lnSpc>
              <a:spcBef>
                <a:spcPts val="0"/>
              </a:spcBef>
              <a:buNone/>
            </a:pPr>
            <a:r>
              <a:rPr lang="en-US" sz="2000">
                <a:sym typeface="+mn-ea"/>
              </a:rPr>
              <a:t>4.</a:t>
            </a:r>
            <a:r>
              <a:rPr sz="2000">
                <a:sym typeface="+mn-ea"/>
              </a:rPr>
              <a:t>和平与发展成为时代主题，并不意味着这两个问题已经解决。</a:t>
            </a:r>
            <a:endParaRPr sz="2000">
              <a:sym typeface="+mn-ea"/>
            </a:endParaRPr>
          </a:p>
          <a:p>
            <a:pPr marL="0" indent="0" algn="l">
              <a:lnSpc>
                <a:spcPct val="150000"/>
              </a:lnSpc>
              <a:spcBef>
                <a:spcPts val="0"/>
              </a:spcBef>
              <a:buNone/>
            </a:pPr>
            <a:r>
              <a:rPr sz="2000">
                <a:sym typeface="+mn-ea"/>
              </a:rPr>
              <a:t>三、江泽民对时代主题的新判断</a:t>
            </a:r>
            <a:endParaRPr sz="2000">
              <a:sym typeface="+mn-ea"/>
            </a:endParaRPr>
          </a:p>
          <a:p>
            <a:pPr marL="0" indent="0" algn="l">
              <a:lnSpc>
                <a:spcPct val="150000"/>
              </a:lnSpc>
              <a:spcBef>
                <a:spcPts val="0"/>
              </a:spcBef>
              <a:buNone/>
            </a:pPr>
            <a:r>
              <a:rPr sz="2000">
                <a:sym typeface="+mn-ea"/>
              </a:rPr>
              <a:t>1.将和平与发展放在世界多极化和经济全球化发展趋势的背景下进行分析。</a:t>
            </a:r>
            <a:endParaRPr sz="2000">
              <a:sym typeface="+mn-ea"/>
            </a:endParaRPr>
          </a:p>
          <a:p>
            <a:pPr marL="0" indent="0" algn="l">
              <a:lnSpc>
                <a:spcPct val="150000"/>
              </a:lnSpc>
              <a:spcBef>
                <a:spcPts val="0"/>
              </a:spcBef>
              <a:buNone/>
            </a:pPr>
            <a:r>
              <a:rPr lang="en-US" sz="2000">
                <a:sym typeface="+mn-ea"/>
              </a:rPr>
              <a:t>2.</a:t>
            </a:r>
            <a:r>
              <a:rPr sz="2000">
                <a:sym typeface="+mn-ea"/>
              </a:rPr>
              <a:t>维护和平，促进发展，是各国人民的共同愿望，也是不可阻挡的历史潮流。</a:t>
            </a:r>
            <a:endParaRPr sz="2000">
              <a:sym typeface="+mn-ea"/>
            </a:endParaRPr>
          </a:p>
          <a:p>
            <a:pPr marL="0" indent="0" algn="l">
              <a:lnSpc>
                <a:spcPct val="150000"/>
              </a:lnSpc>
              <a:spcBef>
                <a:spcPts val="0"/>
              </a:spcBef>
              <a:buNone/>
            </a:pPr>
            <a:r>
              <a:rPr lang="en-US" sz="2000">
                <a:sym typeface="+mn-ea"/>
              </a:rPr>
              <a:t>3.</a:t>
            </a:r>
            <a:r>
              <a:rPr sz="2000">
                <a:sym typeface="+mn-ea"/>
              </a:rPr>
              <a:t>总体和平、局部战争，总体缓和、局部紧张，总体稳定、局部动荡，是当前和今后一个时期国际局势发展的基本态势。</a:t>
            </a:r>
            <a:endParaRPr sz="2000">
              <a:sym typeface="+mn-ea"/>
            </a:endParaRPr>
          </a:p>
          <a:p>
            <a:pPr marL="0" indent="0" algn="l">
              <a:lnSpc>
                <a:spcPct val="150000"/>
              </a:lnSpc>
              <a:spcBef>
                <a:spcPts val="0"/>
              </a:spcBef>
              <a:buNone/>
            </a:pPr>
            <a:r>
              <a:rPr lang="en-US" sz="2000">
                <a:sym typeface="+mn-ea"/>
              </a:rPr>
              <a:t>4.</a:t>
            </a:r>
            <a:r>
              <a:rPr sz="2000">
                <a:sym typeface="+mn-ea"/>
              </a:rPr>
              <a:t>影响和平与发展的不确定因素在增加。</a:t>
            </a:r>
            <a:endParaRPr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和平与发展是当今时代的主题</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sz="2000">
                <a:sym typeface="+mn-ea"/>
              </a:rPr>
              <a:t>四、	胡锦涛对时代主题的新判断</a:t>
            </a:r>
            <a:endParaRPr sz="2000">
              <a:sym typeface="+mn-ea"/>
            </a:endParaRPr>
          </a:p>
          <a:p>
            <a:pPr marL="0" indent="0" algn="l">
              <a:lnSpc>
                <a:spcPct val="150000"/>
              </a:lnSpc>
              <a:spcBef>
                <a:spcPts val="0"/>
              </a:spcBef>
              <a:buNone/>
            </a:pPr>
            <a:r>
              <a:rPr sz="2000">
                <a:sym typeface="+mn-ea"/>
              </a:rPr>
              <a:t>十六大以来，以胡锦涛为核心的新一届领导集体依然认为和平与发展是当今世界的主题。2005年9月在联合国成立60周年国家首脑会上，胡锦涛指出，当今世界和平与发展仍然是主题，全球总体上保持和平，但世界还很不安宁，要和平、求发展、谋合作是时代主旋律。和平是人类实现发展的基本条件，没有和平，不仅新的建设无法进行，而且旧的建设也会因战争而毁灭。和谐世界的提出表达了我们坚持和平发展的立场。推动和谐世界的建立是构建和谐社会在国际领域的延伸。只有逐步建立起和谐社会，使中国繁荣、稳定、强大，才能有效地推动“和谐世界”的建立；同时，也只有世界不断走向和谐，中国才能更快更好地构建和</a:t>
            </a:r>
            <a:endParaRPr sz="2000">
              <a:sym typeface="+mn-ea"/>
            </a:endParaRPr>
          </a:p>
          <a:p>
            <a:pPr marL="0" indent="0" algn="l">
              <a:lnSpc>
                <a:spcPct val="150000"/>
              </a:lnSpc>
              <a:spcBef>
                <a:spcPts val="0"/>
              </a:spcBef>
              <a:buNone/>
            </a:pPr>
            <a:r>
              <a:rPr sz="2000">
                <a:sym typeface="+mn-ea"/>
              </a:rPr>
              <a:t>谐社会。</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和平与发展是当今时代的主题</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sz="2000">
                <a:sym typeface="+mn-ea"/>
              </a:rPr>
              <a:t>五、	习近平对时代主题的新判断</a:t>
            </a:r>
            <a:endParaRPr sz="2000">
              <a:sym typeface="+mn-ea"/>
            </a:endParaRPr>
          </a:p>
          <a:p>
            <a:pPr marL="0" indent="0" algn="l">
              <a:lnSpc>
                <a:spcPct val="150000"/>
              </a:lnSpc>
              <a:spcBef>
                <a:spcPts val="0"/>
              </a:spcBef>
              <a:buNone/>
            </a:pPr>
            <a:r>
              <a:rPr sz="2000">
                <a:sym typeface="+mn-ea"/>
              </a:rPr>
              <a:t>习近平2014年5月15日在中国国际友好大会暨中国人民对外友好协会成立60周年纪念活动上发表讲话，从文化、历史和民族基因等角度阐释了中国走和平发展道路的坚定决心;倡导“共谋和平、共护和平、共享和平”的理念。</a:t>
            </a:r>
            <a:endParaRPr sz="2000">
              <a:sym typeface="+mn-ea"/>
            </a:endParaRPr>
          </a:p>
          <a:p>
            <a:pPr marL="0" indent="0" algn="l">
              <a:lnSpc>
                <a:spcPct val="150000"/>
              </a:lnSpc>
              <a:spcBef>
                <a:spcPts val="0"/>
              </a:spcBef>
              <a:buNone/>
            </a:pPr>
            <a:r>
              <a:rPr sz="2000">
                <a:sym typeface="+mn-ea"/>
              </a:rPr>
              <a:t>谋和平:行胜于言</a:t>
            </a:r>
            <a:endParaRPr sz="2000">
              <a:sym typeface="+mn-ea"/>
            </a:endParaRPr>
          </a:p>
          <a:p>
            <a:pPr marL="0" indent="0" algn="l">
              <a:lnSpc>
                <a:spcPct val="150000"/>
              </a:lnSpc>
              <a:spcBef>
                <a:spcPts val="0"/>
              </a:spcBef>
              <a:buNone/>
            </a:pPr>
            <a:r>
              <a:rPr sz="2000">
                <a:sym typeface="+mn-ea"/>
              </a:rPr>
              <a:t>护和平:主持公道</a:t>
            </a:r>
            <a:endParaRPr sz="2000">
              <a:sym typeface="+mn-ea"/>
            </a:endParaRPr>
          </a:p>
          <a:p>
            <a:pPr marL="0" indent="0" algn="l">
              <a:lnSpc>
                <a:spcPct val="150000"/>
              </a:lnSpc>
              <a:spcBef>
                <a:spcPts val="0"/>
              </a:spcBef>
              <a:buNone/>
            </a:pPr>
            <a:r>
              <a:rPr sz="2000">
                <a:sym typeface="+mn-ea"/>
              </a:rPr>
              <a:t>享和平:携手捍卫</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世界多极化和经济全球化趋势在曲折中发展</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sz="2000">
                <a:sym typeface="+mn-ea"/>
              </a:rPr>
              <a:t>一、	世界多极化在曲折中发展</a:t>
            </a:r>
            <a:endParaRPr sz="2000">
              <a:sym typeface="+mn-ea"/>
            </a:endParaRPr>
          </a:p>
          <a:p>
            <a:pPr marL="0" indent="0" algn="l">
              <a:lnSpc>
                <a:spcPct val="150000"/>
              </a:lnSpc>
              <a:spcBef>
                <a:spcPts val="0"/>
              </a:spcBef>
              <a:buNone/>
            </a:pPr>
            <a:r>
              <a:rPr sz="2000">
                <a:sym typeface="+mn-ea"/>
              </a:rPr>
              <a:t>(一）	世界多极化的含义</a:t>
            </a:r>
            <a:endParaRPr sz="2000">
              <a:sym typeface="+mn-ea"/>
            </a:endParaRPr>
          </a:p>
          <a:p>
            <a:pPr marL="0" indent="0" algn="l">
              <a:lnSpc>
                <a:spcPct val="150000"/>
              </a:lnSpc>
              <a:spcBef>
                <a:spcPts val="0"/>
              </a:spcBef>
              <a:buNone/>
            </a:pPr>
            <a:r>
              <a:rPr sz="2000">
                <a:sym typeface="+mn-ea"/>
              </a:rPr>
              <a:t>世界多极化是指在一定时期内对国际关系有突出影响的国家和国家集团等世界战略力量相互作用而趋向于形成多极格局的一种发展趋势，是对主要力量在全球实力分布状态的一种反映。</a:t>
            </a:r>
            <a:endParaRPr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r>
              <a:rPr sz="2000">
                <a:sym typeface="+mn-ea"/>
              </a:rPr>
              <a:t>(二)在世界走向多极化进程中，综合国力竞争是国际竞争的焦点</a:t>
            </a:r>
            <a:endParaRPr sz="2000">
              <a:sym typeface="+mn-ea"/>
            </a:endParaRPr>
          </a:p>
          <a:p>
            <a:pPr marL="0" indent="0" algn="l">
              <a:lnSpc>
                <a:spcPct val="150000"/>
              </a:lnSpc>
              <a:spcBef>
                <a:spcPts val="0"/>
              </a:spcBef>
              <a:buNone/>
            </a:pPr>
            <a:r>
              <a:rPr sz="2000">
                <a:sym typeface="+mn-ea"/>
              </a:rPr>
              <a:t>世界多极化能否实现，归根到底取决于世界各大力量中心的综合实力对比的变化。只有在力量对比由不平衡走向平衡，多极化才有可能实现。</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世界多极化和经济全球化趋势在曲折中发展</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sz="2000">
                <a:sym typeface="+mn-ea"/>
              </a:rPr>
              <a:t>二、	经济全球化趋势深入发展</a:t>
            </a:r>
            <a:endParaRPr sz="2000">
              <a:sym typeface="+mn-ea"/>
            </a:endParaRPr>
          </a:p>
          <a:p>
            <a:pPr marL="0" indent="0" algn="l">
              <a:lnSpc>
                <a:spcPct val="150000"/>
              </a:lnSpc>
              <a:spcBef>
                <a:spcPts val="0"/>
              </a:spcBef>
              <a:buNone/>
            </a:pPr>
            <a:r>
              <a:rPr sz="2000">
                <a:sym typeface="+mn-ea"/>
              </a:rPr>
              <a:t>(一）	经济全球化形成与发展</a:t>
            </a:r>
            <a:endParaRPr sz="2000">
              <a:sym typeface="+mn-ea"/>
            </a:endParaRPr>
          </a:p>
          <a:p>
            <a:pPr marL="0" indent="0" algn="l">
              <a:lnSpc>
                <a:spcPct val="150000"/>
              </a:lnSpc>
              <a:spcBef>
                <a:spcPts val="0"/>
              </a:spcBef>
              <a:buNone/>
            </a:pPr>
            <a:r>
              <a:rPr sz="2000">
                <a:sym typeface="+mn-ea"/>
              </a:rPr>
              <a:t>一般说来，经济全球化始于资本主义生产方式的形成，是市场经济的产物。</a:t>
            </a:r>
            <a:endParaRPr sz="2000">
              <a:sym typeface="+mn-ea"/>
            </a:endParaRPr>
          </a:p>
          <a:p>
            <a:pPr marL="0" indent="0" algn="l">
              <a:lnSpc>
                <a:spcPct val="150000"/>
              </a:lnSpc>
              <a:spcBef>
                <a:spcPts val="0"/>
              </a:spcBef>
              <a:buNone/>
            </a:pPr>
            <a:r>
              <a:rPr sz="2000">
                <a:sym typeface="+mn-ea"/>
              </a:rPr>
              <a:t>(二）	经济全球化的主要表现</a:t>
            </a:r>
            <a:endParaRPr sz="2000">
              <a:sym typeface="+mn-ea"/>
            </a:endParaRPr>
          </a:p>
          <a:p>
            <a:pPr marL="0" indent="0" algn="l">
              <a:lnSpc>
                <a:spcPct val="150000"/>
              </a:lnSpc>
              <a:spcBef>
                <a:spcPts val="0"/>
              </a:spcBef>
              <a:buNone/>
            </a:pPr>
            <a:r>
              <a:rPr sz="2000">
                <a:sym typeface="+mn-ea"/>
              </a:rPr>
              <a:t>经济全球化指生产要素跨国界流动障碍减弱和跨国界流动量的増加。</a:t>
            </a:r>
            <a:endParaRPr sz="2000">
              <a:sym typeface="+mn-ea"/>
            </a:endParaRPr>
          </a:p>
          <a:p>
            <a:pPr marL="0" indent="0" algn="l">
              <a:lnSpc>
                <a:spcPct val="150000"/>
              </a:lnSpc>
              <a:spcBef>
                <a:spcPts val="0"/>
              </a:spcBef>
              <a:buNone/>
            </a:pPr>
            <a:r>
              <a:rPr sz="2000">
                <a:sym typeface="+mn-ea"/>
              </a:rPr>
              <a:t>(三）科技革命是经济全球化的根本动力</a:t>
            </a:r>
            <a:endParaRPr sz="2000">
              <a:sym typeface="+mn-ea"/>
            </a:endParaRPr>
          </a:p>
          <a:p>
            <a:pPr marL="457200" indent="-457200" algn="l">
              <a:lnSpc>
                <a:spcPct val="150000"/>
              </a:lnSpc>
              <a:spcBef>
                <a:spcPts val="0"/>
              </a:spcBef>
              <a:buFont typeface="+mj-ea"/>
              <a:buAutoNum type="circleNumDbPlain"/>
            </a:pPr>
            <a:r>
              <a:rPr sz="2000">
                <a:sym typeface="+mn-ea"/>
              </a:rPr>
              <a:t>社会生产力总量的极度膨胀。</a:t>
            </a:r>
            <a:endParaRPr sz="2000">
              <a:sym typeface="+mn-ea"/>
            </a:endParaRPr>
          </a:p>
          <a:p>
            <a:pPr marL="457200" indent="-457200" algn="l">
              <a:lnSpc>
                <a:spcPct val="150000"/>
              </a:lnSpc>
              <a:spcBef>
                <a:spcPts val="0"/>
              </a:spcBef>
              <a:buFont typeface="+mj-ea"/>
              <a:buAutoNum type="circleNumDbPlain"/>
            </a:pPr>
            <a:r>
              <a:rPr sz="2000">
                <a:sym typeface="+mn-ea"/>
              </a:rPr>
              <a:t>国际分工的深化。</a:t>
            </a:r>
            <a:endParaRPr sz="2000">
              <a:sym typeface="+mn-ea"/>
            </a:endParaRPr>
          </a:p>
          <a:p>
            <a:pPr marL="457200" indent="-457200" algn="l">
              <a:lnSpc>
                <a:spcPct val="150000"/>
              </a:lnSpc>
              <a:spcBef>
                <a:spcPts val="0"/>
              </a:spcBef>
              <a:buFont typeface="+mj-ea"/>
              <a:buAutoNum type="circleNumDbPlain"/>
            </a:pPr>
            <a:r>
              <a:rPr sz="2000">
                <a:sym typeface="+mn-ea"/>
              </a:rPr>
              <a:t>交通通讯领域的革命。</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中国坚持走和平发展的道路</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sz="2000">
                <a:sym typeface="+mn-ea"/>
              </a:rPr>
              <a:t>一、中国坚持走和平发展道路的基本依据</a:t>
            </a:r>
            <a:endParaRPr sz="2000">
              <a:sym typeface="+mn-ea"/>
            </a:endParaRPr>
          </a:p>
          <a:p>
            <a:pPr marL="0" indent="0" algn="l">
              <a:lnSpc>
                <a:spcPct val="150000"/>
              </a:lnSpc>
              <a:spcBef>
                <a:spcPts val="0"/>
              </a:spcBef>
              <a:buNone/>
            </a:pPr>
            <a:r>
              <a:rPr sz="2000">
                <a:sym typeface="+mn-ea"/>
              </a:rPr>
              <a:t>(一）中国坚定不移地走和平发展道路,是基于中国国情的必然选择</a:t>
            </a:r>
            <a:endParaRPr sz="2000">
              <a:sym typeface="+mn-ea"/>
            </a:endParaRPr>
          </a:p>
          <a:p>
            <a:pPr marL="0" indent="0" algn="l">
              <a:lnSpc>
                <a:spcPct val="150000"/>
              </a:lnSpc>
              <a:spcBef>
                <a:spcPts val="0"/>
              </a:spcBef>
              <a:buNone/>
            </a:pPr>
            <a:r>
              <a:rPr sz="2000">
                <a:sym typeface="+mn-ea"/>
              </a:rPr>
              <a:t>(二）	中国坚持走和平发展道路，是基于中国历史文化传统的必然选择</a:t>
            </a:r>
            <a:endParaRPr sz="2000">
              <a:sym typeface="+mn-ea"/>
            </a:endParaRPr>
          </a:p>
          <a:p>
            <a:pPr marL="0" indent="0" algn="l">
              <a:lnSpc>
                <a:spcPct val="150000"/>
              </a:lnSpc>
              <a:spcBef>
                <a:spcPts val="0"/>
              </a:spcBef>
              <a:buNone/>
            </a:pPr>
            <a:r>
              <a:rPr sz="2000">
                <a:sym typeface="+mn-ea"/>
              </a:rPr>
              <a:t>(三）	中国坚定不移地走和平发展道路，是基于当今世界发展潮流的必然选择</a:t>
            </a:r>
            <a:endParaRPr sz="2000">
              <a:sym typeface="+mn-ea"/>
            </a:endParaRPr>
          </a:p>
          <a:p>
            <a:pPr marL="0" indent="0" algn="l">
              <a:lnSpc>
                <a:spcPct val="150000"/>
              </a:lnSpc>
              <a:spcBef>
                <a:spcPts val="0"/>
              </a:spcBef>
              <a:buNone/>
            </a:pPr>
            <a:r>
              <a:rPr sz="2000">
                <a:sym typeface="+mn-ea"/>
              </a:rPr>
              <a:t>(四）	中国坚定不移地走和平发展道路是坚持社会主义制度的必然要求</a:t>
            </a:r>
            <a:endParaRPr sz="2000">
              <a:sym typeface="+mn-ea"/>
            </a:endParaRPr>
          </a:p>
          <a:p>
            <a:pPr marL="0" indent="0" algn="l">
              <a:lnSpc>
                <a:spcPct val="150000"/>
              </a:lnSpc>
              <a:spcBef>
                <a:spcPts val="0"/>
              </a:spcBef>
              <a:buNone/>
            </a:pPr>
            <a:r>
              <a:rPr sz="2000">
                <a:sym typeface="+mn-ea"/>
              </a:rPr>
              <a:t>二、中国坚持走和平发展道路的内涵</a:t>
            </a:r>
            <a:endParaRPr sz="2000">
              <a:sym typeface="+mn-ea"/>
            </a:endParaRPr>
          </a:p>
          <a:p>
            <a:pPr marL="0" indent="0" algn="l">
              <a:lnSpc>
                <a:spcPct val="150000"/>
              </a:lnSpc>
              <a:spcBef>
                <a:spcPts val="0"/>
              </a:spcBef>
              <a:buNone/>
            </a:pPr>
            <a:r>
              <a:rPr sz="2000">
                <a:sym typeface="+mn-ea"/>
              </a:rPr>
              <a:t>概括起来讲，就是既通过争取和平发展的国际环境来发展自己，又以自身的发展来促进世界和平与发展;主要依靠自身力量和改革创新实现发展，同时坚持对外开放;在平等互利的基础上同世界各国开展交流与合作，实现互利共赢、共同发展。</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50800"/>
            <a:ext cx="8229600" cy="1143000"/>
          </a:xfrm>
          <a:noFill/>
          <a:ln w="0">
            <a:noFill/>
          </a:ln>
        </p:spPr>
        <p:txBody>
          <a:bodyPr anchor="ctr"/>
          <a:p>
            <a:pPr algn="l"/>
            <a:r>
              <a:rPr sz="3600">
                <a:sym typeface="+mn-ea"/>
              </a:rPr>
              <a:t>第十章    “和平统一、一国两制”实现祖国的完全统一</a:t>
            </a:r>
            <a:endParaRPr sz="3600">
              <a:sym typeface="+mn-ea"/>
            </a:endParaRPr>
          </a:p>
        </p:txBody>
      </p:sp>
      <p:sp>
        <p:nvSpPr>
          <p:cNvPr id="6146" name="文本占位符 7170"/>
          <p:cNvSpPr/>
          <p:nvPr>
            <p:ph idx="1"/>
          </p:nvPr>
        </p:nvSpPr>
        <p:spPr>
          <a:xfrm>
            <a:off x="457200" y="1008380"/>
            <a:ext cx="8229600" cy="6043295"/>
          </a:xfrm>
          <a:noFill/>
          <a:ln w="0">
            <a:noFill/>
          </a:ln>
        </p:spPr>
        <p:txBody>
          <a:bodyPr anchor="t"/>
          <a:p>
            <a:pPr marL="0" indent="0" algn="ctr">
              <a:lnSpc>
                <a:spcPct val="150000"/>
              </a:lnSpc>
              <a:spcBef>
                <a:spcPts val="0"/>
              </a:spcBef>
              <a:buNone/>
            </a:pPr>
            <a:r>
              <a:rPr sz="2000" b="1">
                <a:sym typeface="+mn-ea"/>
              </a:rPr>
              <a:t>第一节   实现祖国完全统一是中华民族的根本利益</a:t>
            </a:r>
            <a:endParaRPr sz="2000" b="1">
              <a:sym typeface="+mn-ea"/>
            </a:endParaRPr>
          </a:p>
          <a:p>
            <a:pPr marL="0" indent="0" algn="l">
              <a:lnSpc>
                <a:spcPct val="150000"/>
              </a:lnSpc>
              <a:spcBef>
                <a:spcPts val="0"/>
              </a:spcBef>
              <a:buNone/>
            </a:pPr>
            <a:r>
              <a:rPr lang="zh-CN" sz="2000">
                <a:sym typeface="+mn-ea"/>
              </a:rPr>
              <a:t>一</a:t>
            </a:r>
            <a:r>
              <a:rPr sz="2000">
                <a:sym typeface="+mn-ea"/>
              </a:rPr>
              <a:t>、实现祖国完全统一是中华民族伟大复兴的历史任务之一</a:t>
            </a:r>
            <a:endParaRPr sz="2000">
              <a:sym typeface="+mn-ea"/>
            </a:endParaRPr>
          </a:p>
          <a:p>
            <a:pPr marL="0" indent="0" algn="l">
              <a:lnSpc>
                <a:spcPct val="150000"/>
              </a:lnSpc>
              <a:spcBef>
                <a:spcPts val="0"/>
              </a:spcBef>
              <a:buNone/>
            </a:pPr>
            <a:r>
              <a:rPr sz="2000">
                <a:sym typeface="+mn-ea"/>
              </a:rPr>
              <a:t>实现祖国完全统一，是中华民族伟大复兴的重要内容和基本任务。国家的完全统一是民族复兴的重要标志，没有国家的完全统一，就没有完全意义上的民族复兴。</a:t>
            </a:r>
            <a:endParaRPr sz="2000">
              <a:sym typeface="+mn-ea"/>
            </a:endParaRPr>
          </a:p>
          <a:p>
            <a:pPr marL="0" indent="0" algn="l">
              <a:lnSpc>
                <a:spcPct val="150000"/>
              </a:lnSpc>
              <a:spcBef>
                <a:spcPts val="0"/>
              </a:spcBef>
              <a:buNone/>
            </a:pPr>
            <a:r>
              <a:rPr sz="2000">
                <a:sym typeface="+mn-ea"/>
              </a:rPr>
              <a:t>二、实现祖国完全统一是中国人民不可动摇的坚强意志</a:t>
            </a:r>
            <a:endParaRPr sz="2000">
              <a:sym typeface="+mn-ea"/>
            </a:endParaRPr>
          </a:p>
          <a:p>
            <a:pPr marL="0" indent="0" algn="l">
              <a:lnSpc>
                <a:spcPct val="150000"/>
              </a:lnSpc>
              <a:spcBef>
                <a:spcPts val="0"/>
              </a:spcBef>
              <a:buNone/>
            </a:pPr>
            <a:r>
              <a:rPr sz="2000">
                <a:sym typeface="+mn-ea"/>
              </a:rPr>
              <a:t>民族团结和国家统一，符合中华民族的根本利益，符合中国社会发展的历史潮流。实现祖国完全统一是包括台湾同胞在内的所有海内外中华儿女的共同心愿。</a:t>
            </a:r>
            <a:endParaRPr sz="2000">
              <a:sym typeface="+mn-ea"/>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从武力解放台湾到和平解放台湾</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lang="zh-CN" sz="2000">
                <a:sym typeface="+mn-ea"/>
              </a:rPr>
              <a:t>一</a:t>
            </a:r>
            <a:r>
              <a:rPr sz="2000">
                <a:sym typeface="+mn-ea"/>
              </a:rPr>
              <a:t>、	台湾问题的由来和实质</a:t>
            </a:r>
            <a:endParaRPr sz="2000">
              <a:sym typeface="+mn-ea"/>
            </a:endParaRPr>
          </a:p>
          <a:p>
            <a:pPr marL="0" indent="0" algn="l">
              <a:lnSpc>
                <a:spcPct val="150000"/>
              </a:lnSpc>
              <a:spcBef>
                <a:spcPts val="0"/>
              </a:spcBef>
              <a:buNone/>
            </a:pPr>
            <a:r>
              <a:rPr sz="2000">
                <a:sym typeface="+mn-ea"/>
              </a:rPr>
              <a:t>台湾问题是中国国内战争遗留下来的问题。1949年，中国人民取得了新民主主义革命的伟大胜利，建立了中华人民共和国。国民党统治集团退踞台湾后，抗拒统一，图谋反攻大陆。</a:t>
            </a:r>
            <a:endParaRPr sz="2000">
              <a:sym typeface="+mn-ea"/>
            </a:endParaRPr>
          </a:p>
          <a:p>
            <a:pPr marL="0" indent="0" algn="l">
              <a:lnSpc>
                <a:spcPct val="150000"/>
              </a:lnSpc>
              <a:spcBef>
                <a:spcPts val="0"/>
              </a:spcBef>
              <a:buNone/>
            </a:pPr>
            <a:r>
              <a:rPr sz="2000">
                <a:sym typeface="+mn-ea"/>
              </a:rPr>
              <a:t>台湾问题实质是中国的内政问题。1895年日本通过侵略战争从中国割占台湾、澎湖列岛。</a:t>
            </a:r>
            <a:endParaRPr sz="2000">
              <a:sym typeface="+mn-ea"/>
            </a:endParaRPr>
          </a:p>
          <a:p>
            <a:pPr marL="0" indent="0" algn="l">
              <a:lnSpc>
                <a:spcPct val="150000"/>
              </a:lnSpc>
              <a:spcBef>
                <a:spcPts val="0"/>
              </a:spcBef>
              <a:buNone/>
            </a:pPr>
            <a:r>
              <a:rPr sz="2000">
                <a:sym typeface="+mn-ea"/>
              </a:rPr>
              <a:t>二、	武力解放台湾的方针</a:t>
            </a:r>
            <a:endParaRPr sz="2000">
              <a:sym typeface="+mn-ea"/>
            </a:endParaRPr>
          </a:p>
          <a:p>
            <a:pPr marL="0" indent="0" algn="l">
              <a:lnSpc>
                <a:spcPct val="150000"/>
              </a:lnSpc>
              <a:spcBef>
                <a:spcPts val="0"/>
              </a:spcBef>
              <a:buNone/>
            </a:pPr>
            <a:r>
              <a:rPr sz="2000">
                <a:sym typeface="+mn-ea"/>
              </a:rPr>
              <a:t>1953年7月朝鲜停战，台湾当局加紧推动与美国签订“共同防御条约”。1954年7月，中国共产党和中国政府再次提出解放台湾的任务，表示不能承认美国军事干涉和占领台湾。</a:t>
            </a:r>
            <a:endParaRPr sz="2000">
              <a:sym typeface="+mn-ea"/>
            </a:endParaRPr>
          </a:p>
          <a:p>
            <a:pPr marL="0" indent="0" algn="l">
              <a:lnSpc>
                <a:spcPct val="150000"/>
              </a:lnSpc>
              <a:spcBef>
                <a:spcPts val="0"/>
              </a:spcBef>
              <a:buNone/>
            </a:pPr>
            <a:r>
              <a:rPr sz="2000">
                <a:sym typeface="+mn-ea"/>
              </a:rPr>
              <a:t>人民解放军于9月3日开始炮击金门，向国际社会，特别是向美国表明中国人民解放台湾的决心和立场。</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二、运动是物质的根本属性</a:t>
            </a:r>
            <a:endParaRPr lang="zh-CN" sz="2000">
              <a:sym typeface="+mn-ea"/>
            </a:endParaRPr>
          </a:p>
          <a:p>
            <a:pPr marL="0" indent="0">
              <a:lnSpc>
                <a:spcPct val="150000"/>
              </a:lnSpc>
              <a:spcBef>
                <a:spcPts val="0"/>
              </a:spcBef>
              <a:buNone/>
            </a:pPr>
            <a:r>
              <a:rPr lang="zh-CN" sz="2000">
                <a:sym typeface="+mn-ea"/>
              </a:rPr>
              <a:t>(一）	物质与运动的关系</a:t>
            </a:r>
            <a:endParaRPr lang="zh-CN" sz="2000">
              <a:sym typeface="+mn-ea"/>
            </a:endParaRPr>
          </a:p>
          <a:p>
            <a:pPr marL="0" indent="0">
              <a:lnSpc>
                <a:spcPct val="150000"/>
              </a:lnSpc>
              <a:spcBef>
                <a:spcPts val="0"/>
              </a:spcBef>
              <a:buNone/>
            </a:pPr>
            <a:r>
              <a:rPr lang="zh-CN" sz="2000">
                <a:sym typeface="+mn-ea"/>
              </a:rPr>
              <a:t>1.物质是运动的。</a:t>
            </a:r>
            <a:endParaRPr lang="zh-CN" sz="2000">
              <a:sym typeface="+mn-ea"/>
            </a:endParaRPr>
          </a:p>
          <a:p>
            <a:pPr marL="0" indent="0">
              <a:lnSpc>
                <a:spcPct val="150000"/>
              </a:lnSpc>
              <a:spcBef>
                <a:spcPts val="0"/>
              </a:spcBef>
              <a:buNone/>
            </a:pPr>
            <a:r>
              <a:rPr lang="zh-CN" sz="2000">
                <a:sym typeface="+mn-ea"/>
              </a:rPr>
              <a:t>马克思主义哲学认为，运动是标志宇宙间一切事物、现象和过程变化的哲学范畴。</a:t>
            </a:r>
            <a:endParaRPr lang="zh-CN" sz="2000">
              <a:sym typeface="+mn-ea"/>
            </a:endParaRPr>
          </a:p>
          <a:p>
            <a:pPr marL="0" indent="0">
              <a:lnSpc>
                <a:spcPct val="150000"/>
              </a:lnSpc>
              <a:spcBef>
                <a:spcPts val="0"/>
              </a:spcBef>
              <a:buNone/>
            </a:pPr>
            <a:r>
              <a:rPr lang="zh-CN" sz="2000">
                <a:sym typeface="+mn-ea"/>
              </a:rPr>
              <a:t>2.物质和运动不可分割。</a:t>
            </a:r>
            <a:endParaRPr lang="zh-CN" sz="2000">
              <a:sym typeface="+mn-ea"/>
            </a:endParaRPr>
          </a:p>
          <a:p>
            <a:pPr marL="0" indent="0">
              <a:lnSpc>
                <a:spcPct val="150000"/>
              </a:lnSpc>
              <a:spcBef>
                <a:spcPts val="0"/>
              </a:spcBef>
              <a:buNone/>
            </a:pPr>
            <a:r>
              <a:rPr lang="zh-CN" sz="2000">
                <a:sym typeface="+mn-ea"/>
              </a:rPr>
              <a:t>世界是物质的，物质是运动的，物质和运动不可分割。</a:t>
            </a:r>
            <a:endParaRPr lang="zh-CN" sz="2000">
              <a:sym typeface="+mn-ea"/>
            </a:endParaRPr>
          </a:p>
          <a:p>
            <a:pPr marL="0" indent="0">
              <a:lnSpc>
                <a:spcPct val="150000"/>
              </a:lnSpc>
              <a:spcBef>
                <a:spcPts val="0"/>
              </a:spcBef>
              <a:buNone/>
            </a:pPr>
            <a:r>
              <a:rPr lang="zh-CN" sz="2000">
                <a:sym typeface="+mn-ea"/>
              </a:rPr>
              <a:t>(1)物质是运动的物质，没有不运动的物质。</a:t>
            </a:r>
            <a:endParaRPr lang="zh-CN" sz="2000">
              <a:sym typeface="+mn-ea"/>
            </a:endParaRPr>
          </a:p>
          <a:p>
            <a:pPr marL="0" indent="0">
              <a:lnSpc>
                <a:spcPct val="150000"/>
              </a:lnSpc>
              <a:spcBef>
                <a:spcPts val="0"/>
              </a:spcBef>
              <a:buNone/>
            </a:pPr>
            <a:r>
              <a:rPr lang="zh-CN" sz="2000">
                <a:sym typeface="+mn-ea"/>
              </a:rPr>
              <a:t>(2)运动是物质的运动，没有脱离物质的运动。</a:t>
            </a:r>
            <a:endParaRPr lang="zh-CN" sz="2000">
              <a:sym typeface="+mn-ea"/>
            </a:endParaRPr>
          </a:p>
          <a:p>
            <a:pPr marL="0" indent="0">
              <a:lnSpc>
                <a:spcPct val="150000"/>
              </a:lnSpc>
              <a:spcBef>
                <a:spcPts val="0"/>
              </a:spcBef>
              <a:buNone/>
            </a:pPr>
            <a:r>
              <a:rPr lang="zh-CN" sz="2000">
                <a:sym typeface="+mn-ea"/>
              </a:rPr>
              <a:t>3.两种错误倾向。</a:t>
            </a:r>
            <a:endParaRPr lang="zh-CN" sz="2000">
              <a:sym typeface="+mn-ea"/>
            </a:endParaRPr>
          </a:p>
          <a:p>
            <a:pPr marL="0" indent="0">
              <a:lnSpc>
                <a:spcPct val="150000"/>
              </a:lnSpc>
              <a:spcBef>
                <a:spcPts val="0"/>
              </a:spcBef>
              <a:buNone/>
            </a:pPr>
            <a:r>
              <a:rPr lang="zh-CN" sz="2000">
                <a:sym typeface="+mn-ea"/>
              </a:rPr>
              <a:t>离开运动谈物质，就会陷入形而上学唯物主义的错误。</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从武力解放台湾到和平解放台湾</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sz="2000">
                <a:sym typeface="+mn-ea"/>
              </a:rPr>
              <a:t>三、和平解放台湾的方针</a:t>
            </a:r>
            <a:endParaRPr sz="2000">
              <a:sym typeface="+mn-ea"/>
            </a:endParaRPr>
          </a:p>
          <a:p>
            <a:pPr marL="0" indent="0" algn="l">
              <a:lnSpc>
                <a:spcPct val="150000"/>
              </a:lnSpc>
              <a:spcBef>
                <a:spcPts val="0"/>
              </a:spcBef>
              <a:buNone/>
            </a:pPr>
            <a:r>
              <a:rPr sz="2000">
                <a:sym typeface="+mn-ea"/>
              </a:rPr>
              <a:t>根据形势的发展变化，我们党及时调整了对台政策，提出了和平解放台湾的主张，并从两个方面开展工作。</a:t>
            </a:r>
            <a:endParaRPr sz="2000">
              <a:sym typeface="+mn-ea"/>
            </a:endParaRPr>
          </a:p>
          <a:p>
            <a:pPr marL="0" indent="0" algn="l">
              <a:lnSpc>
                <a:spcPct val="150000"/>
              </a:lnSpc>
              <a:spcBef>
                <a:spcPts val="0"/>
              </a:spcBef>
              <a:buNone/>
            </a:pPr>
            <a:r>
              <a:rPr sz="2000">
                <a:sym typeface="+mn-ea"/>
              </a:rPr>
              <a:t>一是敦促美国政府与中国政府谈判。</a:t>
            </a:r>
            <a:endParaRPr sz="2000">
              <a:sym typeface="+mn-ea"/>
            </a:endParaRPr>
          </a:p>
          <a:p>
            <a:pPr marL="0" indent="0" algn="l">
              <a:lnSpc>
                <a:spcPct val="150000"/>
              </a:lnSpc>
              <a:spcBef>
                <a:spcPts val="0"/>
              </a:spcBef>
              <a:buNone/>
            </a:pPr>
            <a:r>
              <a:rPr sz="2000">
                <a:sym typeface="+mn-ea"/>
              </a:rPr>
              <a:t>二是向台湾当局提出和平解放台湾的倡议。</a:t>
            </a:r>
            <a:endParaRPr sz="2000">
              <a:sym typeface="+mn-ea"/>
            </a:endParaRPr>
          </a:p>
          <a:p>
            <a:pPr marL="0" indent="0" algn="l">
              <a:lnSpc>
                <a:spcPct val="150000"/>
              </a:lnSpc>
              <a:spcBef>
                <a:spcPts val="0"/>
              </a:spcBef>
              <a:buNone/>
            </a:pPr>
            <a:r>
              <a:rPr sz="2000">
                <a:sym typeface="+mn-ea"/>
              </a:rPr>
              <a:t>在我们党对台方针政策的推动下，经过各方面的努力，对台工作取得了进展。我们将蒋介石集团控制区域压缩到了台、澎、金、马地区，彻底打破了蒋介石“反攻大陆”的幻想；坚决粉碎了美国“划峡而治”的图谋;尝试了以和平的方式解放台湾;实现了中国与许多国家邦交正常化,确立了国际社会普遍承认一个中国的格局，为最终解决台湾问题创造了不可或缺的条件。</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“和平统一、一国两制”的科学构想</a:t>
            </a:r>
            <a:endParaRPr sz="2400" b="1">
              <a:sym typeface="+mn-ea"/>
            </a:endParaRPr>
          </a:p>
        </p:txBody>
      </p:sp>
      <p:sp>
        <p:nvSpPr>
          <p:cNvPr id="6146" name="文本占位符 7170"/>
          <p:cNvSpPr/>
          <p:nvPr>
            <p:ph idx="1"/>
          </p:nvPr>
        </p:nvSpPr>
        <p:spPr>
          <a:xfrm>
            <a:off x="457200" y="908050"/>
            <a:ext cx="8229600" cy="5926455"/>
          </a:xfrm>
          <a:noFill/>
          <a:ln w="0">
            <a:noFill/>
          </a:ln>
        </p:spPr>
        <p:txBody>
          <a:bodyPr anchor="t"/>
          <a:p>
            <a:pPr marL="0" indent="0" algn="l">
              <a:lnSpc>
                <a:spcPct val="150000"/>
              </a:lnSpc>
              <a:spcBef>
                <a:spcPts val="0"/>
              </a:spcBef>
              <a:buNone/>
            </a:pPr>
            <a:r>
              <a:rPr sz="2000">
                <a:sym typeface="+mn-ea"/>
              </a:rPr>
              <a:t>一、“和平统一、一国两制”基本方针的形成和确立</a:t>
            </a:r>
            <a:endParaRPr sz="2000">
              <a:sym typeface="+mn-ea"/>
            </a:endParaRPr>
          </a:p>
          <a:p>
            <a:pPr marL="0" indent="0" algn="l">
              <a:lnSpc>
                <a:spcPct val="150000"/>
              </a:lnSpc>
              <a:spcBef>
                <a:spcPts val="0"/>
              </a:spcBef>
              <a:buNone/>
            </a:pPr>
            <a:r>
              <a:rPr sz="2000">
                <a:sym typeface="+mn-ea"/>
              </a:rPr>
              <a:t>20世纪70年代，国内国际形势发生了深刻变化，为确立和平解决台湾问题的方针创造了新的有利条件。</a:t>
            </a:r>
            <a:endParaRPr sz="2000">
              <a:sym typeface="+mn-ea"/>
            </a:endParaRPr>
          </a:p>
          <a:p>
            <a:pPr marL="0" indent="0" algn="l">
              <a:lnSpc>
                <a:spcPct val="150000"/>
              </a:lnSpc>
              <a:spcBef>
                <a:spcPts val="0"/>
              </a:spcBef>
              <a:buNone/>
            </a:pPr>
            <a:r>
              <a:rPr sz="2000">
                <a:sym typeface="+mn-ea"/>
              </a:rPr>
              <a:t>1978年12月，党的十一届三中全会公报首次以“台湾回到祖国怀抱，实现统一大业”来代替“解放台湾”的提法。</a:t>
            </a:r>
            <a:endParaRPr sz="2000">
              <a:sym typeface="+mn-ea"/>
            </a:endParaRPr>
          </a:p>
          <a:p>
            <a:pPr marL="0" indent="0" algn="l">
              <a:lnSpc>
                <a:spcPct val="150000"/>
              </a:lnSpc>
              <a:spcBef>
                <a:spcPts val="0"/>
              </a:spcBef>
              <a:buNone/>
            </a:pPr>
            <a:r>
              <a:rPr sz="2000">
                <a:sym typeface="+mn-ea"/>
              </a:rPr>
              <a:t>1981年9月，叶剑英对新华社记者发表了被称为“叶九条”的谈话，进一步阐明了解决台湾问题的方针政策。</a:t>
            </a:r>
            <a:endParaRPr sz="2000">
              <a:sym typeface="+mn-ea"/>
            </a:endParaRPr>
          </a:p>
          <a:p>
            <a:pPr marL="0" indent="0" algn="l">
              <a:lnSpc>
                <a:spcPct val="150000"/>
              </a:lnSpc>
              <a:spcBef>
                <a:spcPts val="0"/>
              </a:spcBef>
              <a:buNone/>
            </a:pPr>
            <a:r>
              <a:rPr sz="2000">
                <a:sym typeface="+mn-ea"/>
              </a:rPr>
              <a:t>1982年1月，邓小平指出：“九条方针是以叶副主席的名义提出来的，实际上就是一个国家两种制度。”</a:t>
            </a:r>
            <a:endParaRPr sz="2000">
              <a:sym typeface="+mn-ea"/>
            </a:endParaRPr>
          </a:p>
          <a:p>
            <a:pPr marL="0" indent="0" algn="l">
              <a:lnSpc>
                <a:spcPct val="150000"/>
              </a:lnSpc>
              <a:spcBef>
                <a:spcPts val="0"/>
              </a:spcBef>
              <a:buNone/>
            </a:pPr>
            <a:r>
              <a:rPr sz="2000">
                <a:sym typeface="+mn-ea"/>
              </a:rPr>
              <a:t>1982年12月，全国人大五届五次会议通过《中华人民共和国宪法》，其中第31条规定:“国家在必要时得设立特别行政区。这一条所载明的“设立特别行政区”，指的就是实行“一国两制”。这表明，实行“一国两制”有了宪法的保证。</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“和平统一、一国两制”的科学构想</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二、“一国两制”构想在香港、澳门的成功实践</a:t>
            </a:r>
            <a:endParaRPr sz="2000">
              <a:sym typeface="+mn-ea"/>
            </a:endParaRPr>
          </a:p>
          <a:p>
            <a:pPr marL="0" indent="0" algn="l">
              <a:lnSpc>
                <a:spcPct val="150000"/>
              </a:lnSpc>
              <a:spcBef>
                <a:spcPts val="0"/>
              </a:spcBef>
              <a:buNone/>
            </a:pPr>
            <a:r>
              <a:rPr sz="2000">
                <a:sym typeface="+mn-ea"/>
              </a:rPr>
              <a:t>“一国两制”的构想最早是针对台湾问题提出来的，首先运用于解决香港和澳门问题。</a:t>
            </a:r>
            <a:endParaRPr sz="2000">
              <a:sym typeface="+mn-ea"/>
            </a:endParaRPr>
          </a:p>
          <a:p>
            <a:pPr marL="0" indent="0" algn="l">
              <a:lnSpc>
                <a:spcPct val="150000"/>
              </a:lnSpc>
              <a:spcBef>
                <a:spcPts val="0"/>
              </a:spcBef>
              <a:buNone/>
            </a:pPr>
            <a:r>
              <a:rPr sz="2000">
                <a:sym typeface="+mn-ea"/>
              </a:rPr>
              <a:t>香港、澳门相继回归祖国，是按照“一国两制”方针实现祖国完全统一的重要步骤，对台湾问题的解决有着重要的示范作用。</a:t>
            </a:r>
            <a:endParaRPr sz="2000">
              <a:sym typeface="+mn-ea"/>
            </a:endParaRPr>
          </a:p>
          <a:p>
            <a:pPr marL="0" indent="0" algn="l">
              <a:lnSpc>
                <a:spcPct val="150000"/>
              </a:lnSpc>
              <a:spcBef>
                <a:spcPts val="0"/>
              </a:spcBef>
              <a:buNone/>
            </a:pPr>
            <a:r>
              <a:rPr sz="2000">
                <a:sym typeface="+mn-ea"/>
              </a:rPr>
              <a:t>党的十一届三中全会以后，随着国际形势的变化和我国现代化建设新局面的开创，和平解决香港问题的条件已经成熟。</a:t>
            </a:r>
            <a:endParaRPr sz="2000">
              <a:sym typeface="+mn-ea"/>
            </a:endParaRPr>
          </a:p>
          <a:p>
            <a:pPr marL="0" indent="0" algn="l">
              <a:lnSpc>
                <a:spcPct val="150000"/>
              </a:lnSpc>
              <a:spcBef>
                <a:spcPts val="0"/>
              </a:spcBef>
              <a:buNone/>
            </a:pPr>
            <a:r>
              <a:rPr sz="2000">
                <a:sym typeface="+mn-ea"/>
              </a:rPr>
              <a:t>1984年9月，中英双方达成协议，草签了《关于香港问题的联合声明》及三个附件。</a:t>
            </a:r>
            <a:endParaRPr sz="2000">
              <a:sym typeface="+mn-ea"/>
            </a:endParaRPr>
          </a:p>
          <a:p>
            <a:pPr marL="0" indent="0" algn="l">
              <a:lnSpc>
                <a:spcPct val="150000"/>
              </a:lnSpc>
              <a:spcBef>
                <a:spcPts val="0"/>
              </a:spcBef>
              <a:buNone/>
            </a:pPr>
            <a:r>
              <a:rPr sz="2000">
                <a:sym typeface="+mn-ea"/>
              </a:rPr>
              <a:t>1990年4月，七届全国人大三次会议正式批准《中华人民共和国香港特别行政区基本法》。基本法既坚持了国家统一、主权和领土完整，又明确规定香港作为特别行政区保持原有的资本主义制度。</a:t>
            </a:r>
            <a:endParaRPr sz="2000">
              <a:sym typeface="+mn-ea"/>
            </a:endParaRPr>
          </a:p>
          <a:p>
            <a:pPr marL="0" indent="0" algn="l">
              <a:lnSpc>
                <a:spcPct val="150000"/>
              </a:lnSpc>
              <a:spcBef>
                <a:spcPts val="0"/>
              </a:spcBef>
              <a:buNone/>
            </a:pPr>
            <a:r>
              <a:rPr sz="2000">
                <a:sym typeface="+mn-ea"/>
              </a:rPr>
              <a:t>香港、澳门回归对解决台湾问题具有重要的示范作用和促进作用。</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新形势下“和平统一、一国两制”构想的重要发展</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一、以江泽民为核心的第三代中央领导集体的构想</a:t>
            </a:r>
            <a:endParaRPr sz="2000">
              <a:sym typeface="+mn-ea"/>
            </a:endParaRPr>
          </a:p>
          <a:p>
            <a:pPr marL="0" indent="0" algn="l">
              <a:lnSpc>
                <a:spcPct val="150000"/>
              </a:lnSpc>
              <a:spcBef>
                <a:spcPts val="0"/>
              </a:spcBef>
              <a:buNone/>
            </a:pPr>
            <a:r>
              <a:rPr sz="2000">
                <a:sym typeface="+mn-ea"/>
              </a:rPr>
              <a:t>以江泽民为核心的第三代中央领导集体对“和平统一、一国两制”构想的丰富和发展，可以概括为六点:</a:t>
            </a:r>
            <a:endParaRPr sz="2000">
              <a:sym typeface="+mn-ea"/>
            </a:endParaRPr>
          </a:p>
          <a:p>
            <a:pPr marL="0" indent="0" algn="l">
              <a:lnSpc>
                <a:spcPct val="150000"/>
              </a:lnSpc>
              <a:spcBef>
                <a:spcPts val="0"/>
              </a:spcBef>
              <a:buNone/>
            </a:pPr>
            <a:r>
              <a:rPr sz="2000">
                <a:sym typeface="+mn-ea"/>
              </a:rPr>
              <a:t>第一，明确提出坚持一个中国原则是实现和平统一的基础和前提，坚定地维护一个中国原则。第二，在坚持和平统一、不承诺放弃使用武力的基础上，提出“文攻武备”的总方略。第三，首次提出进行海峡两岸和平统一谈判，创造性地发展了关于两岸谈判的主张。第四，将做好台湾人民工作提升到“完成祖国统一的重要基础”的战略高度，努力扩大两</a:t>
            </a:r>
            <a:endParaRPr sz="2000">
              <a:sym typeface="+mn-ea"/>
            </a:endParaRPr>
          </a:p>
          <a:p>
            <a:pPr marL="0" indent="0" algn="l">
              <a:lnSpc>
                <a:spcPct val="150000"/>
              </a:lnSpc>
              <a:spcBef>
                <a:spcPts val="0"/>
              </a:spcBef>
              <a:buNone/>
            </a:pPr>
            <a:r>
              <a:rPr sz="2000">
                <a:sym typeface="+mn-ea"/>
              </a:rPr>
              <a:t>岸经济文化交流和人员往来。第五，指出台湾问题不能无限期地拖延下去。第六，从国家发展战略高度阐述了解决台湾问题与经济建设的辩证关系，强调解决台湾问题的关键在于增强综合国力。</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新形势下“和平统一、一国两制”构想的重要发展</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二、	以胡锦涛为核心的党中央领导集体的构想</a:t>
            </a:r>
            <a:endParaRPr sz="2000">
              <a:sym typeface="+mn-ea"/>
            </a:endParaRPr>
          </a:p>
          <a:p>
            <a:pPr marL="0" indent="0" algn="l">
              <a:lnSpc>
                <a:spcPct val="150000"/>
              </a:lnSpc>
              <a:spcBef>
                <a:spcPts val="0"/>
              </a:spcBef>
              <a:buNone/>
            </a:pPr>
            <a:r>
              <a:rPr sz="2000">
                <a:sym typeface="+mn-ea"/>
              </a:rPr>
              <a:t>以胡锦涛为总书记的党中央对“和平统一、一国两制”构想的丰富和发展可以概括为五点:</a:t>
            </a:r>
            <a:endParaRPr sz="2000">
              <a:sym typeface="+mn-ea"/>
            </a:endParaRPr>
          </a:p>
          <a:p>
            <a:pPr marL="0" indent="0" algn="l">
              <a:lnSpc>
                <a:spcPct val="150000"/>
              </a:lnSpc>
              <a:spcBef>
                <a:spcPts val="0"/>
              </a:spcBef>
              <a:buNone/>
            </a:pPr>
            <a:r>
              <a:rPr sz="2000">
                <a:sym typeface="+mn-ea"/>
              </a:rPr>
              <a:t>第一，明确提出反对和遏制“台独”是新形势下两岸同胞最重要、最紧迫的任务。</a:t>
            </a:r>
            <a:endParaRPr sz="2000">
              <a:sym typeface="+mn-ea"/>
            </a:endParaRPr>
          </a:p>
          <a:p>
            <a:pPr marL="0" indent="0" algn="l">
              <a:lnSpc>
                <a:spcPct val="150000"/>
              </a:lnSpc>
              <a:spcBef>
                <a:spcPts val="0"/>
              </a:spcBef>
              <a:buNone/>
            </a:pPr>
            <a:r>
              <a:rPr sz="2000">
                <a:sym typeface="+mn-ea"/>
              </a:rPr>
              <a:t>第二，提出两岸关系现状的定义，丰富了坚持一个中国原则的内涵。</a:t>
            </a:r>
            <a:endParaRPr sz="2000">
              <a:sym typeface="+mn-ea"/>
            </a:endParaRPr>
          </a:p>
          <a:p>
            <a:pPr marL="0" indent="0" algn="l">
              <a:lnSpc>
                <a:spcPct val="150000"/>
              </a:lnSpc>
              <a:spcBef>
                <a:spcPts val="0"/>
              </a:spcBef>
              <a:buNone/>
            </a:pPr>
            <a:r>
              <a:rPr sz="2000">
                <a:sym typeface="+mn-ea"/>
              </a:rPr>
              <a:t>第三，提出构建和平稳定发展的两岸关系，和平发展理应成为两岸关系发展的主题。</a:t>
            </a:r>
            <a:endParaRPr sz="2000">
              <a:sym typeface="+mn-ea"/>
            </a:endParaRPr>
          </a:p>
          <a:p>
            <a:pPr marL="0" indent="0" algn="l">
              <a:lnSpc>
                <a:spcPct val="150000"/>
              </a:lnSpc>
              <a:spcBef>
                <a:spcPts val="0"/>
              </a:spcBef>
              <a:buNone/>
            </a:pPr>
            <a:r>
              <a:rPr sz="2000">
                <a:sym typeface="+mn-ea"/>
              </a:rPr>
              <a:t>第四，强调和平统一工作也要体现以民为本、为民谋利。</a:t>
            </a:r>
            <a:endParaRPr sz="2000">
              <a:sym typeface="+mn-ea"/>
            </a:endParaRPr>
          </a:p>
          <a:p>
            <a:pPr marL="0" indent="0" algn="l">
              <a:lnSpc>
                <a:spcPct val="150000"/>
              </a:lnSpc>
              <a:spcBef>
                <a:spcPts val="0"/>
              </a:spcBef>
              <a:buNone/>
            </a:pPr>
            <a:r>
              <a:rPr sz="2000">
                <a:sym typeface="+mn-ea"/>
              </a:rPr>
              <a:t>第五，制定《反分裂国家法》，将中央对台方针政策法律化。</a:t>
            </a:r>
            <a:endParaRPr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新形势下“和平统一、一国两制”构想的重要发展</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三、	以习近平为核心的党中央领导集体的构想</a:t>
            </a:r>
            <a:endParaRPr sz="2000">
              <a:sym typeface="+mn-ea"/>
            </a:endParaRPr>
          </a:p>
          <a:p>
            <a:pPr marL="0" indent="0" algn="l">
              <a:lnSpc>
                <a:spcPct val="150000"/>
              </a:lnSpc>
              <a:spcBef>
                <a:spcPts val="0"/>
              </a:spcBef>
              <a:buNone/>
            </a:pPr>
            <a:r>
              <a:rPr sz="2000">
                <a:sym typeface="+mn-ea"/>
              </a:rPr>
              <a:t>以习近平为总书记的党中央对“和平统一、一国两制”构想的丰富和发展可以概括为四点（即“四不”原则）：</a:t>
            </a:r>
            <a:endParaRPr sz="2000">
              <a:sym typeface="+mn-ea"/>
            </a:endParaRPr>
          </a:p>
          <a:p>
            <a:pPr marL="0" indent="0" algn="l">
              <a:lnSpc>
                <a:spcPct val="150000"/>
              </a:lnSpc>
              <a:spcBef>
                <a:spcPts val="0"/>
              </a:spcBef>
              <a:buNone/>
            </a:pPr>
            <a:r>
              <a:rPr sz="2000">
                <a:sym typeface="+mn-ea"/>
              </a:rPr>
              <a:t>第一，推动两岸关系和平发展的方针政策不会改变;</a:t>
            </a:r>
            <a:endParaRPr sz="2000">
              <a:sym typeface="+mn-ea"/>
            </a:endParaRPr>
          </a:p>
          <a:p>
            <a:pPr marL="0" indent="0" algn="l">
              <a:lnSpc>
                <a:spcPct val="150000"/>
              </a:lnSpc>
              <a:spcBef>
                <a:spcPts val="0"/>
              </a:spcBef>
              <a:buNone/>
            </a:pPr>
            <a:r>
              <a:rPr sz="2000">
                <a:sym typeface="+mn-ea"/>
              </a:rPr>
              <a:t>第二，促进两岸交流</a:t>
            </a:r>
            <a:endParaRPr sz="2000">
              <a:sym typeface="+mn-ea"/>
            </a:endParaRPr>
          </a:p>
          <a:p>
            <a:pPr marL="0" indent="0" algn="l">
              <a:lnSpc>
                <a:spcPct val="150000"/>
              </a:lnSpc>
              <a:spcBef>
                <a:spcPts val="0"/>
              </a:spcBef>
              <a:buNone/>
            </a:pPr>
            <a:r>
              <a:rPr sz="2000">
                <a:sym typeface="+mn-ea"/>
              </a:rPr>
              <a:t>合作、互利共赢的务实举措不会放弃;</a:t>
            </a:r>
            <a:endParaRPr sz="2000">
              <a:sym typeface="+mn-ea"/>
            </a:endParaRPr>
          </a:p>
          <a:p>
            <a:pPr marL="0" indent="0" algn="l">
              <a:lnSpc>
                <a:spcPct val="150000"/>
              </a:lnSpc>
              <a:spcBef>
                <a:spcPts val="0"/>
              </a:spcBef>
              <a:buNone/>
            </a:pPr>
            <a:r>
              <a:rPr sz="2000">
                <a:sym typeface="+mn-ea"/>
              </a:rPr>
              <a:t>第三，团结台湾同胞共同奋斗的真诚热情不会减弱;第</a:t>
            </a:r>
            <a:endParaRPr sz="2000">
              <a:sym typeface="+mn-ea"/>
            </a:endParaRPr>
          </a:p>
          <a:p>
            <a:pPr marL="0" indent="0" algn="l">
              <a:lnSpc>
                <a:spcPct val="150000"/>
              </a:lnSpc>
              <a:spcBef>
                <a:spcPts val="0"/>
              </a:spcBef>
              <a:buNone/>
            </a:pPr>
            <a:r>
              <a:rPr sz="2000">
                <a:sym typeface="+mn-ea"/>
              </a:rPr>
              <a:t>四，制止“台独”分裂图谋的坚强意志不会动摇。</a:t>
            </a:r>
            <a:endParaRPr sz="2000">
              <a:sym typeface="+mn-ea"/>
            </a:endParaRPr>
          </a:p>
          <a:p>
            <a:pPr marL="0" indent="0">
              <a:lnSpc>
                <a:spcPct val="150000"/>
              </a:lnSpc>
              <a:spcBef>
                <a:spcPts val="0"/>
              </a:spcBef>
              <a:buNone/>
            </a:pPr>
            <a:r>
              <a:rPr lang="zh-CN" sz="2000">
                <a:sym typeface="+mn-ea"/>
              </a:rPr>
              <a:t>四、祖国完全统一是中华民族的梦想</a:t>
            </a:r>
            <a:endParaRPr lang="zh-CN" sz="2000">
              <a:sym typeface="+mn-ea"/>
            </a:endParaRPr>
          </a:p>
          <a:p>
            <a:pPr marL="0" indent="0">
              <a:lnSpc>
                <a:spcPct val="150000"/>
              </a:lnSpc>
              <a:spcBef>
                <a:spcPts val="0"/>
              </a:spcBef>
              <a:buNone/>
            </a:pPr>
            <a:r>
              <a:rPr lang="zh-CN" sz="2000">
                <a:sym typeface="+mn-ea"/>
              </a:rPr>
              <a:t>国家要统一、民族要振兴，是任何力量也阻挡不了的历史大趋势，两岸统一是中华民族走向伟大复兴的历史必然。两岸同胞是一家人，再创中华民族的历史辉煌是我们的共同期盼。海内外中华儿女紧密团结、共同奋斗，祖国完全统一就一定能够实现。</a:t>
            </a:r>
            <a:endParaRPr lang="zh-CN"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50800"/>
            <a:ext cx="8229600" cy="1143000"/>
          </a:xfrm>
          <a:noFill/>
          <a:ln w="0">
            <a:noFill/>
          </a:ln>
        </p:spPr>
        <p:txBody>
          <a:bodyPr anchor="ctr"/>
          <a:p>
            <a:pPr algn="l"/>
            <a:r>
              <a:rPr sz="3600">
                <a:sym typeface="+mn-ea"/>
              </a:rPr>
              <a:t>第十一章   中国特色社会主义事业的依靠力量和领导核心</a:t>
            </a:r>
            <a:endParaRPr sz="3600">
              <a:sym typeface="+mn-ea"/>
            </a:endParaRPr>
          </a:p>
        </p:txBody>
      </p:sp>
      <p:sp>
        <p:nvSpPr>
          <p:cNvPr id="6146" name="文本占位符 7170"/>
          <p:cNvSpPr/>
          <p:nvPr>
            <p:ph idx="1"/>
          </p:nvPr>
        </p:nvSpPr>
        <p:spPr>
          <a:xfrm>
            <a:off x="234315" y="1008380"/>
            <a:ext cx="8688705" cy="6043295"/>
          </a:xfrm>
          <a:noFill/>
          <a:ln w="0">
            <a:noFill/>
          </a:ln>
        </p:spPr>
        <p:txBody>
          <a:bodyPr anchor="t"/>
          <a:p>
            <a:pPr marL="0" indent="0" algn="ctr">
              <a:lnSpc>
                <a:spcPct val="150000"/>
              </a:lnSpc>
              <a:spcBef>
                <a:spcPts val="0"/>
              </a:spcBef>
              <a:buNone/>
            </a:pPr>
            <a:r>
              <a:rPr sz="2000" b="1">
                <a:sym typeface="+mn-ea"/>
              </a:rPr>
              <a:t>第一节   建设中国特色社会主义是各族人民的共同事业</a:t>
            </a:r>
            <a:endParaRPr sz="2000" b="1">
              <a:sym typeface="+mn-ea"/>
            </a:endParaRPr>
          </a:p>
          <a:p>
            <a:pPr marL="0" indent="0" algn="l">
              <a:lnSpc>
                <a:spcPct val="150000"/>
              </a:lnSpc>
              <a:spcBef>
                <a:spcPts val="0"/>
              </a:spcBef>
              <a:buNone/>
            </a:pPr>
            <a:r>
              <a:rPr sz="2000">
                <a:sym typeface="+mn-ea"/>
              </a:rPr>
              <a:t>一、建设中国特色社会主义的基本力量</a:t>
            </a:r>
            <a:endParaRPr sz="2000">
              <a:sym typeface="+mn-ea"/>
            </a:endParaRPr>
          </a:p>
          <a:p>
            <a:pPr marL="0" indent="0" algn="l">
              <a:lnSpc>
                <a:spcPct val="150000"/>
              </a:lnSpc>
              <a:spcBef>
                <a:spcPts val="0"/>
              </a:spcBef>
              <a:buNone/>
            </a:pPr>
            <a:r>
              <a:rPr sz="2000">
                <a:sym typeface="+mn-ea"/>
              </a:rPr>
              <a:t>(一）社会主义现代化建设必须依靠广大工人阶级</a:t>
            </a:r>
            <a:endParaRPr sz="2000">
              <a:sym typeface="+mn-ea"/>
            </a:endParaRPr>
          </a:p>
          <a:p>
            <a:pPr marL="0" indent="0" algn="l">
              <a:lnSpc>
                <a:spcPct val="150000"/>
              </a:lnSpc>
              <a:spcBef>
                <a:spcPts val="0"/>
              </a:spcBef>
              <a:buNone/>
            </a:pPr>
            <a:r>
              <a:rPr sz="2000">
                <a:sym typeface="+mn-ea"/>
              </a:rPr>
              <a:t>1.工人阶级是先进生产力的代表</a:t>
            </a:r>
            <a:endParaRPr sz="2000">
              <a:sym typeface="+mn-ea"/>
            </a:endParaRPr>
          </a:p>
          <a:p>
            <a:pPr marL="0" indent="0" algn="l">
              <a:lnSpc>
                <a:spcPct val="150000"/>
              </a:lnSpc>
              <a:spcBef>
                <a:spcPts val="0"/>
              </a:spcBef>
              <a:buNone/>
            </a:pPr>
            <a:r>
              <a:rPr sz="2000">
                <a:sym typeface="+mn-ea"/>
              </a:rPr>
              <a:t>2.工人阶级是中国共产党的阶级基础</a:t>
            </a:r>
            <a:endParaRPr sz="2000">
              <a:sym typeface="+mn-ea"/>
            </a:endParaRPr>
          </a:p>
          <a:p>
            <a:pPr marL="0" indent="0" algn="l">
              <a:lnSpc>
                <a:spcPct val="150000"/>
              </a:lnSpc>
              <a:spcBef>
                <a:spcPts val="0"/>
              </a:spcBef>
              <a:buNone/>
            </a:pPr>
            <a:r>
              <a:rPr sz="2000">
                <a:sym typeface="+mn-ea"/>
              </a:rPr>
              <a:t>3.全心全意依靠工人阶级，关键在于维护和加强全体职工的主人翁地位</a:t>
            </a:r>
            <a:endParaRPr sz="2000">
              <a:sym typeface="+mn-ea"/>
            </a:endParaRPr>
          </a:p>
          <a:p>
            <a:pPr marL="0" indent="0" algn="l">
              <a:lnSpc>
                <a:spcPct val="150000"/>
              </a:lnSpc>
              <a:spcBef>
                <a:spcPts val="0"/>
              </a:spcBef>
              <a:buNone/>
            </a:pPr>
            <a:r>
              <a:rPr sz="2000">
                <a:sym typeface="+mn-ea"/>
              </a:rPr>
              <a:t>(二）广大农民是我国现代化建设和改革开放中人数最多的依靠力量</a:t>
            </a:r>
            <a:endParaRPr sz="2000">
              <a:sym typeface="+mn-ea"/>
            </a:endParaRPr>
          </a:p>
          <a:p>
            <a:pPr marL="0" indent="0" algn="l">
              <a:lnSpc>
                <a:spcPct val="150000"/>
              </a:lnSpc>
              <a:spcBef>
                <a:spcPts val="0"/>
              </a:spcBef>
              <a:buNone/>
            </a:pPr>
            <a:r>
              <a:rPr sz="2000">
                <a:sym typeface="+mn-ea"/>
              </a:rPr>
              <a:t>第一，我国的国情决定了广大农民是工人阶级的天然盟友和可靠同盟军。</a:t>
            </a:r>
            <a:endParaRPr sz="2000">
              <a:sym typeface="+mn-ea"/>
            </a:endParaRPr>
          </a:p>
          <a:p>
            <a:pPr marL="0" indent="0" algn="l">
              <a:lnSpc>
                <a:spcPct val="150000"/>
              </a:lnSpc>
              <a:spcBef>
                <a:spcPts val="0"/>
              </a:spcBef>
              <a:buNone/>
            </a:pPr>
            <a:r>
              <a:rPr sz="2000">
                <a:sym typeface="+mn-ea"/>
              </a:rPr>
              <a:t>第二，随着国家工业化的发展，农民的状况也有了很大变化，但农村人口仍占我国人口的绝大多数。</a:t>
            </a:r>
            <a:endParaRPr sz="2000">
              <a:sym typeface="+mn-ea"/>
            </a:endParaRPr>
          </a:p>
          <a:p>
            <a:pPr marL="0" indent="0" algn="l">
              <a:lnSpc>
                <a:spcPct val="150000"/>
              </a:lnSpc>
              <a:spcBef>
                <a:spcPts val="0"/>
              </a:spcBef>
              <a:buNone/>
            </a:pPr>
            <a:r>
              <a:rPr sz="2000">
                <a:sym typeface="+mn-ea"/>
              </a:rPr>
              <a:t>第三，改革开放以来农民表现了可贵的创业革新精神：在改革开放的伟大实践中，广大农民要求改变自身贫困落后的愿望最强烈，表现了可贵的创业革新的精神。</a:t>
            </a:r>
            <a:endParaRPr sz="2000">
              <a:sym typeface="+mn-ea"/>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建设中国特色社会主义是各族人民的共同事业</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(三）	知识分子是社会主义现代化建设的生力军</a:t>
            </a:r>
            <a:endParaRPr sz="2000">
              <a:sym typeface="+mn-ea"/>
            </a:endParaRPr>
          </a:p>
          <a:p>
            <a:pPr marL="0" indent="0" algn="l">
              <a:lnSpc>
                <a:spcPct val="150000"/>
              </a:lnSpc>
              <a:spcBef>
                <a:spcPts val="0"/>
              </a:spcBef>
              <a:buNone/>
            </a:pPr>
            <a:r>
              <a:rPr sz="2000">
                <a:sym typeface="+mn-ea"/>
              </a:rPr>
              <a:t>第一，知识分子是推动科技进步和经济发展的生力军，是先进社会生产力的开拓者。</a:t>
            </a:r>
            <a:endParaRPr sz="2000">
              <a:sym typeface="+mn-ea"/>
            </a:endParaRPr>
          </a:p>
          <a:p>
            <a:pPr marL="0" indent="0" algn="l">
              <a:lnSpc>
                <a:spcPct val="150000"/>
              </a:lnSpc>
              <a:spcBef>
                <a:spcPts val="0"/>
              </a:spcBef>
              <a:buNone/>
            </a:pPr>
            <a:r>
              <a:rPr sz="2000">
                <a:sym typeface="+mn-ea"/>
              </a:rPr>
              <a:t>第二，知识分子是精神文明建设的先锋，是推动我国教育、科学文化事业发展的主力军。</a:t>
            </a:r>
            <a:endParaRPr sz="2000">
              <a:sym typeface="+mn-ea"/>
            </a:endParaRPr>
          </a:p>
          <a:p>
            <a:pPr marL="0" indent="0" algn="l">
              <a:lnSpc>
                <a:spcPct val="150000"/>
              </a:lnSpc>
              <a:spcBef>
                <a:spcPts val="0"/>
              </a:spcBef>
              <a:buNone/>
            </a:pPr>
            <a:r>
              <a:rPr sz="2000">
                <a:sym typeface="+mn-ea"/>
              </a:rPr>
              <a:t>(四）	中国人民解放军是社会主义祖国的保卫者和建设社会主义的重要力量</a:t>
            </a:r>
            <a:endParaRPr sz="2000">
              <a:sym typeface="+mn-ea"/>
            </a:endParaRPr>
          </a:p>
          <a:p>
            <a:pPr marL="0" indent="0" algn="l">
              <a:lnSpc>
                <a:spcPct val="150000"/>
              </a:lnSpc>
              <a:spcBef>
                <a:spcPts val="0"/>
              </a:spcBef>
              <a:buNone/>
            </a:pPr>
            <a:r>
              <a:rPr sz="2000">
                <a:sym typeface="+mn-ea"/>
              </a:rPr>
              <a:t>第一，中国人民解放军是人民民主专政的坚强柱石。</a:t>
            </a:r>
            <a:endParaRPr sz="2000">
              <a:sym typeface="+mn-ea"/>
            </a:endParaRPr>
          </a:p>
          <a:p>
            <a:pPr marL="0" indent="0" algn="l">
              <a:lnSpc>
                <a:spcPct val="150000"/>
              </a:lnSpc>
              <a:spcBef>
                <a:spcPts val="0"/>
              </a:spcBef>
              <a:buNone/>
            </a:pPr>
            <a:r>
              <a:rPr sz="2000">
                <a:sym typeface="+mn-ea"/>
              </a:rPr>
              <a:t>第二，中国人民解放军是捍卫社会主义祖国的钢铁长城。</a:t>
            </a:r>
            <a:endParaRPr sz="2000">
              <a:sym typeface="+mn-ea"/>
            </a:endParaRPr>
          </a:p>
          <a:p>
            <a:pPr marL="0" indent="0" algn="l">
              <a:lnSpc>
                <a:spcPct val="150000"/>
              </a:lnSpc>
              <a:spcBef>
                <a:spcPts val="0"/>
              </a:spcBef>
              <a:buNone/>
            </a:pPr>
            <a:r>
              <a:rPr sz="2000">
                <a:sym typeface="+mn-ea"/>
              </a:rPr>
              <a:t>第三，中国人民解放军是建设社会主义事业的重要力量。</a:t>
            </a:r>
            <a:endParaRPr sz="2000">
              <a:sym typeface="+mn-ea"/>
            </a:endParaRPr>
          </a:p>
          <a:p>
            <a:pPr marL="0" indent="0" algn="l">
              <a:lnSpc>
                <a:spcPct val="150000"/>
              </a:lnSpc>
              <a:spcBef>
                <a:spcPts val="0"/>
              </a:spcBef>
              <a:buNone/>
            </a:pPr>
            <a:r>
              <a:rPr sz="2000">
                <a:sym typeface="+mn-ea"/>
              </a:rPr>
              <a:t>(五）新的社会阶层也是中国特色社会主义事业的建设者</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第一节   建设中国特色社会主义是各族人民的共同事业</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二、尊重劳动、尊重知识、尊重人才、尊重创造</a:t>
            </a:r>
            <a:endParaRPr sz="2000">
              <a:sym typeface="+mn-ea"/>
            </a:endParaRPr>
          </a:p>
          <a:p>
            <a:pPr marL="0" indent="0" algn="l">
              <a:lnSpc>
                <a:spcPct val="150000"/>
              </a:lnSpc>
              <a:spcBef>
                <a:spcPts val="0"/>
              </a:spcBef>
              <a:buNone/>
            </a:pPr>
            <a:r>
              <a:rPr sz="2000">
                <a:sym typeface="+mn-ea"/>
              </a:rPr>
              <a:t>要把尊重劳动、尊重知识、尊重人才、尊重创造，作为党和国家的一项重大方针在全社会认真贯彻。要尊重和保护一切有益于人民和社会的劳动。不论是体力劳动还是脑力劳动，不论是简单劳动还是复杂劳动，一切为我国社会主义现代化建设做出贡献的劳动，都是光荣的，都应该得到承认和尊重。海内外各类投资者在我国建设中的创业活动都应该受到鼓励。</a:t>
            </a:r>
            <a:endParaRPr sz="2000">
              <a:sym typeface="+mn-ea"/>
            </a:endParaRPr>
          </a:p>
          <a:p>
            <a:pPr marL="0" indent="0" algn="l">
              <a:lnSpc>
                <a:spcPct val="150000"/>
              </a:lnSpc>
              <a:spcBef>
                <a:spcPts val="0"/>
              </a:spcBef>
              <a:buNone/>
            </a:pPr>
            <a:r>
              <a:rPr sz="2000">
                <a:sym typeface="+mn-ea"/>
              </a:rPr>
              <a:t>一切合法的劳动收入和合法的非劳动收入，都应该得到保护。不能简单地把有没有财产、有多少财产当作判断人们政治上先进和落后的标准，而主要应该看他们的思想政治状况和现实表现，看他们的财产是怎么得来的以及对财产怎么支配和使用，看他们以自己的劳动对中国特色社会主义事业所做的贡献。</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第二节   巩固和发展爱国统一战线</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一、新时期的爱国统一战线仍是一个重要法宝</a:t>
            </a:r>
            <a:endParaRPr sz="2000">
              <a:sym typeface="+mn-ea"/>
            </a:endParaRPr>
          </a:p>
          <a:p>
            <a:pPr marL="0" indent="0" algn="l">
              <a:lnSpc>
                <a:spcPct val="150000"/>
              </a:lnSpc>
              <a:spcBef>
                <a:spcPts val="0"/>
              </a:spcBef>
              <a:buNone/>
            </a:pPr>
            <a:r>
              <a:rPr sz="2000">
                <a:sym typeface="+mn-ea"/>
              </a:rPr>
              <a:t>第一，它是推动改革开放和加快社会主义现代化建设的需要。</a:t>
            </a:r>
            <a:endParaRPr sz="2000">
              <a:sym typeface="+mn-ea"/>
            </a:endParaRPr>
          </a:p>
          <a:p>
            <a:pPr marL="0" indent="0" algn="l">
              <a:lnSpc>
                <a:spcPct val="150000"/>
              </a:lnSpc>
              <a:spcBef>
                <a:spcPts val="0"/>
              </a:spcBef>
              <a:buNone/>
            </a:pPr>
            <a:r>
              <a:rPr sz="2000">
                <a:sym typeface="+mn-ea"/>
              </a:rPr>
              <a:t>第二，它是巩固安定团结的政治局面的需要。</a:t>
            </a:r>
            <a:endParaRPr sz="2000">
              <a:sym typeface="+mn-ea"/>
            </a:endParaRPr>
          </a:p>
          <a:p>
            <a:pPr marL="0" indent="0" algn="l">
              <a:lnSpc>
                <a:spcPct val="150000"/>
              </a:lnSpc>
              <a:spcBef>
                <a:spcPts val="0"/>
              </a:spcBef>
              <a:buNone/>
            </a:pPr>
            <a:r>
              <a:rPr sz="2000">
                <a:sym typeface="+mn-ea"/>
              </a:rPr>
              <a:t>第三，它是维护和实现祖国统一的需要。</a:t>
            </a:r>
            <a:endParaRPr sz="2000">
              <a:sym typeface="+mn-ea"/>
            </a:endParaRPr>
          </a:p>
          <a:p>
            <a:pPr marL="0" indent="0" algn="l">
              <a:lnSpc>
                <a:spcPct val="150000"/>
              </a:lnSpc>
              <a:spcBef>
                <a:spcPts val="0"/>
              </a:spcBef>
              <a:buNone/>
            </a:pPr>
            <a:r>
              <a:rPr sz="2000">
                <a:sym typeface="+mn-ea"/>
              </a:rPr>
              <a:t>二、发展新时期爱国统一战线，必须高度重视宗教问题</a:t>
            </a:r>
            <a:endParaRPr sz="2000">
              <a:sym typeface="+mn-ea"/>
            </a:endParaRPr>
          </a:p>
          <a:p>
            <a:pPr marL="0" indent="0" algn="l">
              <a:lnSpc>
                <a:spcPct val="150000"/>
              </a:lnSpc>
              <a:spcBef>
                <a:spcPts val="0"/>
              </a:spcBef>
              <a:buNone/>
            </a:pPr>
            <a:r>
              <a:rPr sz="2000">
                <a:sym typeface="+mn-ea"/>
              </a:rPr>
              <a:t>尊重和保护宗教信仰自由，是党和国家的一项基本政策。在处理宗教问题上，要按照党的宗教政策，一方面强调保护信教自由，同时也强调保护不信教的自由；另一方面，强调宗教必须在宪法和法律规定的权利和义务范围内活动，坚持政教分离原则，任何宗教都没有超越宪法和法律的特权，都不能干预国家行政、司法和教育等国家职能的实施。</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矩形 3"/>
          <p:cNvSpPr/>
          <p:nvPr/>
        </p:nvSpPr>
        <p:spPr>
          <a:xfrm>
            <a:off x="250825" y="1989138"/>
            <a:ext cx="8642350" cy="144462"/>
          </a:xfrm>
          <a:prstGeom prst="rect">
            <a:avLst/>
          </a:prstGeom>
          <a:solidFill>
            <a:srgbClr val="155331"/>
          </a:solidFill>
          <a:ln w="9525">
            <a:noFill/>
          </a:ln>
        </p:spPr>
        <p:txBody>
          <a:bodyPr anchor="ctr"/>
          <a:p>
            <a:pPr algn="ctr"/>
            <a:endParaRPr lang="zh-CN" altLang="en-US" dirty="0">
              <a:solidFill>
                <a:srgbClr val="FFFFFF"/>
              </a:solidFill>
              <a:latin typeface="Calibri" panose="020F0502020204030204" pitchFamily="2" charset="0"/>
              <a:ea typeface="宋体" panose="02010600030101010101" pitchFamily="2" charset="-122"/>
            </a:endParaRPr>
          </a:p>
        </p:txBody>
      </p:sp>
      <p:sp>
        <p:nvSpPr>
          <p:cNvPr id="4098" name="矩形 4"/>
          <p:cNvSpPr/>
          <p:nvPr/>
        </p:nvSpPr>
        <p:spPr>
          <a:xfrm>
            <a:off x="250825" y="3933825"/>
            <a:ext cx="8642350" cy="157163"/>
          </a:xfrm>
          <a:prstGeom prst="rect">
            <a:avLst/>
          </a:prstGeom>
          <a:solidFill>
            <a:srgbClr val="155331"/>
          </a:solidFill>
          <a:ln w="9525">
            <a:noFill/>
          </a:ln>
        </p:spPr>
        <p:txBody>
          <a:bodyPr anchor="ctr"/>
          <a:p>
            <a:pPr algn="ctr"/>
            <a:endParaRPr lang="zh-CN" altLang="en-US" dirty="0">
              <a:solidFill>
                <a:srgbClr val="FFFFFF"/>
              </a:solidFill>
              <a:latin typeface="Calibri" panose="020F0502020204030204" pitchFamily="2" charset="0"/>
              <a:ea typeface="宋体" panose="02010600030101010101" pitchFamily="2" charset="-122"/>
            </a:endParaRPr>
          </a:p>
        </p:txBody>
      </p:sp>
      <p:cxnSp>
        <p:nvCxnSpPr>
          <p:cNvPr id="4099" name="直接连接符 5"/>
          <p:cNvCxnSpPr/>
          <p:nvPr/>
        </p:nvCxnSpPr>
        <p:spPr>
          <a:xfrm>
            <a:off x="250825" y="2205038"/>
            <a:ext cx="8642350" cy="0"/>
          </a:xfrm>
          <a:prstGeom prst="line">
            <a:avLst/>
          </a:prstGeom>
          <a:ln w="9525" cap="flat" cmpd="sng">
            <a:solidFill>
              <a:srgbClr val="155331"/>
            </a:solidFill>
            <a:prstDash val="solid"/>
            <a:round/>
            <a:headEnd type="none" w="med" len="med"/>
            <a:tailEnd type="none" w="med" len="med"/>
          </a:ln>
        </p:spPr>
      </p:cxnSp>
      <p:cxnSp>
        <p:nvCxnSpPr>
          <p:cNvPr id="4100" name="直接连接符 6"/>
          <p:cNvCxnSpPr/>
          <p:nvPr/>
        </p:nvCxnSpPr>
        <p:spPr>
          <a:xfrm>
            <a:off x="250825" y="3860800"/>
            <a:ext cx="8642350" cy="0"/>
          </a:xfrm>
          <a:prstGeom prst="line">
            <a:avLst/>
          </a:prstGeom>
          <a:ln w="9525" cap="flat" cmpd="sng">
            <a:solidFill>
              <a:srgbClr val="155331"/>
            </a:solidFill>
            <a:prstDash val="solid"/>
            <a:round/>
            <a:headEnd type="none" w="med" len="med"/>
            <a:tailEnd type="none" w="med" len="med"/>
          </a:ln>
        </p:spPr>
      </p:cxnSp>
      <p:sp>
        <p:nvSpPr>
          <p:cNvPr id="4101" name="TextBox 7"/>
          <p:cNvSpPr txBox="1"/>
          <p:nvPr/>
        </p:nvSpPr>
        <p:spPr>
          <a:xfrm>
            <a:off x="551180" y="2479675"/>
            <a:ext cx="7391400" cy="706755"/>
          </a:xfrm>
          <a:prstGeom prst="rect">
            <a:avLst/>
          </a:prstGeom>
          <a:noFill/>
          <a:ln w="9525">
            <a:noFill/>
          </a:ln>
        </p:spPr>
        <p:txBody>
          <a:bodyPr wrap="none" anchor="t">
            <a:spAutoFit/>
          </a:bodyPr>
          <a:p>
            <a:r>
              <a:rPr lang="zh-CN" altLang="en-US" sz="4000" b="1" dirty="0">
                <a:solidFill>
                  <a:srgbClr val="155331"/>
                </a:solidFill>
                <a:latin typeface="微软雅黑" panose="020B0503020204020204" pitchFamily="2" charset="-122"/>
                <a:ea typeface="微软雅黑" panose="020B0503020204020204" pitchFamily="2" charset="-122"/>
              </a:rPr>
              <a:t>第一部分    马克思主义哲学原理</a:t>
            </a:r>
            <a:endParaRPr lang="zh-CN" altLang="en-US" sz="4000" b="1" dirty="0">
              <a:solidFill>
                <a:srgbClr val="155331"/>
              </a:solidFill>
              <a:latin typeface="微软雅黑" panose="020B0503020204020204" pitchFamily="2" charset="-122"/>
              <a:ea typeface="微软雅黑" panose="020B0503020204020204"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(二）	运动的两个属性</a:t>
            </a:r>
            <a:endParaRPr lang="zh-CN" sz="2000">
              <a:sym typeface="+mn-ea"/>
            </a:endParaRPr>
          </a:p>
          <a:p>
            <a:pPr marL="0" indent="0">
              <a:lnSpc>
                <a:spcPct val="150000"/>
              </a:lnSpc>
              <a:spcBef>
                <a:spcPts val="0"/>
              </a:spcBef>
              <a:buNone/>
            </a:pPr>
            <a:r>
              <a:rPr lang="zh-CN" sz="2000">
                <a:sym typeface="+mn-ea"/>
              </a:rPr>
              <a:t>1.运动的绝对性和静止的相对性是物质运动的两个属性。</a:t>
            </a:r>
            <a:endParaRPr lang="zh-CN" sz="2000">
              <a:sym typeface="+mn-ea"/>
            </a:endParaRPr>
          </a:p>
          <a:p>
            <a:pPr marL="0" indent="0">
              <a:lnSpc>
                <a:spcPct val="150000"/>
              </a:lnSpc>
              <a:spcBef>
                <a:spcPts val="0"/>
              </a:spcBef>
              <a:buNone/>
            </a:pPr>
            <a:r>
              <a:rPr lang="zh-CN" sz="2000">
                <a:sym typeface="+mn-ea"/>
              </a:rPr>
              <a:t>2.对两个基本属性的理解。</a:t>
            </a:r>
            <a:endParaRPr lang="zh-CN" sz="2000">
              <a:sym typeface="+mn-ea"/>
            </a:endParaRPr>
          </a:p>
          <a:p>
            <a:pPr marL="0" indent="0">
              <a:lnSpc>
                <a:spcPct val="150000"/>
              </a:lnSpc>
              <a:spcBef>
                <a:spcPts val="0"/>
              </a:spcBef>
              <a:buNone/>
            </a:pPr>
            <a:r>
              <a:rPr lang="zh-CN" sz="2000">
                <a:sym typeface="+mn-ea"/>
              </a:rPr>
              <a:t>(1)静止相对性的理解。</a:t>
            </a:r>
            <a:endParaRPr lang="zh-CN" sz="2000">
              <a:sym typeface="+mn-ea"/>
            </a:endParaRPr>
          </a:p>
          <a:p>
            <a:pPr marL="0" indent="0">
              <a:lnSpc>
                <a:spcPct val="150000"/>
              </a:lnSpc>
              <a:spcBef>
                <a:spcPts val="0"/>
              </a:spcBef>
              <a:buNone/>
            </a:pPr>
            <a:r>
              <a:rPr lang="zh-CN" sz="2000">
                <a:sym typeface="+mn-ea"/>
              </a:rPr>
              <a:t>♦从一定的参考系来看，物体与物体之间，没有发生位置移动，从而保持一定的静止。</a:t>
            </a:r>
            <a:endParaRPr lang="zh-CN" sz="2000">
              <a:sym typeface="+mn-ea"/>
            </a:endParaRPr>
          </a:p>
          <a:p>
            <a:pPr marL="0" indent="0">
              <a:lnSpc>
                <a:spcPct val="150000"/>
              </a:lnSpc>
              <a:spcBef>
                <a:spcPts val="0"/>
              </a:spcBef>
              <a:buNone/>
            </a:pPr>
            <a:r>
              <a:rPr lang="zh-CN" sz="2000">
                <a:sym typeface="+mn-ea"/>
              </a:rPr>
              <a:t>♦从事物本身来看，处于量变过程中的事物，仍然保持着自身的性质。</a:t>
            </a:r>
            <a:endParaRPr lang="zh-CN" sz="2000">
              <a:sym typeface="+mn-ea"/>
            </a:endParaRPr>
          </a:p>
          <a:p>
            <a:pPr marL="0" indent="0">
              <a:lnSpc>
                <a:spcPct val="150000"/>
              </a:lnSpc>
              <a:spcBef>
                <a:spcPts val="0"/>
              </a:spcBef>
              <a:buNone/>
            </a:pPr>
            <a:r>
              <a:rPr lang="zh-CN" sz="2000">
                <a:sym typeface="+mn-ea"/>
              </a:rPr>
              <a:t>♦从局部情况来看，物体在此时此地、在一定条件和范围内，没有进行这种或那种特定的运动，比如机械运动。</a:t>
            </a:r>
            <a:endParaRPr lang="zh-CN" sz="2000">
              <a:sym typeface="+mn-ea"/>
            </a:endParaRPr>
          </a:p>
          <a:p>
            <a:pPr marL="0" indent="0">
              <a:lnSpc>
                <a:spcPct val="150000"/>
              </a:lnSpc>
              <a:spcBef>
                <a:spcPts val="0"/>
              </a:spcBef>
              <a:buNone/>
            </a:pPr>
            <a:r>
              <a:rPr lang="zh-CN" sz="2000">
                <a:sym typeface="+mn-ea"/>
              </a:rPr>
              <a:t>(2)对运动绝对性的理解。</a:t>
            </a:r>
            <a:endParaRPr lang="zh-CN" sz="2000">
              <a:sym typeface="+mn-ea"/>
            </a:endParaRPr>
          </a:p>
          <a:p>
            <a:pPr marL="0" indent="0">
              <a:lnSpc>
                <a:spcPct val="150000"/>
              </a:lnSpc>
              <a:spcBef>
                <a:spcPts val="0"/>
              </a:spcBef>
              <a:buNone/>
            </a:pPr>
            <a:r>
              <a:rPr lang="zh-CN" sz="2000">
                <a:sym typeface="+mn-ea"/>
              </a:rPr>
              <a:t>绝对运动也有相对静止的一面，没有相对静止的运动是不存在的。</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第三节    加强国防和军队现代化建设</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lang="zh-CN" sz="2000">
                <a:sym typeface="+mn-ea"/>
              </a:rPr>
              <a:t>一</a:t>
            </a:r>
            <a:r>
              <a:rPr sz="2000">
                <a:sym typeface="+mn-ea"/>
              </a:rPr>
              <a:t>、      军队要服从国家经济建设大局</a:t>
            </a:r>
            <a:endParaRPr sz="2000">
              <a:sym typeface="+mn-ea"/>
            </a:endParaRPr>
          </a:p>
          <a:p>
            <a:pPr marL="0" indent="0" algn="l">
              <a:lnSpc>
                <a:spcPct val="150000"/>
              </a:lnSpc>
              <a:spcBef>
                <a:spcPts val="0"/>
              </a:spcBef>
              <a:buNone/>
            </a:pPr>
            <a:r>
              <a:rPr sz="2000">
                <a:sym typeface="+mn-ea"/>
              </a:rPr>
              <a:t>二、      军队要担负起维护国家主权和安全的历史责任</a:t>
            </a:r>
            <a:endParaRPr sz="2000">
              <a:sym typeface="+mn-ea"/>
            </a:endParaRPr>
          </a:p>
          <a:p>
            <a:pPr marL="0" indent="0" algn="l">
              <a:lnSpc>
                <a:spcPct val="150000"/>
              </a:lnSpc>
              <a:spcBef>
                <a:spcPts val="0"/>
              </a:spcBef>
              <a:buNone/>
            </a:pPr>
            <a:r>
              <a:rPr sz="2000">
                <a:sym typeface="+mn-ea"/>
              </a:rPr>
              <a:t>三、	实行积极防御的战略方针</a:t>
            </a:r>
            <a:endParaRPr sz="2000">
              <a:sym typeface="+mn-ea"/>
            </a:endParaRPr>
          </a:p>
          <a:p>
            <a:pPr marL="0" indent="0" algn="l">
              <a:lnSpc>
                <a:spcPct val="150000"/>
              </a:lnSpc>
              <a:spcBef>
                <a:spcPts val="0"/>
              </a:spcBef>
              <a:buNone/>
            </a:pPr>
            <a:r>
              <a:rPr sz="2000">
                <a:sym typeface="+mn-ea"/>
              </a:rPr>
              <a:t>四、	建设强大的现代化正规化革命军队</a:t>
            </a:r>
            <a:endParaRPr sz="2000">
              <a:sym typeface="+mn-ea"/>
            </a:endParaRPr>
          </a:p>
          <a:p>
            <a:pPr marL="0" indent="0" algn="l">
              <a:lnSpc>
                <a:spcPct val="150000"/>
              </a:lnSpc>
              <a:spcBef>
                <a:spcPts val="0"/>
              </a:spcBef>
              <a:buNone/>
            </a:pPr>
            <a:r>
              <a:rPr sz="2000">
                <a:sym typeface="+mn-ea"/>
              </a:rPr>
              <a:t>五、	始终不渝地坚持人民军队的性质</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sz="2400" b="1">
                <a:sym typeface="+mn-ea"/>
              </a:rPr>
              <a:t>第四节   党的领导是社会主义现代化建设的根本保证</a:t>
            </a:r>
            <a:endParaRPr sz="2400" b="1">
              <a:sym typeface="+mn-ea"/>
            </a:endParaRPr>
          </a:p>
        </p:txBody>
      </p:sp>
      <p:sp>
        <p:nvSpPr>
          <p:cNvPr id="6146" name="文本占位符 7170"/>
          <p:cNvSpPr/>
          <p:nvPr>
            <p:ph idx="1"/>
          </p:nvPr>
        </p:nvSpPr>
        <p:spPr>
          <a:xfrm>
            <a:off x="234315" y="908050"/>
            <a:ext cx="8688705" cy="5926455"/>
          </a:xfrm>
          <a:noFill/>
          <a:ln w="0">
            <a:noFill/>
          </a:ln>
        </p:spPr>
        <p:txBody>
          <a:bodyPr anchor="t"/>
          <a:p>
            <a:pPr marL="0" indent="0" algn="l">
              <a:lnSpc>
                <a:spcPct val="150000"/>
              </a:lnSpc>
              <a:spcBef>
                <a:spcPts val="0"/>
              </a:spcBef>
              <a:buNone/>
            </a:pPr>
            <a:r>
              <a:rPr sz="2000">
                <a:sym typeface="+mn-ea"/>
              </a:rPr>
              <a:t>一、中国共产党领导地位的形成</a:t>
            </a:r>
            <a:endParaRPr sz="2000">
              <a:sym typeface="+mn-ea"/>
            </a:endParaRPr>
          </a:p>
          <a:p>
            <a:pPr marL="0" indent="0" algn="l">
              <a:lnSpc>
                <a:spcPct val="150000"/>
              </a:lnSpc>
              <a:spcBef>
                <a:spcPts val="0"/>
              </a:spcBef>
              <a:buNone/>
            </a:pPr>
            <a:r>
              <a:rPr sz="2000">
                <a:sym typeface="+mn-ea"/>
              </a:rPr>
              <a:t>中国共产党是中国工人阶级的先锋队，同时是中国人民和中华民族的先锋队，是中国特色社会主义事业的领导核心，代表中国先进生产力的发展要求，代表中国先进文化的前进方向，代表中国最广大人民的根本利益。</a:t>
            </a:r>
            <a:endParaRPr sz="2000">
              <a:sym typeface="+mn-ea"/>
            </a:endParaRPr>
          </a:p>
          <a:p>
            <a:pPr marL="0" indent="0" algn="l">
              <a:lnSpc>
                <a:spcPct val="150000"/>
              </a:lnSpc>
              <a:spcBef>
                <a:spcPts val="0"/>
              </a:spcBef>
              <a:buNone/>
            </a:pPr>
            <a:r>
              <a:rPr sz="2000">
                <a:sym typeface="+mn-ea"/>
              </a:rPr>
              <a:t>二、党的领导是中国特色社会主义事业的根本保证</a:t>
            </a:r>
            <a:endParaRPr sz="2000">
              <a:sym typeface="+mn-ea"/>
            </a:endParaRPr>
          </a:p>
          <a:p>
            <a:pPr marL="0" indent="0" algn="l">
              <a:lnSpc>
                <a:spcPct val="150000"/>
              </a:lnSpc>
              <a:spcBef>
                <a:spcPts val="0"/>
              </a:spcBef>
              <a:buNone/>
            </a:pPr>
            <a:r>
              <a:rPr sz="2000">
                <a:sym typeface="+mn-ea"/>
              </a:rPr>
              <a:t>只有坚持党的领导，才能制定和执行正确的路线方针政策，保证社会主义现代化建设事业的顺利推进。</a:t>
            </a:r>
            <a:endParaRPr sz="2000">
              <a:sym typeface="+mn-ea"/>
            </a:endParaRPr>
          </a:p>
          <a:p>
            <a:pPr marL="0" indent="0" algn="l">
              <a:lnSpc>
                <a:spcPct val="150000"/>
              </a:lnSpc>
              <a:spcBef>
                <a:spcPts val="0"/>
              </a:spcBef>
              <a:buNone/>
            </a:pPr>
            <a:r>
              <a:rPr sz="2000">
                <a:sym typeface="+mn-ea"/>
              </a:rPr>
              <a:t>三、坚持党的领导必须改善和加强党的领导</a:t>
            </a:r>
            <a:endParaRPr sz="2000">
              <a:sym typeface="+mn-ea"/>
            </a:endParaRPr>
          </a:p>
          <a:p>
            <a:pPr marL="0" indent="0" algn="l">
              <a:lnSpc>
                <a:spcPct val="150000"/>
              </a:lnSpc>
              <a:spcBef>
                <a:spcPts val="0"/>
              </a:spcBef>
              <a:buNone/>
            </a:pPr>
            <a:r>
              <a:rPr sz="2000">
                <a:sym typeface="+mn-ea"/>
              </a:rPr>
              <a:t>建设中国特色的社会主义，关键是加强和改善共产党的领导。江泽民指出，在中国，要团结凝聚人民，集中力量把经济搞上去，实现社会主义现代化建设，关键在党；要深化改革，创建人类历史没有先例的社会主义市场经济体制，关键在党;要坚持“两手抓”，搞好两个文明建设，关键在党;要保持社会政治稳定，实现国家长治久安，关键在党。</a:t>
            </a:r>
            <a:endParaRPr sz="2000">
              <a:sym typeface="+mn-ea"/>
            </a:endParaRPr>
          </a:p>
          <a:p>
            <a:pPr marL="0" indent="0" algn="l">
              <a:lnSpc>
                <a:spcPct val="15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gn="l">
              <a:lnSpc>
                <a:spcPct val="150000"/>
              </a:lnSpc>
              <a:spcBef>
                <a:spcPts val="0"/>
              </a:spcBef>
              <a:buNone/>
            </a:pPr>
            <a:endParaRPr lang="en-US" altLang="zh-CN" sz="2000">
              <a:solidFill>
                <a:schemeClr val="tx1"/>
              </a:solidFill>
            </a:endParaRPr>
          </a:p>
          <a:p>
            <a:pPr marL="0" indent="0">
              <a:lnSpc>
                <a:spcPct val="150000"/>
              </a:lnSpc>
              <a:spcBef>
                <a:spcPts val="0"/>
              </a:spcBef>
              <a:buNone/>
            </a:pPr>
            <a:endParaRPr lang="zh-CN" sz="2000">
              <a:sym typeface="+mn-ea"/>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Box 7"/>
          <p:cNvSpPr txBox="1"/>
          <p:nvPr/>
        </p:nvSpPr>
        <p:spPr>
          <a:xfrm>
            <a:off x="4643438" y="2349500"/>
            <a:ext cx="2647950" cy="1568450"/>
          </a:xfrm>
          <a:prstGeom prst="rect">
            <a:avLst/>
          </a:prstGeom>
          <a:noFill/>
          <a:ln w="9525">
            <a:noFill/>
          </a:ln>
        </p:spPr>
        <p:txBody>
          <a:bodyPr wrap="none" anchor="t">
            <a:spAutoFit/>
          </a:bodyPr>
          <a:p>
            <a:r>
              <a:rPr lang="zh-CN" altLang="en-US" sz="9600" b="1" dirty="0">
                <a:solidFill>
                  <a:srgbClr val="155331"/>
                </a:solidFill>
                <a:latin typeface="微软雅黑" panose="020B0503020204020204" pitchFamily="2" charset="-122"/>
                <a:ea typeface="微软雅黑" panose="020B0503020204020204" pitchFamily="2" charset="-122"/>
              </a:rPr>
              <a:t>谢谢</a:t>
            </a:r>
            <a:endParaRPr lang="zh-CN" altLang="en-US" sz="9600" b="1" dirty="0">
              <a:solidFill>
                <a:srgbClr val="155331"/>
              </a:solidFill>
              <a:latin typeface="微软雅黑" panose="020B0503020204020204" pitchFamily="2" charset="-122"/>
              <a:ea typeface="微软雅黑" panose="020B0503020204020204" pitchFamily="2" charset="-122"/>
            </a:endParaRPr>
          </a:p>
        </p:txBody>
      </p:sp>
      <p:sp>
        <p:nvSpPr>
          <p:cNvPr id="7170" name="TextBox 8"/>
          <p:cNvSpPr txBox="1"/>
          <p:nvPr/>
        </p:nvSpPr>
        <p:spPr>
          <a:xfrm>
            <a:off x="5435600" y="4221163"/>
            <a:ext cx="1339850" cy="369887"/>
          </a:xfrm>
          <a:prstGeom prst="rect">
            <a:avLst/>
          </a:prstGeom>
          <a:noFill/>
          <a:ln w="9525">
            <a:noFill/>
          </a:ln>
        </p:spPr>
        <p:txBody>
          <a:bodyPr wrap="none" anchor="t">
            <a:spAutoFit/>
          </a:bodyPr>
          <a:p>
            <a:r>
              <a:rPr lang="zh-CN" altLang="en-US" dirty="0">
                <a:solidFill>
                  <a:srgbClr val="155331"/>
                </a:solidFill>
                <a:latin typeface="微软雅黑" panose="020B0503020204020204" pitchFamily="2" charset="-122"/>
                <a:ea typeface="微软雅黑" panose="020B0503020204020204" pitchFamily="2" charset="-122"/>
              </a:rPr>
              <a:t>单位名称：</a:t>
            </a:r>
            <a:endParaRPr lang="zh-CN" altLang="en-US" dirty="0">
              <a:solidFill>
                <a:srgbClr val="155331"/>
              </a:solidFill>
              <a:latin typeface="微软雅黑" panose="020B0503020204020204" pitchFamily="2" charset="-122"/>
              <a:ea typeface="微软雅黑" panose="020B0503020204020204" pitchFamily="2" charset="-122"/>
            </a:endParaRPr>
          </a:p>
        </p:txBody>
      </p:sp>
      <p:sp>
        <p:nvSpPr>
          <p:cNvPr id="7171" name="TextBox 9"/>
          <p:cNvSpPr txBox="1"/>
          <p:nvPr/>
        </p:nvSpPr>
        <p:spPr>
          <a:xfrm>
            <a:off x="5667375" y="4500563"/>
            <a:ext cx="1108075" cy="368300"/>
          </a:xfrm>
          <a:prstGeom prst="rect">
            <a:avLst/>
          </a:prstGeom>
          <a:noFill/>
          <a:ln w="9525">
            <a:noFill/>
          </a:ln>
        </p:spPr>
        <p:txBody>
          <a:bodyPr wrap="none" anchor="t">
            <a:spAutoFit/>
          </a:bodyPr>
          <a:p>
            <a:r>
              <a:rPr lang="zh-CN" altLang="en-US" dirty="0">
                <a:solidFill>
                  <a:srgbClr val="155331"/>
                </a:solidFill>
                <a:latin typeface="微软雅黑" panose="020B0503020204020204" pitchFamily="2" charset="-122"/>
                <a:ea typeface="微软雅黑" panose="020B0503020204020204" pitchFamily="2" charset="-122"/>
              </a:rPr>
              <a:t>报告人：</a:t>
            </a:r>
            <a:endParaRPr lang="zh-CN" altLang="en-US" dirty="0">
              <a:solidFill>
                <a:srgbClr val="155331"/>
              </a:solidFill>
              <a:latin typeface="微软雅黑" panose="020B0503020204020204" pitchFamily="2" charset="-122"/>
              <a:ea typeface="微软雅黑" panose="020B0503020204020204" pitchFamily="2" charset="-122"/>
            </a:endParaRPr>
          </a:p>
        </p:txBody>
      </p:sp>
      <p:cxnSp>
        <p:nvCxnSpPr>
          <p:cNvPr id="7172" name="直接连接符 11"/>
          <p:cNvCxnSpPr/>
          <p:nvPr/>
        </p:nvCxnSpPr>
        <p:spPr>
          <a:xfrm>
            <a:off x="323850" y="3917950"/>
            <a:ext cx="8243888" cy="0"/>
          </a:xfrm>
          <a:prstGeom prst="line">
            <a:avLst/>
          </a:prstGeom>
          <a:ln w="9525" cap="flat" cmpd="sng">
            <a:solidFill>
              <a:srgbClr val="15533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3.相对静止的作用。</a:t>
            </a:r>
            <a:endParaRPr lang="zh-CN" sz="2000">
              <a:sym typeface="+mn-ea"/>
            </a:endParaRPr>
          </a:p>
          <a:p>
            <a:pPr marL="0" indent="0">
              <a:lnSpc>
                <a:spcPct val="150000"/>
              </a:lnSpc>
              <a:spcBef>
                <a:spcPts val="0"/>
              </a:spcBef>
              <a:buNone/>
            </a:pPr>
            <a:r>
              <a:rPr lang="zh-CN" sz="2000">
                <a:sym typeface="+mn-ea"/>
              </a:rPr>
              <a:t>(1)不了解相对静止，就不可能理解物质的多样性。</a:t>
            </a:r>
            <a:endParaRPr lang="zh-CN" sz="2000">
              <a:sym typeface="+mn-ea"/>
            </a:endParaRPr>
          </a:p>
          <a:p>
            <a:pPr marL="0" indent="0">
              <a:lnSpc>
                <a:spcPct val="150000"/>
              </a:lnSpc>
              <a:spcBef>
                <a:spcPts val="0"/>
              </a:spcBef>
              <a:buNone/>
            </a:pPr>
            <a:r>
              <a:rPr lang="zh-CN" sz="2000">
                <a:sym typeface="+mn-ea"/>
              </a:rPr>
              <a:t>(2)不理解相对静止，也就无法了解运动。</a:t>
            </a:r>
            <a:endParaRPr lang="zh-CN" sz="2000">
              <a:sym typeface="+mn-ea"/>
            </a:endParaRPr>
          </a:p>
          <a:p>
            <a:pPr marL="0" indent="0">
              <a:lnSpc>
                <a:spcPct val="150000"/>
              </a:lnSpc>
              <a:spcBef>
                <a:spcPts val="0"/>
              </a:spcBef>
              <a:buNone/>
            </a:pPr>
            <a:r>
              <a:rPr lang="zh-CN" sz="2000">
                <a:sym typeface="+mn-ea"/>
              </a:rPr>
              <a:t>4.防止两种错误倾向。</a:t>
            </a:r>
            <a:endParaRPr lang="zh-CN" sz="2000">
              <a:sym typeface="+mn-ea"/>
            </a:endParaRPr>
          </a:p>
          <a:p>
            <a:pPr marL="0" indent="0">
              <a:lnSpc>
                <a:spcPct val="150000"/>
              </a:lnSpc>
              <a:spcBef>
                <a:spcPts val="0"/>
              </a:spcBef>
              <a:buNone/>
            </a:pPr>
            <a:r>
              <a:rPr lang="zh-CN" sz="2000">
                <a:sym typeface="+mn-ea"/>
              </a:rPr>
              <a:t>马克思主义哲学既反对诡辩论，也反对形而上学不变论。</a:t>
            </a:r>
            <a:endParaRPr lang="zh-CN" sz="2000">
              <a:sym typeface="+mn-ea"/>
            </a:endParaRPr>
          </a:p>
          <a:p>
            <a:pPr marL="0" indent="0">
              <a:lnSpc>
                <a:spcPct val="150000"/>
              </a:lnSpc>
              <a:spcBef>
                <a:spcPts val="0"/>
              </a:spcBef>
              <a:buNone/>
            </a:pPr>
            <a:r>
              <a:rPr lang="zh-CN" sz="2000">
                <a:sym typeface="+mn-ea"/>
              </a:rPr>
              <a:t>诡辩论只承认绝对运动而不承认相对静止，这就使一切具体物质形态以及它们的具体运动都变成是不可捉摸的、无法辨认的东西。而形而上学的不变论则把绝对静止看成是物质的本质属性，从而把事物的相对静止绝对化。</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三、物质运动的客观规律性</a:t>
            </a:r>
            <a:endParaRPr lang="zh-CN" sz="2000">
              <a:sym typeface="+mn-ea"/>
            </a:endParaRPr>
          </a:p>
          <a:p>
            <a:pPr marL="0" indent="0">
              <a:lnSpc>
                <a:spcPct val="150000"/>
              </a:lnSpc>
              <a:spcBef>
                <a:spcPts val="0"/>
              </a:spcBef>
              <a:buNone/>
            </a:pPr>
            <a:r>
              <a:rPr lang="zh-CN" sz="2000">
                <a:sym typeface="+mn-ea"/>
              </a:rPr>
              <a:t>(一）规律的特点</a:t>
            </a:r>
            <a:endParaRPr lang="zh-CN" sz="2000">
              <a:sym typeface="+mn-ea"/>
            </a:endParaRPr>
          </a:p>
          <a:p>
            <a:pPr marL="0" indent="0">
              <a:lnSpc>
                <a:spcPct val="150000"/>
              </a:lnSpc>
              <a:spcBef>
                <a:spcPts val="0"/>
              </a:spcBef>
              <a:buNone/>
            </a:pPr>
            <a:r>
              <a:rPr lang="zh-CN" sz="2000">
                <a:sym typeface="+mn-ea"/>
              </a:rPr>
              <a:t>首先，规律是事物的本质的联系。</a:t>
            </a:r>
            <a:endParaRPr lang="zh-CN" sz="2000">
              <a:sym typeface="+mn-ea"/>
            </a:endParaRPr>
          </a:p>
          <a:p>
            <a:pPr marL="0" indent="0">
              <a:lnSpc>
                <a:spcPct val="150000"/>
              </a:lnSpc>
              <a:spcBef>
                <a:spcPts val="0"/>
              </a:spcBef>
              <a:buNone/>
            </a:pPr>
            <a:r>
              <a:rPr lang="zh-CN" sz="2000">
                <a:sym typeface="+mn-ea"/>
              </a:rPr>
              <a:t>其次，规律是事物的必然联系。</a:t>
            </a:r>
            <a:endParaRPr lang="zh-CN" sz="2000">
              <a:sym typeface="+mn-ea"/>
            </a:endParaRPr>
          </a:p>
          <a:p>
            <a:pPr marL="0" indent="0">
              <a:lnSpc>
                <a:spcPct val="150000"/>
              </a:lnSpc>
              <a:spcBef>
                <a:spcPts val="0"/>
              </a:spcBef>
              <a:buNone/>
            </a:pPr>
            <a:r>
              <a:rPr lang="zh-CN" sz="2000">
                <a:sym typeface="+mn-ea"/>
              </a:rPr>
              <a:t>第三，规律是事物稳定的联系。</a:t>
            </a:r>
            <a:endParaRPr lang="zh-CN" sz="2000">
              <a:sym typeface="+mn-ea"/>
            </a:endParaRPr>
          </a:p>
          <a:p>
            <a:pPr marL="0" indent="0">
              <a:lnSpc>
                <a:spcPct val="150000"/>
              </a:lnSpc>
              <a:spcBef>
                <a:spcPts val="0"/>
              </a:spcBef>
              <a:buNone/>
            </a:pPr>
            <a:r>
              <a:rPr lang="zh-CN" sz="2000">
                <a:sym typeface="+mn-ea"/>
              </a:rPr>
              <a:t>(二）	规律的客观性</a:t>
            </a:r>
            <a:endParaRPr lang="zh-CN" sz="2000">
              <a:sym typeface="+mn-ea"/>
            </a:endParaRPr>
          </a:p>
          <a:p>
            <a:pPr marL="0" indent="0">
              <a:lnSpc>
                <a:spcPct val="150000"/>
              </a:lnSpc>
              <a:spcBef>
                <a:spcPts val="0"/>
              </a:spcBef>
              <a:buNone/>
            </a:pPr>
            <a:r>
              <a:rPr lang="zh-CN" sz="2000">
                <a:sym typeface="+mn-ea"/>
              </a:rPr>
              <a:t>①从规律与人的意识的关系看，规律的存在和作用都存在于人的意识之外;规律和人们对规律的认识，是被反映者与反映者的关系，不管人们是否认识、是否喜欢、是否承认，它都是不以人的意识为转移的客观存在并发生作用。</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②从规律与人的自觉活动关系看，规律不以人的活动意图和愿望为转移，</a:t>
            </a:r>
            <a:endParaRPr lang="zh-CN" sz="2000">
              <a:sym typeface="+mn-ea"/>
            </a:endParaRPr>
          </a:p>
          <a:p>
            <a:pPr marL="0" indent="0">
              <a:lnSpc>
                <a:spcPct val="150000"/>
              </a:lnSpc>
              <a:spcBef>
                <a:spcPts val="0"/>
              </a:spcBef>
              <a:buNone/>
            </a:pPr>
            <a:r>
              <a:rPr lang="zh-CN" sz="2000">
                <a:sym typeface="+mn-ea"/>
              </a:rPr>
              <a:t>人们既不能创造规律，也不能消灭规律;相反，人们的意识和活动要受规律的支配。</a:t>
            </a:r>
            <a:endParaRPr lang="zh-CN" sz="2000">
              <a:sym typeface="+mn-ea"/>
            </a:endParaRPr>
          </a:p>
          <a:p>
            <a:pPr marL="0" indent="0">
              <a:lnSpc>
                <a:spcPct val="150000"/>
              </a:lnSpc>
              <a:spcBef>
                <a:spcPts val="0"/>
              </a:spcBef>
              <a:buNone/>
            </a:pPr>
            <a:r>
              <a:rPr lang="zh-CN" sz="2000">
                <a:sym typeface="+mn-ea"/>
              </a:rPr>
              <a:t>③人们可以通过实践认识规律，利用规律改造自然和社会，为人民谋福利。</a:t>
            </a:r>
            <a:endParaRPr lang="zh-CN" sz="2000">
              <a:sym typeface="+mn-ea"/>
            </a:endParaRPr>
          </a:p>
          <a:p>
            <a:pPr marL="0" indent="0">
              <a:lnSpc>
                <a:spcPct val="150000"/>
              </a:lnSpc>
              <a:spcBef>
                <a:spcPts val="0"/>
              </a:spcBef>
              <a:buNone/>
            </a:pPr>
            <a:r>
              <a:rPr lang="zh-CN" sz="2000">
                <a:sym typeface="+mn-ea"/>
              </a:rPr>
              <a:t>④既要反对藐视规律的主观随意性和经验主义，又要反对在规律面前无所作为的思想。</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(三）	自然规律与社会规律的联系与区别</a:t>
            </a:r>
            <a:endParaRPr lang="zh-CN" sz="2000">
              <a:sym typeface="+mn-ea"/>
            </a:endParaRPr>
          </a:p>
          <a:p>
            <a:pPr marL="457200" indent="-457200">
              <a:lnSpc>
                <a:spcPct val="150000"/>
              </a:lnSpc>
              <a:spcBef>
                <a:spcPts val="0"/>
              </a:spcBef>
              <a:buFont typeface="+mj-ea"/>
              <a:buAutoNum type="circleNumDbPlain"/>
            </a:pPr>
            <a:r>
              <a:rPr lang="zh-CN" sz="2000">
                <a:sym typeface="+mn-ea"/>
              </a:rPr>
              <a:t>自然和社会都具有客观物质性，都有其自身的发展规律。</a:t>
            </a:r>
            <a:endParaRPr lang="zh-CN" sz="2000">
              <a:sym typeface="+mn-ea"/>
            </a:endParaRPr>
          </a:p>
          <a:p>
            <a:pPr marL="0" indent="0">
              <a:lnSpc>
                <a:spcPct val="150000"/>
              </a:lnSpc>
              <a:spcBef>
                <a:spcPts val="0"/>
              </a:spcBef>
              <a:buFont typeface="+mj-ea"/>
              <a:buNone/>
            </a:pPr>
            <a:r>
              <a:rPr lang="zh-CN" sz="2000">
                <a:sym typeface="+mn-ea"/>
              </a:rPr>
              <a:t>②   自然规律和社会规律具有共同性:它们作为规律都具有规律的共同特点，其存在和作用都真有不以人的意志为转移的客观性。</a:t>
            </a:r>
            <a:endParaRPr lang="zh-CN" sz="2000">
              <a:sym typeface="+mn-ea"/>
            </a:endParaRPr>
          </a:p>
          <a:p>
            <a:pPr marL="0" indent="0">
              <a:lnSpc>
                <a:spcPct val="150000"/>
              </a:lnSpc>
              <a:spcBef>
                <a:spcPts val="0"/>
              </a:spcBef>
              <a:buNone/>
            </a:pPr>
            <a:r>
              <a:rPr lang="zh-CN" sz="2000">
                <a:sym typeface="+mn-ea"/>
              </a:rPr>
              <a:t>③   自然规律和社会规律的区别：自然规律是作为一种盲目的无意识的力量起作用，社会规律是通过抱有一定目的和意图的人有自觉意识的活动实现的，存在着主观和客观相互制约的关系；自然规律只要具备了同样的客观物质条件，就可以以完全相同的形式反复出现，社会规律则是历史的，在不同的社会、国家、民族以及不同的历史阶段都有不同的表现形式;人们认识社会规律比认识自然规律困难得多。</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四、意识是对物质的反映</a:t>
            </a:r>
            <a:endParaRPr lang="zh-CN" sz="2000">
              <a:sym typeface="+mn-ea"/>
            </a:endParaRPr>
          </a:p>
          <a:p>
            <a:pPr marL="0" indent="0">
              <a:lnSpc>
                <a:spcPct val="150000"/>
              </a:lnSpc>
              <a:spcBef>
                <a:spcPts val="0"/>
              </a:spcBef>
              <a:buNone/>
            </a:pPr>
            <a:r>
              <a:rPr lang="zh-CN" sz="2000">
                <a:sym typeface="+mn-ea"/>
              </a:rPr>
              <a:t>(一）意识的起源</a:t>
            </a:r>
            <a:endParaRPr lang="zh-CN" sz="2000">
              <a:sym typeface="+mn-ea"/>
            </a:endParaRPr>
          </a:p>
          <a:p>
            <a:pPr marL="0" indent="0">
              <a:lnSpc>
                <a:spcPct val="150000"/>
              </a:lnSpc>
              <a:spcBef>
                <a:spcPts val="0"/>
              </a:spcBef>
              <a:buNone/>
            </a:pPr>
            <a:r>
              <a:rPr lang="zh-CN" sz="2000">
                <a:sym typeface="+mn-ea"/>
              </a:rPr>
              <a:t>1.意识是自然界长期发展的产物。</a:t>
            </a:r>
            <a:endParaRPr lang="zh-CN" sz="2000">
              <a:sym typeface="+mn-ea"/>
            </a:endParaRPr>
          </a:p>
          <a:p>
            <a:pPr marL="0" indent="0">
              <a:lnSpc>
                <a:spcPct val="150000"/>
              </a:lnSpc>
              <a:spcBef>
                <a:spcPts val="0"/>
              </a:spcBef>
              <a:buNone/>
            </a:pPr>
            <a:r>
              <a:rPr lang="zh-CN" sz="2000">
                <a:sym typeface="+mn-ea"/>
              </a:rPr>
              <a:t>(1)由无机物的机械的、物理的、化学的反应特性到低等生物的刺激感应性。</a:t>
            </a:r>
            <a:endParaRPr lang="zh-CN" sz="2000">
              <a:sym typeface="+mn-ea"/>
            </a:endParaRPr>
          </a:p>
          <a:p>
            <a:pPr marL="0" indent="0">
              <a:lnSpc>
                <a:spcPct val="150000"/>
              </a:lnSpc>
              <a:spcBef>
                <a:spcPts val="0"/>
              </a:spcBef>
              <a:buNone/>
            </a:pPr>
            <a:r>
              <a:rPr lang="zh-CN" sz="2000">
                <a:sym typeface="+mn-ea"/>
              </a:rPr>
              <a:t>(2)由低级生物的刺激感应到一般动物的感觉和心理。</a:t>
            </a:r>
            <a:endParaRPr lang="zh-CN" sz="2000">
              <a:sym typeface="+mn-ea"/>
            </a:endParaRPr>
          </a:p>
          <a:p>
            <a:pPr marL="0" indent="0">
              <a:lnSpc>
                <a:spcPct val="150000"/>
              </a:lnSpc>
              <a:spcBef>
                <a:spcPts val="0"/>
              </a:spcBef>
              <a:buNone/>
            </a:pPr>
            <a:r>
              <a:rPr lang="zh-CN" sz="2000">
                <a:sym typeface="+mn-ea"/>
              </a:rPr>
              <a:t>(3)由高等动物的感觉和心理到人的意识。</a:t>
            </a:r>
            <a:endParaRPr lang="zh-CN" sz="2000">
              <a:sym typeface="+mn-ea"/>
            </a:endParaRPr>
          </a:p>
          <a:p>
            <a:pPr marL="0" indent="0">
              <a:lnSpc>
                <a:spcPct val="150000"/>
              </a:lnSpc>
              <a:spcBef>
                <a:spcPts val="0"/>
              </a:spcBef>
              <a:buNone/>
            </a:pPr>
            <a:r>
              <a:rPr lang="en-US" altLang="zh-CN" sz="2000">
                <a:sym typeface="+mn-ea"/>
              </a:rPr>
              <a:t>2.</a:t>
            </a:r>
            <a:r>
              <a:rPr lang="zh-CN" sz="2000">
                <a:sym typeface="+mn-ea"/>
              </a:rPr>
              <a:t>意识是社会劳动的产物。</a:t>
            </a:r>
            <a:endParaRPr lang="zh-CN" sz="2000">
              <a:sym typeface="+mn-ea"/>
            </a:endParaRPr>
          </a:p>
          <a:p>
            <a:pPr marL="0" indent="0">
              <a:lnSpc>
                <a:spcPct val="150000"/>
              </a:lnSpc>
              <a:spcBef>
                <a:spcPts val="0"/>
              </a:spcBef>
              <a:buNone/>
            </a:pPr>
            <a:r>
              <a:rPr lang="zh-CN" sz="2000">
                <a:sym typeface="+mn-ea"/>
              </a:rPr>
              <a:t>(1)劳动使猿脑变成人脑，形成意识赖以产生的物质器官。</a:t>
            </a:r>
            <a:endParaRPr lang="zh-CN" sz="2000">
              <a:sym typeface="+mn-ea"/>
            </a:endParaRPr>
          </a:p>
          <a:p>
            <a:pPr marL="0" indent="0">
              <a:lnSpc>
                <a:spcPct val="150000"/>
              </a:lnSpc>
              <a:spcBef>
                <a:spcPts val="0"/>
              </a:spcBef>
              <a:buNone/>
            </a:pPr>
            <a:r>
              <a:rPr lang="zh-CN" sz="2000">
                <a:sym typeface="+mn-ea"/>
              </a:rPr>
              <a:t>(2)劳动不仅改变了自然环境，同时也改变了人体本身，使整个躯体发生了变化。</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马克思主义哲学关于物质的基本观点</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(3)劳动使原始人类的食物种类逐渐地丰富起来。</a:t>
            </a:r>
            <a:endParaRPr lang="zh-CN" sz="2000">
              <a:sym typeface="+mn-ea"/>
            </a:endParaRPr>
          </a:p>
          <a:p>
            <a:pPr marL="0" indent="0">
              <a:lnSpc>
                <a:spcPct val="150000"/>
              </a:lnSpc>
              <a:spcBef>
                <a:spcPts val="0"/>
              </a:spcBef>
              <a:buNone/>
            </a:pPr>
            <a:r>
              <a:rPr lang="zh-CN" sz="2000">
                <a:sym typeface="+mn-ea"/>
              </a:rPr>
              <a:t>(4)劳动产生语言，为意识的产生提供了物质外壳。</a:t>
            </a:r>
            <a:endParaRPr lang="zh-CN" sz="2000">
              <a:sym typeface="+mn-ea"/>
            </a:endParaRPr>
          </a:p>
          <a:p>
            <a:pPr marL="0" indent="0">
              <a:lnSpc>
                <a:spcPct val="150000"/>
              </a:lnSpc>
              <a:spcBef>
                <a:spcPts val="0"/>
              </a:spcBef>
              <a:buNone/>
            </a:pPr>
            <a:r>
              <a:rPr lang="zh-CN" sz="2000">
                <a:sym typeface="+mn-ea"/>
              </a:rPr>
              <a:t>(5)劳动丰富了意识的内容，推动了意识的发展。</a:t>
            </a:r>
            <a:endParaRPr lang="zh-CN" sz="2000">
              <a:sym typeface="+mn-ea"/>
            </a:endParaRPr>
          </a:p>
          <a:p>
            <a:pPr marL="0" indent="0">
              <a:lnSpc>
                <a:spcPct val="150000"/>
              </a:lnSpc>
              <a:spcBef>
                <a:spcPts val="0"/>
              </a:spcBef>
              <a:buNone/>
            </a:pPr>
            <a:r>
              <a:rPr lang="zh-CN" sz="2000">
                <a:sym typeface="+mn-ea"/>
              </a:rPr>
              <a:t>(二）意识的本质</a:t>
            </a:r>
            <a:endParaRPr lang="zh-CN" sz="2000">
              <a:sym typeface="+mn-ea"/>
            </a:endParaRPr>
          </a:p>
          <a:p>
            <a:pPr marL="0" indent="0">
              <a:lnSpc>
                <a:spcPct val="150000"/>
              </a:lnSpc>
              <a:spcBef>
                <a:spcPts val="0"/>
              </a:spcBef>
              <a:buNone/>
            </a:pPr>
            <a:r>
              <a:rPr lang="en-US" altLang="zh-CN" sz="2000">
                <a:sym typeface="+mn-ea"/>
              </a:rPr>
              <a:t>1.</a:t>
            </a:r>
            <a:r>
              <a:rPr lang="zh-CN" sz="2000">
                <a:sym typeface="+mn-ea"/>
              </a:rPr>
              <a:t>从生理基础上看，意识是人脑的机能。</a:t>
            </a:r>
            <a:endParaRPr lang="zh-CN" sz="2000">
              <a:sym typeface="+mn-ea"/>
            </a:endParaRPr>
          </a:p>
          <a:p>
            <a:pPr marL="0" indent="0">
              <a:lnSpc>
                <a:spcPct val="150000"/>
              </a:lnSpc>
              <a:spcBef>
                <a:spcPts val="0"/>
              </a:spcBef>
              <a:buNone/>
            </a:pPr>
            <a:r>
              <a:rPr lang="zh-CN" sz="2000">
                <a:sym typeface="+mn-ea"/>
              </a:rPr>
              <a:t>2.从内容上看，意识是客观存在的反映。</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马克思主义关于意识的基本观点</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一、意识的能动作用</a:t>
            </a:r>
            <a:endParaRPr lang="zh-CN" sz="2000">
              <a:sym typeface="+mn-ea"/>
            </a:endParaRPr>
          </a:p>
          <a:p>
            <a:pPr marL="0" indent="0">
              <a:lnSpc>
                <a:spcPct val="150000"/>
              </a:lnSpc>
              <a:spcBef>
                <a:spcPts val="0"/>
              </a:spcBef>
              <a:buNone/>
            </a:pPr>
            <a:r>
              <a:rPr lang="zh-CN" sz="2000">
                <a:sym typeface="+mn-ea"/>
              </a:rPr>
              <a:t>(一）	物质和意识的辩证关系</a:t>
            </a:r>
            <a:endParaRPr lang="zh-CN" sz="2000">
              <a:sym typeface="+mn-ea"/>
            </a:endParaRPr>
          </a:p>
          <a:p>
            <a:pPr marL="0" indent="0">
              <a:lnSpc>
                <a:spcPct val="150000"/>
              </a:lnSpc>
              <a:spcBef>
                <a:spcPts val="0"/>
              </a:spcBef>
              <a:buNone/>
            </a:pPr>
            <a:r>
              <a:rPr lang="zh-CN" sz="2000">
                <a:sym typeface="+mn-ea"/>
              </a:rPr>
              <a:t>1.物质决定意识。</a:t>
            </a:r>
            <a:endParaRPr lang="zh-CN" sz="2000">
              <a:sym typeface="+mn-ea"/>
            </a:endParaRPr>
          </a:p>
          <a:p>
            <a:pPr marL="0" indent="0">
              <a:lnSpc>
                <a:spcPct val="150000"/>
              </a:lnSpc>
              <a:spcBef>
                <a:spcPts val="0"/>
              </a:spcBef>
              <a:buNone/>
            </a:pPr>
            <a:r>
              <a:rPr lang="zh-CN" sz="2000">
                <a:sym typeface="+mn-ea"/>
              </a:rPr>
              <a:t>2.意识对物质有能动的反作用。</a:t>
            </a:r>
            <a:endParaRPr lang="zh-CN" sz="2000">
              <a:sym typeface="+mn-ea"/>
            </a:endParaRPr>
          </a:p>
          <a:p>
            <a:pPr marL="0" indent="0">
              <a:lnSpc>
                <a:spcPct val="150000"/>
              </a:lnSpc>
              <a:spcBef>
                <a:spcPts val="0"/>
              </a:spcBef>
              <a:buNone/>
            </a:pPr>
            <a:r>
              <a:rPr lang="zh-CN" sz="2000">
                <a:sym typeface="+mn-ea"/>
              </a:rPr>
              <a:t>(二）	意识能动作用的含义和表现</a:t>
            </a:r>
            <a:endParaRPr lang="zh-CN" sz="2000">
              <a:sym typeface="+mn-ea"/>
            </a:endParaRPr>
          </a:p>
          <a:p>
            <a:pPr marL="0" indent="0">
              <a:lnSpc>
                <a:spcPct val="150000"/>
              </a:lnSpc>
              <a:spcBef>
                <a:spcPts val="0"/>
              </a:spcBef>
              <a:buNone/>
            </a:pPr>
            <a:r>
              <a:rPr lang="zh-CN" sz="2000">
                <a:sym typeface="+mn-ea"/>
              </a:rPr>
              <a:t>1.意识能动作用的含义。</a:t>
            </a:r>
            <a:endParaRPr lang="zh-CN" sz="2000">
              <a:sym typeface="+mn-ea"/>
            </a:endParaRPr>
          </a:p>
          <a:p>
            <a:pPr marL="0" indent="0">
              <a:lnSpc>
                <a:spcPct val="150000"/>
              </a:lnSpc>
              <a:spcBef>
                <a:spcPts val="0"/>
              </a:spcBef>
              <a:buNone/>
            </a:pPr>
            <a:r>
              <a:rPr lang="zh-CN" sz="2000">
                <a:sym typeface="+mn-ea"/>
              </a:rPr>
              <a:t>所谓意识的能动作用，是指意识能够能动地反映客观事物，形成主观观念，并且自觉地指导人们进行实践活动，反作用于客观事物。</a:t>
            </a:r>
            <a:endParaRPr lang="zh-CN" sz="2000">
              <a:sym typeface="+mn-ea"/>
            </a:endParaRPr>
          </a:p>
          <a:p>
            <a:pPr marL="0" indent="0">
              <a:lnSpc>
                <a:spcPct val="150000"/>
              </a:lnSpc>
              <a:spcBef>
                <a:spcPts val="0"/>
              </a:spcBef>
              <a:buNone/>
            </a:pPr>
            <a:r>
              <a:rPr lang="zh-CN" sz="2000">
                <a:sym typeface="+mn-ea"/>
              </a:rPr>
              <a:t>2.意识能动作用的表现。</a:t>
            </a:r>
            <a:endParaRPr lang="zh-CN" sz="2000">
              <a:sym typeface="+mn-ea"/>
            </a:endParaRPr>
          </a:p>
          <a:p>
            <a:pPr marL="0" indent="0">
              <a:lnSpc>
                <a:spcPct val="150000"/>
              </a:lnSpc>
              <a:spcBef>
                <a:spcPts val="0"/>
              </a:spcBef>
              <a:buNone/>
            </a:pPr>
            <a:r>
              <a:rPr lang="zh-CN" sz="2000">
                <a:sym typeface="+mn-ea"/>
              </a:rPr>
              <a:t>(1)意识活动具有目的性和计划性。</a:t>
            </a:r>
            <a:endParaRPr lang="zh-CN" sz="2000">
              <a:sym typeface="+mn-ea"/>
            </a:endParaRPr>
          </a:p>
          <a:p>
            <a:pPr marL="0" indent="0">
              <a:lnSpc>
                <a:spcPct val="150000"/>
              </a:lnSpc>
              <a:spcBef>
                <a:spcPts val="0"/>
              </a:spcBef>
              <a:buNone/>
            </a:pPr>
            <a:r>
              <a:rPr lang="zh-CN" sz="2000">
                <a:sym typeface="+mn-ea"/>
              </a:rPr>
              <a:t>(2)意识活动具有选择性和创造性。</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马克思主义关于意识的基本观点</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(3)意识活动对人体生理活动有控制作用。</a:t>
            </a:r>
            <a:endParaRPr lang="zh-CN" sz="2000">
              <a:sym typeface="+mn-ea"/>
            </a:endParaRPr>
          </a:p>
          <a:p>
            <a:pPr marL="0" indent="0">
              <a:lnSpc>
                <a:spcPct val="150000"/>
              </a:lnSpc>
              <a:spcBef>
                <a:spcPts val="0"/>
              </a:spcBef>
              <a:buNone/>
            </a:pPr>
            <a:r>
              <a:rPr lang="zh-CN" sz="2000">
                <a:sym typeface="+mn-ea"/>
              </a:rPr>
              <a:t>①意识活动对人体生理活动的影响。</a:t>
            </a:r>
            <a:endParaRPr lang="zh-CN" sz="2000">
              <a:sym typeface="+mn-ea"/>
            </a:endParaRPr>
          </a:p>
          <a:p>
            <a:pPr marL="0" indent="0">
              <a:lnSpc>
                <a:spcPct val="150000"/>
              </a:lnSpc>
              <a:spcBef>
                <a:spcPts val="0"/>
              </a:spcBef>
              <a:buNone/>
            </a:pPr>
            <a:r>
              <a:rPr lang="zh-CN" sz="2000">
                <a:sym typeface="+mn-ea"/>
              </a:rPr>
              <a:t>②意识活动对人的行为的约束。</a:t>
            </a:r>
            <a:endParaRPr lang="zh-CN" sz="2000">
              <a:sym typeface="+mn-ea"/>
            </a:endParaRPr>
          </a:p>
          <a:p>
            <a:pPr marL="0" indent="0">
              <a:lnSpc>
                <a:spcPct val="150000"/>
              </a:lnSpc>
              <a:spcBef>
                <a:spcPts val="0"/>
              </a:spcBef>
              <a:buNone/>
            </a:pPr>
            <a:r>
              <a:rPr lang="zh-CN" sz="2000">
                <a:sym typeface="+mn-ea"/>
              </a:rPr>
              <a:t>(4)意识活动对客观世界具有改造作用。</a:t>
            </a:r>
            <a:endParaRPr lang="zh-CN" sz="2000">
              <a:sym typeface="+mn-ea"/>
            </a:endParaRPr>
          </a:p>
          <a:p>
            <a:pPr marL="0" indent="0">
              <a:lnSpc>
                <a:spcPct val="150000"/>
              </a:lnSpc>
              <a:spcBef>
                <a:spcPts val="0"/>
              </a:spcBef>
              <a:buNone/>
            </a:pPr>
            <a:r>
              <a:rPr lang="zh-CN" sz="2000">
                <a:sym typeface="+mn-ea"/>
              </a:rPr>
              <a:t>意识的能动性不仅表现在人们在实践中形成正确的思想，更重要的是表现在以这些正确的思想为指导，通过实践把观念的东西变为现实，在自然界打上人类意志的印记。</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马克思主义关于意识的基本观点</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二、发挥人的主观能动性</a:t>
            </a:r>
            <a:endParaRPr lang="zh-CN" sz="2000">
              <a:sym typeface="+mn-ea"/>
            </a:endParaRPr>
          </a:p>
          <a:p>
            <a:pPr marL="0" indent="0">
              <a:lnSpc>
                <a:spcPct val="150000"/>
              </a:lnSpc>
              <a:spcBef>
                <a:spcPts val="0"/>
              </a:spcBef>
              <a:buNone/>
            </a:pPr>
            <a:r>
              <a:rPr lang="zh-CN" sz="2000">
                <a:sym typeface="+mn-ea"/>
              </a:rPr>
              <a:t>(一）发挥主观能动性的基本途径</a:t>
            </a:r>
            <a:endParaRPr lang="zh-CN" sz="2000">
              <a:sym typeface="+mn-ea"/>
            </a:endParaRPr>
          </a:p>
          <a:p>
            <a:pPr marL="0" indent="0">
              <a:lnSpc>
                <a:spcPct val="150000"/>
              </a:lnSpc>
              <a:spcBef>
                <a:spcPts val="0"/>
              </a:spcBef>
              <a:buNone/>
            </a:pPr>
            <a:r>
              <a:rPr lang="zh-CN" sz="2000">
                <a:sym typeface="+mn-ea"/>
              </a:rPr>
              <a:t>1.要在承认物质决定意识的前提下，承认和发挥意识对物质的能动作用。</a:t>
            </a:r>
            <a:endParaRPr lang="zh-CN" sz="2000">
              <a:sym typeface="+mn-ea"/>
            </a:endParaRPr>
          </a:p>
          <a:p>
            <a:pPr marL="0" indent="0">
              <a:lnSpc>
                <a:spcPct val="150000"/>
              </a:lnSpc>
              <a:spcBef>
                <a:spcPts val="0"/>
              </a:spcBef>
              <a:buNone/>
            </a:pPr>
            <a:r>
              <a:rPr lang="en-US" altLang="zh-CN" sz="2000">
                <a:sym typeface="+mn-ea"/>
              </a:rPr>
              <a:t>2.</a:t>
            </a:r>
            <a:r>
              <a:rPr lang="zh-CN" sz="2000">
                <a:sym typeface="+mn-ea"/>
              </a:rPr>
              <a:t>要正确认识和严格遵循客观规律。</a:t>
            </a:r>
            <a:endParaRPr lang="zh-CN" sz="2000">
              <a:sym typeface="+mn-ea"/>
            </a:endParaRPr>
          </a:p>
          <a:p>
            <a:pPr marL="0" indent="0">
              <a:lnSpc>
                <a:spcPct val="150000"/>
              </a:lnSpc>
              <a:spcBef>
                <a:spcPts val="0"/>
              </a:spcBef>
              <a:buNone/>
            </a:pPr>
            <a:r>
              <a:rPr lang="zh-CN" sz="2000">
                <a:sym typeface="+mn-ea"/>
              </a:rPr>
              <a:t>3.必须具备一定的物质条件和手段。</a:t>
            </a:r>
            <a:endParaRPr lang="zh-CN" sz="2000">
              <a:sym typeface="+mn-ea"/>
            </a:endParaRPr>
          </a:p>
          <a:p>
            <a:pPr marL="0" indent="0">
              <a:lnSpc>
                <a:spcPct val="150000"/>
              </a:lnSpc>
              <a:spcBef>
                <a:spcPts val="0"/>
              </a:spcBef>
              <a:buNone/>
            </a:pPr>
            <a:r>
              <a:rPr lang="zh-CN" sz="2000">
                <a:sym typeface="+mn-ea"/>
              </a:rPr>
              <a:t>4.必须通过社会实践活动来实现。</a:t>
            </a:r>
            <a:endParaRPr lang="zh-CN" sz="2000">
              <a:sym typeface="+mn-ea"/>
            </a:endParaRPr>
          </a:p>
          <a:p>
            <a:pPr marL="0" indent="0">
              <a:lnSpc>
                <a:spcPct val="150000"/>
              </a:lnSpc>
              <a:spcBef>
                <a:spcPts val="0"/>
              </a:spcBef>
              <a:buNone/>
            </a:pPr>
            <a:r>
              <a:rPr lang="zh-CN" sz="2000">
                <a:sym typeface="+mn-ea"/>
              </a:rPr>
              <a:t>5.必须考虑与事物密切联系的环境。</a:t>
            </a:r>
            <a:endParaRPr lang="zh-CN" sz="2000">
              <a:sym typeface="+mn-ea"/>
            </a:endParaRPr>
          </a:p>
          <a:p>
            <a:pPr marL="0" indent="0">
              <a:lnSpc>
                <a:spcPct val="150000"/>
              </a:lnSpc>
              <a:spcBef>
                <a:spcPts val="0"/>
              </a:spcBef>
              <a:buNone/>
            </a:pPr>
            <a:r>
              <a:rPr lang="zh-CN" sz="2000">
                <a:sym typeface="+mn-ea"/>
              </a:rPr>
              <a:t>(二）主观能动性与客观规律性</a:t>
            </a:r>
            <a:endParaRPr lang="zh-CN" sz="2000">
              <a:sym typeface="+mn-ea"/>
            </a:endParaRPr>
          </a:p>
          <a:p>
            <a:pPr marL="0" indent="0">
              <a:lnSpc>
                <a:spcPct val="150000"/>
              </a:lnSpc>
              <a:spcBef>
                <a:spcPts val="0"/>
              </a:spcBef>
              <a:buNone/>
            </a:pPr>
            <a:r>
              <a:rPr lang="zh-CN" sz="2000">
                <a:sym typeface="+mn-ea"/>
              </a:rPr>
              <a:t>1.规律及其客观性。</a:t>
            </a:r>
            <a:endParaRPr lang="zh-CN" sz="2000">
              <a:sym typeface="+mn-ea"/>
            </a:endParaRPr>
          </a:p>
          <a:p>
            <a:pPr marL="0" indent="0">
              <a:lnSpc>
                <a:spcPct val="150000"/>
              </a:lnSpc>
              <a:spcBef>
                <a:spcPts val="0"/>
              </a:spcBef>
              <a:buNone/>
            </a:pPr>
            <a:r>
              <a:rPr lang="zh-CN" sz="2000">
                <a:sym typeface="+mn-ea"/>
              </a:rPr>
              <a:t>(1)规律的含义及其理解。</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zh-CN">
                <a:latin typeface="微软雅黑" panose="020B0503020204020204" pitchFamily="2" charset="-122"/>
                <a:ea typeface="微软雅黑" panose="020B0503020204020204" pitchFamily="2" charset="-122"/>
                <a:cs typeface="微软雅黑" panose="020B0503020204020204" pitchFamily="2" charset="-122"/>
              </a:rPr>
              <a:t>目   录</a:t>
            </a:r>
            <a:endParaRPr lang="zh-CN">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6146" name="文本占位符 7170"/>
          <p:cNvSpPr/>
          <p:nvPr>
            <p:ph idx="1"/>
          </p:nvPr>
        </p:nvSpPr>
        <p:spPr>
          <a:noFill/>
          <a:ln w="0">
            <a:noFill/>
          </a:ln>
        </p:spPr>
        <p:txBody>
          <a:bodyPr anchor="t"/>
          <a:p>
            <a:r>
              <a:rPr lang="zh-CN" sz="2400"/>
              <a:t>马克思主义哲学是科学的世界观和方法论</a:t>
            </a:r>
            <a:endParaRPr lang="zh-CN" sz="2400"/>
          </a:p>
          <a:p>
            <a:r>
              <a:rPr lang="zh-CN" sz="2400"/>
              <a:t>物质和意识</a:t>
            </a:r>
            <a:endParaRPr lang="zh-CN" sz="2400"/>
          </a:p>
          <a:p>
            <a:r>
              <a:rPr lang="zh-CN" sz="2400"/>
              <a:t>事物的联系、发展及其规律</a:t>
            </a:r>
            <a:endParaRPr lang="zh-CN" sz="2400"/>
          </a:p>
          <a:p>
            <a:r>
              <a:rPr lang="zh-CN" sz="2400"/>
              <a:t>实践和认识</a:t>
            </a:r>
            <a:endParaRPr lang="zh-CN" sz="2400"/>
          </a:p>
          <a:p>
            <a:r>
              <a:rPr lang="zh-CN" sz="2400"/>
              <a:t>社会存在发展的基础和基本结构</a:t>
            </a:r>
            <a:endParaRPr lang="zh-CN" sz="2400"/>
          </a:p>
          <a:p>
            <a:r>
              <a:rPr lang="zh-CN" sz="2400"/>
              <a:t>社会发展的动力系统和历史进程</a:t>
            </a:r>
            <a:endParaRPr lang="zh-CN" sz="2400"/>
          </a:p>
          <a:p>
            <a:pPr marL="0" indent="0">
              <a:buNone/>
            </a:pPr>
            <a:endParaRPr lang="zh-CN" sz="2400"/>
          </a:p>
          <a:p>
            <a:pPr marL="0" indent="0">
              <a:buNone/>
            </a:pPr>
            <a:endParaRPr lang="zh-CN"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马克思主义关于意识的基本观点</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①规律是一种本质的联系。</a:t>
            </a:r>
            <a:endParaRPr lang="zh-CN" sz="2000">
              <a:sym typeface="+mn-ea"/>
            </a:endParaRPr>
          </a:p>
          <a:p>
            <a:pPr marL="0" indent="0">
              <a:lnSpc>
                <a:spcPct val="150000"/>
              </a:lnSpc>
              <a:spcBef>
                <a:spcPts val="0"/>
              </a:spcBef>
              <a:buNone/>
            </a:pPr>
            <a:r>
              <a:rPr lang="zh-CN" sz="2000">
                <a:sym typeface="+mn-ea"/>
              </a:rPr>
              <a:t>②规律是一种必然的联系。</a:t>
            </a:r>
            <a:endParaRPr lang="zh-CN" sz="2000">
              <a:sym typeface="+mn-ea"/>
            </a:endParaRPr>
          </a:p>
          <a:p>
            <a:pPr marL="0" indent="0">
              <a:lnSpc>
                <a:spcPct val="150000"/>
              </a:lnSpc>
              <a:spcBef>
                <a:spcPts val="0"/>
              </a:spcBef>
              <a:buNone/>
            </a:pPr>
            <a:r>
              <a:rPr lang="zh-CN" sz="2000">
                <a:sym typeface="+mn-ea"/>
              </a:rPr>
              <a:t>③规律是一种稳定的联系。</a:t>
            </a:r>
            <a:endParaRPr lang="zh-CN" sz="2000">
              <a:sym typeface="+mn-ea"/>
            </a:endParaRPr>
          </a:p>
          <a:p>
            <a:pPr marL="0" indent="0">
              <a:lnSpc>
                <a:spcPct val="150000"/>
              </a:lnSpc>
              <a:spcBef>
                <a:spcPts val="0"/>
              </a:spcBef>
              <a:buNone/>
            </a:pPr>
            <a:r>
              <a:rPr lang="zh-CN" sz="2000">
                <a:sym typeface="+mn-ea"/>
              </a:rPr>
              <a:t>(2)规律的客观性。</a:t>
            </a:r>
            <a:endParaRPr lang="zh-CN" sz="2000">
              <a:sym typeface="+mn-ea"/>
            </a:endParaRPr>
          </a:p>
          <a:p>
            <a:pPr marL="0" indent="0">
              <a:lnSpc>
                <a:spcPct val="150000"/>
              </a:lnSpc>
              <a:spcBef>
                <a:spcPts val="0"/>
              </a:spcBef>
              <a:buNone/>
            </a:pPr>
            <a:r>
              <a:rPr lang="zh-CN" sz="2000">
                <a:sym typeface="+mn-ea"/>
              </a:rPr>
              <a:t>客观性是规律最主要的性质。</a:t>
            </a:r>
            <a:endParaRPr lang="zh-CN" sz="2000">
              <a:sym typeface="+mn-ea"/>
            </a:endParaRPr>
          </a:p>
          <a:p>
            <a:pPr marL="0" indent="0">
              <a:lnSpc>
                <a:spcPct val="150000"/>
              </a:lnSpc>
              <a:spcBef>
                <a:spcPts val="0"/>
              </a:spcBef>
              <a:buNone/>
            </a:pPr>
            <a:r>
              <a:rPr lang="zh-CN" sz="2000">
                <a:sym typeface="+mn-ea"/>
              </a:rPr>
              <a:t>2.主观能动性与客观规律性的关系。</a:t>
            </a:r>
            <a:endParaRPr lang="zh-CN" sz="2000">
              <a:sym typeface="+mn-ea"/>
            </a:endParaRPr>
          </a:p>
          <a:p>
            <a:pPr marL="0" indent="0">
              <a:lnSpc>
                <a:spcPct val="150000"/>
              </a:lnSpc>
              <a:spcBef>
                <a:spcPts val="0"/>
              </a:spcBef>
              <a:buNone/>
            </a:pPr>
            <a:r>
              <a:rPr lang="zh-CN" sz="2000">
                <a:sym typeface="+mn-ea"/>
              </a:rPr>
              <a:t>(1)尊重客观规律和发挥主观能动性是辩证统一的，具体体现在：</a:t>
            </a:r>
            <a:endParaRPr lang="zh-CN" sz="2000">
              <a:sym typeface="+mn-ea"/>
            </a:endParaRPr>
          </a:p>
          <a:p>
            <a:pPr marL="0" indent="0">
              <a:lnSpc>
                <a:spcPct val="150000"/>
              </a:lnSpc>
              <a:spcBef>
                <a:spcPts val="0"/>
              </a:spcBef>
              <a:buNone/>
            </a:pPr>
            <a:r>
              <a:rPr lang="zh-CN" sz="2000">
                <a:sym typeface="+mn-ea"/>
              </a:rPr>
              <a:t>①尊重客观规律是发挥主观能动性的前提。</a:t>
            </a:r>
            <a:endParaRPr lang="zh-CN" sz="2000">
              <a:sym typeface="+mn-ea"/>
            </a:endParaRPr>
          </a:p>
          <a:p>
            <a:pPr marL="0" indent="0">
              <a:lnSpc>
                <a:spcPct val="150000"/>
              </a:lnSpc>
              <a:spcBef>
                <a:spcPts val="0"/>
              </a:spcBef>
              <a:buNone/>
            </a:pPr>
            <a:r>
              <a:rPr lang="zh-CN" sz="2000">
                <a:sym typeface="+mn-ea"/>
              </a:rPr>
              <a:t>②认识和利用规律又必须发挥人的主观能动性。</a:t>
            </a:r>
            <a:endParaRPr lang="zh-CN" sz="2000">
              <a:sym typeface="+mn-ea"/>
            </a:endParaRPr>
          </a:p>
          <a:p>
            <a:pPr marL="0" indent="0">
              <a:lnSpc>
                <a:spcPct val="150000"/>
              </a:lnSpc>
              <a:spcBef>
                <a:spcPts val="0"/>
              </a:spcBef>
              <a:buNone/>
            </a:pPr>
            <a:r>
              <a:rPr lang="zh-CN" sz="2000">
                <a:sym typeface="+mn-ea"/>
              </a:rPr>
              <a:t>(2)坚持尊重客观规律和发挥主观能动性相统一的方法论意义。</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马克思主义关于意识的基本观点</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♦在社会主义现代化建设中，必须把尊重客观规律和发挥主观能动性有机结合起来,把高度的革命热情和科学的求实态度结合起来。</a:t>
            </a:r>
            <a:endParaRPr lang="zh-CN" sz="2000">
              <a:sym typeface="+mn-ea"/>
            </a:endParaRPr>
          </a:p>
          <a:p>
            <a:pPr marL="0" indent="0">
              <a:lnSpc>
                <a:spcPct val="150000"/>
              </a:lnSpc>
              <a:spcBef>
                <a:spcPts val="0"/>
              </a:spcBef>
              <a:buNone/>
            </a:pPr>
            <a:r>
              <a:rPr lang="zh-CN" sz="2000">
                <a:sym typeface="+mn-ea"/>
              </a:rPr>
              <a:t>♦既要充分发挥广大人民群众的积极性和创造性，又要踏踏实实,按规律办事。</a:t>
            </a:r>
            <a:endParaRPr lang="zh-CN" sz="2000">
              <a:sym typeface="+mn-ea"/>
            </a:endParaRPr>
          </a:p>
          <a:p>
            <a:pPr marL="0" indent="0">
              <a:lnSpc>
                <a:spcPct val="150000"/>
              </a:lnSpc>
              <a:spcBef>
                <a:spcPts val="0"/>
              </a:spcBef>
              <a:buNone/>
            </a:pPr>
            <a:r>
              <a:rPr lang="zh-CN" sz="2000">
                <a:sym typeface="+mn-ea"/>
              </a:rPr>
              <a:t>♦坚决反对片面强调发挥人的主观能动性，无视客观规律的制约，盲目蛮干。</a:t>
            </a:r>
            <a:endParaRPr lang="zh-CN" sz="2000">
              <a:sym typeface="+mn-ea"/>
            </a:endParaRPr>
          </a:p>
          <a:p>
            <a:pPr marL="0" indent="0">
              <a:lnSpc>
                <a:spcPct val="150000"/>
              </a:lnSpc>
              <a:spcBef>
                <a:spcPts val="0"/>
              </a:spcBef>
              <a:buNone/>
            </a:pPr>
            <a:r>
              <a:rPr lang="zh-CN" sz="2000">
                <a:sym typeface="+mn-ea"/>
              </a:rPr>
              <a:t>♦同时，也要反对借口尊重客观规律，不发挥人的主观能动性，因循守旧，墨守成规。</a:t>
            </a:r>
            <a:endParaRPr lang="zh-CN" sz="2000">
              <a:sym typeface="+mn-ea"/>
            </a:endParaRPr>
          </a:p>
          <a:p>
            <a:pPr marL="0" indent="0">
              <a:lnSpc>
                <a:spcPct val="150000"/>
              </a:lnSpc>
              <a:spcBef>
                <a:spcPts val="0"/>
              </a:spcBef>
              <a:buNone/>
            </a:pPr>
            <a:r>
              <a:rPr lang="zh-CN" sz="2000">
                <a:sym typeface="+mn-ea"/>
              </a:rPr>
              <a:t>♦我们既要从中国实际出发，按规律办事，又要解放思想，勇于开拓创新。</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第三节   世界的物质统一性</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一、一切从实际出发、实事求是的含义</a:t>
            </a:r>
            <a:endParaRPr lang="zh-CN" sz="2000">
              <a:sym typeface="+mn-ea"/>
            </a:endParaRPr>
          </a:p>
          <a:p>
            <a:pPr marL="0" indent="0">
              <a:lnSpc>
                <a:spcPct val="150000"/>
              </a:lnSpc>
              <a:spcBef>
                <a:spcPts val="0"/>
              </a:spcBef>
              <a:buNone/>
            </a:pPr>
            <a:r>
              <a:rPr lang="zh-CN" sz="2000">
                <a:sym typeface="+mn-ea"/>
              </a:rPr>
              <a:t>所谓从实际出发，就是根据客观存在的实际情况，按照事物的本来面目去认识事物，找出事物和现象之间的固有联系，从而决定我们的主观思想和行动。</a:t>
            </a:r>
            <a:endParaRPr lang="zh-CN" sz="2000">
              <a:sym typeface="+mn-ea"/>
            </a:endParaRPr>
          </a:p>
          <a:p>
            <a:pPr marL="0" indent="0">
              <a:lnSpc>
                <a:spcPct val="150000"/>
              </a:lnSpc>
              <a:spcBef>
                <a:spcPts val="0"/>
              </a:spcBef>
              <a:buNone/>
            </a:pPr>
            <a:r>
              <a:rPr lang="zh-CN" sz="2000">
                <a:sym typeface="+mn-ea"/>
              </a:rPr>
              <a:t>一切从实际出发，也就是实事求是。所谓实事求是，就是从客观实际出发，找出事物发展的规律，按规律办事。</a:t>
            </a:r>
            <a:endParaRPr lang="zh-CN" sz="2000">
              <a:sym typeface="+mn-ea"/>
            </a:endParaRPr>
          </a:p>
          <a:p>
            <a:pPr marL="0" indent="0">
              <a:lnSpc>
                <a:spcPct val="150000"/>
              </a:lnSpc>
              <a:spcBef>
                <a:spcPts val="0"/>
              </a:spcBef>
              <a:buNone/>
            </a:pPr>
            <a:r>
              <a:rPr lang="zh-CN" sz="2000">
                <a:sym typeface="+mn-ea"/>
              </a:rPr>
              <a:t>二、	一切从实际出发、实事求是的方法论要求</a:t>
            </a:r>
            <a:endParaRPr lang="zh-CN" sz="2000">
              <a:sym typeface="+mn-ea"/>
            </a:endParaRPr>
          </a:p>
          <a:p>
            <a:pPr marL="0" indent="0">
              <a:lnSpc>
                <a:spcPct val="150000"/>
              </a:lnSpc>
              <a:spcBef>
                <a:spcPts val="0"/>
              </a:spcBef>
              <a:buNone/>
            </a:pPr>
            <a:r>
              <a:rPr lang="zh-CN" sz="2000">
                <a:sym typeface="+mn-ea"/>
              </a:rPr>
              <a:t>(一）	坚持唯物论与辩证法的统一</a:t>
            </a:r>
            <a:endParaRPr lang="zh-CN" sz="2000">
              <a:sym typeface="+mn-ea"/>
            </a:endParaRPr>
          </a:p>
          <a:p>
            <a:pPr marL="0" indent="0">
              <a:lnSpc>
                <a:spcPct val="150000"/>
              </a:lnSpc>
              <a:spcBef>
                <a:spcPts val="0"/>
              </a:spcBef>
              <a:buNone/>
            </a:pPr>
            <a:r>
              <a:rPr lang="zh-CN" sz="2000">
                <a:sym typeface="+mn-ea"/>
              </a:rPr>
              <a:t>(二）	一切从实际出发、实事求是的具体要求</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第三节   世界的物质统一性</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要做到一切从实际出发、实事求是，就必须从调查研究入手。具体要做到：</a:t>
            </a:r>
            <a:endParaRPr lang="zh-CN" sz="2000">
              <a:sym typeface="+mn-ea"/>
            </a:endParaRPr>
          </a:p>
          <a:p>
            <a:pPr marL="0" indent="0">
              <a:lnSpc>
                <a:spcPct val="150000"/>
              </a:lnSpc>
              <a:spcBef>
                <a:spcPts val="0"/>
              </a:spcBef>
              <a:buNone/>
            </a:pPr>
            <a:r>
              <a:rPr lang="zh-CN" sz="2000">
                <a:sym typeface="+mn-ea"/>
              </a:rPr>
              <a:t>1.要深人实际，到群众中去做调查，掌握大量的、真实的第一手材料。</a:t>
            </a:r>
            <a:endParaRPr lang="zh-CN" sz="2000">
              <a:sym typeface="+mn-ea"/>
            </a:endParaRPr>
          </a:p>
          <a:p>
            <a:pPr marL="0" indent="0">
              <a:lnSpc>
                <a:spcPct val="150000"/>
              </a:lnSpc>
              <a:spcBef>
                <a:spcPts val="0"/>
              </a:spcBef>
              <a:buNone/>
            </a:pPr>
            <a:r>
              <a:rPr lang="zh-CN" sz="2000">
                <a:sym typeface="+mn-ea"/>
              </a:rPr>
              <a:t>2.材料一定要多，个别少量材料不足以反映全面的情况。</a:t>
            </a:r>
            <a:endParaRPr lang="zh-CN" sz="2000">
              <a:sym typeface="+mn-ea"/>
            </a:endParaRPr>
          </a:p>
          <a:p>
            <a:pPr marL="0" indent="0">
              <a:lnSpc>
                <a:spcPct val="150000"/>
              </a:lnSpc>
              <a:spcBef>
                <a:spcPts val="0"/>
              </a:spcBef>
              <a:buNone/>
            </a:pPr>
            <a:r>
              <a:rPr lang="zh-CN" sz="2000">
                <a:sym typeface="+mn-ea"/>
              </a:rPr>
              <a:t>3.材料一定要真实，因为虚假的材料不反映实际情况，会使认识脱离实际。</a:t>
            </a:r>
            <a:endParaRPr lang="zh-CN" sz="2000">
              <a:sym typeface="+mn-ea"/>
            </a:endParaRPr>
          </a:p>
          <a:p>
            <a:pPr marL="0" indent="0">
              <a:lnSpc>
                <a:spcPct val="150000"/>
              </a:lnSpc>
              <a:spcBef>
                <a:spcPts val="0"/>
              </a:spcBef>
              <a:buNone/>
            </a:pPr>
            <a:r>
              <a:rPr lang="zh-CN" sz="2000">
                <a:sym typeface="+mn-ea"/>
              </a:rPr>
              <a:t>4.要第一手材料，因为第一手材料是从实际中直接得来的，同实际最贴近。</a:t>
            </a:r>
            <a:endParaRPr lang="zh-CN" sz="2000">
              <a:sym typeface="+mn-ea"/>
            </a:endParaRPr>
          </a:p>
          <a:p>
            <a:pPr marL="0" indent="0">
              <a:lnSpc>
                <a:spcPct val="150000"/>
              </a:lnSpc>
              <a:spcBef>
                <a:spcPts val="0"/>
              </a:spcBef>
              <a:buNone/>
            </a:pPr>
            <a:r>
              <a:rPr lang="en-US" altLang="zh-CN" sz="2000">
                <a:sym typeface="+mn-ea"/>
              </a:rPr>
              <a:t>5.</a:t>
            </a:r>
            <a:r>
              <a:rPr lang="zh-CN" sz="2000">
                <a:sym typeface="+mn-ea"/>
              </a:rPr>
              <a:t>对于搜集得来的材料还要作认真的研究，以进一步确定材料的真伪和价值，并从材料中引出路线、方针、政策、计划、方案和办法来，以便去指导人们的实践，实现对世界的改造。</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第三节   世界的物质统一性</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三、	一切从实际出发、实事求是的方法论意义</a:t>
            </a:r>
            <a:endParaRPr lang="zh-CN" sz="2000">
              <a:sym typeface="+mn-ea"/>
            </a:endParaRPr>
          </a:p>
          <a:p>
            <a:pPr marL="0" indent="0">
              <a:lnSpc>
                <a:spcPct val="150000"/>
              </a:lnSpc>
              <a:spcBef>
                <a:spcPts val="0"/>
              </a:spcBef>
              <a:buNone/>
            </a:pPr>
            <a:r>
              <a:rPr lang="zh-CN" sz="2000">
                <a:sym typeface="+mn-ea"/>
              </a:rPr>
              <a:t>在实践中，坚持一切从实际出发、实事求是，就要与时俱进、解放思想。与时俱进，就是我们的全部理论和工作都要体现时代性，把握规律性，富于创造性。解放思想，就是在马克思主义指导下打破旧习惯势力和主观偏见的束缚，研究新情况，解决新问题，使主观思想和客观实际相符合。坚持党的思想路线，解放思想、实事求是、与时俱进，是我们党坚持先进性和增强创造力的决定性因素。</a:t>
            </a:r>
            <a:endParaRPr lang="zh-CN" sz="2000">
              <a:sym typeface="+mn-ea"/>
            </a:endParaRPr>
          </a:p>
          <a:p>
            <a:pPr marL="0" indent="0">
              <a:lnSpc>
                <a:spcPct val="150000"/>
              </a:lnSpc>
              <a:spcBef>
                <a:spcPts val="0"/>
              </a:spcBef>
              <a:buNone/>
            </a:pPr>
            <a:r>
              <a:rPr lang="zh-CN" sz="2000">
                <a:sym typeface="+mn-ea"/>
              </a:rPr>
              <a:t>坚持一切从实际出发、实事求是，既是我们党和国家正确地制定和执行路线、方针、政策的前提，也是我们每个人正确认识世界和改造世界的根本立足点。</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en-US" altLang="zh-CN" sz="3600">
                <a:latin typeface="微软雅黑" panose="020B0503020204020204" pitchFamily="2" charset="-122"/>
                <a:ea typeface="微软雅黑" panose="020B0503020204020204" pitchFamily="2" charset="-122"/>
                <a:cs typeface="微软雅黑" panose="020B0503020204020204" pitchFamily="2" charset="-122"/>
                <a:sym typeface="+mn-ea"/>
              </a:rPr>
              <a:t>第三章   事物的联系、发展及其规律</a:t>
            </a:r>
            <a:endParaRPr lang="en-US" altLang="zh-CN" sz="3600">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
        <p:nvSpPr>
          <p:cNvPr id="6146" name="文本占位符 7170"/>
          <p:cNvSpPr/>
          <p:nvPr>
            <p:ph idx="1"/>
          </p:nvPr>
        </p:nvSpPr>
        <p:spPr>
          <a:xfrm>
            <a:off x="457200" y="1143635"/>
            <a:ext cx="8229600" cy="5473700"/>
          </a:xfrm>
          <a:noFill/>
          <a:ln w="0">
            <a:noFill/>
          </a:ln>
        </p:spPr>
        <p:txBody>
          <a:bodyPr anchor="t"/>
          <a:p>
            <a:pPr marL="0" indent="0" algn="ctr">
              <a:lnSpc>
                <a:spcPct val="200000"/>
              </a:lnSpc>
              <a:spcBef>
                <a:spcPts val="0"/>
              </a:spcBef>
              <a:buNone/>
            </a:pPr>
            <a:r>
              <a:rPr lang="en-US" altLang="zh-CN" sz="2400">
                <a:sym typeface="+mn-ea"/>
              </a:rPr>
              <a:t>第一节   唯物辩证法的总特征  </a:t>
            </a:r>
            <a:endParaRPr lang="en-US" altLang="zh-CN" sz="2000">
              <a:sym typeface="+mn-ea"/>
            </a:endParaRPr>
          </a:p>
          <a:p>
            <a:pPr marL="0" indent="0" algn="l">
              <a:lnSpc>
                <a:spcPct val="200000"/>
              </a:lnSpc>
              <a:spcBef>
                <a:spcPts val="0"/>
              </a:spcBef>
              <a:buNone/>
            </a:pPr>
            <a:r>
              <a:rPr lang="en-US" altLang="zh-CN" sz="2000">
                <a:sym typeface="+mn-ea"/>
              </a:rPr>
              <a:t>一、事物的普遍联系</a:t>
            </a:r>
            <a:endParaRPr lang="en-US" altLang="zh-CN" sz="2000">
              <a:sym typeface="+mn-ea"/>
            </a:endParaRPr>
          </a:p>
          <a:p>
            <a:pPr marL="0" indent="0" algn="l">
              <a:lnSpc>
                <a:spcPct val="200000"/>
              </a:lnSpc>
              <a:spcBef>
                <a:spcPts val="0"/>
              </a:spcBef>
              <a:buNone/>
            </a:pPr>
            <a:r>
              <a:rPr lang="en-US" altLang="zh-CN" sz="2000">
                <a:sym typeface="+mn-ea"/>
              </a:rPr>
              <a:t>(一）	联系的普遍性</a:t>
            </a:r>
            <a:endParaRPr lang="en-US" altLang="zh-CN" sz="2000">
              <a:sym typeface="+mn-ea"/>
            </a:endParaRPr>
          </a:p>
          <a:p>
            <a:pPr marL="0" indent="0" algn="l">
              <a:lnSpc>
                <a:spcPct val="200000"/>
              </a:lnSpc>
              <a:spcBef>
                <a:spcPts val="0"/>
              </a:spcBef>
              <a:buNone/>
            </a:pPr>
            <a:r>
              <a:rPr lang="en-US" altLang="zh-CN" sz="2000">
                <a:sym typeface="+mn-ea"/>
              </a:rPr>
              <a:t>1.联系的含义。</a:t>
            </a:r>
            <a:endParaRPr lang="en-US" altLang="zh-CN" sz="2000">
              <a:sym typeface="+mn-ea"/>
            </a:endParaRPr>
          </a:p>
          <a:p>
            <a:pPr marL="0" indent="0" algn="l">
              <a:lnSpc>
                <a:spcPct val="200000"/>
              </a:lnSpc>
              <a:spcBef>
                <a:spcPts val="0"/>
              </a:spcBef>
              <a:buNone/>
            </a:pPr>
            <a:r>
              <a:rPr lang="en-US" altLang="zh-CN" sz="2000">
                <a:sym typeface="+mn-ea"/>
              </a:rPr>
              <a:t>联系是指事物之间以及事物内部诸要素之间相互影响、相互制约和相互作用的关系。</a:t>
            </a:r>
            <a:endParaRPr lang="en-US" altLang="zh-CN" sz="2000">
              <a:sym typeface="+mn-ea"/>
            </a:endParaRPr>
          </a:p>
          <a:p>
            <a:pPr marL="0" indent="0" algn="l">
              <a:lnSpc>
                <a:spcPct val="200000"/>
              </a:lnSpc>
              <a:spcBef>
                <a:spcPts val="0"/>
              </a:spcBef>
              <a:buNone/>
            </a:pPr>
            <a:r>
              <a:rPr lang="en-US" altLang="zh-CN" sz="2000">
                <a:sym typeface="+mn-ea"/>
              </a:rPr>
              <a:t>2.联系普遍性的体现。</a:t>
            </a:r>
            <a:endParaRPr lang="en-US" altLang="zh-CN" sz="2000">
              <a:sym typeface="+mn-ea"/>
            </a:endParaRPr>
          </a:p>
          <a:p>
            <a:pPr marL="0" indent="0" algn="l">
              <a:lnSpc>
                <a:spcPct val="200000"/>
              </a:lnSpc>
              <a:spcBef>
                <a:spcPts val="0"/>
              </a:spcBef>
              <a:buNone/>
            </a:pPr>
            <a:endParaRPr lang="en-US" altLang="zh-CN" sz="200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唯物辩证法的总特征  </a:t>
            </a:r>
            <a:endParaRPr lang="en-US" altLang="zh-CN" sz="2400">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gn="l">
              <a:lnSpc>
                <a:spcPct val="200000"/>
              </a:lnSpc>
              <a:spcBef>
                <a:spcPts val="0"/>
              </a:spcBef>
              <a:buNone/>
            </a:pPr>
            <a:r>
              <a:rPr lang="en-US" altLang="zh-CN" sz="2000">
                <a:sym typeface="+mn-ea"/>
              </a:rPr>
              <a:t>(1)任何事物都是由各个部分或要素组成的,事物内部的各个部分、要素、环节是互相联系的，它们构成一个有机整体。</a:t>
            </a:r>
            <a:endParaRPr lang="en-US" altLang="zh-CN" sz="2000">
              <a:sym typeface="+mn-ea"/>
            </a:endParaRPr>
          </a:p>
          <a:p>
            <a:pPr marL="0" indent="0" algn="l">
              <a:lnSpc>
                <a:spcPct val="200000"/>
              </a:lnSpc>
              <a:spcBef>
                <a:spcPts val="0"/>
              </a:spcBef>
              <a:buNone/>
            </a:pPr>
            <a:r>
              <a:rPr lang="en-US" altLang="zh-CN" sz="2000">
                <a:sym typeface="+mn-ea"/>
              </a:rPr>
              <a:t>(2)任何事物都不能孤立存在，都同其他事物处于相互联系之中。每一事物正是在这种相互联系之中才获得自身的规定，具有特定的地位、作用和意义。</a:t>
            </a:r>
            <a:endParaRPr lang="en-US" altLang="zh-CN" sz="2000">
              <a:sym typeface="+mn-ea"/>
            </a:endParaRPr>
          </a:p>
          <a:p>
            <a:pPr marL="0" indent="0" algn="l">
              <a:lnSpc>
                <a:spcPct val="200000"/>
              </a:lnSpc>
              <a:spcBef>
                <a:spcPts val="0"/>
              </a:spcBef>
              <a:buNone/>
            </a:pPr>
            <a:r>
              <a:rPr lang="en-US" altLang="zh-CN" sz="2000">
                <a:sym typeface="+mn-ea"/>
              </a:rPr>
              <a:t>(3)</a:t>
            </a:r>
            <a:r>
              <a:rPr lang="en-US" altLang="zh-CN" sz="2000">
                <a:sym typeface="+mn-ea"/>
              </a:rPr>
              <a:t>整个世界是一个相互联系的统一整体，而不是各种孤立的事物的机械堆积、凑合。</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唯物辩证法的总特征  </a:t>
            </a:r>
            <a:endParaRPr lang="en-US" altLang="zh-CN" sz="2400">
              <a:sym typeface="+mn-ea"/>
            </a:endParaRPr>
          </a:p>
        </p:txBody>
      </p:sp>
      <p:sp>
        <p:nvSpPr>
          <p:cNvPr id="6146" name="文本占位符 7170"/>
          <p:cNvSpPr/>
          <p:nvPr>
            <p:ph idx="1"/>
          </p:nvPr>
        </p:nvSpPr>
        <p:spPr>
          <a:xfrm>
            <a:off x="457200" y="1045210"/>
            <a:ext cx="8229600" cy="5386705"/>
          </a:xfrm>
          <a:noFill/>
          <a:ln w="0">
            <a:noFill/>
          </a:ln>
        </p:spPr>
        <p:txBody>
          <a:bodyPr anchor="t"/>
          <a:p>
            <a:pPr marL="0" indent="0" algn="l">
              <a:lnSpc>
                <a:spcPct val="200000"/>
              </a:lnSpc>
              <a:spcBef>
                <a:spcPts val="0"/>
              </a:spcBef>
              <a:buNone/>
            </a:pPr>
            <a:r>
              <a:rPr lang="en-US" altLang="zh-CN" sz="2000">
                <a:sym typeface="+mn-ea"/>
              </a:rPr>
              <a:t>(二）	联系的客观性</a:t>
            </a:r>
            <a:endParaRPr lang="en-US" altLang="zh-CN" sz="2000">
              <a:sym typeface="+mn-ea"/>
            </a:endParaRPr>
          </a:p>
          <a:p>
            <a:pPr marL="0" indent="0" algn="l">
              <a:lnSpc>
                <a:spcPct val="200000"/>
              </a:lnSpc>
              <a:spcBef>
                <a:spcPts val="0"/>
              </a:spcBef>
              <a:buNone/>
            </a:pPr>
            <a:r>
              <a:rPr lang="en-US" altLang="zh-CN" sz="2000">
                <a:sym typeface="+mn-ea"/>
              </a:rPr>
              <a:t>1.联系的客观性的含义。</a:t>
            </a:r>
            <a:endParaRPr lang="en-US" altLang="zh-CN" sz="2000">
              <a:sym typeface="+mn-ea"/>
            </a:endParaRPr>
          </a:p>
          <a:p>
            <a:pPr marL="0" indent="0" algn="l">
              <a:lnSpc>
                <a:spcPct val="200000"/>
              </a:lnSpc>
              <a:spcBef>
                <a:spcPts val="0"/>
              </a:spcBef>
              <a:buNone/>
            </a:pPr>
            <a:r>
              <a:rPr lang="en-US" altLang="zh-CN" sz="2000">
                <a:sym typeface="+mn-ea"/>
              </a:rPr>
              <a:t>联系不仅是普遍的，而且还是客观的。联系的客观性是指联系是客观事物本身所固有的，是不以人的主观意志为转移的。</a:t>
            </a:r>
            <a:endParaRPr lang="en-US" altLang="zh-CN" sz="2000">
              <a:sym typeface="+mn-ea"/>
            </a:endParaRPr>
          </a:p>
          <a:p>
            <a:pPr marL="0" indent="0" algn="l">
              <a:lnSpc>
                <a:spcPct val="200000"/>
              </a:lnSpc>
              <a:spcBef>
                <a:spcPts val="0"/>
              </a:spcBef>
              <a:buNone/>
            </a:pPr>
            <a:r>
              <a:rPr lang="en-US" altLang="zh-CN" sz="2000">
                <a:sym typeface="+mn-ea"/>
              </a:rPr>
              <a:t>2.联系客观性的体现。</a:t>
            </a:r>
            <a:endParaRPr lang="en-US" altLang="zh-CN" sz="2000">
              <a:sym typeface="+mn-ea"/>
            </a:endParaRPr>
          </a:p>
          <a:p>
            <a:pPr marL="0" indent="0" algn="l">
              <a:lnSpc>
                <a:spcPct val="200000"/>
              </a:lnSpc>
              <a:spcBef>
                <a:spcPts val="0"/>
              </a:spcBef>
              <a:buNone/>
            </a:pPr>
            <a:r>
              <a:rPr lang="en-US" altLang="zh-CN" sz="2000">
                <a:sym typeface="+mn-ea"/>
              </a:rPr>
              <a:t>(1)自然界事物之间的联系是客观的。</a:t>
            </a:r>
            <a:endParaRPr lang="en-US" altLang="zh-CN" sz="2000">
              <a:sym typeface="+mn-ea"/>
            </a:endParaRPr>
          </a:p>
          <a:p>
            <a:pPr marL="0" indent="0" algn="l">
              <a:lnSpc>
                <a:spcPct val="200000"/>
              </a:lnSpc>
              <a:spcBef>
                <a:spcPts val="0"/>
              </a:spcBef>
              <a:buNone/>
            </a:pPr>
            <a:r>
              <a:rPr lang="en-US" altLang="zh-CN" sz="2000">
                <a:sym typeface="+mn-ea"/>
              </a:rPr>
              <a:t>(2)</a:t>
            </a:r>
            <a:r>
              <a:rPr lang="en-US" altLang="zh-CN" sz="2000">
                <a:sym typeface="+mn-ea"/>
              </a:rPr>
              <a:t>人类实践创造的社会生活各个领域之间、各种事物之间的联系也是客观的。</a:t>
            </a: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第一节   唯物辩证法的总特征  </a:t>
            </a:r>
            <a:endParaRPr lang="en-US" altLang="zh-CN" sz="2400">
              <a:sym typeface="+mn-ea"/>
            </a:endParaRPr>
          </a:p>
        </p:txBody>
      </p:sp>
      <p:sp>
        <p:nvSpPr>
          <p:cNvPr id="6146" name="文本占位符 7170"/>
          <p:cNvSpPr/>
          <p:nvPr>
            <p:ph idx="1"/>
          </p:nvPr>
        </p:nvSpPr>
        <p:spPr>
          <a:xfrm>
            <a:off x="457200" y="1045210"/>
            <a:ext cx="8229600" cy="5539105"/>
          </a:xfrm>
          <a:noFill/>
          <a:ln w="0">
            <a:noFill/>
          </a:ln>
        </p:spPr>
        <p:txBody>
          <a:bodyPr anchor="t"/>
          <a:p>
            <a:pPr marL="0" indent="0" algn="l">
              <a:lnSpc>
                <a:spcPct val="200000"/>
              </a:lnSpc>
              <a:spcBef>
                <a:spcPts val="0"/>
              </a:spcBef>
              <a:buNone/>
            </a:pPr>
            <a:r>
              <a:rPr lang="en-US" altLang="zh-CN" sz="2000">
                <a:sym typeface="+mn-ea"/>
              </a:rPr>
              <a:t>(3)从与人类实践的关系来说，事物的联系可分为自在事物的联系与人为事物的联系。</a:t>
            </a:r>
            <a:endParaRPr lang="en-US" altLang="zh-CN" sz="2000">
              <a:sym typeface="+mn-ea"/>
            </a:endParaRPr>
          </a:p>
          <a:p>
            <a:pPr marL="0" indent="0" algn="l">
              <a:lnSpc>
                <a:spcPct val="200000"/>
              </a:lnSpc>
              <a:spcBef>
                <a:spcPts val="0"/>
              </a:spcBef>
              <a:buNone/>
            </a:pPr>
            <a:r>
              <a:rPr lang="en-US" altLang="zh-CN" sz="2000">
                <a:sym typeface="+mn-ea"/>
              </a:rPr>
              <a:t>(三）联系的复杂多样性</a:t>
            </a:r>
            <a:endParaRPr lang="en-US" altLang="zh-CN" sz="2000">
              <a:sym typeface="+mn-ea"/>
            </a:endParaRPr>
          </a:p>
          <a:p>
            <a:pPr marL="0" indent="0" algn="l">
              <a:lnSpc>
                <a:spcPct val="200000"/>
              </a:lnSpc>
              <a:spcBef>
                <a:spcPts val="0"/>
              </a:spcBef>
              <a:buNone/>
            </a:pPr>
            <a:r>
              <a:rPr lang="en-US" altLang="zh-CN" sz="2000">
                <a:sym typeface="+mn-ea"/>
              </a:rPr>
              <a:t>世界上的事物千差万别，联系也多种多样。大体上说主要有直接联系和间接联系、内部联系和外部联系、本质联系和非本质联系、必然联系和偶然联系、主要联系和次要联系等等。</a:t>
            </a:r>
            <a:endParaRPr lang="en-US" altLang="zh-CN" sz="2000">
              <a:sym typeface="+mn-ea"/>
            </a:endParaRPr>
          </a:p>
          <a:p>
            <a:pPr marL="0" indent="0" algn="l">
              <a:lnSpc>
                <a:spcPct val="200000"/>
              </a:lnSpc>
              <a:spcBef>
                <a:spcPts val="0"/>
              </a:spcBef>
              <a:buNone/>
            </a:pPr>
            <a:r>
              <a:rPr lang="en-US" altLang="zh-CN" sz="2000">
                <a:sym typeface="+mn-ea"/>
              </a:rPr>
              <a:t>二、世界是永恒的发展</a:t>
            </a:r>
            <a:endParaRPr lang="en-US" altLang="zh-CN" sz="2000">
              <a:sym typeface="+mn-ea"/>
            </a:endParaRPr>
          </a:p>
          <a:p>
            <a:pPr marL="0" indent="0" algn="l">
              <a:lnSpc>
                <a:spcPct val="200000"/>
              </a:lnSpc>
              <a:spcBef>
                <a:spcPts val="0"/>
              </a:spcBef>
              <a:buNone/>
            </a:pPr>
            <a:r>
              <a:rPr lang="en-US" altLang="zh-CN" sz="2000">
                <a:sym typeface="+mn-ea"/>
              </a:rPr>
              <a:t>(―)事物的运动是由事物的相互联系构成的。</a:t>
            </a:r>
            <a:endParaRPr lang="en-US" altLang="zh-CN" sz="2000">
              <a:sym typeface="+mn-ea"/>
            </a:endParaRPr>
          </a:p>
          <a:p>
            <a:pPr marL="0" indent="0" algn="l">
              <a:lnSpc>
                <a:spcPct val="200000"/>
              </a:lnSpc>
              <a:spcBef>
                <a:spcPts val="0"/>
              </a:spcBef>
              <a:buNone/>
            </a:pPr>
            <a:r>
              <a:rPr lang="en-US" altLang="zh-CN" sz="2000">
                <a:sym typeface="+mn-ea"/>
              </a:rPr>
              <a:t>(二）联系也离不开运动。</a:t>
            </a: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1045210"/>
            <a:ext cx="8229600" cy="5539105"/>
          </a:xfrm>
          <a:noFill/>
          <a:ln w="0">
            <a:noFill/>
          </a:ln>
        </p:spPr>
        <p:txBody>
          <a:bodyPr anchor="t"/>
          <a:p>
            <a:pPr marL="0" indent="0" algn="l">
              <a:lnSpc>
                <a:spcPct val="200000"/>
              </a:lnSpc>
              <a:spcBef>
                <a:spcPts val="0"/>
              </a:spcBef>
              <a:buNone/>
            </a:pPr>
            <a:r>
              <a:rPr lang="en-US" altLang="zh-CN" sz="2000">
                <a:sym typeface="+mn-ea"/>
              </a:rPr>
              <a:t>一、对立统一规律</a:t>
            </a:r>
            <a:endParaRPr lang="en-US" altLang="zh-CN" sz="2000">
              <a:sym typeface="+mn-ea"/>
            </a:endParaRPr>
          </a:p>
          <a:p>
            <a:pPr marL="0" indent="0" algn="l">
              <a:lnSpc>
                <a:spcPct val="200000"/>
              </a:lnSpc>
              <a:spcBef>
                <a:spcPts val="0"/>
              </a:spcBef>
              <a:buNone/>
            </a:pPr>
            <a:r>
              <a:rPr lang="en-US" altLang="zh-CN" sz="2000">
                <a:sym typeface="+mn-ea"/>
              </a:rPr>
              <a:t>(一）矛盾是对立统</a:t>
            </a:r>
            <a:r>
              <a:rPr lang="zh-CN" altLang="en-US" sz="2000">
                <a:sym typeface="+mn-ea"/>
              </a:rPr>
              <a:t>一</a:t>
            </a:r>
            <a:endParaRPr lang="en-US" altLang="zh-CN" sz="2000">
              <a:sym typeface="+mn-ea"/>
            </a:endParaRPr>
          </a:p>
          <a:p>
            <a:pPr marL="0" indent="0" algn="l">
              <a:lnSpc>
                <a:spcPct val="200000"/>
              </a:lnSpc>
              <a:spcBef>
                <a:spcPts val="0"/>
              </a:spcBef>
              <a:buNone/>
            </a:pPr>
            <a:r>
              <a:rPr lang="en-US" altLang="zh-CN" sz="2000">
                <a:sym typeface="+mn-ea"/>
              </a:rPr>
              <a:t>1.矛盾的概念。</a:t>
            </a:r>
            <a:endParaRPr lang="en-US" altLang="zh-CN" sz="2000">
              <a:sym typeface="+mn-ea"/>
            </a:endParaRPr>
          </a:p>
          <a:p>
            <a:pPr marL="0" indent="0" algn="l">
              <a:lnSpc>
                <a:spcPct val="200000"/>
              </a:lnSpc>
              <a:spcBef>
                <a:spcPts val="0"/>
              </a:spcBef>
              <a:buNone/>
            </a:pPr>
            <a:r>
              <a:rPr lang="en-US" altLang="zh-CN" sz="2000">
                <a:sym typeface="+mn-ea"/>
              </a:rPr>
              <a:t>我们把这种事物内部两方面之间既对立又统一的关系称为矛盾，简言之，矛盾就是对立统一。物是不包含矛盾的。</a:t>
            </a:r>
            <a:endParaRPr lang="en-US" altLang="zh-CN" sz="2000">
              <a:sym typeface="+mn-ea"/>
            </a:endParaRPr>
          </a:p>
          <a:p>
            <a:pPr marL="0" indent="0" algn="l">
              <a:lnSpc>
                <a:spcPct val="200000"/>
              </a:lnSpc>
              <a:spcBef>
                <a:spcPts val="0"/>
              </a:spcBef>
              <a:buNone/>
            </a:pPr>
            <a:r>
              <a:rPr lang="en-US" altLang="zh-CN" sz="2000">
                <a:sym typeface="+mn-ea"/>
              </a:rPr>
              <a:t>2.矛盾的基本属性。</a:t>
            </a:r>
            <a:endParaRPr lang="en-US" altLang="zh-CN" sz="2000">
              <a:sym typeface="+mn-ea"/>
            </a:endParaRPr>
          </a:p>
          <a:p>
            <a:pPr marL="0" indent="0" algn="l">
              <a:lnSpc>
                <a:spcPct val="200000"/>
              </a:lnSpc>
              <a:spcBef>
                <a:spcPts val="0"/>
              </a:spcBef>
              <a:buNone/>
            </a:pPr>
            <a:r>
              <a:rPr lang="en-US" altLang="zh-CN" sz="2000">
                <a:sym typeface="+mn-ea"/>
              </a:rPr>
              <a:t>(1)矛盾的同一性。</a:t>
            </a:r>
            <a:endParaRPr lang="en-US" altLang="zh-CN" sz="2000">
              <a:sym typeface="+mn-ea"/>
            </a:endParaRPr>
          </a:p>
          <a:p>
            <a:pPr marL="0" indent="0" algn="l">
              <a:lnSpc>
                <a:spcPct val="200000"/>
              </a:lnSpc>
              <a:spcBef>
                <a:spcPts val="0"/>
              </a:spcBef>
              <a:buNone/>
            </a:pPr>
            <a:r>
              <a:rPr lang="en-US" altLang="zh-CN" sz="2000">
                <a:sym typeface="+mn-ea"/>
              </a:rPr>
              <a:t>矛盾的同一性是指矛盾着的对立面相互之间内在的、有机的、不可分割的联系，体现着对立面之间互相吸引、互相转化的趋势。</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zh-CN" sz="3600">
                <a:latin typeface="微软雅黑" panose="020B0503020204020204" pitchFamily="2" charset="-122"/>
                <a:ea typeface="微软雅黑" panose="020B0503020204020204" pitchFamily="2" charset="-122"/>
                <a:cs typeface="微软雅黑" panose="020B0503020204020204" pitchFamily="2" charset="-122"/>
              </a:rPr>
              <a:t>第一章　 马克思主义哲学是科学的世界观和方法论</a:t>
            </a:r>
            <a:endParaRPr lang="zh-CN" sz="3600">
              <a:latin typeface="微软雅黑" panose="020B0503020204020204" pitchFamily="2" charset="-122"/>
              <a:ea typeface="微软雅黑" panose="020B0503020204020204" pitchFamily="2" charset="-122"/>
              <a:cs typeface="微软雅黑" panose="020B0503020204020204" pitchFamily="2" charset="-122"/>
            </a:endParaRPr>
          </a:p>
        </p:txBody>
      </p:sp>
      <p:sp>
        <p:nvSpPr>
          <p:cNvPr id="6146" name="文本占位符 7170"/>
          <p:cNvSpPr/>
          <p:nvPr>
            <p:ph idx="1"/>
          </p:nvPr>
        </p:nvSpPr>
        <p:spPr>
          <a:xfrm>
            <a:off x="457200" y="1600200"/>
            <a:ext cx="8229600" cy="4987925"/>
          </a:xfrm>
          <a:noFill/>
          <a:ln w="0">
            <a:noFill/>
          </a:ln>
        </p:spPr>
        <p:txBody>
          <a:bodyPr anchor="t"/>
          <a:p>
            <a:pPr marL="0" indent="0" algn="ctr">
              <a:buNone/>
            </a:pPr>
            <a:r>
              <a:rPr lang="zh-CN" sz="2400" b="1"/>
              <a:t>第一节  马克思主义哲学是关于自然、社会和思维发展普遍规律的科学</a:t>
            </a:r>
            <a:endParaRPr lang="zh-CN" sz="2400" b="1"/>
          </a:p>
          <a:p>
            <a:pPr marL="0" indent="0" algn="ctr">
              <a:buNone/>
            </a:pPr>
            <a:endParaRPr lang="zh-CN" sz="2000"/>
          </a:p>
          <a:p>
            <a:pPr marL="0" indent="0">
              <a:lnSpc>
                <a:spcPct val="150000"/>
              </a:lnSpc>
              <a:spcBef>
                <a:spcPts val="0"/>
              </a:spcBef>
              <a:buNone/>
            </a:pPr>
            <a:r>
              <a:rPr lang="zh-CN" sz="2000"/>
              <a:t>一、哲学是理论化、系统化的世界观</a:t>
            </a:r>
            <a:endParaRPr lang="zh-CN" sz="2000"/>
          </a:p>
          <a:p>
            <a:pPr marL="0" indent="0">
              <a:lnSpc>
                <a:spcPct val="150000"/>
              </a:lnSpc>
              <a:spcBef>
                <a:spcPts val="0"/>
              </a:spcBef>
              <a:buNone/>
            </a:pPr>
            <a:r>
              <a:rPr lang="zh-CN" sz="2000"/>
              <a:t>(一）哲学是世界观的理论形态</a:t>
            </a:r>
            <a:endParaRPr lang="zh-CN" sz="2000"/>
          </a:p>
          <a:p>
            <a:pPr marL="0" indent="0">
              <a:lnSpc>
                <a:spcPct val="150000"/>
              </a:lnSpc>
              <a:spcBef>
                <a:spcPts val="0"/>
              </a:spcBef>
              <a:buNone/>
            </a:pPr>
            <a:r>
              <a:rPr lang="zh-CN" sz="2000"/>
              <a:t>1.哲学概念的理解及其发展历史。</a:t>
            </a:r>
            <a:endParaRPr lang="zh-CN" sz="2000"/>
          </a:p>
          <a:p>
            <a:pPr marL="0" indent="0">
              <a:lnSpc>
                <a:spcPct val="150000"/>
              </a:lnSpc>
              <a:spcBef>
                <a:spcPts val="0"/>
              </a:spcBef>
              <a:buNone/>
            </a:pPr>
            <a:r>
              <a:rPr lang="zh-CN" sz="2000"/>
              <a:t>从字面意义解释，哲学是使人聪明、给人智慧的一门学问。从本质上说，哲学作为一门学问，是探究人与世界的关系问题的学问，是同人们的世界观联系在一起的，因此，我们说哲学是理论化、系统化的世界观。或者说，哲学是关于世界观的理论形态。</a:t>
            </a:r>
            <a:endParaRPr lang="zh-CN" sz="2000"/>
          </a:p>
          <a:p>
            <a:pPr marL="0" indent="0">
              <a:lnSpc>
                <a:spcPct val="150000"/>
              </a:lnSpc>
              <a:spcBef>
                <a:spcPts val="0"/>
              </a:spcBef>
              <a:buNone/>
            </a:pPr>
            <a:endParaRPr lang="zh-CN"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1045210"/>
            <a:ext cx="8229600" cy="5539105"/>
          </a:xfrm>
          <a:noFill/>
          <a:ln w="0">
            <a:noFill/>
          </a:ln>
        </p:spPr>
        <p:txBody>
          <a:bodyPr anchor="t"/>
          <a:p>
            <a:pPr marL="0" indent="0" algn="l">
              <a:lnSpc>
                <a:spcPct val="200000"/>
              </a:lnSpc>
              <a:spcBef>
                <a:spcPts val="0"/>
              </a:spcBef>
              <a:buNone/>
            </a:pPr>
            <a:r>
              <a:rPr lang="en-US" altLang="zh-CN" sz="2000">
                <a:sym typeface="+mn-ea"/>
              </a:rPr>
              <a:t>(2)矛盾的斗争性。</a:t>
            </a:r>
            <a:endParaRPr lang="en-US" altLang="zh-CN" sz="2000">
              <a:sym typeface="+mn-ea"/>
            </a:endParaRPr>
          </a:p>
          <a:p>
            <a:pPr marL="0" indent="0" algn="l">
              <a:lnSpc>
                <a:spcPct val="200000"/>
              </a:lnSpc>
              <a:spcBef>
                <a:spcPts val="0"/>
              </a:spcBef>
              <a:buNone/>
            </a:pPr>
            <a:r>
              <a:rPr lang="en-US" altLang="zh-CN" sz="2000">
                <a:sym typeface="+mn-ea"/>
              </a:rPr>
              <a:t>矛盾的斗争性是指矛盾着的对立面之间相互排斥、相互限制、相互反对、相互否定的趋势。</a:t>
            </a:r>
            <a:endParaRPr lang="en-US" altLang="zh-CN" sz="2000">
              <a:sym typeface="+mn-ea"/>
            </a:endParaRPr>
          </a:p>
          <a:p>
            <a:pPr marL="0" indent="0" algn="l">
              <a:lnSpc>
                <a:spcPct val="200000"/>
              </a:lnSpc>
              <a:spcBef>
                <a:spcPts val="0"/>
              </a:spcBef>
              <a:buNone/>
            </a:pPr>
            <a:r>
              <a:rPr lang="en-US" altLang="zh-CN" sz="2000">
                <a:sym typeface="+mn-ea"/>
              </a:rPr>
              <a:t>(3)矛盾同一性和斗争性的关系。</a:t>
            </a:r>
            <a:endParaRPr lang="en-US" altLang="zh-CN" sz="2000">
              <a:sym typeface="+mn-ea"/>
            </a:endParaRPr>
          </a:p>
          <a:p>
            <a:pPr marL="0" indent="0" algn="l">
              <a:lnSpc>
                <a:spcPct val="200000"/>
              </a:lnSpc>
              <a:spcBef>
                <a:spcPts val="0"/>
              </a:spcBef>
              <a:buNone/>
            </a:pPr>
            <a:r>
              <a:rPr lang="en-US" altLang="zh-CN" sz="2000">
                <a:sym typeface="+mn-ea"/>
              </a:rPr>
              <a:t>同一性和斗争性是事物矛盾双方的两种相反的基本属性，矛盾的同一性和斗争性是相互联系、不可分割的。</a:t>
            </a:r>
            <a:endParaRPr lang="en-US" altLang="zh-CN" sz="2000">
              <a:sym typeface="+mn-ea"/>
            </a:endParaRPr>
          </a:p>
          <a:p>
            <a:pPr marL="0" indent="0" algn="l">
              <a:lnSpc>
                <a:spcPct val="200000"/>
              </a:lnSpc>
              <a:spcBef>
                <a:spcPts val="0"/>
              </a:spcBef>
              <a:buNone/>
            </a:pPr>
            <a:r>
              <a:rPr lang="en-US" altLang="zh-CN" sz="2000">
                <a:sym typeface="+mn-ea"/>
              </a:rPr>
              <a:t>(4)矛盾同一性和斗争性的作用。</a:t>
            </a:r>
            <a:endParaRPr lang="en-US" altLang="zh-CN" sz="2000">
              <a:sym typeface="+mn-ea"/>
            </a:endParaRPr>
          </a:p>
          <a:p>
            <a:pPr marL="0" indent="0" algn="l">
              <a:lnSpc>
                <a:spcPct val="200000"/>
              </a:lnSpc>
              <a:spcBef>
                <a:spcPts val="0"/>
              </a:spcBef>
              <a:buNone/>
            </a:pPr>
            <a:r>
              <a:rPr lang="en-US" altLang="zh-CN" sz="2000">
                <a:sym typeface="+mn-ea"/>
              </a:rPr>
              <a:t>矛盾的同一性和斗争性相结合推动事物的发展。矛盾不仅是事物内部的本质联系，而且是事物发展的动力。</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1045210"/>
            <a:ext cx="8229600" cy="5539105"/>
          </a:xfrm>
          <a:noFill/>
          <a:ln w="0">
            <a:noFill/>
          </a:ln>
        </p:spPr>
        <p:txBody>
          <a:bodyPr anchor="t"/>
          <a:p>
            <a:pPr marL="0" indent="0" algn="l">
              <a:lnSpc>
                <a:spcPct val="200000"/>
              </a:lnSpc>
              <a:spcBef>
                <a:spcPts val="0"/>
              </a:spcBef>
              <a:buNone/>
            </a:pPr>
            <a:r>
              <a:rPr lang="en-US" altLang="zh-CN" sz="2000">
                <a:sym typeface="+mn-ea"/>
              </a:rPr>
              <a:t>(二）事物发展的内因和外因</a:t>
            </a:r>
            <a:endParaRPr lang="en-US" altLang="zh-CN" sz="2000">
              <a:sym typeface="+mn-ea"/>
            </a:endParaRPr>
          </a:p>
          <a:p>
            <a:pPr marL="0" indent="0" algn="l">
              <a:lnSpc>
                <a:spcPct val="200000"/>
              </a:lnSpc>
              <a:spcBef>
                <a:spcPts val="0"/>
              </a:spcBef>
              <a:buNone/>
            </a:pPr>
            <a:r>
              <a:rPr lang="en-US" altLang="zh-CN" sz="2000">
                <a:sym typeface="+mn-ea"/>
              </a:rPr>
              <a:t>1.内因与外因的概念。</a:t>
            </a:r>
            <a:endParaRPr lang="en-US" altLang="zh-CN" sz="2000">
              <a:sym typeface="+mn-ea"/>
            </a:endParaRPr>
          </a:p>
          <a:p>
            <a:pPr marL="0" indent="0" algn="l">
              <a:lnSpc>
                <a:spcPct val="200000"/>
              </a:lnSpc>
              <a:spcBef>
                <a:spcPts val="0"/>
              </a:spcBef>
              <a:buNone/>
            </a:pPr>
            <a:r>
              <a:rPr lang="en-US" altLang="zh-CN" sz="2000">
                <a:sym typeface="+mn-ea"/>
              </a:rPr>
              <a:t>事物的内部矛盾是事物发展的内因；一事物与他事物之间的相互影响和相互作用即外部矛盾，是事物发展的外因。</a:t>
            </a:r>
            <a:endParaRPr lang="en-US" altLang="zh-CN" sz="2000">
              <a:sym typeface="+mn-ea"/>
            </a:endParaRPr>
          </a:p>
          <a:p>
            <a:pPr marL="0" indent="0" algn="l">
              <a:lnSpc>
                <a:spcPct val="200000"/>
              </a:lnSpc>
              <a:spcBef>
                <a:spcPts val="0"/>
              </a:spcBef>
              <a:buNone/>
            </a:pPr>
            <a:r>
              <a:rPr lang="en-US" altLang="zh-CN" sz="2000">
                <a:sym typeface="+mn-ea"/>
              </a:rPr>
              <a:t>2.内因与外因的关系。</a:t>
            </a:r>
            <a:endParaRPr lang="en-US" altLang="zh-CN" sz="2000">
              <a:sym typeface="+mn-ea"/>
            </a:endParaRPr>
          </a:p>
          <a:p>
            <a:pPr marL="0" indent="0" algn="l">
              <a:lnSpc>
                <a:spcPct val="200000"/>
              </a:lnSpc>
              <a:spcBef>
                <a:spcPts val="0"/>
              </a:spcBef>
              <a:buNone/>
            </a:pPr>
            <a:r>
              <a:rPr lang="en-US" altLang="zh-CN" sz="2000">
                <a:sym typeface="+mn-ea"/>
              </a:rPr>
              <a:t>(1)内因是事物发展变化的根据，是第一位的原因。</a:t>
            </a:r>
            <a:endParaRPr lang="en-US" altLang="zh-CN" sz="2000">
              <a:sym typeface="+mn-ea"/>
            </a:endParaRPr>
          </a:p>
          <a:p>
            <a:pPr marL="0" indent="0" algn="l">
              <a:lnSpc>
                <a:spcPct val="200000"/>
              </a:lnSpc>
              <a:spcBef>
                <a:spcPts val="0"/>
              </a:spcBef>
              <a:buNone/>
            </a:pPr>
            <a:r>
              <a:rPr lang="en-US" altLang="zh-CN" sz="2000">
                <a:sym typeface="+mn-ea"/>
              </a:rPr>
              <a:t>(2)外因是事物存在和发展的必要条件，是事物变化发展所不可缺少的因素。</a:t>
            </a:r>
            <a:endParaRPr lang="en-US" altLang="zh-CN" sz="2000">
              <a:sym typeface="+mn-ea"/>
            </a:endParaRPr>
          </a:p>
          <a:p>
            <a:pPr marL="0" indent="0" algn="l">
              <a:lnSpc>
                <a:spcPct val="200000"/>
              </a:lnSpc>
              <a:spcBef>
                <a:spcPts val="0"/>
              </a:spcBef>
              <a:buNone/>
            </a:pPr>
            <a:r>
              <a:rPr lang="en-US" altLang="zh-CN" sz="2000">
                <a:sym typeface="+mn-ea"/>
              </a:rPr>
              <a:t>(3)</a:t>
            </a:r>
            <a:r>
              <a:rPr lang="en-US" altLang="zh-CN" sz="2000">
                <a:sym typeface="+mn-ea"/>
              </a:rPr>
              <a:t>外因作为条件通过内因而起作用。</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685165"/>
            <a:ext cx="8229600" cy="6135370"/>
          </a:xfrm>
          <a:noFill/>
          <a:ln w="0">
            <a:noFill/>
          </a:ln>
        </p:spPr>
        <p:txBody>
          <a:bodyPr anchor="t"/>
          <a:p>
            <a:pPr marL="0" indent="0" algn="l">
              <a:lnSpc>
                <a:spcPct val="200000"/>
              </a:lnSpc>
              <a:spcBef>
                <a:spcPts val="0"/>
              </a:spcBef>
              <a:buNone/>
            </a:pPr>
            <a:r>
              <a:rPr lang="en-US" altLang="zh-CN" sz="2000">
                <a:sym typeface="+mn-ea"/>
              </a:rPr>
              <a:t>(三）	矛盾的主要方面和次要方面</a:t>
            </a:r>
            <a:endParaRPr lang="en-US" altLang="zh-CN" sz="2000">
              <a:sym typeface="+mn-ea"/>
            </a:endParaRPr>
          </a:p>
          <a:p>
            <a:pPr marL="0" indent="0" algn="l">
              <a:lnSpc>
                <a:spcPct val="200000"/>
              </a:lnSpc>
              <a:spcBef>
                <a:spcPts val="0"/>
              </a:spcBef>
              <a:buNone/>
            </a:pPr>
            <a:r>
              <a:rPr lang="en-US" altLang="zh-CN" sz="2000">
                <a:sym typeface="+mn-ea"/>
              </a:rPr>
              <a:t>1.矛盾主要方面和次要方面的概念。</a:t>
            </a:r>
            <a:endParaRPr lang="en-US" altLang="zh-CN" sz="2000">
              <a:sym typeface="+mn-ea"/>
            </a:endParaRPr>
          </a:p>
          <a:p>
            <a:pPr marL="0" indent="0" algn="l">
              <a:lnSpc>
                <a:spcPct val="200000"/>
              </a:lnSpc>
              <a:spcBef>
                <a:spcPts val="0"/>
              </a:spcBef>
              <a:buNone/>
            </a:pPr>
            <a:r>
              <a:rPr lang="en-US" altLang="zh-CN" sz="2000">
                <a:sym typeface="+mn-ea"/>
              </a:rPr>
              <a:t>矛盾的主要方面是指在矛盾的两个方面中，处于支配地位、起着主导作用的方面。处于被支配地位的方面，则是矛盾的次要方面。</a:t>
            </a:r>
            <a:endParaRPr lang="en-US" altLang="zh-CN" sz="2000">
              <a:sym typeface="+mn-ea"/>
            </a:endParaRPr>
          </a:p>
          <a:p>
            <a:pPr marL="0" indent="0" algn="l">
              <a:lnSpc>
                <a:spcPct val="200000"/>
              </a:lnSpc>
              <a:spcBef>
                <a:spcPts val="0"/>
              </a:spcBef>
              <a:buNone/>
            </a:pPr>
            <a:r>
              <a:rPr lang="en-US" altLang="zh-CN" sz="2000">
                <a:sym typeface="+mn-ea"/>
              </a:rPr>
              <a:t>2.矛盾主要方面和次要方面的相互关系。</a:t>
            </a:r>
            <a:endParaRPr lang="en-US" altLang="zh-CN" sz="2000">
              <a:sym typeface="+mn-ea"/>
            </a:endParaRPr>
          </a:p>
          <a:p>
            <a:pPr marL="0" indent="0" algn="l">
              <a:lnSpc>
                <a:spcPct val="200000"/>
              </a:lnSpc>
              <a:spcBef>
                <a:spcPts val="0"/>
              </a:spcBef>
              <a:buNone/>
            </a:pPr>
            <a:r>
              <a:rPr lang="en-US" altLang="zh-CN" sz="2000">
                <a:sym typeface="+mn-ea"/>
              </a:rPr>
              <a:t>(1)矛盾的主要方面支配次要方面，事物的性质主要是由处于支配地位的矛盾的主要方面决定的;矛盾的次要方面也制约和影响主要方面。</a:t>
            </a:r>
            <a:endParaRPr lang="en-US" altLang="zh-CN" sz="2000">
              <a:sym typeface="+mn-ea"/>
            </a:endParaRPr>
          </a:p>
          <a:p>
            <a:pPr marL="0" indent="0" algn="l">
              <a:lnSpc>
                <a:spcPct val="200000"/>
              </a:lnSpc>
              <a:spcBef>
                <a:spcPts val="0"/>
              </a:spcBef>
              <a:buNone/>
            </a:pPr>
            <a:r>
              <a:rPr lang="en-US" altLang="zh-CN" sz="2000">
                <a:sym typeface="+mn-ea"/>
              </a:rPr>
              <a:t>(2)矛盾的主要方面和次要方面的地位不是固定不变的，在一定条件下可以相互转化，随着矛盾双方主次地位的转化，事物的性质也就发生了变化。</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altLang="zh-CN" sz="2000">
                <a:sym typeface="+mn-ea"/>
              </a:rPr>
              <a:t>(四）	坚持重点论与两点论的统一</a:t>
            </a:r>
            <a:endParaRPr lang="en-US" altLang="zh-CN" sz="2000">
              <a:sym typeface="+mn-ea"/>
            </a:endParaRPr>
          </a:p>
          <a:p>
            <a:pPr marL="0" indent="0" algn="l">
              <a:lnSpc>
                <a:spcPct val="200000"/>
              </a:lnSpc>
              <a:spcBef>
                <a:spcPts val="0"/>
              </a:spcBef>
              <a:buNone/>
            </a:pPr>
            <a:r>
              <a:rPr lang="en-US" altLang="zh-CN" sz="2000">
                <a:sym typeface="+mn-ea"/>
              </a:rPr>
              <a:t>1.两点论和重点论的概念。</a:t>
            </a:r>
            <a:endParaRPr lang="en-US" altLang="zh-CN" sz="2000">
              <a:sym typeface="+mn-ea"/>
            </a:endParaRPr>
          </a:p>
          <a:p>
            <a:pPr marL="0" indent="0" algn="l">
              <a:lnSpc>
                <a:spcPct val="200000"/>
              </a:lnSpc>
              <a:spcBef>
                <a:spcPts val="0"/>
              </a:spcBef>
              <a:buNone/>
            </a:pPr>
            <a:r>
              <a:rPr lang="en-US" altLang="zh-CN" sz="2000">
                <a:sym typeface="+mn-ea"/>
              </a:rPr>
              <a:t>我们所说的两点论，就是在认识复杂事物时，既要看到主要矛盾，又要看到次要矛盾;在认识某一种矛盾时，既要看到矛盾的主要方面，又要看到矛盾的次要方面。</a:t>
            </a:r>
            <a:endParaRPr lang="en-US" altLang="zh-CN" sz="2000">
              <a:sym typeface="+mn-ea"/>
            </a:endParaRPr>
          </a:p>
          <a:p>
            <a:pPr marL="0" indent="0" algn="l">
              <a:lnSpc>
                <a:spcPct val="200000"/>
              </a:lnSpc>
              <a:spcBef>
                <a:spcPts val="0"/>
              </a:spcBef>
              <a:buNone/>
            </a:pPr>
            <a:r>
              <a:rPr lang="en-US" altLang="zh-CN" sz="2000">
                <a:sym typeface="+mn-ea"/>
              </a:rPr>
              <a:t>我们所说的重点论，就是在认识复杂事物时，要着重把握它的主要矛盾；在认识某一种矛盾时，要注重把握矛盾的主要方面。</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altLang="zh-CN" sz="2000">
                <a:sym typeface="+mn-ea"/>
              </a:rPr>
              <a:t>2.两点论和重点论的关系。</a:t>
            </a:r>
            <a:endParaRPr lang="en-US" altLang="zh-CN" sz="2000">
              <a:sym typeface="+mn-ea"/>
            </a:endParaRPr>
          </a:p>
          <a:p>
            <a:pPr marL="0" indent="0" algn="l">
              <a:lnSpc>
                <a:spcPct val="200000"/>
              </a:lnSpc>
              <a:spcBef>
                <a:spcPts val="0"/>
              </a:spcBef>
              <a:buNone/>
            </a:pPr>
            <a:r>
              <a:rPr lang="en-US" altLang="zh-CN" sz="2000">
                <a:sym typeface="+mn-ea"/>
              </a:rPr>
              <a:t>两点论和重点论是紧密相连的，辩证统一的，主要体现在:两点是有重点的两点，重点是两点中的重点。离开两点谈重点，或离开重点谈两点，都是错误的。</a:t>
            </a:r>
            <a:endParaRPr lang="en-US" altLang="zh-CN" sz="2000">
              <a:sym typeface="+mn-ea"/>
            </a:endParaRPr>
          </a:p>
          <a:p>
            <a:pPr marL="0" indent="0" algn="l">
              <a:lnSpc>
                <a:spcPct val="200000"/>
              </a:lnSpc>
              <a:spcBef>
                <a:spcPts val="0"/>
              </a:spcBef>
              <a:buNone/>
            </a:pPr>
            <a:r>
              <a:rPr lang="en-US" altLang="zh-CN" sz="2000">
                <a:sym typeface="+mn-ea"/>
              </a:rPr>
              <a:t>我们应该把两点论和重点论统一起来，看问题，既要全面，又要善于抓住重点和主流。</a:t>
            </a:r>
            <a:endParaRPr lang="en-US" altLang="zh-CN" sz="2000">
              <a:sym typeface="+mn-ea"/>
            </a:endParaRPr>
          </a:p>
          <a:p>
            <a:pPr marL="0" indent="0" algn="l">
              <a:lnSpc>
                <a:spcPct val="200000"/>
              </a:lnSpc>
              <a:spcBef>
                <a:spcPts val="0"/>
              </a:spcBef>
              <a:buNone/>
            </a:pPr>
            <a:r>
              <a:rPr lang="en-US" altLang="zh-CN" sz="2000">
                <a:sym typeface="+mn-ea"/>
              </a:rPr>
              <a:t>3.坚持两点论和重点论的统一。</a:t>
            </a:r>
            <a:endParaRPr lang="en-US" altLang="zh-CN" sz="2000">
              <a:sym typeface="+mn-ea"/>
            </a:endParaRPr>
          </a:p>
          <a:p>
            <a:pPr marL="0" indent="0" algn="l">
              <a:lnSpc>
                <a:spcPct val="200000"/>
              </a:lnSpc>
              <a:spcBef>
                <a:spcPts val="0"/>
              </a:spcBef>
              <a:buNone/>
            </a:pPr>
            <a:r>
              <a:rPr lang="en-US" altLang="zh-CN" sz="2000">
                <a:sym typeface="+mn-ea"/>
              </a:rPr>
              <a:t>在实践中坚持两点论与重点论的统一，对我国社会主义现代化建设具有重要的指导意义。</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altLang="zh-CN" sz="2000">
                <a:sym typeface="+mn-ea"/>
              </a:rPr>
              <a:t>二、质量互变规律</a:t>
            </a:r>
            <a:endParaRPr lang="en-US" altLang="zh-CN" sz="2000">
              <a:sym typeface="+mn-ea"/>
            </a:endParaRPr>
          </a:p>
          <a:p>
            <a:pPr marL="0" indent="0" algn="l">
              <a:lnSpc>
                <a:spcPct val="200000"/>
              </a:lnSpc>
              <a:spcBef>
                <a:spcPts val="0"/>
              </a:spcBef>
              <a:buNone/>
            </a:pPr>
            <a:r>
              <a:rPr lang="en-US" altLang="zh-CN" sz="2000">
                <a:sym typeface="+mn-ea"/>
              </a:rPr>
              <a:t>(一）量变和质变</a:t>
            </a:r>
            <a:endParaRPr lang="en-US" altLang="zh-CN" sz="2000">
              <a:sym typeface="+mn-ea"/>
            </a:endParaRPr>
          </a:p>
          <a:p>
            <a:pPr marL="0" indent="0" algn="l">
              <a:lnSpc>
                <a:spcPct val="200000"/>
              </a:lnSpc>
              <a:spcBef>
                <a:spcPts val="0"/>
              </a:spcBef>
              <a:buNone/>
            </a:pPr>
            <a:r>
              <a:rPr lang="en-US" altLang="zh-CN" sz="2000">
                <a:sym typeface="+mn-ea"/>
              </a:rPr>
              <a:t>1.质、量、度的区分。</a:t>
            </a:r>
            <a:endParaRPr lang="en-US" altLang="zh-CN" sz="2000">
              <a:sym typeface="+mn-ea"/>
            </a:endParaRPr>
          </a:p>
          <a:p>
            <a:pPr marL="0" indent="0" algn="l">
              <a:lnSpc>
                <a:spcPct val="200000"/>
              </a:lnSpc>
              <a:spcBef>
                <a:spcPts val="0"/>
              </a:spcBef>
              <a:buNone/>
            </a:pPr>
            <a:r>
              <a:rPr lang="en-US" altLang="zh-CN" sz="2000">
                <a:sym typeface="+mn-ea"/>
              </a:rPr>
              <a:t>(1)质的规定性。</a:t>
            </a:r>
            <a:endParaRPr lang="en-US" altLang="zh-CN" sz="2000">
              <a:sym typeface="+mn-ea"/>
            </a:endParaRPr>
          </a:p>
          <a:p>
            <a:pPr marL="0" indent="0" algn="l">
              <a:lnSpc>
                <a:spcPct val="200000"/>
              </a:lnSpc>
              <a:spcBef>
                <a:spcPts val="0"/>
              </a:spcBef>
              <a:buNone/>
            </a:pPr>
            <a:r>
              <a:rPr lang="en-US" altLang="zh-CN" sz="2000">
                <a:sym typeface="+mn-ea"/>
              </a:rPr>
              <a:t>♦ 一方面，质的规定性表明了事物自身的同一性，“是此”。</a:t>
            </a:r>
            <a:endParaRPr lang="en-US" altLang="zh-CN" sz="2000">
              <a:sym typeface="+mn-ea"/>
            </a:endParaRPr>
          </a:p>
          <a:p>
            <a:pPr marL="0" indent="0" algn="l">
              <a:lnSpc>
                <a:spcPct val="200000"/>
              </a:lnSpc>
              <a:spcBef>
                <a:spcPts val="0"/>
              </a:spcBef>
              <a:buNone/>
            </a:pPr>
            <a:r>
              <a:rPr lang="en-US" altLang="zh-CN" sz="2000">
                <a:sym typeface="+mn-ea"/>
              </a:rPr>
              <a:t>♦另一方面又表明了与他物的区别性，“非彼”，因而，规定了事物为确定的事物。</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altLang="zh-CN" sz="2000">
                <a:sym typeface="+mn-ea"/>
              </a:rPr>
              <a:t>(2)量的规定性。</a:t>
            </a:r>
            <a:endParaRPr lang="en-US" altLang="zh-CN" sz="2000">
              <a:sym typeface="+mn-ea"/>
            </a:endParaRPr>
          </a:p>
          <a:p>
            <a:pPr marL="0" indent="0" algn="l">
              <a:lnSpc>
                <a:spcPct val="200000"/>
              </a:lnSpc>
              <a:spcBef>
                <a:spcPts val="0"/>
              </a:spcBef>
              <a:buNone/>
            </a:pPr>
            <a:r>
              <a:rPr lang="en-US" altLang="zh-CN" sz="2000">
                <a:sym typeface="+mn-ea"/>
              </a:rPr>
              <a:t>事物不仅有质的规定性，而且还有量的规定性。量是指事物存在和发展的规模、程度、速度等可以用数量来表示的规定性，以及它的成分在空间上的排列组合。</a:t>
            </a:r>
            <a:endParaRPr lang="en-US" altLang="zh-CN" sz="2000">
              <a:sym typeface="+mn-ea"/>
            </a:endParaRPr>
          </a:p>
          <a:p>
            <a:pPr marL="0" indent="0" algn="l">
              <a:lnSpc>
                <a:spcPct val="200000"/>
              </a:lnSpc>
              <a:spcBef>
                <a:spcPts val="0"/>
              </a:spcBef>
              <a:buNone/>
            </a:pPr>
            <a:r>
              <a:rPr lang="en-US" altLang="zh-CN" sz="2000">
                <a:sym typeface="+mn-ea"/>
              </a:rPr>
              <a:t>(3)</a:t>
            </a:r>
            <a:r>
              <a:rPr lang="en-US" altLang="zh-CN" sz="2000">
                <a:sym typeface="+mn-ea"/>
              </a:rPr>
              <a:t>质与量的关系。</a:t>
            </a:r>
            <a:endParaRPr lang="en-US" altLang="zh-CN" sz="2000">
              <a:sym typeface="+mn-ea"/>
            </a:endParaRPr>
          </a:p>
          <a:p>
            <a:pPr marL="0" indent="0" algn="l">
              <a:lnSpc>
                <a:spcPct val="200000"/>
              </a:lnSpc>
              <a:spcBef>
                <a:spcPts val="0"/>
              </a:spcBef>
              <a:buNone/>
            </a:pPr>
            <a:r>
              <a:rPr lang="en-US" altLang="zh-CN" sz="2000">
                <a:sym typeface="+mn-ea"/>
              </a:rPr>
              <a:t>一方面质是量的基础，没有无质的量，量总是一定质的量，质规定着量的活动范围。</a:t>
            </a:r>
            <a:endParaRPr lang="en-US" altLang="zh-CN" sz="2000">
              <a:sym typeface="+mn-ea"/>
            </a:endParaRPr>
          </a:p>
          <a:p>
            <a:pPr marL="0" indent="0" algn="l">
              <a:lnSpc>
                <a:spcPct val="200000"/>
              </a:lnSpc>
              <a:spcBef>
                <a:spcPts val="0"/>
              </a:spcBef>
              <a:buNone/>
            </a:pPr>
            <a:r>
              <a:rPr lang="en-US" altLang="zh-CN" sz="2000">
                <a:sym typeface="+mn-ea"/>
              </a:rPr>
              <a:t>另一方面质总是一定量的质，没有一定的量，也就没有质，量制约着质。</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altLang="zh-CN" sz="2000">
                <a:sym typeface="+mn-ea"/>
              </a:rPr>
              <a:t>(4)度的规定性。</a:t>
            </a:r>
            <a:endParaRPr lang="en-US" altLang="zh-CN" sz="2000">
              <a:sym typeface="+mn-ea"/>
            </a:endParaRPr>
          </a:p>
          <a:p>
            <a:pPr marL="0" indent="0" algn="l">
              <a:lnSpc>
                <a:spcPct val="200000"/>
              </a:lnSpc>
              <a:spcBef>
                <a:spcPts val="0"/>
              </a:spcBef>
              <a:buNone/>
            </a:pPr>
            <a:r>
              <a:rPr lang="en-US" altLang="zh-CN" sz="2000">
                <a:sym typeface="+mn-ea"/>
              </a:rPr>
              <a:t>质与量的相互依赖、相互制约充分体现在“度”中。度是事物保持自己质的数量限度（或范围、幅度），它体现着质和量的对立统一。</a:t>
            </a:r>
            <a:endParaRPr lang="en-US" altLang="zh-CN" sz="2000">
              <a:sym typeface="+mn-ea"/>
            </a:endParaRPr>
          </a:p>
          <a:p>
            <a:pPr marL="0" indent="0" algn="l">
              <a:lnSpc>
                <a:spcPct val="200000"/>
              </a:lnSpc>
              <a:spcBef>
                <a:spcPts val="0"/>
              </a:spcBef>
              <a:buNone/>
            </a:pPr>
            <a:r>
              <a:rPr lang="en-US" altLang="zh-CN" sz="2000">
                <a:sym typeface="+mn-ea"/>
              </a:rPr>
              <a:t>2.量变和质变是事物发展变化的两种状态。</a:t>
            </a:r>
            <a:endParaRPr lang="en-US" altLang="zh-CN" sz="2000">
              <a:sym typeface="+mn-ea"/>
            </a:endParaRPr>
          </a:p>
          <a:p>
            <a:pPr marL="0" indent="0" algn="l">
              <a:lnSpc>
                <a:spcPct val="200000"/>
              </a:lnSpc>
              <a:spcBef>
                <a:spcPts val="0"/>
              </a:spcBef>
              <a:buNone/>
            </a:pPr>
            <a:r>
              <a:rPr lang="en-US" altLang="zh-CN" sz="2000">
                <a:sym typeface="+mn-ea"/>
              </a:rPr>
              <a:t>(1)量变与质变的概念。</a:t>
            </a:r>
            <a:endParaRPr lang="en-US" altLang="zh-CN" sz="2000">
              <a:sym typeface="+mn-ea"/>
            </a:endParaRPr>
          </a:p>
          <a:p>
            <a:pPr marL="0" indent="0" algn="l">
              <a:lnSpc>
                <a:spcPct val="200000"/>
              </a:lnSpc>
              <a:spcBef>
                <a:spcPts val="0"/>
              </a:spcBef>
              <a:buNone/>
            </a:pPr>
            <a:r>
              <a:rPr lang="en-US" altLang="zh-CN" sz="2000">
                <a:sym typeface="+mn-ea"/>
              </a:rPr>
              <a:t>♦量变是指事物数量的增减和空间排列的变更，是事物在原有质的基础上，在度的范围内微小的、不显著的变化，体现了事物发展的连续性，表现为事物的相对静止、相对稳定状态。</a:t>
            </a:r>
            <a:endParaRPr lang="en-US" altLang="zh-CN" sz="2000">
              <a:sym typeface="+mn-ea"/>
            </a:endParaRPr>
          </a:p>
          <a:p>
            <a:pPr marL="0" indent="0" algn="l">
              <a:lnSpc>
                <a:spcPct val="200000"/>
              </a:lnSpc>
              <a:spcBef>
                <a:spcPts val="0"/>
              </a:spcBef>
              <a:buNone/>
            </a:pPr>
            <a:r>
              <a:rPr lang="en-US" altLang="zh-CN" sz="2000">
                <a:sym typeface="+mn-ea"/>
              </a:rPr>
              <a:t>♦质变即事物根本性质的变化，是一种质态向另一种质态的转变。</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altLang="zh-CN" sz="2000">
                <a:sym typeface="+mn-ea"/>
              </a:rPr>
              <a:t>(2)量变和质变的区分。</a:t>
            </a:r>
            <a:endParaRPr lang="en-US" altLang="zh-CN" sz="2000">
              <a:sym typeface="+mn-ea"/>
            </a:endParaRPr>
          </a:p>
          <a:p>
            <a:pPr marL="0" indent="0" algn="l">
              <a:lnSpc>
                <a:spcPct val="200000"/>
              </a:lnSpc>
              <a:spcBef>
                <a:spcPts val="0"/>
              </a:spcBef>
              <a:buNone/>
            </a:pPr>
            <a:r>
              <a:rPr lang="en-US" altLang="zh-CN" sz="2000">
                <a:sym typeface="+mn-ea"/>
              </a:rPr>
              <a:t>区别量变和质变的根本标志在于事物的变化是否超出度的范围，度是事物保持自己的质的数量限度(或范围、幅度）。</a:t>
            </a:r>
            <a:endParaRPr lang="en-US" altLang="zh-CN" sz="2000">
              <a:sym typeface="+mn-ea"/>
            </a:endParaRPr>
          </a:p>
          <a:p>
            <a:pPr marL="0" indent="0" algn="l">
              <a:lnSpc>
                <a:spcPct val="200000"/>
              </a:lnSpc>
              <a:spcBef>
                <a:spcPts val="0"/>
              </a:spcBef>
              <a:buNone/>
            </a:pPr>
            <a:r>
              <a:rPr lang="en-US" altLang="zh-CN" sz="2000">
                <a:sym typeface="+mn-ea"/>
              </a:rPr>
              <a:t>事物的变化在度的范围内进行的是量变，它保持着其稳定性。事物的变化超出度就是质变，它破坏了其稳定状态，改变了其性质，使之由一种质态向另一种质态转变。</a:t>
            </a:r>
            <a:endParaRPr lang="en-US" altLang="zh-CN" sz="2000">
              <a:sym typeface="+mn-ea"/>
            </a:endParaRPr>
          </a:p>
          <a:p>
            <a:pPr marL="0" indent="0" algn="l">
              <a:lnSpc>
                <a:spcPct val="200000"/>
              </a:lnSpc>
              <a:spcBef>
                <a:spcPts val="0"/>
              </a:spcBef>
              <a:buNone/>
            </a:pPr>
            <a:r>
              <a:rPr lang="en-US" altLang="zh-CN" sz="2000">
                <a:sym typeface="+mn-ea"/>
              </a:rPr>
              <a:t>(二）量变和质变的辩证统一关系</a:t>
            </a:r>
            <a:endParaRPr lang="en-US" altLang="zh-CN" sz="2000">
              <a:sym typeface="+mn-ea"/>
            </a:endParaRPr>
          </a:p>
          <a:p>
            <a:pPr marL="0" indent="0" algn="l">
              <a:lnSpc>
                <a:spcPct val="200000"/>
              </a:lnSpc>
              <a:spcBef>
                <a:spcPts val="0"/>
              </a:spcBef>
              <a:buNone/>
            </a:pPr>
            <a:r>
              <a:rPr lang="en-US" altLang="zh-CN" sz="2000">
                <a:sym typeface="+mn-ea"/>
              </a:rPr>
              <a:t>1.量变是质变的前提和必要准备。</a:t>
            </a:r>
            <a:endParaRPr lang="en-US" altLang="zh-CN" sz="2000">
              <a:sym typeface="+mn-ea"/>
            </a:endParaRPr>
          </a:p>
          <a:p>
            <a:pPr marL="0" indent="0" algn="l">
              <a:lnSpc>
                <a:spcPct val="200000"/>
              </a:lnSpc>
              <a:spcBef>
                <a:spcPts val="0"/>
              </a:spcBef>
              <a:buNone/>
            </a:pPr>
            <a:r>
              <a:rPr lang="en-US" altLang="zh-CN" sz="2000">
                <a:sym typeface="+mn-ea"/>
              </a:rPr>
              <a:t>2.质变是量变的必然结果。</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altLang="zh-CN" sz="2000">
                <a:sym typeface="+mn-ea"/>
              </a:rPr>
              <a:t>(1)量变向质变的转化</a:t>
            </a:r>
            <a:r>
              <a:rPr lang="zh-CN" altLang="en-US" sz="2000">
                <a:sym typeface="+mn-ea"/>
              </a:rPr>
              <a:t>。</a:t>
            </a:r>
            <a:endParaRPr lang="zh-CN" altLang="en-US" sz="2000">
              <a:sym typeface="+mn-ea"/>
            </a:endParaRPr>
          </a:p>
          <a:p>
            <a:pPr marL="0" indent="0" algn="l">
              <a:lnSpc>
                <a:spcPct val="200000"/>
              </a:lnSpc>
              <a:spcBef>
                <a:spcPts val="0"/>
              </a:spcBef>
              <a:buNone/>
            </a:pPr>
            <a:r>
              <a:rPr lang="en-US" altLang="zh-CN" sz="2000">
                <a:sym typeface="+mn-ea"/>
              </a:rPr>
              <a:t>任何事物的量变都不会永远持续下去，量变达到一定程度必然突破事物的度，引起事物的质变。</a:t>
            </a:r>
            <a:endParaRPr lang="en-US" altLang="zh-CN" sz="2000">
              <a:sym typeface="+mn-ea"/>
            </a:endParaRPr>
          </a:p>
          <a:p>
            <a:pPr marL="0" indent="0" algn="l">
              <a:lnSpc>
                <a:spcPct val="200000"/>
              </a:lnSpc>
              <a:spcBef>
                <a:spcPts val="0"/>
              </a:spcBef>
              <a:buNone/>
            </a:pPr>
            <a:r>
              <a:rPr lang="en-US" altLang="zh-CN" sz="2000">
                <a:sym typeface="+mn-ea"/>
              </a:rPr>
              <a:t>(2)量变引起质变的方式。</a:t>
            </a:r>
            <a:endParaRPr lang="en-US" altLang="zh-CN" sz="2000">
              <a:sym typeface="+mn-ea"/>
            </a:endParaRPr>
          </a:p>
          <a:p>
            <a:pPr marL="0" indent="0" algn="l">
              <a:lnSpc>
                <a:spcPct val="200000"/>
              </a:lnSpc>
              <a:spcBef>
                <a:spcPts val="0"/>
              </a:spcBef>
              <a:buNone/>
            </a:pPr>
            <a:r>
              <a:rPr lang="en-US" altLang="zh-CN" sz="2000">
                <a:sym typeface="+mn-ea"/>
              </a:rPr>
              <a:t>①量变引起质变的一种情况是事物数量的变化积累到一定程度时，就会引起质变。</a:t>
            </a:r>
            <a:endParaRPr lang="en-US" altLang="zh-CN" sz="2000">
              <a:sym typeface="+mn-ea"/>
            </a:endParaRPr>
          </a:p>
          <a:p>
            <a:pPr marL="0" indent="0" algn="l">
              <a:lnSpc>
                <a:spcPct val="200000"/>
              </a:lnSpc>
              <a:spcBef>
                <a:spcPts val="0"/>
              </a:spcBef>
              <a:buNone/>
            </a:pPr>
            <a:r>
              <a:rPr lang="en-US" altLang="zh-CN" sz="2000">
                <a:sym typeface="+mn-ea"/>
              </a:rPr>
              <a:t>②量变引起质变的另一种情形是事物在总体上数量不变，只是由于构成事物的成分在结构和排列次序上发生了变化，也能引起质变。</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第一节   马克思主义哲学是关于自然、社会和思维发展普遍规律的科学</a:t>
            </a:r>
            <a:endParaRPr lang="zh-CN" sz="2400" b="1">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2.对世界观的理解。</a:t>
            </a:r>
            <a:endParaRPr lang="zh-CN" sz="2000"/>
          </a:p>
          <a:p>
            <a:pPr marL="0" indent="0">
              <a:lnSpc>
                <a:spcPct val="150000"/>
              </a:lnSpc>
              <a:spcBef>
                <a:spcPts val="0"/>
              </a:spcBef>
              <a:buNone/>
            </a:pPr>
            <a:r>
              <a:rPr lang="zh-CN" sz="2000">
                <a:sym typeface="+mn-ea"/>
              </a:rPr>
              <a:t>所谓世界观，就是人们对整个世界以及人与世界关系的根本观点、根本看法。</a:t>
            </a:r>
            <a:endParaRPr lang="zh-CN" sz="2000">
              <a:sym typeface="+mn-ea"/>
            </a:endParaRPr>
          </a:p>
          <a:p>
            <a:pPr marL="0" indent="0">
              <a:lnSpc>
                <a:spcPct val="150000"/>
              </a:lnSpc>
              <a:spcBef>
                <a:spcPts val="0"/>
              </a:spcBef>
              <a:buNone/>
            </a:pPr>
            <a:r>
              <a:rPr lang="zh-CN" sz="2000"/>
              <a:t>(二）	哲学提供最一般的方法</a:t>
            </a:r>
            <a:endParaRPr lang="zh-CN" sz="2000"/>
          </a:p>
          <a:p>
            <a:pPr marL="0" indent="0">
              <a:lnSpc>
                <a:spcPct val="150000"/>
              </a:lnSpc>
              <a:spcBef>
                <a:spcPts val="0"/>
              </a:spcBef>
              <a:buNone/>
            </a:pPr>
            <a:r>
              <a:rPr lang="zh-CN" sz="2000"/>
              <a:t>哲学既要为人们提供理论化、系统化的世界观，又要为人们提供最一般、最普遍的方法。</a:t>
            </a:r>
            <a:endParaRPr lang="zh-CN" sz="2000"/>
          </a:p>
          <a:p>
            <a:pPr marL="0" indent="0">
              <a:lnSpc>
                <a:spcPct val="150000"/>
              </a:lnSpc>
              <a:spcBef>
                <a:spcPts val="0"/>
              </a:spcBef>
              <a:buNone/>
            </a:pPr>
            <a:r>
              <a:rPr lang="zh-CN" sz="2000"/>
              <a:t>哲学既是世界观，又是方法论。人们对于世界的根本看法、根本观点就是世界观;用这样的看法、观点来分析问题、解决问题，就是方法论。</a:t>
            </a:r>
            <a:endParaRPr lang="zh-CN" sz="2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3.量变和质变相互渗透。</a:t>
            </a:r>
            <a:endParaRPr sz="2000">
              <a:sym typeface="+mn-ea"/>
            </a:endParaRPr>
          </a:p>
          <a:p>
            <a:pPr marL="0" indent="0" algn="l">
              <a:lnSpc>
                <a:spcPct val="200000"/>
              </a:lnSpc>
              <a:spcBef>
                <a:spcPts val="0"/>
              </a:spcBef>
              <a:buNone/>
            </a:pPr>
            <a:r>
              <a:rPr sz="2000">
                <a:sym typeface="+mn-ea"/>
              </a:rPr>
              <a:t>(1)总的量变过程中包含着部分质变。</a:t>
            </a:r>
            <a:endParaRPr sz="2000">
              <a:sym typeface="+mn-ea"/>
            </a:endParaRPr>
          </a:p>
          <a:p>
            <a:pPr marL="0" indent="0" algn="l">
              <a:lnSpc>
                <a:spcPct val="200000"/>
              </a:lnSpc>
              <a:spcBef>
                <a:spcPts val="0"/>
              </a:spcBef>
              <a:buNone/>
            </a:pPr>
            <a:r>
              <a:rPr sz="2000">
                <a:sym typeface="+mn-ea"/>
              </a:rPr>
              <a:t>(2)质变过程中有量的扩张。</a:t>
            </a:r>
            <a:endParaRPr sz="2000">
              <a:sym typeface="+mn-ea"/>
            </a:endParaRPr>
          </a:p>
          <a:p>
            <a:pPr marL="0" indent="0" algn="l">
              <a:lnSpc>
                <a:spcPct val="200000"/>
              </a:lnSpc>
              <a:spcBef>
                <a:spcPts val="0"/>
              </a:spcBef>
              <a:buNone/>
            </a:pPr>
            <a:r>
              <a:rPr lang="en-US" sz="2000">
                <a:sym typeface="+mn-ea"/>
              </a:rPr>
              <a:t>4.</a:t>
            </a:r>
            <a:r>
              <a:rPr sz="2000">
                <a:sym typeface="+mn-ea"/>
              </a:rPr>
              <a:t>质变体现、巩固量变，并为新的量变开辟道路。</a:t>
            </a:r>
            <a:endParaRPr sz="2000">
              <a:sym typeface="+mn-ea"/>
            </a:endParaRPr>
          </a:p>
          <a:p>
            <a:pPr marL="0" indent="0" algn="l">
              <a:lnSpc>
                <a:spcPct val="200000"/>
              </a:lnSpc>
              <a:spcBef>
                <a:spcPts val="0"/>
              </a:spcBef>
              <a:buNone/>
            </a:pPr>
            <a:r>
              <a:rPr sz="2000">
                <a:sym typeface="+mn-ea"/>
              </a:rPr>
              <a:t>(三）质量互变规律的方法论意义</a:t>
            </a:r>
            <a:endParaRPr sz="2000">
              <a:sym typeface="+mn-ea"/>
            </a:endParaRPr>
          </a:p>
          <a:p>
            <a:pPr marL="0" indent="0" algn="l">
              <a:lnSpc>
                <a:spcPct val="200000"/>
              </a:lnSpc>
              <a:spcBef>
                <a:spcPts val="0"/>
              </a:spcBef>
              <a:buNone/>
            </a:pPr>
            <a:r>
              <a:rPr sz="2000">
                <a:sym typeface="+mn-ea"/>
              </a:rPr>
              <a:t>1.平时要重视量的积累。</a:t>
            </a:r>
            <a:endParaRPr sz="2000">
              <a:sym typeface="+mn-ea"/>
            </a:endParaRPr>
          </a:p>
          <a:p>
            <a:pPr marL="0" indent="0" algn="l">
              <a:lnSpc>
                <a:spcPct val="200000"/>
              </a:lnSpc>
              <a:spcBef>
                <a:spcPts val="0"/>
              </a:spcBef>
              <a:buNone/>
            </a:pPr>
            <a:r>
              <a:rPr sz="2000">
                <a:sym typeface="+mn-ea"/>
              </a:rPr>
              <a:t>2.要不失时机促进事物的发展。</a:t>
            </a:r>
            <a:endParaRPr sz="2000">
              <a:sym typeface="+mn-ea"/>
            </a:endParaRPr>
          </a:p>
          <a:p>
            <a:pPr marL="0" indent="0" algn="l">
              <a:lnSpc>
                <a:spcPct val="200000"/>
              </a:lnSpc>
              <a:spcBef>
                <a:spcPts val="0"/>
              </a:spcBef>
              <a:buNone/>
            </a:pPr>
            <a:r>
              <a:rPr sz="2000">
                <a:sym typeface="+mn-ea"/>
              </a:rPr>
              <a:t>3.要掌握适度原则。</a:t>
            </a:r>
            <a:endParaRPr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三、否定之否定规律</a:t>
            </a:r>
            <a:endParaRPr sz="2000">
              <a:sym typeface="+mn-ea"/>
            </a:endParaRPr>
          </a:p>
          <a:p>
            <a:pPr marL="0" indent="0" algn="l">
              <a:lnSpc>
                <a:spcPct val="200000"/>
              </a:lnSpc>
              <a:spcBef>
                <a:spcPts val="0"/>
              </a:spcBef>
              <a:buNone/>
            </a:pPr>
            <a:r>
              <a:rPr sz="2000">
                <a:sym typeface="+mn-ea"/>
              </a:rPr>
              <a:t>(一）	事物发展过程中的辩证否定</a:t>
            </a:r>
            <a:endParaRPr sz="2000">
              <a:sym typeface="+mn-ea"/>
            </a:endParaRPr>
          </a:p>
          <a:p>
            <a:pPr marL="0" indent="0" algn="l">
              <a:lnSpc>
                <a:spcPct val="200000"/>
              </a:lnSpc>
              <a:spcBef>
                <a:spcPts val="0"/>
              </a:spcBef>
              <a:buNone/>
            </a:pPr>
            <a:r>
              <a:rPr sz="2000">
                <a:sym typeface="+mn-ea"/>
              </a:rPr>
              <a:t>1.肯定与否定。</a:t>
            </a:r>
            <a:endParaRPr sz="2000">
              <a:sym typeface="+mn-ea"/>
            </a:endParaRPr>
          </a:p>
          <a:p>
            <a:pPr marL="0" indent="0" algn="l">
              <a:lnSpc>
                <a:spcPct val="200000"/>
              </a:lnSpc>
              <a:spcBef>
                <a:spcPts val="0"/>
              </a:spcBef>
              <a:buNone/>
            </a:pPr>
            <a:r>
              <a:rPr sz="2000">
                <a:sym typeface="+mn-ea"/>
              </a:rPr>
              <a:t>肯定方面是维持事物存在的方面。</a:t>
            </a:r>
            <a:endParaRPr sz="2000">
              <a:sym typeface="+mn-ea"/>
            </a:endParaRPr>
          </a:p>
          <a:p>
            <a:pPr marL="0" indent="0" algn="l">
              <a:lnSpc>
                <a:spcPct val="200000"/>
              </a:lnSpc>
              <a:spcBef>
                <a:spcPts val="0"/>
              </a:spcBef>
              <a:buNone/>
            </a:pPr>
            <a:r>
              <a:rPr sz="2000">
                <a:sym typeface="+mn-ea"/>
              </a:rPr>
              <a:t>否定方面是事物中促使其灭亡的方面。</a:t>
            </a:r>
            <a:endParaRPr sz="2000">
              <a:sym typeface="+mn-ea"/>
            </a:endParaRPr>
          </a:p>
          <a:p>
            <a:pPr marL="0" indent="0" algn="l">
              <a:lnSpc>
                <a:spcPct val="200000"/>
              </a:lnSpc>
              <a:spcBef>
                <a:spcPts val="0"/>
              </a:spcBef>
              <a:buNone/>
            </a:pPr>
            <a:r>
              <a:rPr sz="2000">
                <a:sym typeface="+mn-ea"/>
              </a:rPr>
              <a:t>2.辩证的否定。</a:t>
            </a:r>
            <a:endParaRPr sz="2000">
              <a:sym typeface="+mn-ea"/>
            </a:endParaRPr>
          </a:p>
          <a:p>
            <a:pPr marL="0" indent="0" algn="l">
              <a:lnSpc>
                <a:spcPct val="200000"/>
              </a:lnSpc>
              <a:spcBef>
                <a:spcPts val="0"/>
              </a:spcBef>
              <a:buNone/>
            </a:pPr>
            <a:r>
              <a:rPr sz="2000">
                <a:sym typeface="+mn-ea"/>
              </a:rPr>
              <a:t>事物的自我否定就是辩证的否定，是事物内部包含的肯定因素和否定因素既同一又斗争的结果。</a:t>
            </a:r>
            <a:endParaRPr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3.辩证否定的完成。</a:t>
            </a:r>
            <a:endParaRPr sz="2000">
              <a:sym typeface="+mn-ea"/>
            </a:endParaRPr>
          </a:p>
          <a:p>
            <a:pPr marL="0" indent="0" algn="l">
              <a:lnSpc>
                <a:spcPct val="200000"/>
              </a:lnSpc>
              <a:spcBef>
                <a:spcPts val="0"/>
              </a:spcBef>
              <a:buNone/>
            </a:pPr>
            <a:r>
              <a:rPr sz="2000">
                <a:sym typeface="+mn-ea"/>
              </a:rPr>
              <a:t>(1)两次否定。</a:t>
            </a:r>
            <a:endParaRPr sz="2000">
              <a:sym typeface="+mn-ea"/>
            </a:endParaRPr>
          </a:p>
          <a:p>
            <a:pPr marL="0" indent="0" algn="l">
              <a:lnSpc>
                <a:spcPct val="200000"/>
              </a:lnSpc>
              <a:spcBef>
                <a:spcPts val="0"/>
              </a:spcBef>
              <a:buNone/>
            </a:pPr>
            <a:r>
              <a:rPr sz="2000">
                <a:sym typeface="+mn-ea"/>
              </a:rPr>
              <a:t>一般地说，在事物发展的总过程中，事物的辩证否定，不是一次完成的，总是要经过两次否定，即由肯定到否定、再由否定到第二次否定，即否定之否定。</a:t>
            </a:r>
            <a:endParaRPr sz="2000">
              <a:sym typeface="+mn-ea"/>
            </a:endParaRPr>
          </a:p>
          <a:p>
            <a:pPr marL="0" indent="0" algn="l">
              <a:lnSpc>
                <a:spcPct val="200000"/>
              </a:lnSpc>
              <a:spcBef>
                <a:spcPts val="0"/>
              </a:spcBef>
              <a:buNone/>
            </a:pPr>
            <a:r>
              <a:rPr sz="2000">
                <a:sym typeface="+mn-ea"/>
              </a:rPr>
              <a:t>(2)否定之否定规律。</a:t>
            </a:r>
            <a:endParaRPr sz="2000">
              <a:sym typeface="+mn-ea"/>
            </a:endParaRPr>
          </a:p>
          <a:p>
            <a:pPr marL="0" indent="0" algn="l">
              <a:lnSpc>
                <a:spcPct val="200000"/>
              </a:lnSpc>
              <a:spcBef>
                <a:spcPts val="0"/>
              </a:spcBef>
              <a:buNone/>
            </a:pPr>
            <a:r>
              <a:rPr sz="2000">
                <a:sym typeface="+mn-ea"/>
              </a:rPr>
              <a:t>事物经过肯定到否定、再由否定到第二次否定，即否定之否定阶段。“否定之否定”是自然、社会和思维中一个极其普遍的发展规律。</a:t>
            </a:r>
            <a:endParaRPr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4.辩证否定观的方法论要求。</a:t>
            </a:r>
            <a:endParaRPr sz="2000">
              <a:sym typeface="+mn-ea"/>
            </a:endParaRPr>
          </a:p>
          <a:p>
            <a:pPr marL="0" indent="0" algn="l">
              <a:lnSpc>
                <a:spcPct val="200000"/>
              </a:lnSpc>
              <a:spcBef>
                <a:spcPts val="0"/>
              </a:spcBef>
              <a:buNone/>
            </a:pPr>
            <a:r>
              <a:rPr sz="2000">
                <a:sym typeface="+mn-ea"/>
              </a:rPr>
              <a:t>坚持辩证的否定观，即否定之否定规律，要求我们在现实中做到：</a:t>
            </a:r>
            <a:endParaRPr sz="2000">
              <a:sym typeface="+mn-ea"/>
            </a:endParaRPr>
          </a:p>
          <a:p>
            <a:pPr marL="0" indent="0" algn="l">
              <a:lnSpc>
                <a:spcPct val="200000"/>
              </a:lnSpc>
              <a:spcBef>
                <a:spcPts val="0"/>
              </a:spcBef>
              <a:buNone/>
            </a:pPr>
            <a:r>
              <a:rPr sz="2000">
                <a:sym typeface="+mn-ea"/>
              </a:rPr>
              <a:t>(1)要求人们在观察和思考事物时要采取科学的态度和方法。</a:t>
            </a:r>
            <a:endParaRPr sz="2000">
              <a:sym typeface="+mn-ea"/>
            </a:endParaRPr>
          </a:p>
          <a:p>
            <a:pPr marL="0" indent="0" algn="l">
              <a:lnSpc>
                <a:spcPct val="200000"/>
              </a:lnSpc>
              <a:spcBef>
                <a:spcPts val="0"/>
              </a:spcBef>
              <a:buNone/>
            </a:pPr>
            <a:r>
              <a:rPr sz="2000">
                <a:sym typeface="+mn-ea"/>
              </a:rPr>
              <a:t>(2)要防止绝对化、简单化。</a:t>
            </a:r>
            <a:endParaRPr sz="2000">
              <a:sym typeface="+mn-ea"/>
            </a:endParaRPr>
          </a:p>
          <a:p>
            <a:pPr marL="0" indent="0" algn="l">
              <a:lnSpc>
                <a:spcPct val="200000"/>
              </a:lnSpc>
              <a:spcBef>
                <a:spcPts val="0"/>
              </a:spcBef>
              <a:buNone/>
            </a:pPr>
            <a:r>
              <a:rPr sz="2000">
                <a:sym typeface="+mn-ea"/>
              </a:rPr>
              <a:t>(3)既不能不加分析地肯定一切，也不能不加分析地否定一切。</a:t>
            </a:r>
            <a:endParaRPr sz="2000">
              <a:sym typeface="+mn-ea"/>
            </a:endParaRPr>
          </a:p>
          <a:p>
            <a:pPr marL="0" indent="0" algn="l">
              <a:lnSpc>
                <a:spcPct val="200000"/>
              </a:lnSpc>
              <a:spcBef>
                <a:spcPts val="0"/>
              </a:spcBef>
              <a:buNone/>
            </a:pPr>
            <a:r>
              <a:rPr sz="2000">
                <a:sym typeface="+mn-ea"/>
              </a:rPr>
              <a:t>(二）	事物发展的总趋势是上升的</a:t>
            </a:r>
            <a:endParaRPr sz="2000">
              <a:sym typeface="+mn-ea"/>
            </a:endParaRPr>
          </a:p>
          <a:p>
            <a:pPr marL="0" indent="0" algn="l">
              <a:lnSpc>
                <a:spcPct val="200000"/>
              </a:lnSpc>
              <a:spcBef>
                <a:spcPts val="0"/>
              </a:spcBef>
              <a:buNone/>
            </a:pPr>
            <a:r>
              <a:rPr sz="2000">
                <a:sym typeface="+mn-ea"/>
              </a:rPr>
              <a:t>新事物的产生和旧事物的灭亡是发展的实质。所以，新事物必然战胜旧事物，事物发展的总趋势是前进的、上升的。</a:t>
            </a:r>
            <a:endParaRPr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唯物辩证法的基本规律 </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(三）	事物发展的道路是曲折的</a:t>
            </a:r>
            <a:endParaRPr sz="2000">
              <a:sym typeface="+mn-ea"/>
            </a:endParaRPr>
          </a:p>
          <a:p>
            <a:pPr marL="0" indent="0" algn="l">
              <a:lnSpc>
                <a:spcPct val="200000"/>
              </a:lnSpc>
              <a:spcBef>
                <a:spcPts val="0"/>
              </a:spcBef>
              <a:buNone/>
            </a:pPr>
            <a:r>
              <a:rPr sz="2000">
                <a:sym typeface="+mn-ea"/>
              </a:rPr>
              <a:t>新事物虽然符合社会发展规律，代表了社会的发展方向，最后必定战胜旧事物。</a:t>
            </a:r>
            <a:endParaRPr sz="2000">
              <a:sym typeface="+mn-ea"/>
            </a:endParaRPr>
          </a:p>
          <a:p>
            <a:pPr marL="0" indent="0" algn="l">
              <a:lnSpc>
                <a:spcPct val="200000"/>
              </a:lnSpc>
              <a:spcBef>
                <a:spcPts val="0"/>
              </a:spcBef>
              <a:buNone/>
            </a:pPr>
            <a:r>
              <a:rPr sz="2000">
                <a:sym typeface="+mn-ea"/>
              </a:rPr>
              <a:t>(四）正确看待前进性和曲折性的关系</a:t>
            </a:r>
            <a:endParaRPr sz="2000">
              <a:sym typeface="+mn-ea"/>
            </a:endParaRPr>
          </a:p>
          <a:p>
            <a:pPr marL="0" indent="0" algn="l">
              <a:lnSpc>
                <a:spcPct val="200000"/>
              </a:lnSpc>
              <a:spcBef>
                <a:spcPts val="0"/>
              </a:spcBef>
              <a:buNone/>
            </a:pPr>
            <a:r>
              <a:rPr lang="en-US" sz="2000">
                <a:sym typeface="+mn-ea"/>
              </a:rPr>
              <a:t>1.</a:t>
            </a:r>
            <a:r>
              <a:rPr sz="2000">
                <a:sym typeface="+mn-ea"/>
              </a:rPr>
              <a:t>要对我国的社会主义现代化建设事业充满必胜的信心，坚信前途是光明的。</a:t>
            </a:r>
            <a:endParaRPr sz="2000">
              <a:sym typeface="+mn-ea"/>
            </a:endParaRPr>
          </a:p>
          <a:p>
            <a:pPr marL="0" indent="0" algn="l">
              <a:lnSpc>
                <a:spcPct val="200000"/>
              </a:lnSpc>
              <a:spcBef>
                <a:spcPts val="0"/>
              </a:spcBef>
              <a:buNone/>
            </a:pPr>
            <a:r>
              <a:rPr sz="2000">
                <a:sym typeface="+mn-ea"/>
              </a:rPr>
              <a:t>2.要有克服各种困难的精神准备，并准备走曲折的路。</a:t>
            </a:r>
            <a:endParaRPr sz="2000">
              <a:sym typeface="+mn-ea"/>
            </a:endParaRPr>
          </a:p>
          <a:p>
            <a:pPr marL="0" indent="0" algn="l">
              <a:lnSpc>
                <a:spcPct val="200000"/>
              </a:lnSpc>
              <a:spcBef>
                <a:spcPts val="0"/>
              </a:spcBef>
              <a:buNone/>
            </a:pP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一、现象与本质</a:t>
            </a:r>
            <a:endParaRPr sz="2000">
              <a:sym typeface="+mn-ea"/>
            </a:endParaRPr>
          </a:p>
          <a:p>
            <a:pPr marL="0" indent="0" algn="l">
              <a:lnSpc>
                <a:spcPct val="200000"/>
              </a:lnSpc>
              <a:spcBef>
                <a:spcPts val="0"/>
              </a:spcBef>
              <a:buNone/>
            </a:pPr>
            <a:r>
              <a:rPr sz="2000">
                <a:sym typeface="+mn-ea"/>
              </a:rPr>
              <a:t>(一）	现象与本质的含义</a:t>
            </a:r>
            <a:endParaRPr sz="2000">
              <a:sym typeface="+mn-ea"/>
            </a:endParaRPr>
          </a:p>
          <a:p>
            <a:pPr marL="0" indent="0" algn="l">
              <a:lnSpc>
                <a:spcPct val="200000"/>
              </a:lnSpc>
              <a:spcBef>
                <a:spcPts val="0"/>
              </a:spcBef>
              <a:buNone/>
            </a:pPr>
            <a:r>
              <a:rPr sz="2000">
                <a:sym typeface="+mn-ea"/>
              </a:rPr>
              <a:t>现象是事物的外部联系及表面特征，是事物的外在表现。本质是事物的根本性质，是组成事物基本要素的内在联系。本质是由事物内部所固有的特殊矛盾决定的。</a:t>
            </a:r>
            <a:endParaRPr sz="2000">
              <a:sym typeface="+mn-ea"/>
            </a:endParaRPr>
          </a:p>
          <a:p>
            <a:pPr marL="0" indent="0" algn="l">
              <a:lnSpc>
                <a:spcPct val="200000"/>
              </a:lnSpc>
              <a:spcBef>
                <a:spcPts val="0"/>
              </a:spcBef>
              <a:buNone/>
            </a:pPr>
            <a:r>
              <a:rPr sz="2000">
                <a:sym typeface="+mn-ea"/>
              </a:rPr>
              <a:t>(二)现象与本质的关系</a:t>
            </a:r>
            <a:endParaRPr sz="2000">
              <a:sym typeface="+mn-ea"/>
            </a:endParaRPr>
          </a:p>
          <a:p>
            <a:pPr marL="0" indent="0" algn="l">
              <a:lnSpc>
                <a:spcPct val="200000"/>
              </a:lnSpc>
              <a:spcBef>
                <a:spcPts val="0"/>
              </a:spcBef>
              <a:buNone/>
            </a:pPr>
            <a:r>
              <a:rPr sz="2000">
                <a:sym typeface="+mn-ea"/>
              </a:rPr>
              <a:t>现象和本质是对立的，具体表现在:第一，现象外露于事物的表面，人们的感官可以直接感知，而本质则深藏于事物的内部，看不见，摸不着，只能靠理性思维才能把握。</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第二，现象是具体的、个别的、片面的东西，而本质则是同类现象中一般的、共同的东西，因此，现象比本质丰富、生动，本质则比现象单纯、深刻。</a:t>
            </a:r>
            <a:endParaRPr sz="2000">
              <a:sym typeface="+mn-ea"/>
            </a:endParaRPr>
          </a:p>
          <a:p>
            <a:pPr marL="0" indent="0" algn="l">
              <a:lnSpc>
                <a:spcPct val="200000"/>
              </a:lnSpc>
              <a:spcBef>
                <a:spcPts val="0"/>
              </a:spcBef>
              <a:buNone/>
            </a:pPr>
            <a:r>
              <a:rPr sz="2000">
                <a:sym typeface="+mn-ea"/>
              </a:rPr>
              <a:t>第三，现象是多变的、易逝的，而本质则是相对稳定的。</a:t>
            </a:r>
            <a:endParaRPr sz="2000">
              <a:sym typeface="+mn-ea"/>
            </a:endParaRPr>
          </a:p>
          <a:p>
            <a:pPr marL="0" indent="0" algn="l">
              <a:lnSpc>
                <a:spcPct val="200000"/>
              </a:lnSpc>
              <a:spcBef>
                <a:spcPts val="0"/>
              </a:spcBef>
              <a:buNone/>
            </a:pPr>
            <a:r>
              <a:rPr lang="en-US" altLang="zh-CN" sz="2000">
                <a:sym typeface="+mn-ea"/>
              </a:rPr>
              <a:t>(三）现象与本质辩证关系的意义</a:t>
            </a:r>
            <a:endParaRPr lang="en-US" altLang="zh-CN" sz="2000">
              <a:sym typeface="+mn-ea"/>
            </a:endParaRPr>
          </a:p>
          <a:p>
            <a:pPr marL="0" indent="0" algn="l">
              <a:lnSpc>
                <a:spcPct val="200000"/>
              </a:lnSpc>
              <a:spcBef>
                <a:spcPts val="0"/>
              </a:spcBef>
              <a:buNone/>
            </a:pPr>
            <a:r>
              <a:rPr lang="en-US" altLang="zh-CN" sz="2000">
                <a:sym typeface="+mn-ea"/>
              </a:rPr>
              <a:t>1.现象和本质的对立与统一，表明科学研究既有必要性，又有可能性。</a:t>
            </a:r>
            <a:endParaRPr lang="en-US" altLang="zh-CN" sz="2000">
              <a:sym typeface="+mn-ea"/>
            </a:endParaRPr>
          </a:p>
          <a:p>
            <a:pPr marL="0" indent="0" algn="l">
              <a:lnSpc>
                <a:spcPct val="200000"/>
              </a:lnSpc>
              <a:spcBef>
                <a:spcPts val="0"/>
              </a:spcBef>
              <a:buNone/>
            </a:pPr>
            <a:r>
              <a:rPr lang="en-US" altLang="zh-CN" sz="2000">
                <a:sym typeface="+mn-ea"/>
              </a:rPr>
              <a:t>2.在实际工作中，要把现象看作是人门的向导，透过现象去认识事物的本质。</a:t>
            </a:r>
            <a:endParaRPr lang="en-US" altLang="zh-CN"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二、内容与形式</a:t>
            </a:r>
            <a:endParaRPr sz="2000">
              <a:sym typeface="+mn-ea"/>
            </a:endParaRPr>
          </a:p>
          <a:p>
            <a:pPr marL="0" indent="0" algn="l">
              <a:lnSpc>
                <a:spcPct val="200000"/>
              </a:lnSpc>
              <a:spcBef>
                <a:spcPts val="0"/>
              </a:spcBef>
              <a:buNone/>
            </a:pPr>
            <a:r>
              <a:rPr sz="2000">
                <a:sym typeface="+mn-ea"/>
              </a:rPr>
              <a:t>(一）	内容与形式的含义</a:t>
            </a:r>
            <a:endParaRPr sz="2000">
              <a:sym typeface="+mn-ea"/>
            </a:endParaRPr>
          </a:p>
          <a:p>
            <a:pPr marL="0" indent="0" algn="l">
              <a:lnSpc>
                <a:spcPct val="200000"/>
              </a:lnSpc>
              <a:spcBef>
                <a:spcPts val="0"/>
              </a:spcBef>
              <a:buNone/>
            </a:pPr>
            <a:r>
              <a:rPr sz="2000">
                <a:sym typeface="+mn-ea"/>
              </a:rPr>
              <a:t>内容是构成事物的</a:t>
            </a:r>
            <a:endParaRPr sz="2000">
              <a:sym typeface="+mn-ea"/>
            </a:endParaRPr>
          </a:p>
          <a:p>
            <a:pPr marL="0" indent="0" algn="l">
              <a:lnSpc>
                <a:spcPct val="200000"/>
              </a:lnSpc>
              <a:spcBef>
                <a:spcPts val="0"/>
              </a:spcBef>
              <a:buNone/>
            </a:pPr>
            <a:r>
              <a:rPr sz="2000">
                <a:sym typeface="+mn-ea"/>
              </a:rPr>
              <a:t>一切要素的总和，它包括事物的内在矛盾以及由这些矛盾所规定的事物的特性、运动过程和发展趋势等等，是事物存在的基础。形式是把内容诸要素统一起来的结构或表现内容的方式，是事物存在和表现的方式。</a:t>
            </a:r>
            <a:endParaRPr sz="2000">
              <a:sym typeface="+mn-ea"/>
            </a:endParaRPr>
          </a:p>
          <a:p>
            <a:pPr marL="0" indent="0" algn="l">
              <a:lnSpc>
                <a:spcPct val="200000"/>
              </a:lnSpc>
              <a:spcBef>
                <a:spcPts val="0"/>
              </a:spcBef>
              <a:buNone/>
            </a:pPr>
            <a:r>
              <a:rPr sz="2000">
                <a:sym typeface="+mn-ea"/>
              </a:rPr>
              <a:t>(二)形式与内容的关系</a:t>
            </a:r>
            <a:endParaRPr sz="2000">
              <a:sym typeface="+mn-ea"/>
            </a:endParaRPr>
          </a:p>
          <a:p>
            <a:pPr marL="0" indent="0" algn="l">
              <a:lnSpc>
                <a:spcPct val="200000"/>
              </a:lnSpc>
              <a:spcBef>
                <a:spcPts val="0"/>
              </a:spcBef>
              <a:buNone/>
            </a:pPr>
            <a:r>
              <a:rPr lang="en-US" sz="2000">
                <a:sym typeface="+mn-ea"/>
              </a:rPr>
              <a:t>1.</a:t>
            </a:r>
            <a:r>
              <a:rPr sz="2000">
                <a:sym typeface="+mn-ea"/>
              </a:rPr>
              <a:t>内容与形式作为事物固有的两个侧面，是相互联系、相互依存，不可分割的。</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en-US" sz="2000">
                <a:sym typeface="+mn-ea"/>
              </a:rPr>
              <a:t>2.</a:t>
            </a:r>
            <a:r>
              <a:rPr sz="2000">
                <a:sym typeface="+mn-ea"/>
              </a:rPr>
              <a:t>内容与形式的区分有相对的一面，在一定条件下二者可以相互转化。</a:t>
            </a:r>
            <a:endParaRPr sz="2000">
              <a:sym typeface="+mn-ea"/>
            </a:endParaRPr>
          </a:p>
          <a:p>
            <a:pPr marL="0" indent="0" algn="l">
              <a:lnSpc>
                <a:spcPct val="200000"/>
              </a:lnSpc>
              <a:spcBef>
                <a:spcPts val="0"/>
              </a:spcBef>
              <a:buNone/>
            </a:pPr>
            <a:r>
              <a:rPr sz="2000">
                <a:sym typeface="+mn-ea"/>
              </a:rPr>
              <a:t>二、原因与结果</a:t>
            </a:r>
            <a:endParaRPr sz="2000">
              <a:sym typeface="+mn-ea"/>
            </a:endParaRPr>
          </a:p>
          <a:p>
            <a:pPr marL="0" indent="0" algn="l">
              <a:lnSpc>
                <a:spcPct val="200000"/>
              </a:lnSpc>
              <a:spcBef>
                <a:spcPts val="0"/>
              </a:spcBef>
              <a:buNone/>
            </a:pPr>
            <a:r>
              <a:rPr sz="2000">
                <a:sym typeface="+mn-ea"/>
              </a:rPr>
              <a:t>(一)原因与结果的含义</a:t>
            </a:r>
            <a:endParaRPr sz="2000">
              <a:sym typeface="+mn-ea"/>
            </a:endParaRPr>
          </a:p>
          <a:p>
            <a:pPr marL="0" indent="0" algn="l">
              <a:lnSpc>
                <a:spcPct val="200000"/>
              </a:lnSpc>
              <a:spcBef>
                <a:spcPts val="0"/>
              </a:spcBef>
              <a:buNone/>
            </a:pPr>
            <a:r>
              <a:rPr sz="2000">
                <a:sym typeface="+mn-ea"/>
              </a:rPr>
              <a:t>引起某种现象的现象叫做原因,被某种现象引起的现象叫做结果。</a:t>
            </a:r>
            <a:endParaRPr sz="2000">
              <a:sym typeface="+mn-ea"/>
            </a:endParaRPr>
          </a:p>
          <a:p>
            <a:pPr marL="0" indent="0" algn="l">
              <a:lnSpc>
                <a:spcPct val="200000"/>
              </a:lnSpc>
              <a:spcBef>
                <a:spcPts val="0"/>
              </a:spcBef>
              <a:buNone/>
            </a:pPr>
            <a:r>
              <a:rPr sz="2000">
                <a:sym typeface="+mn-ea"/>
              </a:rPr>
              <a:t>(二)原因与结果的关系</a:t>
            </a:r>
            <a:endParaRPr sz="2000">
              <a:sym typeface="+mn-ea"/>
            </a:endParaRPr>
          </a:p>
          <a:p>
            <a:pPr marL="0" indent="0" algn="l">
              <a:lnSpc>
                <a:spcPct val="200000"/>
              </a:lnSpc>
              <a:spcBef>
                <a:spcPts val="0"/>
              </a:spcBef>
              <a:buNone/>
            </a:pPr>
            <a:r>
              <a:rPr sz="2000">
                <a:sym typeface="+mn-ea"/>
              </a:rPr>
              <a:t>原因和结果是对立的。</a:t>
            </a:r>
            <a:endParaRPr sz="2000">
              <a:sym typeface="+mn-ea"/>
            </a:endParaRPr>
          </a:p>
          <a:p>
            <a:pPr marL="0" indent="0" algn="l">
              <a:lnSpc>
                <a:spcPct val="200000"/>
              </a:lnSpc>
              <a:spcBef>
                <a:spcPts val="0"/>
              </a:spcBef>
              <a:buNone/>
            </a:pPr>
            <a:r>
              <a:rPr sz="2000">
                <a:sym typeface="+mn-ea"/>
              </a:rPr>
              <a:t>原因和结果又是统一的。</a:t>
            </a:r>
            <a:endParaRPr sz="2000">
              <a:sym typeface="+mn-ea"/>
            </a:endParaRPr>
          </a:p>
          <a:p>
            <a:pPr marL="0" indent="0" algn="l">
              <a:lnSpc>
                <a:spcPct val="200000"/>
              </a:lnSpc>
              <a:spcBef>
                <a:spcPts val="0"/>
              </a:spcBef>
              <a:buNone/>
            </a:pPr>
            <a:endParaRPr lang="en-US" altLang="zh-CN"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3.因果是复杂多样的，主要表现为以下几种类型：</a:t>
            </a:r>
            <a:endParaRPr sz="2000">
              <a:sym typeface="+mn-ea"/>
            </a:endParaRPr>
          </a:p>
          <a:p>
            <a:pPr marL="0" indent="0" algn="l">
              <a:lnSpc>
                <a:spcPct val="200000"/>
              </a:lnSpc>
              <a:spcBef>
                <a:spcPts val="0"/>
              </a:spcBef>
              <a:buNone/>
            </a:pPr>
            <a:r>
              <a:rPr lang="zh-CN" sz="2000">
                <a:sym typeface="+mn-ea"/>
              </a:rPr>
              <a:t>第</a:t>
            </a:r>
            <a:r>
              <a:rPr sz="2000">
                <a:sym typeface="+mn-ea"/>
              </a:rPr>
              <a:t>一类是一因多果，同因异果。一因多果是指一种原因同时引起多种结果。同因异果是指同一种原因在不同条件下可以引起不同结果。</a:t>
            </a:r>
            <a:endParaRPr sz="2000">
              <a:sym typeface="+mn-ea"/>
            </a:endParaRPr>
          </a:p>
          <a:p>
            <a:pPr marL="0" indent="0" algn="l">
              <a:lnSpc>
                <a:spcPct val="200000"/>
              </a:lnSpc>
              <a:spcBef>
                <a:spcPts val="0"/>
              </a:spcBef>
              <a:buNone/>
            </a:pPr>
            <a:r>
              <a:rPr lang="zh-CN" sz="2000">
                <a:sym typeface="+mn-ea"/>
              </a:rPr>
              <a:t>第</a:t>
            </a:r>
            <a:r>
              <a:rPr sz="2000">
                <a:sym typeface="+mn-ea"/>
              </a:rPr>
              <a:t>二类是一果多因，同果异因。一果多因是指一种结果是由多种原因引起的。同果异因是指同一结果在不同条件下由不同原因所引起的。</a:t>
            </a:r>
            <a:endParaRPr sz="2000">
              <a:sym typeface="+mn-ea"/>
            </a:endParaRPr>
          </a:p>
          <a:p>
            <a:pPr marL="0" indent="0" algn="l">
              <a:lnSpc>
                <a:spcPct val="200000"/>
              </a:lnSpc>
              <a:spcBef>
                <a:spcPts val="0"/>
              </a:spcBef>
              <a:buNone/>
            </a:pPr>
            <a:r>
              <a:rPr sz="2000">
                <a:sym typeface="+mn-ea"/>
              </a:rPr>
              <a:t>第三类是多因多果，复合因果。这是指无论原因和结果都不是单一的，而是复合的。</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第一节   马克思主义哲学是关于自然、社会和思维发展普遍规律的科学</a:t>
            </a:r>
            <a:endParaRPr lang="zh-CN" sz="2400" b="1">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(三）	哲学与具体科学的关系</a:t>
            </a:r>
            <a:endParaRPr lang="zh-CN" sz="2000">
              <a:sym typeface="+mn-ea"/>
            </a:endParaRPr>
          </a:p>
          <a:p>
            <a:pPr marL="0" indent="0">
              <a:lnSpc>
                <a:spcPct val="150000"/>
              </a:lnSpc>
              <a:spcBef>
                <a:spcPts val="0"/>
              </a:spcBef>
              <a:buNone/>
            </a:pPr>
            <a:r>
              <a:rPr lang="zh-CN" sz="2000">
                <a:sym typeface="+mn-ea"/>
              </a:rPr>
              <a:t>1.哲学同具体科学的联系，主要体现在：</a:t>
            </a:r>
            <a:endParaRPr lang="zh-CN" sz="2000">
              <a:sym typeface="+mn-ea"/>
            </a:endParaRPr>
          </a:p>
          <a:p>
            <a:pPr marL="0" indent="0">
              <a:lnSpc>
                <a:spcPct val="150000"/>
              </a:lnSpc>
              <a:spcBef>
                <a:spcPts val="0"/>
              </a:spcBef>
              <a:buNone/>
            </a:pPr>
            <a:r>
              <a:rPr lang="zh-CN" sz="2000">
                <a:sym typeface="+mn-ea"/>
              </a:rPr>
              <a:t>(1)哲学为各门具体科学提供指导。</a:t>
            </a:r>
            <a:endParaRPr lang="zh-CN" sz="2000">
              <a:sym typeface="+mn-ea"/>
            </a:endParaRPr>
          </a:p>
          <a:p>
            <a:pPr marL="0" indent="0">
              <a:lnSpc>
                <a:spcPct val="150000"/>
              </a:lnSpc>
              <a:spcBef>
                <a:spcPts val="0"/>
              </a:spcBef>
              <a:buNone/>
            </a:pPr>
            <a:r>
              <a:rPr lang="zh-CN" sz="2000">
                <a:sym typeface="+mn-ea"/>
              </a:rPr>
              <a:t>(2)哲学以各门具体科学为基础。</a:t>
            </a:r>
            <a:endParaRPr lang="zh-CN" sz="2000">
              <a:sym typeface="+mn-ea"/>
            </a:endParaRPr>
          </a:p>
          <a:p>
            <a:pPr marL="0" indent="0">
              <a:lnSpc>
                <a:spcPct val="150000"/>
              </a:lnSpc>
              <a:spcBef>
                <a:spcPts val="0"/>
              </a:spcBef>
              <a:buNone/>
            </a:pPr>
            <a:r>
              <a:rPr lang="zh-CN" sz="2000">
                <a:sym typeface="+mn-ea"/>
              </a:rPr>
              <a:t>2.哲学同具体科学的区别。</a:t>
            </a:r>
            <a:endParaRPr lang="zh-CN" sz="2000">
              <a:sym typeface="+mn-ea"/>
            </a:endParaRPr>
          </a:p>
          <a:p>
            <a:pPr marL="0" indent="0">
              <a:lnSpc>
                <a:spcPct val="150000"/>
              </a:lnSpc>
              <a:spcBef>
                <a:spcPts val="0"/>
              </a:spcBef>
              <a:buNone/>
            </a:pPr>
            <a:r>
              <a:rPr lang="zh-CN" sz="2000">
                <a:sym typeface="+mn-ea"/>
              </a:rPr>
              <a:t>无论是自然科学还是社会科学，都是以自然或社会领域中的某一方面为对象，它所研究的问题是具体的，限于特定的领域，而哲学以整体的世界为对象，它所研究问题的范围具有普遍性。哲学所研究的是关于包括自然、社会和人类思维三大领域在内的整个世界的一般规律，而各门具体科学研究的是世界的某一个方面、某一领域的特殊规律。</a:t>
            </a:r>
            <a:endParaRPr lang="zh-CN" sz="2000">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四、必然性与偶然性</a:t>
            </a:r>
            <a:endParaRPr sz="2000">
              <a:sym typeface="+mn-ea"/>
            </a:endParaRPr>
          </a:p>
          <a:p>
            <a:pPr marL="0" indent="0" algn="l">
              <a:lnSpc>
                <a:spcPct val="200000"/>
              </a:lnSpc>
              <a:spcBef>
                <a:spcPts val="0"/>
              </a:spcBef>
              <a:buNone/>
            </a:pPr>
            <a:r>
              <a:rPr sz="2000">
                <a:sym typeface="+mn-ea"/>
              </a:rPr>
              <a:t>(一)必然性与偶然性的含义</a:t>
            </a:r>
            <a:endParaRPr sz="2000">
              <a:sym typeface="+mn-ea"/>
            </a:endParaRPr>
          </a:p>
          <a:p>
            <a:pPr marL="0" indent="0" algn="l">
              <a:lnSpc>
                <a:spcPct val="200000"/>
              </a:lnSpc>
              <a:spcBef>
                <a:spcPts val="0"/>
              </a:spcBef>
              <a:buNone/>
            </a:pPr>
            <a:r>
              <a:rPr sz="2000">
                <a:sym typeface="+mn-ea"/>
              </a:rPr>
              <a:t>所谓必然性是指客观事物联系和发展过程中合乎规律的、一定要发生的、确定不移的趋势。</a:t>
            </a:r>
            <a:endParaRPr sz="2000">
              <a:sym typeface="+mn-ea"/>
            </a:endParaRPr>
          </a:p>
          <a:p>
            <a:pPr marL="0" indent="0" algn="l">
              <a:lnSpc>
                <a:spcPct val="200000"/>
              </a:lnSpc>
              <a:spcBef>
                <a:spcPts val="0"/>
              </a:spcBef>
              <a:buNone/>
            </a:pPr>
            <a:r>
              <a:rPr sz="2000">
                <a:sym typeface="+mn-ea"/>
              </a:rPr>
              <a:t>所谓偶然性是指客观事物联系和发展过程中并非确定发生的、可以这样出现、也可以那样出现的不确定的趋势。</a:t>
            </a:r>
            <a:endParaRPr sz="2000">
              <a:sym typeface="+mn-ea"/>
            </a:endParaRPr>
          </a:p>
          <a:p>
            <a:pPr marL="0" indent="0" algn="l">
              <a:lnSpc>
                <a:spcPct val="200000"/>
              </a:lnSpc>
              <a:spcBef>
                <a:spcPts val="0"/>
              </a:spcBef>
              <a:buNone/>
            </a:pPr>
            <a:r>
              <a:rPr sz="2000">
                <a:sym typeface="+mn-ea"/>
              </a:rPr>
              <a:t>(二)必然性与偶然性的关系</a:t>
            </a:r>
            <a:endParaRPr sz="2000">
              <a:sym typeface="+mn-ea"/>
            </a:endParaRPr>
          </a:p>
          <a:p>
            <a:pPr marL="0" indent="0" algn="l">
              <a:lnSpc>
                <a:spcPct val="200000"/>
              </a:lnSpc>
              <a:spcBef>
                <a:spcPts val="0"/>
              </a:spcBef>
              <a:buNone/>
            </a:pPr>
            <a:r>
              <a:rPr sz="2000">
                <a:sym typeface="+mn-ea"/>
              </a:rPr>
              <a:t>首先，必然性和偶然性是对立的。必然性和偶然性在事物发展过程中的地位和作用是不同的。</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其次，必然性和偶然性又是统一的，表现在：</a:t>
            </a:r>
            <a:endParaRPr sz="2000">
              <a:sym typeface="+mn-ea"/>
            </a:endParaRPr>
          </a:p>
          <a:p>
            <a:pPr marL="0" indent="0" algn="l">
              <a:lnSpc>
                <a:spcPct val="200000"/>
              </a:lnSpc>
              <a:spcBef>
                <a:spcPts val="0"/>
              </a:spcBef>
              <a:buNone/>
            </a:pPr>
            <a:r>
              <a:rPr sz="2000">
                <a:sym typeface="+mn-ea"/>
              </a:rPr>
              <a:t>一方面，必然性和偶然性是相互依赖的。</a:t>
            </a:r>
            <a:endParaRPr sz="2000">
              <a:sym typeface="+mn-ea"/>
            </a:endParaRPr>
          </a:p>
          <a:p>
            <a:pPr marL="0" indent="0" algn="l">
              <a:lnSpc>
                <a:spcPct val="200000"/>
              </a:lnSpc>
              <a:spcBef>
                <a:spcPts val="0"/>
              </a:spcBef>
              <a:buNone/>
            </a:pPr>
            <a:r>
              <a:rPr sz="2000">
                <a:sym typeface="+mn-ea"/>
              </a:rPr>
              <a:t>另一方面，必然性和偶然性在一定条件下可以相互转化。</a:t>
            </a:r>
            <a:endParaRPr sz="2000">
              <a:sym typeface="+mn-ea"/>
            </a:endParaRPr>
          </a:p>
          <a:p>
            <a:pPr marL="0" indent="0" algn="l">
              <a:lnSpc>
                <a:spcPct val="200000"/>
              </a:lnSpc>
              <a:spcBef>
                <a:spcPts val="0"/>
              </a:spcBef>
              <a:buNone/>
            </a:pPr>
            <a:r>
              <a:rPr sz="2000">
                <a:sym typeface="+mn-ea"/>
              </a:rPr>
              <a:t>(三)必然性与偶然性辩证关系的意义</a:t>
            </a:r>
            <a:endParaRPr sz="2000">
              <a:sym typeface="+mn-ea"/>
            </a:endParaRPr>
          </a:p>
          <a:p>
            <a:pPr marL="0" indent="0" algn="l">
              <a:lnSpc>
                <a:spcPct val="200000"/>
              </a:lnSpc>
              <a:spcBef>
                <a:spcPts val="0"/>
              </a:spcBef>
              <a:buNone/>
            </a:pPr>
            <a:r>
              <a:rPr sz="2000">
                <a:sym typeface="+mn-ea"/>
              </a:rPr>
              <a:t>首先，人们在实践中要立足于必然性，根据必然性规律来规划自己的行动，才能使行动具有目的性和自觉性，避免盲目性，取得工作的成功。</a:t>
            </a:r>
            <a:endParaRPr sz="2000">
              <a:sym typeface="+mn-ea"/>
            </a:endParaRPr>
          </a:p>
          <a:p>
            <a:pPr marL="0" indent="0" algn="l">
              <a:lnSpc>
                <a:spcPct val="200000"/>
              </a:lnSpc>
              <a:spcBef>
                <a:spcPts val="0"/>
              </a:spcBef>
              <a:buNone/>
            </a:pPr>
            <a:r>
              <a:rPr sz="2000">
                <a:sym typeface="+mn-ea"/>
              </a:rPr>
              <a:t>其次，要重视和善于利用一切有利的偶然因素，防止不利的偶然因素的影响，并尽可能地减少有害偶然因素的干扰，做到“有备无患”。</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五、可能性与现实性</a:t>
            </a:r>
            <a:endParaRPr sz="2000">
              <a:sym typeface="+mn-ea"/>
            </a:endParaRPr>
          </a:p>
          <a:p>
            <a:pPr marL="0" indent="0" algn="l">
              <a:lnSpc>
                <a:spcPct val="200000"/>
              </a:lnSpc>
              <a:spcBef>
                <a:spcPts val="0"/>
              </a:spcBef>
              <a:buNone/>
            </a:pPr>
            <a:r>
              <a:rPr sz="2000">
                <a:sym typeface="+mn-ea"/>
              </a:rPr>
              <a:t>(一)可能性与现实性的含义</a:t>
            </a:r>
            <a:endParaRPr sz="2000">
              <a:sym typeface="+mn-ea"/>
            </a:endParaRPr>
          </a:p>
          <a:p>
            <a:pPr marL="0" indent="0" algn="l">
              <a:lnSpc>
                <a:spcPct val="200000"/>
              </a:lnSpc>
              <a:spcBef>
                <a:spcPts val="0"/>
              </a:spcBef>
              <a:buNone/>
            </a:pPr>
            <a:r>
              <a:rPr sz="2000">
                <a:sym typeface="+mn-ea"/>
              </a:rPr>
              <a:t>可能性与现实性是反映事物的过去、现在和将来的相互联系的一对范畴。</a:t>
            </a:r>
            <a:endParaRPr sz="2000">
              <a:sym typeface="+mn-ea"/>
            </a:endParaRPr>
          </a:p>
          <a:p>
            <a:pPr marL="0" indent="0" algn="l">
              <a:lnSpc>
                <a:spcPct val="200000"/>
              </a:lnSpc>
              <a:spcBef>
                <a:spcPts val="0"/>
              </a:spcBef>
              <a:buNone/>
            </a:pPr>
            <a:r>
              <a:rPr sz="2000">
                <a:sym typeface="+mn-ea"/>
              </a:rPr>
              <a:t>现实性不只是指个别事实和现象的存在，而是指现在存在的具有必然性的客观事物及其种种联系的综合。</a:t>
            </a:r>
            <a:endParaRPr sz="2000">
              <a:sym typeface="+mn-ea"/>
            </a:endParaRPr>
          </a:p>
          <a:p>
            <a:pPr marL="0" indent="0" algn="l">
              <a:lnSpc>
                <a:spcPct val="200000"/>
              </a:lnSpc>
              <a:spcBef>
                <a:spcPts val="0"/>
              </a:spcBef>
              <a:buNone/>
            </a:pPr>
            <a:r>
              <a:rPr sz="2000">
                <a:sym typeface="+mn-ea"/>
              </a:rPr>
              <a:t>第一，要区分可能性与不可能性。</a:t>
            </a:r>
            <a:endParaRPr sz="2000">
              <a:sym typeface="+mn-ea"/>
            </a:endParaRPr>
          </a:p>
          <a:p>
            <a:pPr marL="0" indent="0" algn="l">
              <a:lnSpc>
                <a:spcPct val="200000"/>
              </a:lnSpc>
              <a:spcBef>
                <a:spcPts val="0"/>
              </a:spcBef>
              <a:buNone/>
            </a:pPr>
            <a:r>
              <a:rPr sz="2000">
                <a:sym typeface="+mn-ea"/>
              </a:rPr>
              <a:t>第二，要区分现实的可能性与非现实的可能性。</a:t>
            </a:r>
            <a:endParaRPr sz="2000">
              <a:sym typeface="+mn-ea"/>
            </a:endParaRPr>
          </a:p>
          <a:p>
            <a:pPr marL="0" indent="0" algn="l">
              <a:lnSpc>
                <a:spcPct val="200000"/>
              </a:lnSpc>
              <a:spcBef>
                <a:spcPts val="0"/>
              </a:spcBef>
              <a:buNone/>
            </a:pPr>
            <a:r>
              <a:rPr sz="2000">
                <a:sym typeface="+mn-ea"/>
              </a:rPr>
              <a:t>第三，要区分两种相反的可能性。</a:t>
            </a:r>
            <a:endParaRPr sz="2000">
              <a:sym typeface="+mn-ea"/>
            </a:endParaRPr>
          </a:p>
          <a:p>
            <a:pPr marL="0" indent="0" algn="l">
              <a:lnSpc>
                <a:spcPct val="200000"/>
              </a:lnSpc>
              <a:spcBef>
                <a:spcPts val="0"/>
              </a:spcBef>
              <a:buNone/>
            </a:pPr>
            <a:r>
              <a:rPr sz="2000">
                <a:sym typeface="+mn-ea"/>
              </a:rPr>
              <a:t>第四，要区分可能性的程度。</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唯物辩证法的基本范畴</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(二)可能性与现实性的辩证关系</a:t>
            </a:r>
            <a:endParaRPr sz="2000">
              <a:sym typeface="+mn-ea"/>
            </a:endParaRPr>
          </a:p>
          <a:p>
            <a:pPr marL="0" indent="0" algn="l">
              <a:lnSpc>
                <a:spcPct val="200000"/>
              </a:lnSpc>
              <a:spcBef>
                <a:spcPts val="0"/>
              </a:spcBef>
              <a:buNone/>
            </a:pPr>
            <a:r>
              <a:rPr sz="2000">
                <a:sym typeface="+mn-ea"/>
              </a:rPr>
              <a:t>可能性与现实性是对立统一关系。</a:t>
            </a:r>
            <a:endParaRPr sz="2000">
              <a:sym typeface="+mn-ea"/>
            </a:endParaRPr>
          </a:p>
          <a:p>
            <a:pPr marL="0" indent="0" algn="l">
              <a:lnSpc>
                <a:spcPct val="200000"/>
              </a:lnSpc>
              <a:spcBef>
                <a:spcPts val="0"/>
              </a:spcBef>
              <a:buNone/>
            </a:pPr>
            <a:r>
              <a:rPr sz="2000">
                <a:sym typeface="+mn-ea"/>
              </a:rPr>
              <a:t>可能性与现实性是相互矛盾的两个对立面。可能性是还没有成为现实性的东西,可能性还不是现实性;现实性则是已经实现了的可能性，现实性也不再是可能性。可能作为事物的潜在趋势，它着眼于“未来”，预示事物发展的方向和前景;现实作为现存的客观实际，它着眼于“现在”，标示事物的现状。二者有质的区别，决不能把二者等同起来，既不能把可能当成现实，也不能把现实看成可能。</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en-US" altLang="zh-CN" sz="3600">
                <a:sym typeface="+mn-ea"/>
              </a:rPr>
              <a:t>第四章   实践和认识</a:t>
            </a:r>
            <a:endParaRPr lang="en-US" altLang="zh-CN" sz="3600">
              <a:sym typeface="+mn-ea"/>
            </a:endParaRPr>
          </a:p>
        </p:txBody>
      </p:sp>
      <p:sp>
        <p:nvSpPr>
          <p:cNvPr id="6146" name="文本占位符 7170"/>
          <p:cNvSpPr/>
          <p:nvPr>
            <p:ph idx="1"/>
          </p:nvPr>
        </p:nvSpPr>
        <p:spPr>
          <a:xfrm>
            <a:off x="457200" y="1177925"/>
            <a:ext cx="8229600" cy="5208270"/>
          </a:xfrm>
          <a:noFill/>
          <a:ln w="0">
            <a:noFill/>
          </a:ln>
        </p:spPr>
        <p:txBody>
          <a:bodyPr anchor="t"/>
          <a:p>
            <a:pPr marL="0" indent="0" algn="ctr">
              <a:lnSpc>
                <a:spcPct val="200000"/>
              </a:lnSpc>
              <a:spcBef>
                <a:spcPts val="0"/>
              </a:spcBef>
              <a:buNone/>
            </a:pPr>
            <a:r>
              <a:rPr lang="en-US" altLang="zh-CN" sz="2400">
                <a:sym typeface="+mn-ea"/>
              </a:rPr>
              <a:t>第一节   认识的本质</a:t>
            </a:r>
            <a:endParaRPr lang="en-US" altLang="zh-CN" sz="2000">
              <a:sym typeface="+mn-ea"/>
            </a:endParaRPr>
          </a:p>
          <a:p>
            <a:pPr marL="0" indent="0" algn="l">
              <a:lnSpc>
                <a:spcPct val="200000"/>
              </a:lnSpc>
              <a:spcBef>
                <a:spcPts val="0"/>
              </a:spcBef>
              <a:buNone/>
            </a:pPr>
            <a:r>
              <a:rPr lang="en-US" altLang="zh-CN" sz="2000">
                <a:sym typeface="+mn-ea"/>
              </a:rPr>
              <a:t>一、实践及其基本形式</a:t>
            </a:r>
            <a:endParaRPr lang="en-US" altLang="zh-CN" sz="2000">
              <a:sym typeface="+mn-ea"/>
            </a:endParaRPr>
          </a:p>
          <a:p>
            <a:pPr marL="0" indent="0" algn="l">
              <a:lnSpc>
                <a:spcPct val="200000"/>
              </a:lnSpc>
              <a:spcBef>
                <a:spcPts val="0"/>
              </a:spcBef>
              <a:buNone/>
            </a:pPr>
            <a:r>
              <a:rPr lang="en-US" altLang="zh-CN" sz="2000">
                <a:sym typeface="+mn-ea"/>
              </a:rPr>
              <a:t>(一）实践的含义及特征</a:t>
            </a:r>
            <a:endParaRPr lang="en-US" altLang="zh-CN" sz="2000">
              <a:sym typeface="+mn-ea"/>
            </a:endParaRPr>
          </a:p>
          <a:p>
            <a:pPr marL="0" indent="0" algn="l">
              <a:lnSpc>
                <a:spcPct val="200000"/>
              </a:lnSpc>
              <a:spcBef>
                <a:spcPts val="0"/>
              </a:spcBef>
              <a:buNone/>
            </a:pPr>
            <a:r>
              <a:rPr lang="en-US" altLang="zh-CN" sz="2000">
                <a:sym typeface="+mn-ea"/>
              </a:rPr>
              <a:t>1.实践的含义。</a:t>
            </a:r>
            <a:endParaRPr lang="en-US" altLang="zh-CN" sz="2000">
              <a:sym typeface="+mn-ea"/>
            </a:endParaRPr>
          </a:p>
          <a:p>
            <a:pPr marL="0" indent="0" algn="l">
              <a:lnSpc>
                <a:spcPct val="200000"/>
              </a:lnSpc>
              <a:spcBef>
                <a:spcPts val="0"/>
              </a:spcBef>
              <a:buNone/>
            </a:pPr>
            <a:r>
              <a:rPr lang="en-US" altLang="zh-CN" sz="2000">
                <a:sym typeface="+mn-ea"/>
              </a:rPr>
              <a:t>马克思主义哲学既克服了旧唯物主义把实践当作类似动物适应环境活动的缺陷，又批判了唯心主义把实践归结为精神活动的错误，对实践做出了科学的解释，认为实践是人类能动地改造和探索现实世界的一切社会性的物质活动。</a:t>
            </a:r>
            <a:endParaRPr lang="en-US" altLang="zh-CN" sz="2000">
              <a:sym typeface="+mn-ea"/>
            </a:endParaRPr>
          </a:p>
          <a:p>
            <a:pPr marL="0" indent="0" algn="l">
              <a:lnSpc>
                <a:spcPct val="200000"/>
              </a:lnSpc>
              <a:spcBef>
                <a:spcPts val="0"/>
              </a:spcBef>
              <a:buNone/>
            </a:pPr>
            <a:endParaRPr lang="en-US" altLang="zh-CN" sz="200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认识的本质</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2.实践的本质特征。</a:t>
            </a:r>
            <a:endParaRPr sz="2000">
              <a:sym typeface="+mn-ea"/>
            </a:endParaRPr>
          </a:p>
          <a:p>
            <a:pPr marL="0" indent="0" algn="l">
              <a:lnSpc>
                <a:spcPct val="200000"/>
              </a:lnSpc>
              <a:spcBef>
                <a:spcPts val="0"/>
              </a:spcBef>
              <a:buNone/>
            </a:pPr>
            <a:r>
              <a:rPr sz="2000">
                <a:sym typeface="+mn-ea"/>
              </a:rPr>
              <a:t>(1)实践是客观的物质活动。</a:t>
            </a:r>
            <a:endParaRPr sz="2000">
              <a:sym typeface="+mn-ea"/>
            </a:endParaRPr>
          </a:p>
          <a:p>
            <a:pPr marL="0" indent="0" algn="l">
              <a:lnSpc>
                <a:spcPct val="200000"/>
              </a:lnSpc>
              <a:spcBef>
                <a:spcPts val="0"/>
              </a:spcBef>
              <a:buNone/>
            </a:pPr>
            <a:r>
              <a:rPr sz="2000">
                <a:sym typeface="+mn-ea"/>
              </a:rPr>
              <a:t>(2)实践是自觉的能动的活动。</a:t>
            </a:r>
            <a:endParaRPr sz="2000">
              <a:sym typeface="+mn-ea"/>
            </a:endParaRPr>
          </a:p>
          <a:p>
            <a:pPr marL="0" indent="0" algn="l">
              <a:lnSpc>
                <a:spcPct val="200000"/>
              </a:lnSpc>
              <a:spcBef>
                <a:spcPts val="0"/>
              </a:spcBef>
              <a:buNone/>
            </a:pPr>
            <a:r>
              <a:rPr sz="2000">
                <a:sym typeface="+mn-ea"/>
              </a:rPr>
              <a:t>(3)实践是社会的历史的活动。</a:t>
            </a:r>
            <a:endParaRPr sz="2000">
              <a:sym typeface="+mn-ea"/>
            </a:endParaRPr>
          </a:p>
          <a:p>
            <a:pPr marL="0" indent="0" algn="l">
              <a:lnSpc>
                <a:spcPct val="200000"/>
              </a:lnSpc>
              <a:spcBef>
                <a:spcPts val="0"/>
              </a:spcBef>
              <a:buNone/>
            </a:pPr>
            <a:r>
              <a:rPr sz="2000">
                <a:sym typeface="+mn-ea"/>
              </a:rPr>
              <a:t>(二）实践的基本形式</a:t>
            </a:r>
            <a:endParaRPr sz="2000">
              <a:sym typeface="+mn-ea"/>
            </a:endParaRPr>
          </a:p>
          <a:p>
            <a:pPr marL="0" indent="0" algn="l">
              <a:lnSpc>
                <a:spcPct val="200000"/>
              </a:lnSpc>
              <a:spcBef>
                <a:spcPts val="0"/>
              </a:spcBef>
              <a:buNone/>
            </a:pPr>
            <a:r>
              <a:rPr sz="2000">
                <a:sym typeface="+mn-ea"/>
              </a:rPr>
              <a:t>1.生产实践。</a:t>
            </a:r>
            <a:endParaRPr sz="2000">
              <a:sym typeface="+mn-ea"/>
            </a:endParaRPr>
          </a:p>
          <a:p>
            <a:pPr marL="0" indent="0" algn="l">
              <a:lnSpc>
                <a:spcPct val="200000"/>
              </a:lnSpc>
              <a:spcBef>
                <a:spcPts val="0"/>
              </a:spcBef>
              <a:buNone/>
            </a:pPr>
            <a:r>
              <a:rPr sz="2000">
                <a:sym typeface="+mn-ea"/>
              </a:rPr>
              <a:t>2.处理社会关系的实践。</a:t>
            </a:r>
            <a:endParaRPr sz="2000">
              <a:sym typeface="+mn-ea"/>
            </a:endParaRPr>
          </a:p>
          <a:p>
            <a:pPr marL="0" indent="0" algn="l">
              <a:lnSpc>
                <a:spcPct val="200000"/>
              </a:lnSpc>
              <a:spcBef>
                <a:spcPts val="0"/>
              </a:spcBef>
              <a:buNone/>
            </a:pPr>
            <a:r>
              <a:rPr sz="2000">
                <a:sym typeface="+mn-ea"/>
              </a:rPr>
              <a:t>3.科学实验。</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认识的本质</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二、认识和实践的辩证关系</a:t>
            </a:r>
            <a:endParaRPr sz="2000">
              <a:sym typeface="+mn-ea"/>
            </a:endParaRPr>
          </a:p>
          <a:p>
            <a:pPr marL="0" indent="0" algn="l">
              <a:lnSpc>
                <a:spcPct val="200000"/>
              </a:lnSpc>
              <a:spcBef>
                <a:spcPts val="0"/>
              </a:spcBef>
              <a:buNone/>
            </a:pPr>
            <a:r>
              <a:rPr sz="2000">
                <a:sym typeface="+mn-ea"/>
              </a:rPr>
              <a:t>(一）实践对认识的决定作用</a:t>
            </a:r>
            <a:endParaRPr sz="2000">
              <a:sym typeface="+mn-ea"/>
            </a:endParaRPr>
          </a:p>
          <a:p>
            <a:pPr marL="0" indent="0" algn="l">
              <a:lnSpc>
                <a:spcPct val="200000"/>
              </a:lnSpc>
              <a:spcBef>
                <a:spcPts val="0"/>
              </a:spcBef>
              <a:buNone/>
            </a:pPr>
            <a:r>
              <a:rPr sz="2000">
                <a:sym typeface="+mn-ea"/>
              </a:rPr>
              <a:t>1.实践是认识的来源。</a:t>
            </a:r>
            <a:endParaRPr sz="2000">
              <a:sym typeface="+mn-ea"/>
            </a:endParaRPr>
          </a:p>
          <a:p>
            <a:pPr marL="0" indent="0" algn="l">
              <a:lnSpc>
                <a:spcPct val="200000"/>
              </a:lnSpc>
              <a:spcBef>
                <a:spcPts val="0"/>
              </a:spcBef>
              <a:buNone/>
            </a:pPr>
            <a:r>
              <a:rPr sz="2000">
                <a:sym typeface="+mn-ea"/>
              </a:rPr>
              <a:t>(1)认识产生于实践的需要。</a:t>
            </a:r>
            <a:endParaRPr sz="2000">
              <a:sym typeface="+mn-ea"/>
            </a:endParaRPr>
          </a:p>
          <a:p>
            <a:pPr marL="0" indent="0" algn="l">
              <a:lnSpc>
                <a:spcPct val="200000"/>
              </a:lnSpc>
              <a:spcBef>
                <a:spcPts val="0"/>
              </a:spcBef>
              <a:buNone/>
            </a:pPr>
            <a:r>
              <a:rPr sz="2000">
                <a:sym typeface="+mn-ea"/>
              </a:rPr>
              <a:t>(2)只有在实践中人们才能认识事物的本质和规律。</a:t>
            </a:r>
            <a:endParaRPr sz="2000">
              <a:sym typeface="+mn-ea"/>
            </a:endParaRPr>
          </a:p>
          <a:p>
            <a:pPr marL="0" indent="0" algn="l">
              <a:lnSpc>
                <a:spcPct val="200000"/>
              </a:lnSpc>
              <a:spcBef>
                <a:spcPts val="0"/>
              </a:spcBef>
              <a:buNone/>
            </a:pPr>
            <a:r>
              <a:rPr sz="2000">
                <a:sym typeface="+mn-ea"/>
              </a:rPr>
              <a:t>2.实践是认识发展的动力。</a:t>
            </a:r>
            <a:endParaRPr sz="2000">
              <a:sym typeface="+mn-ea"/>
            </a:endParaRPr>
          </a:p>
          <a:p>
            <a:pPr marL="0" indent="0" algn="l">
              <a:lnSpc>
                <a:spcPct val="200000"/>
              </a:lnSpc>
              <a:spcBef>
                <a:spcPts val="0"/>
              </a:spcBef>
              <a:buNone/>
            </a:pPr>
            <a:r>
              <a:rPr sz="2000">
                <a:sym typeface="+mn-ea"/>
              </a:rPr>
              <a:t>(1)发展着的实践不断给人们提出新的问题，推动人们去进行新的探索和研究。</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认识的本质</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(2)实践在给人们提出新课题的同时，也不断提供大量有关的经验材料以及新的认识工具，使人们能不断解决这些新的认识课题，推动认识不断向前发展。</a:t>
            </a:r>
            <a:endParaRPr sz="2000">
              <a:sym typeface="+mn-ea"/>
            </a:endParaRPr>
          </a:p>
          <a:p>
            <a:pPr marL="0" indent="0" algn="l">
              <a:lnSpc>
                <a:spcPct val="200000"/>
              </a:lnSpc>
              <a:spcBef>
                <a:spcPts val="0"/>
              </a:spcBef>
              <a:buNone/>
            </a:pPr>
            <a:r>
              <a:rPr sz="2000">
                <a:sym typeface="+mn-ea"/>
              </a:rPr>
              <a:t>(3)实践还改造了人的主观世界，锻炼和提高了人的认识能力。</a:t>
            </a:r>
            <a:endParaRPr sz="2000">
              <a:sym typeface="+mn-ea"/>
            </a:endParaRPr>
          </a:p>
          <a:p>
            <a:pPr marL="0" indent="0" algn="l">
              <a:lnSpc>
                <a:spcPct val="200000"/>
              </a:lnSpc>
              <a:spcBef>
                <a:spcPts val="0"/>
              </a:spcBef>
              <a:buNone/>
            </a:pPr>
            <a:r>
              <a:rPr sz="2000">
                <a:sym typeface="+mn-ea"/>
              </a:rPr>
              <a:t>3.实践是检验认识真理性的唯一标准。</a:t>
            </a:r>
            <a:endParaRPr sz="2000">
              <a:sym typeface="+mn-ea"/>
            </a:endParaRPr>
          </a:p>
          <a:p>
            <a:pPr marL="0" indent="0" algn="l">
              <a:lnSpc>
                <a:spcPct val="200000"/>
              </a:lnSpc>
              <a:spcBef>
                <a:spcPts val="0"/>
              </a:spcBef>
              <a:buNone/>
            </a:pPr>
            <a:r>
              <a:rPr sz="2000">
                <a:sym typeface="+mn-ea"/>
              </a:rPr>
              <a:t>4.实践是认识的目的。</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认识的本质</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(二）认识对实践的指导作用</a:t>
            </a:r>
            <a:endParaRPr sz="2000">
              <a:sym typeface="+mn-ea"/>
            </a:endParaRPr>
          </a:p>
          <a:p>
            <a:pPr marL="0" indent="0" algn="l">
              <a:lnSpc>
                <a:spcPct val="200000"/>
              </a:lnSpc>
              <a:spcBef>
                <a:spcPts val="0"/>
              </a:spcBef>
              <a:buNone/>
            </a:pPr>
            <a:r>
              <a:rPr sz="2000">
                <a:sym typeface="+mn-ea"/>
              </a:rPr>
              <a:t>1.认识对实践指导的两种情况。</a:t>
            </a:r>
            <a:endParaRPr sz="2000">
              <a:sym typeface="+mn-ea"/>
            </a:endParaRPr>
          </a:p>
          <a:p>
            <a:pPr marL="0" indent="0" algn="l">
              <a:lnSpc>
                <a:spcPct val="200000"/>
              </a:lnSpc>
              <a:spcBef>
                <a:spcPts val="0"/>
              </a:spcBef>
              <a:buNone/>
            </a:pPr>
            <a:r>
              <a:rPr sz="2000">
                <a:sym typeface="+mn-ea"/>
              </a:rPr>
              <a:t>正确的认识对实践有积极的促进作用，在实践中获得积极的成果;错误的认识对实践有阻碍作用,在实践中会产生坏的结果。</a:t>
            </a:r>
            <a:endParaRPr sz="2000">
              <a:sym typeface="+mn-ea"/>
            </a:endParaRPr>
          </a:p>
          <a:p>
            <a:pPr marL="0" indent="0" algn="l">
              <a:lnSpc>
                <a:spcPct val="200000"/>
              </a:lnSpc>
              <a:spcBef>
                <a:spcPts val="0"/>
              </a:spcBef>
              <a:buNone/>
            </a:pPr>
            <a:r>
              <a:rPr sz="2000">
                <a:sym typeface="+mn-ea"/>
              </a:rPr>
              <a:t>2.正确的认识对实践的指导作用。</a:t>
            </a:r>
            <a:endParaRPr sz="2000">
              <a:sym typeface="+mn-ea"/>
            </a:endParaRPr>
          </a:p>
          <a:p>
            <a:pPr marL="0" indent="0" algn="l">
              <a:lnSpc>
                <a:spcPct val="200000"/>
              </a:lnSpc>
              <a:spcBef>
                <a:spcPts val="0"/>
              </a:spcBef>
              <a:buNone/>
            </a:pPr>
            <a:r>
              <a:rPr sz="2000">
                <a:sym typeface="+mn-ea"/>
              </a:rPr>
              <a:t>♦在实践活动之前，认识可以帮助主体确立既符合自身需要又符合客观实际状况的目标、方案、步骤和措施，对实践活动作出预测。</a:t>
            </a:r>
            <a:endParaRPr sz="2000">
              <a:sym typeface="+mn-ea"/>
            </a:endParaRPr>
          </a:p>
          <a:p>
            <a:pPr marL="0" indent="0" algn="l">
              <a:lnSpc>
                <a:spcPct val="200000"/>
              </a:lnSpc>
              <a:spcBef>
                <a:spcPts val="0"/>
              </a:spcBef>
              <a:buNone/>
            </a:pPr>
            <a:r>
              <a:rPr sz="2000">
                <a:sym typeface="+mn-ea"/>
              </a:rPr>
              <a:t>♦认识可以帮助主体了解和把握主体和客体及其相互作用的规律性，指导主体自觉地按照客观规律去从事改造世界的活动。</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认识的本质</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♦认识可以帮助主体调节自己的行动，指导主体选择实现目的的最佳行为方式。</a:t>
            </a:r>
            <a:endParaRPr sz="2000">
              <a:sym typeface="+mn-ea"/>
            </a:endParaRPr>
          </a:p>
          <a:p>
            <a:pPr marL="0" indent="0" algn="l">
              <a:lnSpc>
                <a:spcPct val="200000"/>
              </a:lnSpc>
              <a:spcBef>
                <a:spcPts val="0"/>
              </a:spcBef>
              <a:buNone/>
            </a:pPr>
            <a:r>
              <a:rPr sz="2000">
                <a:sym typeface="+mn-ea"/>
              </a:rPr>
              <a:t>♦认识可以指导主体将局部经验上升为理论，超越局部经验的局限。</a:t>
            </a:r>
            <a:endParaRPr sz="2000">
              <a:sym typeface="+mn-ea"/>
            </a:endParaRPr>
          </a:p>
          <a:p>
            <a:pPr marL="0" indent="0" algn="l">
              <a:lnSpc>
                <a:spcPct val="200000"/>
              </a:lnSpc>
              <a:spcBef>
                <a:spcPts val="0"/>
              </a:spcBef>
              <a:buNone/>
            </a:pPr>
            <a:r>
              <a:rPr sz="2000">
                <a:sym typeface="+mn-ea"/>
              </a:rPr>
              <a:t>♦认识可以帮助主体实现对自身的认识，并自觉地调整自己的活动，以适应改造客体的需要等等。</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第一节   马克思主义哲学是关于自然、社会和思维发展普遍规律的科学</a:t>
            </a:r>
            <a:endParaRPr lang="zh-CN" sz="2400" b="1">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二、哲学的基本问题</a:t>
            </a:r>
            <a:endParaRPr lang="zh-CN" sz="2000">
              <a:sym typeface="+mn-ea"/>
            </a:endParaRPr>
          </a:p>
          <a:p>
            <a:pPr marL="0" indent="0">
              <a:lnSpc>
                <a:spcPct val="150000"/>
              </a:lnSpc>
              <a:spcBef>
                <a:spcPts val="0"/>
              </a:spcBef>
              <a:buNone/>
            </a:pPr>
            <a:r>
              <a:rPr lang="zh-CN" sz="2000">
                <a:sym typeface="+mn-ea"/>
              </a:rPr>
              <a:t>(一）思维和存在的关系问题是哲学基本问题1.思维和存在、意识和物质何者为第一性的问题。</a:t>
            </a:r>
            <a:endParaRPr lang="zh-CN" sz="2000">
              <a:sym typeface="+mn-ea"/>
            </a:endParaRPr>
          </a:p>
          <a:p>
            <a:pPr marL="0" indent="0">
              <a:lnSpc>
                <a:spcPct val="150000"/>
              </a:lnSpc>
              <a:spcBef>
                <a:spcPts val="0"/>
              </a:spcBef>
              <a:buNone/>
            </a:pPr>
            <a:r>
              <a:rPr lang="zh-CN" sz="2000">
                <a:sym typeface="+mn-ea"/>
              </a:rPr>
              <a:t>2.思维能否反映存在，世界是否可以认识的问题。</a:t>
            </a:r>
            <a:endParaRPr lang="zh-CN" sz="2000">
              <a:sym typeface="+mn-ea"/>
            </a:endParaRPr>
          </a:p>
          <a:p>
            <a:pPr marL="0" indent="0">
              <a:lnSpc>
                <a:spcPct val="150000"/>
              </a:lnSpc>
              <a:spcBef>
                <a:spcPts val="0"/>
              </a:spcBef>
              <a:buNone/>
            </a:pPr>
            <a:r>
              <a:rPr lang="zh-CN" sz="2000">
                <a:sym typeface="+mn-ea"/>
              </a:rPr>
              <a:t>(二）	哲学基本问题的发展历程</a:t>
            </a:r>
            <a:endParaRPr lang="zh-CN" sz="2000">
              <a:sym typeface="+mn-ea"/>
            </a:endParaRPr>
          </a:p>
          <a:p>
            <a:pPr marL="0" indent="0">
              <a:lnSpc>
                <a:spcPct val="150000"/>
              </a:lnSpc>
              <a:spcBef>
                <a:spcPts val="0"/>
              </a:spcBef>
              <a:buNone/>
            </a:pPr>
            <a:r>
              <a:rPr lang="zh-CN" sz="2000">
                <a:sym typeface="+mn-ea"/>
              </a:rPr>
              <a:t>1.人类的哲学观念是从哲学基本问题的第一方面开始的。</a:t>
            </a:r>
            <a:endParaRPr lang="zh-CN" sz="2000">
              <a:sym typeface="+mn-ea"/>
            </a:endParaRPr>
          </a:p>
          <a:p>
            <a:pPr marL="0" indent="0">
              <a:lnSpc>
                <a:spcPct val="150000"/>
              </a:lnSpc>
              <a:spcBef>
                <a:spcPts val="0"/>
              </a:spcBef>
              <a:buNone/>
            </a:pPr>
            <a:r>
              <a:rPr lang="zh-CN" sz="2000">
                <a:sym typeface="+mn-ea"/>
              </a:rPr>
              <a:t>2.到了近代，哲学基本问题的研究重点发生转移，即由哲学基本问题第一方面转向第二方面。</a:t>
            </a: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认识的辩证发展过程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一、从感性认识到理性认识</a:t>
            </a:r>
            <a:endParaRPr sz="2000">
              <a:sym typeface="+mn-ea"/>
            </a:endParaRPr>
          </a:p>
          <a:p>
            <a:pPr marL="0" indent="0" algn="l">
              <a:lnSpc>
                <a:spcPct val="200000"/>
              </a:lnSpc>
              <a:spcBef>
                <a:spcPts val="0"/>
              </a:spcBef>
              <a:buNone/>
            </a:pPr>
            <a:r>
              <a:rPr sz="2000">
                <a:sym typeface="+mn-ea"/>
              </a:rPr>
              <a:t>(一）	感性认识</a:t>
            </a:r>
            <a:endParaRPr sz="2000">
              <a:sym typeface="+mn-ea"/>
            </a:endParaRPr>
          </a:p>
          <a:p>
            <a:pPr marL="0" indent="0" algn="l">
              <a:lnSpc>
                <a:spcPct val="200000"/>
              </a:lnSpc>
              <a:spcBef>
                <a:spcPts val="0"/>
              </a:spcBef>
              <a:buNone/>
            </a:pPr>
            <a:r>
              <a:rPr sz="2000">
                <a:sym typeface="+mn-ea"/>
              </a:rPr>
              <a:t>1.感性认识的含义。</a:t>
            </a:r>
            <a:endParaRPr sz="2000">
              <a:sym typeface="+mn-ea"/>
            </a:endParaRPr>
          </a:p>
          <a:p>
            <a:pPr marL="0" indent="0" algn="l">
              <a:lnSpc>
                <a:spcPct val="200000"/>
              </a:lnSpc>
              <a:spcBef>
                <a:spcPts val="0"/>
              </a:spcBef>
              <a:buNone/>
            </a:pPr>
            <a:r>
              <a:rPr sz="2000">
                <a:sym typeface="+mn-ea"/>
              </a:rPr>
              <a:t>感性认识是认识的初级阶段，是人们在实践的基础上通过感觉器官直接感受到的关于事物的现象、外部联系、各个片面的认识。</a:t>
            </a:r>
            <a:endParaRPr sz="2000">
              <a:sym typeface="+mn-ea"/>
            </a:endParaRPr>
          </a:p>
          <a:p>
            <a:pPr marL="0" indent="0" algn="l">
              <a:lnSpc>
                <a:spcPct val="200000"/>
              </a:lnSpc>
              <a:spcBef>
                <a:spcPts val="0"/>
              </a:spcBef>
              <a:buNone/>
            </a:pPr>
            <a:r>
              <a:rPr sz="2000">
                <a:sym typeface="+mn-ea"/>
              </a:rPr>
              <a:t>2.感性认识的形式。</a:t>
            </a:r>
            <a:endParaRPr sz="2000">
              <a:sym typeface="+mn-ea"/>
            </a:endParaRPr>
          </a:p>
          <a:p>
            <a:pPr marL="0" indent="0" algn="l">
              <a:lnSpc>
                <a:spcPct val="200000"/>
              </a:lnSpc>
              <a:spcBef>
                <a:spcPts val="0"/>
              </a:spcBef>
              <a:buNone/>
            </a:pPr>
            <a:r>
              <a:rPr sz="2000">
                <a:sym typeface="+mn-ea"/>
              </a:rPr>
              <a:t>感性认识包括感觉、知觉和表象三种由简单到复杂的不同形式。</a:t>
            </a:r>
            <a:endParaRPr sz="2000">
              <a:sym typeface="+mn-ea"/>
            </a:endParaRPr>
          </a:p>
          <a:p>
            <a:pPr marL="0" indent="0" algn="l">
              <a:lnSpc>
                <a:spcPct val="200000"/>
              </a:lnSpc>
              <a:spcBef>
                <a:spcPts val="0"/>
              </a:spcBef>
              <a:buNone/>
            </a:pPr>
            <a:r>
              <a:rPr sz="2000">
                <a:sym typeface="+mn-ea"/>
              </a:rPr>
              <a:t>(1)感觉是对事物个别属性的认识。</a:t>
            </a: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认识的辩证发展过程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(2)知觉是对事物各种感觉的综合，亦即人们在取得各种感觉的基础上形成的关于事物的整体感性形象。</a:t>
            </a:r>
            <a:endParaRPr sz="2000">
              <a:sym typeface="+mn-ea"/>
            </a:endParaRPr>
          </a:p>
          <a:p>
            <a:pPr marL="0" indent="0" algn="l">
              <a:lnSpc>
                <a:spcPct val="200000"/>
              </a:lnSpc>
              <a:spcBef>
                <a:spcPts val="0"/>
              </a:spcBef>
              <a:buNone/>
            </a:pPr>
            <a:r>
              <a:rPr sz="2000">
                <a:sym typeface="+mn-ea"/>
              </a:rPr>
              <a:t>(3)表象是大脑对过去的感觉和知觉的回忆，是曾经作用于感觉的那些事物的再现。</a:t>
            </a:r>
            <a:endParaRPr sz="2000">
              <a:sym typeface="+mn-ea"/>
            </a:endParaRPr>
          </a:p>
          <a:p>
            <a:pPr marL="0" indent="0" algn="l">
              <a:lnSpc>
                <a:spcPct val="200000"/>
              </a:lnSpc>
              <a:spcBef>
                <a:spcPts val="0"/>
              </a:spcBef>
              <a:buNone/>
            </a:pPr>
            <a:r>
              <a:rPr sz="2000">
                <a:sym typeface="+mn-ea"/>
              </a:rPr>
              <a:t>3.感性认识的特点。</a:t>
            </a:r>
            <a:endParaRPr sz="2000">
              <a:sym typeface="+mn-ea"/>
            </a:endParaRPr>
          </a:p>
          <a:p>
            <a:pPr marL="0" indent="0" algn="l">
              <a:lnSpc>
                <a:spcPct val="200000"/>
              </a:lnSpc>
              <a:spcBef>
                <a:spcPts val="0"/>
              </a:spcBef>
              <a:buNone/>
            </a:pPr>
            <a:r>
              <a:rPr sz="2000">
                <a:sym typeface="+mn-ea"/>
              </a:rPr>
              <a:t>直接性和具体性是感性认识的两个特点。感性认识是对事物的直接反映，因而是可靠的。但它反映的仅仅限于事物的外部形象和表面特征，因而又是有局限性的。所以，感性认识需要进一步上升到理性认识。</a:t>
            </a: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认识的辩证发展过程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	理性认识</a:t>
            </a:r>
            <a:endParaRPr sz="2000">
              <a:sym typeface="+mn-ea"/>
            </a:endParaRPr>
          </a:p>
          <a:p>
            <a:pPr marL="0" indent="0" algn="l">
              <a:lnSpc>
                <a:spcPct val="200000"/>
              </a:lnSpc>
              <a:spcBef>
                <a:spcPts val="0"/>
              </a:spcBef>
              <a:buNone/>
            </a:pPr>
            <a:r>
              <a:rPr sz="2000">
                <a:sym typeface="+mn-ea"/>
              </a:rPr>
              <a:t>1.理性认识的含义。</a:t>
            </a:r>
            <a:endParaRPr sz="2000">
              <a:sym typeface="+mn-ea"/>
            </a:endParaRPr>
          </a:p>
          <a:p>
            <a:pPr marL="0" indent="0" algn="l">
              <a:lnSpc>
                <a:spcPct val="200000"/>
              </a:lnSpc>
              <a:spcBef>
                <a:spcPts val="0"/>
              </a:spcBef>
              <a:buNone/>
            </a:pPr>
            <a:r>
              <a:rPr sz="2000">
                <a:sym typeface="+mn-ea"/>
              </a:rPr>
              <a:t>理性认识是认识的高级阶段，是人们通过抽象思维对感性认识进行加工而形成的关于事物的本质、事物的内在联系、事物的整体性的认识。</a:t>
            </a:r>
            <a:endParaRPr sz="2000">
              <a:sym typeface="+mn-ea"/>
            </a:endParaRPr>
          </a:p>
          <a:p>
            <a:pPr marL="0" indent="0" algn="l">
              <a:lnSpc>
                <a:spcPct val="200000"/>
              </a:lnSpc>
              <a:spcBef>
                <a:spcPts val="0"/>
              </a:spcBef>
              <a:buNone/>
            </a:pPr>
            <a:r>
              <a:rPr sz="2000">
                <a:sym typeface="+mn-ea"/>
              </a:rPr>
              <a:t>2.理性认识的形式。</a:t>
            </a:r>
            <a:endParaRPr sz="2000">
              <a:sym typeface="+mn-ea"/>
            </a:endParaRPr>
          </a:p>
          <a:p>
            <a:pPr marL="0" indent="0" algn="l">
              <a:lnSpc>
                <a:spcPct val="200000"/>
              </a:lnSpc>
              <a:spcBef>
                <a:spcPts val="0"/>
              </a:spcBef>
              <a:buNone/>
            </a:pPr>
            <a:r>
              <a:rPr sz="2000">
                <a:sym typeface="+mn-ea"/>
              </a:rPr>
              <a:t>(1)概念是对同类事物本质特征的反映,它是由感性直观上升到理性思维的标志。</a:t>
            </a:r>
            <a:endParaRPr sz="2000">
              <a:sym typeface="+mn-ea"/>
            </a:endParaRPr>
          </a:p>
          <a:p>
            <a:pPr marL="0" indent="0" algn="l">
              <a:lnSpc>
                <a:spcPct val="200000"/>
              </a:lnSpc>
              <a:spcBef>
                <a:spcPts val="0"/>
              </a:spcBef>
              <a:buNone/>
            </a:pPr>
            <a:r>
              <a:rPr sz="2000">
                <a:sym typeface="+mn-ea"/>
              </a:rPr>
              <a:t>(2)判断是以肯定或否定的断定形式，运用概念揭示事物之间的关系，是对事物是什么或不是什么，是否具有某种属性的判定。</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认识的辩证发展过程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3.理性认识的特点。</a:t>
            </a:r>
            <a:endParaRPr sz="2000">
              <a:sym typeface="+mn-ea"/>
            </a:endParaRPr>
          </a:p>
          <a:p>
            <a:pPr marL="0" indent="0" algn="l">
              <a:lnSpc>
                <a:spcPct val="200000"/>
              </a:lnSpc>
              <a:spcBef>
                <a:spcPts val="0"/>
              </a:spcBef>
              <a:buNone/>
            </a:pPr>
            <a:r>
              <a:rPr sz="2000">
                <a:sym typeface="+mn-ea"/>
              </a:rPr>
              <a:t>(1)理性认识是通过对感性认识进行加工而形成的，因而具有间接性。</a:t>
            </a:r>
            <a:endParaRPr sz="2000">
              <a:sym typeface="+mn-ea"/>
            </a:endParaRPr>
          </a:p>
          <a:p>
            <a:pPr marL="0" indent="0" algn="l">
              <a:lnSpc>
                <a:spcPct val="200000"/>
              </a:lnSpc>
              <a:spcBef>
                <a:spcPts val="0"/>
              </a:spcBef>
              <a:buNone/>
            </a:pPr>
            <a:r>
              <a:rPr sz="2000">
                <a:sym typeface="+mn-ea"/>
              </a:rPr>
              <a:t>(2)理性认识超出了对事物感性形象的反映，深人到了事物的本质，因而具有抽象性。</a:t>
            </a:r>
            <a:endParaRPr sz="2000">
              <a:sym typeface="+mn-ea"/>
            </a:endParaRPr>
          </a:p>
          <a:p>
            <a:pPr marL="0" indent="0" algn="l">
              <a:lnSpc>
                <a:spcPct val="200000"/>
              </a:lnSpc>
              <a:spcBef>
                <a:spcPts val="0"/>
              </a:spcBef>
              <a:buNone/>
            </a:pPr>
            <a:r>
              <a:rPr sz="2000">
                <a:sym typeface="+mn-ea"/>
              </a:rPr>
              <a:t>(三）	感性认识和理性认识的辩证关系</a:t>
            </a:r>
            <a:endParaRPr sz="2000">
              <a:sym typeface="+mn-ea"/>
            </a:endParaRPr>
          </a:p>
          <a:p>
            <a:pPr marL="0" indent="0" algn="l">
              <a:lnSpc>
                <a:spcPct val="200000"/>
              </a:lnSpc>
              <a:spcBef>
                <a:spcPts val="0"/>
              </a:spcBef>
              <a:buNone/>
            </a:pPr>
            <a:r>
              <a:rPr sz="2000">
                <a:sym typeface="+mn-ea"/>
              </a:rPr>
              <a:t>1.感性认识和理性认识是相互联系的，主要表现在两个方面：</a:t>
            </a:r>
            <a:endParaRPr sz="2000">
              <a:sym typeface="+mn-ea"/>
            </a:endParaRPr>
          </a:p>
          <a:p>
            <a:pPr marL="0" indent="0" algn="l">
              <a:lnSpc>
                <a:spcPct val="200000"/>
              </a:lnSpc>
              <a:spcBef>
                <a:spcPts val="0"/>
              </a:spcBef>
              <a:buNone/>
            </a:pPr>
            <a:r>
              <a:rPr sz="2000">
                <a:sym typeface="+mn-ea"/>
              </a:rPr>
              <a:t>(</a:t>
            </a:r>
            <a:r>
              <a:rPr lang="en-US" sz="2000">
                <a:sym typeface="+mn-ea"/>
              </a:rPr>
              <a:t>1</a:t>
            </a:r>
            <a:r>
              <a:rPr sz="2000">
                <a:sym typeface="+mn-ea"/>
              </a:rPr>
              <a:t>)</a:t>
            </a:r>
            <a:r>
              <a:rPr sz="2000">
                <a:sym typeface="+mn-ea"/>
              </a:rPr>
              <a:t>理性认识来源于、依赖于感性认识。</a:t>
            </a:r>
            <a:endParaRPr sz="2000">
              <a:sym typeface="+mn-ea"/>
            </a:endParaRPr>
          </a:p>
          <a:p>
            <a:pPr marL="0" indent="0" algn="l">
              <a:lnSpc>
                <a:spcPct val="200000"/>
              </a:lnSpc>
              <a:spcBef>
                <a:spcPts val="0"/>
              </a:spcBef>
              <a:buNone/>
            </a:pPr>
            <a:r>
              <a:rPr sz="2000">
                <a:sym typeface="+mn-ea"/>
              </a:rPr>
              <a:t>(2)感性认识需要深化，有待于发展为理性认识。</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认识的辩证发展过程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2.感性认识和理性认识是相互渗透的，主要表现为两个方面：</a:t>
            </a:r>
            <a:endParaRPr sz="2000">
              <a:sym typeface="+mn-ea"/>
            </a:endParaRPr>
          </a:p>
          <a:p>
            <a:pPr marL="0" indent="0" algn="l">
              <a:lnSpc>
                <a:spcPct val="200000"/>
              </a:lnSpc>
              <a:spcBef>
                <a:spcPts val="0"/>
              </a:spcBef>
              <a:buNone/>
            </a:pPr>
            <a:r>
              <a:rPr sz="2000">
                <a:sym typeface="+mn-ea"/>
              </a:rPr>
              <a:t>(1)感性认识中包含着理性认识，主要体现在：</a:t>
            </a:r>
            <a:endParaRPr sz="2000">
              <a:sym typeface="+mn-ea"/>
            </a:endParaRPr>
          </a:p>
          <a:p>
            <a:pPr marL="0" indent="0" algn="l">
              <a:lnSpc>
                <a:spcPct val="200000"/>
              </a:lnSpc>
              <a:spcBef>
                <a:spcPts val="0"/>
              </a:spcBef>
              <a:buNone/>
            </a:pPr>
            <a:r>
              <a:rPr sz="2000">
                <a:sym typeface="+mn-ea"/>
              </a:rPr>
              <a:t>♦人在感知某一具体事物时，总是有以往的理性认识参与其中。</a:t>
            </a:r>
            <a:endParaRPr sz="2000">
              <a:sym typeface="+mn-ea"/>
            </a:endParaRPr>
          </a:p>
          <a:p>
            <a:pPr marL="0" indent="0" algn="l">
              <a:lnSpc>
                <a:spcPct val="200000"/>
              </a:lnSpc>
              <a:spcBef>
                <a:spcPts val="0"/>
              </a:spcBef>
              <a:buNone/>
            </a:pPr>
            <a:r>
              <a:rPr sz="2000">
                <a:sym typeface="+mn-ea"/>
              </a:rPr>
              <a:t>♦感性认识的表达也要用到概念等理性认识的形式。</a:t>
            </a:r>
            <a:endParaRPr sz="2000">
              <a:sym typeface="+mn-ea"/>
            </a:endParaRPr>
          </a:p>
          <a:p>
            <a:pPr marL="0" indent="0" algn="l">
              <a:lnSpc>
                <a:spcPct val="200000"/>
              </a:lnSpc>
              <a:spcBef>
                <a:spcPts val="0"/>
              </a:spcBef>
              <a:buNone/>
            </a:pPr>
            <a:r>
              <a:rPr sz="2000">
                <a:sym typeface="+mn-ea"/>
              </a:rPr>
              <a:t>(2)理性认识中也包含着感性因素，主要体现在：</a:t>
            </a:r>
            <a:endParaRPr sz="2000">
              <a:sym typeface="+mn-ea"/>
            </a:endParaRPr>
          </a:p>
          <a:p>
            <a:pPr marL="0" indent="0" algn="l">
              <a:lnSpc>
                <a:spcPct val="200000"/>
              </a:lnSpc>
              <a:spcBef>
                <a:spcPts val="0"/>
              </a:spcBef>
              <a:buNone/>
            </a:pPr>
            <a:r>
              <a:rPr sz="2000">
                <a:sym typeface="+mn-ea"/>
              </a:rPr>
              <a:t>♦理性认识往往要借助于丰富的感性经验。</a:t>
            </a:r>
            <a:endParaRPr sz="2000">
              <a:sym typeface="+mn-ea"/>
            </a:endParaRPr>
          </a:p>
          <a:p>
            <a:pPr marL="0" indent="0" algn="l">
              <a:lnSpc>
                <a:spcPct val="200000"/>
              </a:lnSpc>
              <a:spcBef>
                <a:spcPts val="0"/>
              </a:spcBef>
              <a:buNone/>
            </a:pPr>
            <a:r>
              <a:rPr sz="2000">
                <a:sym typeface="+mn-ea"/>
              </a:rPr>
              <a:t>♦另外，无论怎样抽象的理性认识都要以语言文字等感性形式来表达。</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第二节  认识的辩证发展过程</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二、从理性认识到实践</a:t>
            </a:r>
            <a:endParaRPr sz="2000">
              <a:sym typeface="+mn-ea"/>
            </a:endParaRPr>
          </a:p>
          <a:p>
            <a:pPr marL="0" indent="0" algn="l">
              <a:lnSpc>
                <a:spcPct val="200000"/>
              </a:lnSpc>
              <a:spcBef>
                <a:spcPts val="0"/>
              </a:spcBef>
              <a:buNone/>
            </a:pPr>
            <a:r>
              <a:rPr sz="2000">
                <a:sym typeface="+mn-ea"/>
              </a:rPr>
              <a:t>(―)由理性认识到向实践飞跃的重要性</a:t>
            </a:r>
            <a:endParaRPr sz="2000">
              <a:sym typeface="+mn-ea"/>
            </a:endParaRPr>
          </a:p>
          <a:p>
            <a:pPr marL="0" indent="0" algn="l">
              <a:lnSpc>
                <a:spcPct val="200000"/>
              </a:lnSpc>
              <a:spcBef>
                <a:spcPts val="0"/>
              </a:spcBef>
              <a:buNone/>
            </a:pPr>
            <a:r>
              <a:rPr sz="2000">
                <a:sym typeface="+mn-ea"/>
              </a:rPr>
              <a:t>1.认识世界的目的在于改造世界，改造世界的实践又需要理论的指导。</a:t>
            </a:r>
            <a:endParaRPr sz="2000">
              <a:sym typeface="+mn-ea"/>
            </a:endParaRPr>
          </a:p>
          <a:p>
            <a:pPr marL="0" indent="0" algn="l">
              <a:lnSpc>
                <a:spcPct val="200000"/>
              </a:lnSpc>
              <a:spcBef>
                <a:spcPts val="0"/>
              </a:spcBef>
              <a:buNone/>
            </a:pPr>
            <a:r>
              <a:rPr sz="2000">
                <a:sym typeface="+mn-ea"/>
              </a:rPr>
              <a:t>改造客观世界，满足人的需要，才是认识的最终目的。理论本身不能直接改造世界，只有回到实践中去，通过指导实践，才能发挥改造世界的作用，达到改造世界的目的。</a:t>
            </a:r>
            <a:endParaRPr sz="2000">
              <a:sym typeface="+mn-ea"/>
            </a:endParaRPr>
          </a:p>
          <a:p>
            <a:pPr marL="0" indent="0" algn="l">
              <a:lnSpc>
                <a:spcPct val="200000"/>
              </a:lnSpc>
              <a:spcBef>
                <a:spcPts val="0"/>
              </a:spcBef>
              <a:buNone/>
            </a:pPr>
            <a:r>
              <a:rPr sz="2000">
                <a:sym typeface="+mn-ea"/>
              </a:rPr>
              <a:t>2.认识只有回到实践中去，才能得到检验、丰富和发展。</a:t>
            </a:r>
            <a:endParaRPr sz="2000">
              <a:sym typeface="+mn-ea"/>
            </a:endParaRPr>
          </a:p>
          <a:p>
            <a:pPr marL="0" indent="0" algn="l">
              <a:lnSpc>
                <a:spcPct val="200000"/>
              </a:lnSpc>
              <a:spcBef>
                <a:spcPts val="0"/>
              </a:spcBef>
              <a:buNone/>
            </a:pPr>
            <a:r>
              <a:rPr sz="2000">
                <a:sym typeface="+mn-ea"/>
              </a:rPr>
              <a:t>理性认识只有回到实践中去，用实践检验认识，才能使正确的理性认识得到证实</a:t>
            </a:r>
            <a:r>
              <a:rPr lang="zh-CN" sz="2000">
                <a:sym typeface="+mn-ea"/>
              </a:rPr>
              <a:t>。</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真理及检验标准</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lang="zh-CN" sz="2000">
                <a:sym typeface="+mn-ea"/>
              </a:rPr>
              <a:t>一</a:t>
            </a:r>
            <a:r>
              <a:rPr sz="2000">
                <a:sym typeface="+mn-ea"/>
              </a:rPr>
              <a:t>、真理及其客观性</a:t>
            </a:r>
            <a:endParaRPr sz="2000">
              <a:sym typeface="+mn-ea"/>
            </a:endParaRPr>
          </a:p>
          <a:p>
            <a:pPr marL="0" indent="0" algn="l">
              <a:lnSpc>
                <a:spcPct val="200000"/>
              </a:lnSpc>
              <a:spcBef>
                <a:spcPts val="0"/>
              </a:spcBef>
              <a:buNone/>
            </a:pPr>
            <a:r>
              <a:rPr sz="2000">
                <a:sym typeface="+mn-ea"/>
              </a:rPr>
              <a:t>(一）	真理</a:t>
            </a:r>
            <a:endParaRPr sz="2000">
              <a:sym typeface="+mn-ea"/>
            </a:endParaRPr>
          </a:p>
          <a:p>
            <a:pPr marL="0" indent="0" algn="l">
              <a:lnSpc>
                <a:spcPct val="200000"/>
              </a:lnSpc>
              <a:spcBef>
                <a:spcPts val="0"/>
              </a:spcBef>
              <a:buNone/>
            </a:pPr>
            <a:r>
              <a:rPr sz="2000">
                <a:sym typeface="+mn-ea"/>
              </a:rPr>
              <a:t>(1)真理是一种正确认识,是与客观事物相一致的主观认识。</a:t>
            </a:r>
            <a:endParaRPr sz="2000">
              <a:sym typeface="+mn-ea"/>
            </a:endParaRPr>
          </a:p>
          <a:p>
            <a:pPr marL="0" indent="0" algn="l">
              <a:lnSpc>
                <a:spcPct val="200000"/>
              </a:lnSpc>
              <a:spcBef>
                <a:spcPts val="0"/>
              </a:spcBef>
              <a:buNone/>
            </a:pPr>
            <a:r>
              <a:rPr sz="2000">
                <a:sym typeface="+mn-ea"/>
              </a:rPr>
              <a:t>(2)真理是一种主观认识，它不是客观事物及其规律本身，而是对它们的反映。</a:t>
            </a:r>
            <a:endParaRPr sz="2000">
              <a:sym typeface="+mn-ea"/>
            </a:endParaRPr>
          </a:p>
          <a:p>
            <a:pPr marL="0" indent="0" algn="l">
              <a:lnSpc>
                <a:spcPct val="200000"/>
              </a:lnSpc>
              <a:spcBef>
                <a:spcPts val="0"/>
              </a:spcBef>
              <a:buNone/>
            </a:pPr>
            <a:r>
              <a:rPr sz="2000">
                <a:sym typeface="+mn-ea"/>
              </a:rPr>
              <a:t>(3)真理是透过现象对事物的本质和规律的正确反映，而不是仅仅停留在对事物表面现象的认识上。</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真理及检验标准</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	真理的特性</a:t>
            </a:r>
            <a:endParaRPr sz="2000">
              <a:sym typeface="+mn-ea"/>
            </a:endParaRPr>
          </a:p>
          <a:p>
            <a:pPr marL="0" indent="0" algn="l">
              <a:lnSpc>
                <a:spcPct val="200000"/>
              </a:lnSpc>
              <a:spcBef>
                <a:spcPts val="0"/>
              </a:spcBef>
              <a:buNone/>
            </a:pPr>
            <a:r>
              <a:rPr sz="2000">
                <a:sym typeface="+mn-ea"/>
              </a:rPr>
              <a:t>1.真理的客观性。</a:t>
            </a:r>
            <a:endParaRPr sz="2000">
              <a:sym typeface="+mn-ea"/>
            </a:endParaRPr>
          </a:p>
          <a:p>
            <a:pPr marL="0" indent="0" algn="l">
              <a:lnSpc>
                <a:spcPct val="200000"/>
              </a:lnSpc>
              <a:spcBef>
                <a:spcPts val="0"/>
              </a:spcBef>
              <a:buNone/>
            </a:pPr>
            <a:r>
              <a:rPr sz="2000">
                <a:sym typeface="+mn-ea"/>
              </a:rPr>
              <a:t>(1)真理的内容是客观的。</a:t>
            </a:r>
            <a:endParaRPr sz="2000">
              <a:sym typeface="+mn-ea"/>
            </a:endParaRPr>
          </a:p>
          <a:p>
            <a:pPr marL="0" indent="0" algn="l">
              <a:lnSpc>
                <a:spcPct val="200000"/>
              </a:lnSpc>
              <a:spcBef>
                <a:spcPts val="0"/>
              </a:spcBef>
              <a:buNone/>
            </a:pPr>
            <a:r>
              <a:rPr sz="2000">
                <a:sym typeface="+mn-ea"/>
              </a:rPr>
              <a:t>①真理从形式上说是主观的，真理作为一种认识和反映，是通过一定的概念、判断、推理等逻辑思维形式表达出来的，这些形式是人的思维所特有的，是主观的。</a:t>
            </a:r>
            <a:endParaRPr sz="2000">
              <a:sym typeface="+mn-ea"/>
            </a:endParaRPr>
          </a:p>
          <a:p>
            <a:pPr marL="0" indent="0" algn="l">
              <a:lnSpc>
                <a:spcPct val="200000"/>
              </a:lnSpc>
              <a:spcBef>
                <a:spcPts val="0"/>
              </a:spcBef>
              <a:buNone/>
            </a:pPr>
            <a:r>
              <a:rPr sz="2000">
                <a:sym typeface="+mn-ea"/>
              </a:rPr>
              <a:t>②真理从内容上说是客观的，它来源于人的主观思想之外的客观事物及其规律。这是不以人的意志为转移的，是客观的。</a:t>
            </a:r>
            <a:endParaRPr sz="2000">
              <a:sym typeface="+mn-ea"/>
            </a:endParaRPr>
          </a:p>
          <a:p>
            <a:pPr marL="0" indent="0" algn="l">
              <a:lnSpc>
                <a:spcPct val="200000"/>
              </a:lnSpc>
              <a:spcBef>
                <a:spcPts val="0"/>
              </a:spcBef>
              <a:buNone/>
            </a:pPr>
            <a:r>
              <a:rPr sz="2000">
                <a:sym typeface="+mn-ea"/>
              </a:rPr>
              <a:t>(2)检验认识真理性的标准也是客观的。</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真理及检验标准</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二、真理的绝对性和相对性</a:t>
            </a:r>
            <a:endParaRPr sz="2000">
              <a:sym typeface="+mn-ea"/>
            </a:endParaRPr>
          </a:p>
          <a:p>
            <a:pPr marL="0" indent="0" algn="l">
              <a:lnSpc>
                <a:spcPct val="200000"/>
              </a:lnSpc>
              <a:spcBef>
                <a:spcPts val="0"/>
              </a:spcBef>
              <a:buNone/>
            </a:pPr>
            <a:r>
              <a:rPr sz="2000">
                <a:sym typeface="+mn-ea"/>
              </a:rPr>
              <a:t>(一）	真理的绝对性</a:t>
            </a:r>
            <a:endParaRPr sz="2000">
              <a:sym typeface="+mn-ea"/>
            </a:endParaRPr>
          </a:p>
          <a:p>
            <a:pPr marL="0" indent="0" algn="l">
              <a:lnSpc>
                <a:spcPct val="200000"/>
              </a:lnSpc>
              <a:spcBef>
                <a:spcPts val="0"/>
              </a:spcBef>
              <a:buNone/>
            </a:pPr>
            <a:r>
              <a:rPr sz="2000">
                <a:sym typeface="+mn-ea"/>
              </a:rPr>
              <a:t>①</a:t>
            </a:r>
            <a:r>
              <a:rPr sz="2000">
                <a:sym typeface="+mn-ea"/>
              </a:rPr>
              <a:t>人类的认识按其本性来说，是能够认识无限发展着的物质世界的，认识每前进一步，对每一真理的获得，都是对无限发展的物质世界的接近，这也是无条件的，绝对的。</a:t>
            </a:r>
            <a:endParaRPr sz="2000">
              <a:sym typeface="+mn-ea"/>
            </a:endParaRPr>
          </a:p>
          <a:p>
            <a:pPr marL="0" indent="0" algn="l">
              <a:lnSpc>
                <a:spcPct val="200000"/>
              </a:lnSpc>
              <a:spcBef>
                <a:spcPts val="0"/>
              </a:spcBef>
              <a:buNone/>
            </a:pPr>
            <a:r>
              <a:rPr sz="2000">
                <a:sym typeface="+mn-ea"/>
              </a:rPr>
              <a:t>②任何真理都包含着不依赖于主体、不依赖于人和人类的客观内容，都是对客观事物及其规律的正确反映，这是无条件的，绝对的。</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真理及检验标准</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	真理的相对性</a:t>
            </a:r>
            <a:endParaRPr sz="2000">
              <a:sym typeface="+mn-ea"/>
            </a:endParaRPr>
          </a:p>
          <a:p>
            <a:pPr marL="0" indent="0" algn="l">
              <a:lnSpc>
                <a:spcPct val="200000"/>
              </a:lnSpc>
              <a:spcBef>
                <a:spcPts val="0"/>
              </a:spcBef>
              <a:buNone/>
            </a:pPr>
            <a:r>
              <a:rPr sz="2000">
                <a:sym typeface="+mn-ea"/>
              </a:rPr>
              <a:t>①从认识的深度来看，任何真理性的认识都只是对特定事物一定程度、一定层次的正确反映，都不可能同客观事物完全一致。</a:t>
            </a:r>
            <a:endParaRPr sz="2000">
              <a:sym typeface="+mn-ea"/>
            </a:endParaRPr>
          </a:p>
          <a:p>
            <a:pPr marL="0" indent="0" algn="l">
              <a:lnSpc>
                <a:spcPct val="200000"/>
              </a:lnSpc>
              <a:spcBef>
                <a:spcPts val="0"/>
              </a:spcBef>
              <a:buNone/>
            </a:pPr>
            <a:r>
              <a:rPr sz="2000">
                <a:sym typeface="+mn-ea"/>
              </a:rPr>
              <a:t>②从认识的广度来看，任何真理性的认识都是无限发展的物质世界的一定范围、一个阶段的正确反映，任何真理不可能穷尽客观世界的一切方面和一切过程。</a:t>
            </a:r>
            <a:endParaRPr sz="2000">
              <a:sym typeface="+mn-ea"/>
            </a:endParaRPr>
          </a:p>
          <a:p>
            <a:pPr marL="0" indent="0" algn="l">
              <a:lnSpc>
                <a:spcPct val="200000"/>
              </a:lnSpc>
              <a:spcBef>
                <a:spcPts val="0"/>
              </a:spcBef>
              <a:buNone/>
            </a:pPr>
            <a:r>
              <a:rPr sz="2000">
                <a:sym typeface="+mn-ea"/>
              </a:rPr>
              <a:t>(三）	绝对真理和相对真理的关系。</a:t>
            </a:r>
            <a:endParaRPr sz="2000">
              <a:sym typeface="+mn-ea"/>
            </a:endParaRPr>
          </a:p>
          <a:p>
            <a:pPr marL="0" indent="0" algn="l">
              <a:lnSpc>
                <a:spcPct val="200000"/>
              </a:lnSpc>
              <a:spcBef>
                <a:spcPts val="0"/>
              </a:spcBef>
              <a:buNone/>
            </a:pPr>
            <a:r>
              <a:rPr sz="2000">
                <a:sym typeface="+mn-ea"/>
              </a:rPr>
              <a:t>①绝对真理和相对真理是相互渗透，彼此包含的。</a:t>
            </a:r>
            <a:endParaRPr sz="2000">
              <a:sym typeface="+mn-ea"/>
            </a:endParaRPr>
          </a:p>
          <a:p>
            <a:pPr marL="0" indent="0" algn="l">
              <a:lnSpc>
                <a:spcPct val="200000"/>
              </a:lnSpc>
              <a:spcBef>
                <a:spcPts val="0"/>
              </a:spcBef>
              <a:buNone/>
            </a:pPr>
            <a:r>
              <a:rPr sz="2000">
                <a:sym typeface="+mn-ea"/>
              </a:rPr>
              <a:t>②相对真理和绝对真理又是辩证转化的。</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第一节   马克思主义哲学是关于自然、社会和思维发展普遍规律的科学</a:t>
            </a:r>
            <a:endParaRPr lang="zh-CN" sz="2400" b="1">
              <a:latin typeface="微软雅黑" panose="020B0503020204020204" pitchFamily="2" charset="-122"/>
              <a:ea typeface="微软雅黑" panose="020B0503020204020204" pitchFamily="2" charset="-122"/>
              <a:cs typeface="微软雅黑" panose="020B0503020204020204" pitchFamily="2" charset="-122"/>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(三）	哲学基本问题之间的关系</a:t>
            </a:r>
            <a:endParaRPr lang="zh-CN" sz="2000">
              <a:sym typeface="+mn-ea"/>
            </a:endParaRPr>
          </a:p>
          <a:p>
            <a:pPr marL="0" indent="0">
              <a:lnSpc>
                <a:spcPct val="150000"/>
              </a:lnSpc>
              <a:spcBef>
                <a:spcPts val="0"/>
              </a:spcBef>
              <a:buNone/>
            </a:pPr>
            <a:r>
              <a:rPr lang="zh-CN" sz="2000">
                <a:sym typeface="+mn-ea"/>
              </a:rPr>
              <a:t>对哲学基本问题第一方面的正确解决，有赖于科学地解决哲学基本问题的第二方面。</a:t>
            </a:r>
            <a:endParaRPr lang="zh-CN" sz="2000">
              <a:sym typeface="+mn-ea"/>
            </a:endParaRPr>
          </a:p>
          <a:p>
            <a:pPr marL="0" indent="0">
              <a:lnSpc>
                <a:spcPct val="150000"/>
              </a:lnSpc>
              <a:spcBef>
                <a:spcPts val="0"/>
              </a:spcBef>
              <a:buNone/>
            </a:pPr>
            <a:r>
              <a:rPr lang="zh-CN" sz="2000">
                <a:sym typeface="+mn-ea"/>
              </a:rPr>
              <a:t>2.对哲学基本问题第二方面的正确解决，又离不开对哲学基本问题第一方面的科学解决。</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真理及检验标准</a:t>
            </a:r>
            <a:endParaRPr lang="en-US" altLang="zh-CN" sz="2400">
              <a:sym typeface="+mn-ea"/>
            </a:endParaRPr>
          </a:p>
        </p:txBody>
      </p:sp>
      <p:sp>
        <p:nvSpPr>
          <p:cNvPr id="6146" name="文本占位符 7170"/>
          <p:cNvSpPr/>
          <p:nvPr>
            <p:ph idx="1"/>
          </p:nvPr>
        </p:nvSpPr>
        <p:spPr>
          <a:xfrm>
            <a:off x="457200" y="671830"/>
            <a:ext cx="8229600" cy="6148705"/>
          </a:xfrm>
          <a:noFill/>
          <a:ln w="0">
            <a:noFill/>
          </a:ln>
        </p:spPr>
        <p:txBody>
          <a:bodyPr anchor="t"/>
          <a:p>
            <a:pPr marL="0" indent="0" algn="l">
              <a:lnSpc>
                <a:spcPct val="200000"/>
              </a:lnSpc>
              <a:spcBef>
                <a:spcPts val="0"/>
              </a:spcBef>
              <a:buNone/>
            </a:pPr>
            <a:r>
              <a:rPr sz="2000">
                <a:sym typeface="+mn-ea"/>
              </a:rPr>
              <a:t>(四）	防止两种错误倾向。</a:t>
            </a:r>
            <a:endParaRPr sz="2000">
              <a:sym typeface="+mn-ea"/>
            </a:endParaRPr>
          </a:p>
          <a:p>
            <a:pPr marL="0" indent="0" algn="l">
              <a:lnSpc>
                <a:spcPct val="200000"/>
              </a:lnSpc>
              <a:spcBef>
                <a:spcPts val="0"/>
              </a:spcBef>
              <a:buNone/>
            </a:pPr>
            <a:r>
              <a:rPr sz="2000">
                <a:sym typeface="+mn-ea"/>
              </a:rPr>
              <a:t>①绝对主义片面夸大真理的绝对性，否认真理的相对性，把已有的真理性认识看成是终极真理，否认真理是一个由相对向绝对发展的过程，从而导致思想僵化。</a:t>
            </a:r>
            <a:endParaRPr sz="2000">
              <a:sym typeface="+mn-ea"/>
            </a:endParaRPr>
          </a:p>
          <a:p>
            <a:pPr marL="0" indent="0" algn="l">
              <a:lnSpc>
                <a:spcPct val="200000"/>
              </a:lnSpc>
              <a:spcBef>
                <a:spcPts val="0"/>
              </a:spcBef>
              <a:buNone/>
            </a:pPr>
            <a:r>
              <a:rPr sz="2000">
                <a:sym typeface="+mn-ea"/>
              </a:rPr>
              <a:t>②相对主义则片面夸大真理的相对性，否认真理的绝对性，把真理看成是没有客观内容和客观标准的纯相对的东西。</a:t>
            </a:r>
            <a:endParaRPr sz="2000">
              <a:sym typeface="+mn-ea"/>
            </a:endParaRPr>
          </a:p>
          <a:p>
            <a:pPr marL="0" indent="0" algn="l">
              <a:lnSpc>
                <a:spcPct val="200000"/>
              </a:lnSpc>
              <a:spcBef>
                <a:spcPts val="0"/>
              </a:spcBef>
              <a:buNone/>
            </a:pPr>
            <a:r>
              <a:rPr sz="2000">
                <a:sym typeface="+mn-ea"/>
              </a:rPr>
              <a:t>三、实践是检验真理的唯一标准</a:t>
            </a:r>
            <a:endParaRPr sz="2000">
              <a:sym typeface="+mn-ea"/>
            </a:endParaRPr>
          </a:p>
          <a:p>
            <a:pPr marL="0" indent="0" algn="l">
              <a:lnSpc>
                <a:spcPct val="200000"/>
              </a:lnSpc>
              <a:spcBef>
                <a:spcPts val="0"/>
              </a:spcBef>
              <a:buNone/>
            </a:pPr>
            <a:r>
              <a:rPr sz="2000">
                <a:sym typeface="+mn-ea"/>
              </a:rPr>
              <a:t>(一）实践是检验认识真理性的唯一标准</a:t>
            </a:r>
            <a:endParaRPr sz="2000">
              <a:sym typeface="+mn-ea"/>
            </a:endParaRPr>
          </a:p>
          <a:p>
            <a:pPr marL="0" indent="0" algn="l">
              <a:lnSpc>
                <a:spcPct val="200000"/>
              </a:lnSpc>
              <a:spcBef>
                <a:spcPts val="0"/>
              </a:spcBef>
              <a:buNone/>
            </a:pPr>
            <a:r>
              <a:rPr sz="2000">
                <a:sym typeface="+mn-ea"/>
              </a:rPr>
              <a:t>1.关于真理标准问题的讨论。</a:t>
            </a:r>
            <a:endParaRPr sz="2000">
              <a:sym typeface="+mn-ea"/>
            </a:endParaRPr>
          </a:p>
          <a:p>
            <a:pPr marL="0" indent="0" algn="l">
              <a:lnSpc>
                <a:spcPct val="200000"/>
              </a:lnSpc>
              <a:spcBef>
                <a:spcPts val="0"/>
              </a:spcBef>
              <a:buNone/>
            </a:pPr>
            <a:r>
              <a:rPr sz="2000">
                <a:sym typeface="+mn-ea"/>
              </a:rPr>
              <a:t>2.实践是检验真理的唯一标准的原因。</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第三节   真理及检验标准</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200000"/>
              </a:lnSpc>
              <a:spcBef>
                <a:spcPts val="0"/>
              </a:spcBef>
              <a:buNone/>
            </a:pPr>
            <a:r>
              <a:rPr sz="2000">
                <a:sym typeface="+mn-ea"/>
              </a:rPr>
              <a:t>(二）用真理指导实践</a:t>
            </a:r>
            <a:endParaRPr sz="2000">
              <a:sym typeface="+mn-ea"/>
            </a:endParaRPr>
          </a:p>
          <a:p>
            <a:pPr marL="0" indent="0" algn="l">
              <a:lnSpc>
                <a:spcPct val="200000"/>
              </a:lnSpc>
              <a:spcBef>
                <a:spcPts val="0"/>
              </a:spcBef>
              <a:buNone/>
            </a:pPr>
            <a:r>
              <a:rPr sz="2000">
                <a:sym typeface="+mn-ea"/>
              </a:rPr>
              <a:t>1.真理指导作用的体现。</a:t>
            </a:r>
            <a:endParaRPr sz="2000">
              <a:sym typeface="+mn-ea"/>
            </a:endParaRPr>
          </a:p>
          <a:p>
            <a:pPr marL="0" indent="0" algn="l">
              <a:lnSpc>
                <a:spcPct val="200000"/>
              </a:lnSpc>
              <a:spcBef>
                <a:spcPts val="0"/>
              </a:spcBef>
              <a:buNone/>
            </a:pPr>
            <a:r>
              <a:rPr sz="2000">
                <a:sym typeface="+mn-ea"/>
              </a:rPr>
              <a:t>真理可以指导人们自觉地尊重客观规律，按客观规律办事,这是使实践活动取得成功的根本保证。</a:t>
            </a:r>
            <a:endParaRPr sz="2000">
              <a:sym typeface="+mn-ea"/>
            </a:endParaRPr>
          </a:p>
          <a:p>
            <a:pPr marL="0" indent="0" algn="l">
              <a:lnSpc>
                <a:spcPct val="200000"/>
              </a:lnSpc>
              <a:spcBef>
                <a:spcPts val="0"/>
              </a:spcBef>
              <a:buNone/>
            </a:pPr>
            <a:r>
              <a:rPr sz="2000">
                <a:sym typeface="+mn-ea"/>
              </a:rPr>
              <a:t>2.真理指导作用的实际运用。</a:t>
            </a:r>
            <a:endParaRPr sz="2000">
              <a:sym typeface="+mn-ea"/>
            </a:endParaRPr>
          </a:p>
          <a:p>
            <a:pPr marL="0" indent="0" algn="l">
              <a:lnSpc>
                <a:spcPct val="200000"/>
              </a:lnSpc>
              <a:spcBef>
                <a:spcPts val="0"/>
              </a:spcBef>
              <a:buNone/>
            </a:pPr>
            <a:r>
              <a:rPr sz="2000">
                <a:sym typeface="+mn-ea"/>
              </a:rPr>
              <a:t>例如:在毛泽东思想指引下，我们党团结人民取得了新民主主义革命的伟大胜利，并取得了社会主义革命和建设的巨大成就。没有毛泽东思想的正确指引，就没有中国革命的胜利和社会主义基本制度的确立。</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sz="3600">
                <a:sym typeface="+mn-ea"/>
              </a:rPr>
              <a:t>第五章  社会存在发展的基础和基本结构</a:t>
            </a:r>
            <a:endParaRPr sz="3600">
              <a:sym typeface="+mn-ea"/>
            </a:endParaRPr>
          </a:p>
        </p:txBody>
      </p:sp>
      <p:sp>
        <p:nvSpPr>
          <p:cNvPr id="6146" name="文本占位符 7170"/>
          <p:cNvSpPr/>
          <p:nvPr>
            <p:ph idx="1"/>
          </p:nvPr>
        </p:nvSpPr>
        <p:spPr>
          <a:xfrm>
            <a:off x="191770" y="1302385"/>
            <a:ext cx="8717280" cy="5476875"/>
          </a:xfrm>
          <a:noFill/>
          <a:ln w="0">
            <a:noFill/>
          </a:ln>
        </p:spPr>
        <p:txBody>
          <a:bodyPr anchor="t"/>
          <a:p>
            <a:pPr marL="0" indent="0" algn="ctr">
              <a:lnSpc>
                <a:spcPct val="200000"/>
              </a:lnSpc>
              <a:spcBef>
                <a:spcPts val="0"/>
              </a:spcBef>
              <a:buNone/>
            </a:pPr>
            <a:r>
              <a:rPr lang="en-US" altLang="zh-CN" sz="2000" b="1">
                <a:sym typeface="+mn-ea"/>
              </a:rPr>
              <a:t>第一节   唯物史观的创立及其意义</a:t>
            </a:r>
            <a:endParaRPr lang="en-US" altLang="zh-CN" sz="2000">
              <a:sym typeface="+mn-ea"/>
            </a:endParaRPr>
          </a:p>
          <a:p>
            <a:pPr marL="0" indent="0" algn="l">
              <a:lnSpc>
                <a:spcPct val="150000"/>
              </a:lnSpc>
              <a:spcBef>
                <a:spcPts val="0"/>
              </a:spcBef>
              <a:buNone/>
            </a:pPr>
            <a:r>
              <a:rPr lang="zh-CN" altLang="en-US" sz="2000">
                <a:sym typeface="+mn-ea"/>
              </a:rPr>
              <a:t>一</a:t>
            </a:r>
            <a:r>
              <a:rPr lang="en-US" altLang="zh-CN" sz="2000">
                <a:sym typeface="+mn-ea"/>
              </a:rPr>
              <a:t>、历史观的基本问题</a:t>
            </a:r>
            <a:endParaRPr lang="en-US" altLang="zh-CN" sz="2000">
              <a:sym typeface="+mn-ea"/>
            </a:endParaRPr>
          </a:p>
          <a:p>
            <a:pPr marL="0" indent="0" algn="l">
              <a:lnSpc>
                <a:spcPct val="150000"/>
              </a:lnSpc>
              <a:spcBef>
                <a:spcPts val="0"/>
              </a:spcBef>
              <a:buNone/>
            </a:pPr>
            <a:r>
              <a:rPr lang="en-US" altLang="zh-CN" sz="2000">
                <a:sym typeface="+mn-ea"/>
              </a:rPr>
              <a:t>(一）	历史观</a:t>
            </a:r>
            <a:endParaRPr lang="en-US" altLang="zh-CN" sz="2000">
              <a:sym typeface="+mn-ea"/>
            </a:endParaRPr>
          </a:p>
          <a:p>
            <a:pPr marL="0" indent="0" algn="l">
              <a:lnSpc>
                <a:spcPct val="150000"/>
              </a:lnSpc>
              <a:spcBef>
                <a:spcPts val="0"/>
              </a:spcBef>
              <a:buNone/>
            </a:pPr>
            <a:r>
              <a:rPr lang="en-US" altLang="zh-CN" sz="2000">
                <a:sym typeface="+mn-ea"/>
              </a:rPr>
              <a:t>历史观亦称社会历史观，是指人们在认识社会历史现象、解决社会历史问题时所采取的根本观点和方法。</a:t>
            </a:r>
            <a:endParaRPr lang="en-US" altLang="zh-CN" sz="2000">
              <a:sym typeface="+mn-ea"/>
            </a:endParaRPr>
          </a:p>
          <a:p>
            <a:pPr marL="0" indent="0" algn="l">
              <a:lnSpc>
                <a:spcPct val="150000"/>
              </a:lnSpc>
              <a:spcBef>
                <a:spcPts val="0"/>
              </a:spcBef>
              <a:buNone/>
            </a:pPr>
            <a:r>
              <a:rPr lang="en-US" altLang="zh-CN" sz="2000">
                <a:sym typeface="+mn-ea"/>
              </a:rPr>
              <a:t>(二）	历史观的基本问题</a:t>
            </a:r>
            <a:endParaRPr lang="en-US" altLang="zh-CN" sz="2000">
              <a:sym typeface="+mn-ea"/>
            </a:endParaRPr>
          </a:p>
          <a:p>
            <a:pPr marL="0" indent="0" algn="l">
              <a:lnSpc>
                <a:spcPct val="150000"/>
              </a:lnSpc>
              <a:spcBef>
                <a:spcPts val="0"/>
              </a:spcBef>
              <a:buNone/>
            </a:pPr>
            <a:r>
              <a:rPr lang="en-US" altLang="zh-CN" sz="2000">
                <a:sym typeface="+mn-ea"/>
              </a:rPr>
              <a:t>社会历史观面对的是社会历史问题。全部社会历史现象可以分为社会存在与社会意识两个方面，社会存在指社会生活的物质方面，是社会物质活动和物质生活各种条件的总和,社会意识指社会生活的精神方面，是社会精神活动和精神生活的总和，社会存在与社会意识的关系问题是社会历史观的基本问题。  </a:t>
            </a:r>
            <a:endParaRPr lang="en-US" altLang="zh-CN" sz="2000">
              <a:solidFill>
                <a:schemeClr val="tx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第一节   唯物史观的创立及其意义</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二、唯心史观的根本缺陷</a:t>
            </a:r>
            <a:endParaRPr sz="2000">
              <a:sym typeface="+mn-ea"/>
            </a:endParaRPr>
          </a:p>
          <a:p>
            <a:pPr marL="0" indent="0" algn="l">
              <a:lnSpc>
                <a:spcPct val="150000"/>
              </a:lnSpc>
              <a:spcBef>
                <a:spcPts val="0"/>
              </a:spcBef>
              <a:buNone/>
            </a:pPr>
            <a:r>
              <a:rPr sz="2000">
                <a:sym typeface="+mn-ea"/>
              </a:rPr>
              <a:t>(一）	唯心史观及其根本缺陷</a:t>
            </a:r>
            <a:endParaRPr sz="2000">
              <a:sym typeface="+mn-ea"/>
            </a:endParaRPr>
          </a:p>
          <a:p>
            <a:pPr marL="0" indent="0" algn="l">
              <a:lnSpc>
                <a:spcPct val="150000"/>
              </a:lnSpc>
              <a:spcBef>
                <a:spcPts val="0"/>
              </a:spcBef>
              <a:buNone/>
            </a:pPr>
            <a:r>
              <a:rPr sz="2000">
                <a:sym typeface="+mn-ea"/>
              </a:rPr>
              <a:t>凡在社会历史观的基本问题上主张唯心史观的根本缺陷是:第一，唯心史观不懂得社会存在决定社会意识，总是将思想动机之类社会意识当作社会历史的最终决定力量。第二，唯心史观不懂得人民群众是社会历</a:t>
            </a:r>
            <a:endParaRPr sz="2000">
              <a:sym typeface="+mn-ea"/>
            </a:endParaRPr>
          </a:p>
          <a:p>
            <a:pPr marL="0" indent="0" algn="l">
              <a:lnSpc>
                <a:spcPct val="150000"/>
              </a:lnSpc>
              <a:spcBef>
                <a:spcPts val="0"/>
              </a:spcBef>
              <a:buNone/>
            </a:pPr>
            <a:r>
              <a:rPr sz="2000">
                <a:sym typeface="+mn-ea"/>
              </a:rPr>
              <a:t>史的创造者，总是将少数英雄、帝王当作社会历史的主人。</a:t>
            </a:r>
            <a:endParaRPr sz="2000">
              <a:sym typeface="+mn-ea"/>
            </a:endParaRPr>
          </a:p>
          <a:p>
            <a:pPr marL="0" indent="0" algn="l">
              <a:lnSpc>
                <a:spcPct val="150000"/>
              </a:lnSpc>
              <a:spcBef>
                <a:spcPts val="0"/>
              </a:spcBef>
              <a:buNone/>
            </a:pPr>
            <a:r>
              <a:rPr sz="2000">
                <a:sym typeface="+mn-ea"/>
              </a:rPr>
              <a:t>(二）	唯心史观产生的根源</a:t>
            </a:r>
            <a:endParaRPr sz="2000">
              <a:sym typeface="+mn-ea"/>
            </a:endParaRPr>
          </a:p>
          <a:p>
            <a:pPr marL="0" indent="0" algn="l">
              <a:lnSpc>
                <a:spcPct val="150000"/>
              </a:lnSpc>
              <a:spcBef>
                <a:spcPts val="0"/>
              </a:spcBef>
              <a:buNone/>
            </a:pPr>
            <a:r>
              <a:rPr sz="2000">
                <a:sym typeface="+mn-ea"/>
              </a:rPr>
              <a:t>第一，阶级根源。</a:t>
            </a:r>
            <a:endParaRPr sz="2000">
              <a:sym typeface="+mn-ea"/>
            </a:endParaRPr>
          </a:p>
          <a:p>
            <a:pPr marL="0" indent="0" algn="l">
              <a:lnSpc>
                <a:spcPct val="150000"/>
              </a:lnSpc>
              <a:spcBef>
                <a:spcPts val="0"/>
              </a:spcBef>
              <a:buNone/>
            </a:pPr>
            <a:r>
              <a:rPr sz="2000">
                <a:sym typeface="+mn-ea"/>
              </a:rPr>
              <a:t>第二，社会根源。</a:t>
            </a:r>
            <a:endParaRPr sz="2000">
              <a:sym typeface="+mn-ea"/>
            </a:endParaRPr>
          </a:p>
          <a:p>
            <a:pPr marL="0" indent="0" algn="l">
              <a:lnSpc>
                <a:spcPct val="150000"/>
              </a:lnSpc>
              <a:spcBef>
                <a:spcPts val="0"/>
              </a:spcBef>
              <a:buNone/>
            </a:pPr>
            <a:r>
              <a:rPr sz="2000">
                <a:sym typeface="+mn-ea"/>
              </a:rPr>
              <a:t>第三，认识论根源。</a:t>
            </a: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第一节   唯物史观的创立及其意义</a:t>
            </a:r>
            <a:endParaRPr lang="en-US" altLang="zh-CN" sz="2400">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三、唯物史观创立的伟大意义</a:t>
            </a:r>
            <a:endParaRPr sz="2000">
              <a:sym typeface="+mn-ea"/>
            </a:endParaRPr>
          </a:p>
          <a:p>
            <a:pPr marL="0" indent="0" algn="l">
              <a:lnSpc>
                <a:spcPct val="150000"/>
              </a:lnSpc>
              <a:spcBef>
                <a:spcPts val="0"/>
              </a:spcBef>
              <a:buNone/>
            </a:pPr>
            <a:r>
              <a:rPr sz="2000">
                <a:sym typeface="+mn-ea"/>
              </a:rPr>
              <a:t>第一，唯物史观的创立，在哲学史上第一次唯物地、辩证地解决了社会历史观的基本问题，使唯物主义世界观第一次有了完备的形态。</a:t>
            </a:r>
            <a:endParaRPr sz="2000">
              <a:sym typeface="+mn-ea"/>
            </a:endParaRPr>
          </a:p>
          <a:p>
            <a:pPr marL="0" indent="0" algn="l">
              <a:lnSpc>
                <a:spcPct val="150000"/>
              </a:lnSpc>
              <a:spcBef>
                <a:spcPts val="0"/>
              </a:spcBef>
              <a:buNone/>
            </a:pPr>
            <a:r>
              <a:rPr sz="2000">
                <a:sym typeface="+mn-ea"/>
              </a:rPr>
              <a:t>第二，唯物史观的创立，为人们认识和研究社会历史提供了科学的世界观和方法论，使社会科学第一次有可能成为真正意义上的科学。</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第二节  社会存在发展的基础</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一、地理环境及其在社会发展中的作用</a:t>
            </a:r>
            <a:endParaRPr sz="2000">
              <a:sym typeface="+mn-ea"/>
            </a:endParaRPr>
          </a:p>
          <a:p>
            <a:pPr marL="0" indent="0" algn="l">
              <a:lnSpc>
                <a:spcPct val="150000"/>
              </a:lnSpc>
              <a:spcBef>
                <a:spcPts val="0"/>
              </a:spcBef>
              <a:buNone/>
            </a:pPr>
            <a:r>
              <a:rPr sz="2000">
                <a:sym typeface="+mn-ea"/>
              </a:rPr>
              <a:t>(一）地理环境</a:t>
            </a:r>
            <a:endParaRPr sz="2000">
              <a:sym typeface="+mn-ea"/>
            </a:endParaRPr>
          </a:p>
          <a:p>
            <a:pPr marL="0" indent="0" algn="l">
              <a:lnSpc>
                <a:spcPct val="150000"/>
              </a:lnSpc>
              <a:spcBef>
                <a:spcPts val="0"/>
              </a:spcBef>
              <a:buNone/>
            </a:pPr>
            <a:r>
              <a:rPr sz="2000">
                <a:sym typeface="+mn-ea"/>
              </a:rPr>
              <a:t>地理环境是指人类生存和发展所依赖的各种自然条件的总和，包括阳光、空气、水、土地、动植物、矿物等。</a:t>
            </a:r>
            <a:endParaRPr sz="2000">
              <a:sym typeface="+mn-ea"/>
            </a:endParaRPr>
          </a:p>
          <a:p>
            <a:pPr marL="0" indent="0" algn="l">
              <a:lnSpc>
                <a:spcPct val="150000"/>
              </a:lnSpc>
              <a:spcBef>
                <a:spcPts val="0"/>
              </a:spcBef>
              <a:buNone/>
            </a:pPr>
            <a:r>
              <a:rPr sz="2000">
                <a:sym typeface="+mn-ea"/>
              </a:rPr>
              <a:t>(二）地理环境在社会发展中的作用</a:t>
            </a:r>
            <a:endParaRPr sz="2000">
              <a:sym typeface="+mn-ea"/>
            </a:endParaRPr>
          </a:p>
          <a:p>
            <a:pPr marL="0" indent="0" algn="l">
              <a:lnSpc>
                <a:spcPct val="150000"/>
              </a:lnSpc>
              <a:spcBef>
                <a:spcPts val="0"/>
              </a:spcBef>
              <a:buNone/>
            </a:pPr>
            <a:r>
              <a:rPr sz="2000">
                <a:sym typeface="+mn-ea"/>
              </a:rPr>
              <a:t>第一，一定的地理环境是人类社会存在与发展的必要前提和物质基础。</a:t>
            </a:r>
            <a:endParaRPr sz="2000">
              <a:sym typeface="+mn-ea"/>
            </a:endParaRPr>
          </a:p>
          <a:p>
            <a:pPr marL="0" indent="0" algn="l">
              <a:lnSpc>
                <a:spcPct val="150000"/>
              </a:lnSpc>
              <a:spcBef>
                <a:spcPts val="0"/>
              </a:spcBef>
              <a:buNone/>
            </a:pPr>
            <a:r>
              <a:rPr sz="2000">
                <a:sym typeface="+mn-ea"/>
              </a:rPr>
              <a:t>第二，地理环境的特点直接制约着人与自然的关系，即制约着物质生活资料的生产，从而制约着人类社会的存在与发展。</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第二节  社会存在发展的基础</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	人口因素及其在社会发展中的作用</a:t>
            </a:r>
            <a:endParaRPr sz="2000">
              <a:sym typeface="+mn-ea"/>
            </a:endParaRPr>
          </a:p>
          <a:p>
            <a:pPr marL="0" indent="0" algn="l">
              <a:lnSpc>
                <a:spcPct val="150000"/>
              </a:lnSpc>
              <a:spcBef>
                <a:spcPts val="0"/>
              </a:spcBef>
              <a:buNone/>
            </a:pPr>
            <a:r>
              <a:rPr sz="2000">
                <a:sym typeface="+mn-ea"/>
              </a:rPr>
              <a:t>(一）	人口因素</a:t>
            </a:r>
            <a:endParaRPr sz="2000">
              <a:sym typeface="+mn-ea"/>
            </a:endParaRPr>
          </a:p>
          <a:p>
            <a:pPr marL="0" indent="0" algn="l">
              <a:lnSpc>
                <a:spcPct val="150000"/>
              </a:lnSpc>
              <a:spcBef>
                <a:spcPts val="0"/>
              </a:spcBef>
              <a:buNone/>
            </a:pPr>
            <a:r>
              <a:rPr sz="2000">
                <a:sym typeface="+mn-ea"/>
              </a:rPr>
              <a:t>人口因素是指作为物质资料生产和人自身生产的主体的人们的总和，包括人口的数量、质量、密度、构成、分布、增减、迁徙等。</a:t>
            </a:r>
            <a:endParaRPr sz="2000">
              <a:sym typeface="+mn-ea"/>
            </a:endParaRPr>
          </a:p>
          <a:p>
            <a:pPr marL="0" indent="0" algn="l">
              <a:lnSpc>
                <a:spcPct val="150000"/>
              </a:lnSpc>
              <a:spcBef>
                <a:spcPts val="0"/>
              </a:spcBef>
              <a:buNone/>
            </a:pPr>
            <a:r>
              <a:rPr sz="2000">
                <a:sym typeface="+mn-ea"/>
              </a:rPr>
              <a:t>(二）	人口因素在社会发展中的作用</a:t>
            </a:r>
            <a:endParaRPr sz="2000">
              <a:sym typeface="+mn-ea"/>
            </a:endParaRPr>
          </a:p>
          <a:p>
            <a:pPr marL="0" indent="0" algn="l">
              <a:lnSpc>
                <a:spcPct val="150000"/>
              </a:lnSpc>
              <a:spcBef>
                <a:spcPts val="0"/>
              </a:spcBef>
              <a:buNone/>
            </a:pPr>
            <a:r>
              <a:rPr sz="2000">
                <a:sym typeface="+mn-ea"/>
              </a:rPr>
              <a:t>第二，人口因素的状况直接制约物质生活资料的生产，从而制约着人类社会的存在与发展。</a:t>
            </a:r>
            <a:endParaRPr sz="2000">
              <a:sym typeface="+mn-ea"/>
            </a:endParaRPr>
          </a:p>
          <a:p>
            <a:pPr marL="0" indent="0" algn="l">
              <a:lnSpc>
                <a:spcPct val="150000"/>
              </a:lnSpc>
              <a:spcBef>
                <a:spcPts val="0"/>
              </a:spcBef>
              <a:buNone/>
            </a:pPr>
            <a:r>
              <a:rPr sz="2000">
                <a:sym typeface="+mn-ea"/>
              </a:rPr>
              <a:t>第二，人口状况不能直接决定社会制度的变化。</a:t>
            </a:r>
            <a:endParaRPr sz="2000">
              <a:sym typeface="+mn-ea"/>
            </a:endParaRPr>
          </a:p>
          <a:p>
            <a:pPr marL="0" indent="0" algn="l">
              <a:lnSpc>
                <a:spcPct val="150000"/>
              </a:lnSpc>
              <a:spcBef>
                <a:spcPts val="0"/>
              </a:spcBef>
              <a:buNone/>
            </a:pPr>
            <a:r>
              <a:rPr sz="2000">
                <a:sym typeface="+mn-ea"/>
              </a:rPr>
              <a:t>(三）	人口因素与计划生育</a:t>
            </a:r>
            <a:endParaRPr sz="2000">
              <a:sym typeface="+mn-ea"/>
            </a:endParaRPr>
          </a:p>
          <a:p>
            <a:pPr marL="0" indent="0" algn="l">
              <a:lnSpc>
                <a:spcPct val="150000"/>
              </a:lnSpc>
              <a:spcBef>
                <a:spcPts val="0"/>
              </a:spcBef>
              <a:buNone/>
            </a:pPr>
            <a:r>
              <a:rPr sz="2000">
                <a:sym typeface="+mn-ea"/>
              </a:rPr>
              <a:t>人类社会要存在和发展就要维持两种最基本的生产，一种是物质资料的生产，一种是人自身的生产，即人口的生产。</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第二节  社会存在发展的基础</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三、	生产方式及其在社会发展中的作用</a:t>
            </a:r>
            <a:endParaRPr sz="2000">
              <a:sym typeface="+mn-ea"/>
            </a:endParaRPr>
          </a:p>
          <a:p>
            <a:pPr marL="0" indent="0" algn="l">
              <a:lnSpc>
                <a:spcPct val="150000"/>
              </a:lnSpc>
              <a:spcBef>
                <a:spcPts val="0"/>
              </a:spcBef>
              <a:buNone/>
            </a:pPr>
            <a:r>
              <a:rPr sz="2000">
                <a:sym typeface="+mn-ea"/>
              </a:rPr>
              <a:t>(一）生产方式</a:t>
            </a:r>
            <a:endParaRPr sz="2000">
              <a:sym typeface="+mn-ea"/>
            </a:endParaRPr>
          </a:p>
          <a:p>
            <a:pPr marL="0" indent="0" algn="l">
              <a:lnSpc>
                <a:spcPct val="150000"/>
              </a:lnSpc>
              <a:spcBef>
                <a:spcPts val="0"/>
              </a:spcBef>
              <a:buNone/>
            </a:pPr>
            <a:r>
              <a:rPr sz="2000">
                <a:sym typeface="+mn-ea"/>
              </a:rPr>
              <a:t>物质资料生产方式，简称生产方式，是指人类改造自然以获得物质生活资料的方式，它包括生产力和生产关系两个方面，是一定的生产力与一定的生产关系的统一。</a:t>
            </a:r>
            <a:endParaRPr sz="2000">
              <a:sym typeface="+mn-ea"/>
            </a:endParaRPr>
          </a:p>
          <a:p>
            <a:pPr marL="0" indent="0" algn="l">
              <a:lnSpc>
                <a:spcPct val="150000"/>
              </a:lnSpc>
              <a:spcBef>
                <a:spcPts val="0"/>
              </a:spcBef>
              <a:buNone/>
            </a:pPr>
            <a:r>
              <a:rPr sz="2000">
                <a:sym typeface="+mn-ea"/>
              </a:rPr>
              <a:t>(二）生产方式在社会发展中的作用</a:t>
            </a:r>
            <a:endParaRPr sz="2000">
              <a:sym typeface="+mn-ea"/>
            </a:endParaRPr>
          </a:p>
          <a:p>
            <a:pPr marL="0" indent="0" algn="l">
              <a:lnSpc>
                <a:spcPct val="150000"/>
              </a:lnSpc>
              <a:spcBef>
                <a:spcPts val="0"/>
              </a:spcBef>
              <a:buNone/>
            </a:pPr>
            <a:r>
              <a:rPr sz="2000">
                <a:sym typeface="+mn-ea"/>
              </a:rPr>
              <a:t>马克思说:“物质生活的生产方式制约着整个社会生活、政治生活和精神生活的过程。”这就是说，在物质生活、政治生活、精神生活等全部社会生活中，社会的物质生活具有决定的意义;而在地理环境、人口因素、生产方式等全部社会物质生活中，生产方式又具有决定的意义。因此，在影响社会历史发展的各种要素中，起着最终的决定性作用的是生产方式。这是历史唯物主义的一条重要基本原理。</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人类社会的基本结构</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一、社会的经济结构——生产力和生产关系</a:t>
            </a:r>
            <a:endParaRPr sz="2000">
              <a:sym typeface="+mn-ea"/>
            </a:endParaRPr>
          </a:p>
          <a:p>
            <a:pPr marL="0" indent="0" algn="l">
              <a:lnSpc>
                <a:spcPct val="150000"/>
              </a:lnSpc>
              <a:spcBef>
                <a:spcPts val="0"/>
              </a:spcBef>
              <a:buNone/>
            </a:pPr>
            <a:r>
              <a:rPr sz="2000">
                <a:sym typeface="+mn-ea"/>
              </a:rPr>
              <a:t>(一）	生产力系统</a:t>
            </a:r>
            <a:endParaRPr sz="2000">
              <a:sym typeface="+mn-ea"/>
            </a:endParaRPr>
          </a:p>
          <a:p>
            <a:pPr marL="0" indent="0" algn="l">
              <a:lnSpc>
                <a:spcPct val="150000"/>
              </a:lnSpc>
              <a:spcBef>
                <a:spcPts val="0"/>
              </a:spcBef>
              <a:buNone/>
            </a:pPr>
            <a:r>
              <a:rPr sz="2000">
                <a:sym typeface="+mn-ea"/>
              </a:rPr>
              <a:t>(1)生产力的概念。</a:t>
            </a:r>
            <a:endParaRPr sz="2000">
              <a:sym typeface="+mn-ea"/>
            </a:endParaRPr>
          </a:p>
          <a:p>
            <a:pPr marL="0" indent="0" algn="l">
              <a:lnSpc>
                <a:spcPct val="150000"/>
              </a:lnSpc>
              <a:spcBef>
                <a:spcPts val="0"/>
              </a:spcBef>
              <a:buNone/>
            </a:pPr>
            <a:r>
              <a:rPr sz="2000">
                <a:sym typeface="+mn-ea"/>
              </a:rPr>
              <a:t>生产力是人们在生产过程中利用和改造自然，从自然界获得物质资料的力量，它表现的是生产中人与自然界的关系。</a:t>
            </a:r>
            <a:endParaRPr sz="2000">
              <a:sym typeface="+mn-ea"/>
            </a:endParaRPr>
          </a:p>
          <a:p>
            <a:pPr marL="0" indent="0" algn="l">
              <a:lnSpc>
                <a:spcPct val="150000"/>
              </a:lnSpc>
              <a:spcBef>
                <a:spcPts val="0"/>
              </a:spcBef>
              <a:buNone/>
            </a:pPr>
            <a:r>
              <a:rPr sz="2000">
                <a:sym typeface="+mn-ea"/>
              </a:rPr>
              <a:t>(2)生产力的特性，主要体现在：</a:t>
            </a:r>
            <a:endParaRPr sz="2000">
              <a:sym typeface="+mn-ea"/>
            </a:endParaRPr>
          </a:p>
          <a:p>
            <a:pPr marL="0" indent="0" algn="l">
              <a:lnSpc>
                <a:spcPct val="150000"/>
              </a:lnSpc>
              <a:spcBef>
                <a:spcPts val="0"/>
              </a:spcBef>
              <a:buNone/>
            </a:pPr>
            <a:r>
              <a:rPr sz="2000">
                <a:sym typeface="+mn-ea"/>
              </a:rPr>
              <a:t>♦生产力是不以人的意志为转移的既得的物质力量。人们不能自由选择生产力，生产力具有客观性。</a:t>
            </a:r>
            <a:endParaRPr sz="2000">
              <a:sym typeface="+mn-ea"/>
            </a:endParaRPr>
          </a:p>
          <a:p>
            <a:pPr marL="0" indent="0" algn="l">
              <a:lnSpc>
                <a:spcPct val="150000"/>
              </a:lnSpc>
              <a:spcBef>
                <a:spcPts val="0"/>
              </a:spcBef>
              <a:buNone/>
            </a:pPr>
            <a:r>
              <a:rPr sz="2000">
                <a:sym typeface="+mn-ea"/>
              </a:rPr>
              <a:t>♦生产力形成于人的物质活动之中，是人们实践能力的结果，因而具有社会性。</a:t>
            </a:r>
            <a:endParaRPr sz="2000">
              <a:sym typeface="+mn-ea"/>
            </a:endParaRPr>
          </a:p>
          <a:p>
            <a:pPr marL="0" indent="0" algn="l">
              <a:lnSpc>
                <a:spcPct val="150000"/>
              </a:lnSpc>
              <a:spcBef>
                <a:spcPts val="0"/>
              </a:spcBef>
              <a:buNone/>
            </a:pPr>
            <a:r>
              <a:rPr sz="2000">
                <a:sym typeface="+mn-ea"/>
              </a:rPr>
              <a:t>♦生产力还具有历史性，它随着人们历史活动的变化而变化。</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人类社会的基本结构</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(3)生产力的构成要素。</a:t>
            </a:r>
            <a:endParaRPr sz="2000">
              <a:sym typeface="+mn-ea"/>
            </a:endParaRPr>
          </a:p>
          <a:p>
            <a:pPr marL="0" indent="0" algn="l">
              <a:lnSpc>
                <a:spcPct val="150000"/>
              </a:lnSpc>
              <a:spcBef>
                <a:spcPts val="0"/>
              </a:spcBef>
              <a:buNone/>
            </a:pPr>
            <a:r>
              <a:rPr sz="2000">
                <a:sym typeface="+mn-ea"/>
              </a:rPr>
              <a:t>生产力包含三个基本要素：劳动者，劳动资料，劳动对象。此外，还包括科学技术。</a:t>
            </a:r>
            <a:endParaRPr sz="2000">
              <a:sym typeface="+mn-ea"/>
            </a:endParaRPr>
          </a:p>
          <a:p>
            <a:pPr marL="0" indent="0" algn="l">
              <a:lnSpc>
                <a:spcPct val="150000"/>
              </a:lnSpc>
              <a:spcBef>
                <a:spcPts val="0"/>
              </a:spcBef>
              <a:buNone/>
            </a:pPr>
            <a:r>
              <a:rPr sz="2000">
                <a:sym typeface="+mn-ea"/>
              </a:rPr>
              <a:t>(二）	生产关系系统</a:t>
            </a:r>
            <a:endParaRPr sz="2000">
              <a:sym typeface="+mn-ea"/>
            </a:endParaRPr>
          </a:p>
          <a:p>
            <a:pPr marL="0" indent="0" algn="l">
              <a:lnSpc>
                <a:spcPct val="150000"/>
              </a:lnSpc>
              <a:spcBef>
                <a:spcPts val="0"/>
              </a:spcBef>
              <a:buNone/>
            </a:pPr>
            <a:r>
              <a:rPr sz="2000">
                <a:sym typeface="+mn-ea"/>
              </a:rPr>
              <a:t>(1)生产关系的概念</a:t>
            </a:r>
            <a:endParaRPr sz="2000">
              <a:sym typeface="+mn-ea"/>
            </a:endParaRPr>
          </a:p>
          <a:p>
            <a:pPr marL="0" indent="0" algn="l">
              <a:lnSpc>
                <a:spcPct val="150000"/>
              </a:lnSpc>
              <a:spcBef>
                <a:spcPts val="0"/>
              </a:spcBef>
              <a:buNone/>
            </a:pPr>
            <a:r>
              <a:rPr sz="2000">
                <a:sym typeface="+mn-ea"/>
              </a:rPr>
              <a:t>生产关系是人们在社会生产过程中所结成的不以人的意志为转移的物质关系。</a:t>
            </a:r>
            <a:endParaRPr sz="2000">
              <a:sym typeface="+mn-ea"/>
            </a:endParaRPr>
          </a:p>
          <a:p>
            <a:pPr marL="0" indent="0" algn="l">
              <a:lnSpc>
                <a:spcPct val="150000"/>
              </a:lnSpc>
              <a:spcBef>
                <a:spcPts val="0"/>
              </a:spcBef>
              <a:buNone/>
            </a:pPr>
            <a:r>
              <a:rPr sz="2000">
                <a:sym typeface="+mn-ea"/>
              </a:rPr>
              <a:t>(2)生产关系的特性。</a:t>
            </a:r>
            <a:endParaRPr sz="2000">
              <a:sym typeface="+mn-ea"/>
            </a:endParaRPr>
          </a:p>
          <a:p>
            <a:pPr marL="0" indent="0" algn="l">
              <a:lnSpc>
                <a:spcPct val="150000"/>
              </a:lnSpc>
              <a:spcBef>
                <a:spcPts val="0"/>
              </a:spcBef>
              <a:buNone/>
            </a:pPr>
            <a:r>
              <a:rPr sz="2000">
                <a:sym typeface="+mn-ea"/>
              </a:rPr>
              <a:t>①生产关系作为一种经济关系，具有客观性，主要体现在：</a:t>
            </a:r>
            <a:endParaRPr sz="2000">
              <a:sym typeface="+mn-ea"/>
            </a:endParaRPr>
          </a:p>
          <a:p>
            <a:pPr marL="0" indent="0" algn="l">
              <a:lnSpc>
                <a:spcPct val="150000"/>
              </a:lnSpc>
              <a:spcBef>
                <a:spcPts val="0"/>
              </a:spcBef>
              <a:buNone/>
            </a:pPr>
            <a:r>
              <a:rPr sz="2000">
                <a:sym typeface="+mn-ea"/>
              </a:rPr>
              <a:t>♦生产关系总是同一定的生产力相适应的，人们不能自由地选择某种生产关系，也不能随意地改变某种生产关系。</a:t>
            </a:r>
            <a:endParaRPr sz="2000">
              <a:sym typeface="+mn-ea"/>
            </a:endParaRPr>
          </a:p>
          <a:p>
            <a:pPr marL="0" indent="0" algn="l">
              <a:lnSpc>
                <a:spcPct val="150000"/>
              </a:lnSpc>
              <a:spcBef>
                <a:spcPts val="0"/>
              </a:spcBef>
              <a:buNone/>
            </a:pPr>
            <a:r>
              <a:rPr sz="2000">
                <a:sym typeface="+mn-ea"/>
              </a:rPr>
              <a:t>♦生产关系的变化、发展归根到底是由生产力的变化、发展决定的。</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274955"/>
            <a:ext cx="8229600" cy="922655"/>
          </a:xfrm>
          <a:noFill/>
          <a:ln w="0">
            <a:noFill/>
          </a:ln>
        </p:spPr>
        <p:txBody>
          <a:bodyPr anchor="ctr"/>
          <a:p>
            <a:pPr algn="l"/>
            <a:r>
              <a:rPr lang="zh-CN" sz="2400" b="1">
                <a:sym typeface="+mn-ea"/>
              </a:rPr>
              <a:t>第二节   哲学基本问题——唯物主义和唯心主义</a:t>
            </a:r>
            <a:endParaRPr lang="zh-CN" sz="2400" b="1">
              <a:sym typeface="+mn-ea"/>
            </a:endParaRPr>
          </a:p>
        </p:txBody>
      </p:sp>
      <p:sp>
        <p:nvSpPr>
          <p:cNvPr id="6146" name="文本占位符 7170"/>
          <p:cNvSpPr/>
          <p:nvPr>
            <p:ph idx="1"/>
          </p:nvPr>
        </p:nvSpPr>
        <p:spPr>
          <a:xfrm>
            <a:off x="457200" y="1073150"/>
            <a:ext cx="8229600" cy="5386705"/>
          </a:xfrm>
          <a:noFill/>
          <a:ln w="0">
            <a:noFill/>
          </a:ln>
        </p:spPr>
        <p:txBody>
          <a:bodyPr anchor="t"/>
          <a:p>
            <a:pPr marL="0" indent="0">
              <a:lnSpc>
                <a:spcPct val="150000"/>
              </a:lnSpc>
              <a:spcBef>
                <a:spcPts val="0"/>
              </a:spcBef>
              <a:buNone/>
            </a:pPr>
            <a:r>
              <a:rPr lang="zh-CN" sz="2000">
                <a:sym typeface="+mn-ea"/>
              </a:rPr>
              <a:t>一、哲学的两个基本派别：唯物主义与唯心主义</a:t>
            </a:r>
            <a:endParaRPr lang="zh-CN" sz="2000">
              <a:sym typeface="+mn-ea"/>
            </a:endParaRPr>
          </a:p>
          <a:p>
            <a:pPr marL="0" indent="0">
              <a:lnSpc>
                <a:spcPct val="150000"/>
              </a:lnSpc>
              <a:spcBef>
                <a:spcPts val="0"/>
              </a:spcBef>
              <a:buNone/>
            </a:pPr>
            <a:r>
              <a:rPr lang="zh-CN" sz="2000">
                <a:sym typeface="+mn-ea"/>
              </a:rPr>
              <a:t>(一)唯物主义与唯心主义的含义</a:t>
            </a:r>
            <a:endParaRPr lang="zh-CN" sz="2000">
              <a:sym typeface="+mn-ea"/>
            </a:endParaRPr>
          </a:p>
          <a:p>
            <a:pPr marL="0" indent="0">
              <a:lnSpc>
                <a:spcPct val="150000"/>
              </a:lnSpc>
              <a:spcBef>
                <a:spcPts val="0"/>
              </a:spcBef>
              <a:buNone/>
            </a:pPr>
            <a:r>
              <a:rPr lang="zh-CN" sz="2000">
                <a:sym typeface="+mn-ea"/>
              </a:rPr>
              <a:t>在哲学中，唯物主义所说的“唯物”，是指它们主张物质第一性、意识第二性，是就其在解决思维与存在、精神与物质何者第一性时所奉行的哲学路线说的。</a:t>
            </a:r>
            <a:endParaRPr lang="zh-CN" sz="2000">
              <a:sym typeface="+mn-ea"/>
            </a:endParaRPr>
          </a:p>
          <a:p>
            <a:pPr marL="0" indent="0">
              <a:lnSpc>
                <a:spcPct val="150000"/>
              </a:lnSpc>
              <a:spcBef>
                <a:spcPts val="0"/>
              </a:spcBef>
              <a:buNone/>
            </a:pPr>
            <a:r>
              <a:rPr lang="zh-CN" sz="2000">
                <a:sym typeface="+mn-ea"/>
              </a:rPr>
              <a:t>在哲学中，唯心主义所说的“唯心”，是指它们主张意识第一性、物质第二性，同样是就其在解决思维与存在、精神与物质何者第一性时所奉行的路线说的。</a:t>
            </a: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人类社会的基本结构</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②生产关系作为生产力的社会形式，具有相对的稳定性，主要体现在：</a:t>
            </a:r>
            <a:endParaRPr sz="2000">
              <a:sym typeface="+mn-ea"/>
            </a:endParaRPr>
          </a:p>
          <a:p>
            <a:pPr marL="0" indent="0" algn="l">
              <a:lnSpc>
                <a:spcPct val="150000"/>
              </a:lnSpc>
              <a:spcBef>
                <a:spcPts val="0"/>
              </a:spcBef>
              <a:buNone/>
            </a:pPr>
            <a:r>
              <a:rPr sz="2000">
                <a:sym typeface="+mn-ea"/>
              </a:rPr>
              <a:t>♦生产关系并不是一成不变的，它将随着生产力的发展而变化。</a:t>
            </a:r>
            <a:endParaRPr sz="2000">
              <a:sym typeface="+mn-ea"/>
            </a:endParaRPr>
          </a:p>
          <a:p>
            <a:pPr marL="0" indent="0" algn="l">
              <a:lnSpc>
                <a:spcPct val="150000"/>
              </a:lnSpc>
              <a:spcBef>
                <a:spcPts val="0"/>
              </a:spcBef>
              <a:buNone/>
            </a:pPr>
            <a:r>
              <a:rPr sz="2000">
                <a:sym typeface="+mn-ea"/>
              </a:rPr>
              <a:t>♦这种变化并不是同生产力的变化亦步亦趋的，在基本适合生产力发展的条件下，生产关系的基本性质具有相对的稳定性。</a:t>
            </a:r>
            <a:endParaRPr sz="2000">
              <a:sym typeface="+mn-ea"/>
            </a:endParaRPr>
          </a:p>
          <a:p>
            <a:pPr marL="0" indent="0" algn="l">
              <a:lnSpc>
                <a:spcPct val="150000"/>
              </a:lnSpc>
              <a:spcBef>
                <a:spcPts val="0"/>
              </a:spcBef>
              <a:buNone/>
            </a:pPr>
            <a:r>
              <a:rPr sz="2000">
                <a:sym typeface="+mn-ea"/>
              </a:rPr>
              <a:t>(三）社会经济结构</a:t>
            </a:r>
            <a:endParaRPr sz="2000">
              <a:sym typeface="+mn-ea"/>
            </a:endParaRPr>
          </a:p>
          <a:p>
            <a:pPr marL="0" indent="0" algn="l">
              <a:lnSpc>
                <a:spcPct val="150000"/>
              </a:lnSpc>
              <a:spcBef>
                <a:spcPts val="0"/>
              </a:spcBef>
              <a:buNone/>
            </a:pPr>
            <a:r>
              <a:rPr sz="2000">
                <a:sym typeface="+mn-ea"/>
              </a:rPr>
              <a:t>根据上面的论述，社会的经济结构就是指一定的物质资料生产方式，它包括生产力和生产关系两个子系统。它是整个社会有机系统的物质基础，是社会发展的决定力量。</a:t>
            </a:r>
            <a:endParaRPr sz="2000">
              <a:sym typeface="+mn-ea"/>
            </a:endParaRPr>
          </a:p>
          <a:p>
            <a:pPr marL="0" indent="0" algn="l">
              <a:lnSpc>
                <a:spcPct val="150000"/>
              </a:lnSpc>
              <a:spcBef>
                <a:spcPts val="0"/>
              </a:spcBef>
              <a:buNone/>
            </a:pPr>
            <a:r>
              <a:rPr sz="2000">
                <a:sym typeface="+mn-ea"/>
              </a:rPr>
              <a:t>由此可见，社会的经济结构是同生产力发展的一定阶段相适应的生产关系的总和。</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人类社会的基本结构</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二、社会政治结构——国家</a:t>
            </a:r>
            <a:endParaRPr sz="2000">
              <a:sym typeface="+mn-ea"/>
            </a:endParaRPr>
          </a:p>
          <a:p>
            <a:pPr marL="0" indent="0" algn="l">
              <a:lnSpc>
                <a:spcPct val="150000"/>
              </a:lnSpc>
              <a:spcBef>
                <a:spcPts val="0"/>
              </a:spcBef>
              <a:buNone/>
            </a:pPr>
            <a:r>
              <a:rPr sz="2000">
                <a:sym typeface="+mn-ea"/>
              </a:rPr>
              <a:t>(一）社会政治结构</a:t>
            </a:r>
            <a:endParaRPr sz="2000">
              <a:sym typeface="+mn-ea"/>
            </a:endParaRPr>
          </a:p>
          <a:p>
            <a:pPr marL="0" indent="0" algn="l">
              <a:lnSpc>
                <a:spcPct val="150000"/>
              </a:lnSpc>
              <a:spcBef>
                <a:spcPts val="0"/>
              </a:spcBef>
              <a:buNone/>
            </a:pPr>
            <a:r>
              <a:rPr sz="2000">
                <a:sym typeface="+mn-ea"/>
              </a:rPr>
              <a:t>(1)社会政治结构的含义。</a:t>
            </a:r>
            <a:endParaRPr sz="2000">
              <a:sym typeface="+mn-ea"/>
            </a:endParaRPr>
          </a:p>
          <a:p>
            <a:pPr marL="0" indent="0" algn="l">
              <a:lnSpc>
                <a:spcPct val="150000"/>
              </a:lnSpc>
              <a:spcBef>
                <a:spcPts val="0"/>
              </a:spcBef>
              <a:buNone/>
            </a:pPr>
            <a:r>
              <a:rPr sz="2000">
                <a:sym typeface="+mn-ea"/>
              </a:rPr>
              <a:t>社会政治结构就是指建立在一定社会经济基础之上的政治上层建筑。</a:t>
            </a:r>
            <a:endParaRPr sz="2000">
              <a:sym typeface="+mn-ea"/>
            </a:endParaRPr>
          </a:p>
          <a:p>
            <a:pPr marL="0" indent="0" algn="l">
              <a:lnSpc>
                <a:spcPct val="150000"/>
              </a:lnSpc>
              <a:spcBef>
                <a:spcPts val="0"/>
              </a:spcBef>
              <a:buNone/>
            </a:pPr>
            <a:r>
              <a:rPr sz="2000">
                <a:sym typeface="+mn-ea"/>
              </a:rPr>
              <a:t>(2)社会政治结构的内容</a:t>
            </a:r>
            <a:endParaRPr sz="2000">
              <a:sym typeface="+mn-ea"/>
            </a:endParaRPr>
          </a:p>
          <a:p>
            <a:pPr marL="0" indent="0" algn="l">
              <a:lnSpc>
                <a:spcPct val="150000"/>
              </a:lnSpc>
              <a:spcBef>
                <a:spcPts val="0"/>
              </a:spcBef>
              <a:buNone/>
            </a:pPr>
            <a:r>
              <a:rPr sz="2000">
                <a:sym typeface="+mn-ea"/>
              </a:rPr>
              <a:t>♦ 一部分是政治法律制度，包括政权的组织形式、立法、司法、宪法和规程等“软件”。</a:t>
            </a:r>
            <a:endParaRPr sz="2000">
              <a:sym typeface="+mn-ea"/>
            </a:endParaRPr>
          </a:p>
          <a:p>
            <a:pPr marL="0" indent="0" algn="l">
              <a:lnSpc>
                <a:spcPct val="150000"/>
              </a:lnSpc>
              <a:spcBef>
                <a:spcPts val="0"/>
              </a:spcBef>
              <a:buNone/>
            </a:pPr>
            <a:r>
              <a:rPr sz="2000">
                <a:sym typeface="+mn-ea"/>
              </a:rPr>
              <a:t>♦另一部分是政治法律设施，包括政党、政权机构、军队、警察、法庭、监狱等“硬件”设施。</a:t>
            </a:r>
            <a:endParaRPr sz="2000">
              <a:sym typeface="+mn-ea"/>
            </a:endParaRPr>
          </a:p>
          <a:p>
            <a:pPr marL="0" indent="0" algn="l">
              <a:lnSpc>
                <a:spcPct val="150000"/>
              </a:lnSpc>
              <a:spcBef>
                <a:spcPts val="0"/>
              </a:spcBef>
              <a:buNone/>
            </a:pPr>
            <a:r>
              <a:rPr sz="2000">
                <a:sym typeface="+mn-ea"/>
              </a:rPr>
              <a:t>(</a:t>
            </a:r>
            <a:r>
              <a:rPr lang="en-US" sz="2000">
                <a:sym typeface="+mn-ea"/>
              </a:rPr>
              <a:t>3</a:t>
            </a:r>
            <a:r>
              <a:rPr sz="2000">
                <a:sym typeface="+mn-ea"/>
              </a:rPr>
              <a:t>)</a:t>
            </a:r>
            <a:r>
              <a:rPr sz="2000">
                <a:sym typeface="+mn-ea"/>
              </a:rPr>
              <a:t>社会政治结构的职能。</a:t>
            </a:r>
            <a:endParaRPr sz="2000">
              <a:sym typeface="+mn-ea"/>
            </a:endParaRPr>
          </a:p>
          <a:p>
            <a:pPr marL="0" indent="0" algn="l">
              <a:lnSpc>
                <a:spcPct val="150000"/>
              </a:lnSpc>
              <a:spcBef>
                <a:spcPts val="0"/>
              </a:spcBef>
              <a:buNone/>
            </a:pPr>
            <a:r>
              <a:rPr sz="2000">
                <a:sym typeface="+mn-ea"/>
              </a:rPr>
              <a:t>政治结构履行的主要职能是组织和保护社会经济生活。政治结构中的制</a:t>
            </a:r>
            <a:endParaRPr sz="2000">
              <a:sym typeface="+mn-ea"/>
            </a:endParaRPr>
          </a:p>
          <a:p>
            <a:pPr marL="0" indent="0" algn="l">
              <a:lnSpc>
                <a:spcPct val="150000"/>
              </a:lnSpc>
              <a:spcBef>
                <a:spcPts val="0"/>
              </a:spcBef>
              <a:buNone/>
            </a:pPr>
            <a:r>
              <a:rPr sz="2000">
                <a:sym typeface="+mn-ea"/>
              </a:rPr>
              <a:t>度和设施都具有强制力量和作用，并通过这种强制作用来保障社会经济生活的不断运转。</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人类社会的基本结构</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a:t>
            </a:r>
            <a:r>
              <a:rPr lang="zh-CN" sz="2000">
                <a:sym typeface="+mn-ea"/>
              </a:rPr>
              <a:t>二</a:t>
            </a:r>
            <a:r>
              <a:rPr sz="2000">
                <a:sym typeface="+mn-ea"/>
              </a:rPr>
              <a:t>)国家政权是社</a:t>
            </a:r>
            <a:r>
              <a:rPr lang="zh-CN" sz="2000">
                <a:sym typeface="+mn-ea"/>
              </a:rPr>
              <a:t>会</a:t>
            </a:r>
            <a:r>
              <a:rPr sz="2000">
                <a:sym typeface="+mn-ea"/>
              </a:rPr>
              <a:t>政治结构的核心</a:t>
            </a:r>
            <a:endParaRPr sz="2000">
              <a:sym typeface="+mn-ea"/>
            </a:endParaRPr>
          </a:p>
          <a:p>
            <a:pPr marL="0" indent="0" algn="l">
              <a:lnSpc>
                <a:spcPct val="150000"/>
              </a:lnSpc>
              <a:spcBef>
                <a:spcPts val="0"/>
              </a:spcBef>
              <a:buNone/>
            </a:pPr>
            <a:r>
              <a:rPr sz="2000">
                <a:sym typeface="+mn-ea"/>
              </a:rPr>
              <a:t>国家政权是社会政治结构的核心。谁掌握了国家政权，谁就能制定出政治法律制度并建立相应的政治法律设施，从而在社会政治结构中居于统治地位。因此，正确地了解国家的起源、本质和内容，将有助于正确地认识和了解社会政治结构。</a:t>
            </a:r>
            <a:endParaRPr sz="2000">
              <a:sym typeface="+mn-ea"/>
            </a:endParaRPr>
          </a:p>
          <a:p>
            <a:pPr marL="0" indent="0" algn="l">
              <a:lnSpc>
                <a:spcPct val="150000"/>
              </a:lnSpc>
              <a:spcBef>
                <a:spcPts val="0"/>
              </a:spcBef>
              <a:buNone/>
            </a:pPr>
            <a:r>
              <a:rPr sz="2000">
                <a:sym typeface="+mn-ea"/>
              </a:rPr>
              <a:t>国家政权是政治体系运行的基本设置。国家政权是最主要、最强有力的阶级斗争工具,一切政治斗争都是围绕国家政权问题展开的。</a:t>
            </a:r>
            <a:endParaRPr sz="2000">
              <a:sym typeface="+mn-ea"/>
            </a:endParaRPr>
          </a:p>
          <a:p>
            <a:pPr marL="0" indent="0" algn="l">
              <a:lnSpc>
                <a:spcPct val="150000"/>
              </a:lnSpc>
              <a:spcBef>
                <a:spcPts val="0"/>
              </a:spcBef>
              <a:buNone/>
            </a:pPr>
            <a:r>
              <a:rPr sz="2000">
                <a:sym typeface="+mn-ea"/>
              </a:rPr>
              <a:t>政治结构是整个社会系统中起控制作用的部分，而国家政权则是它的控制中心。国家政权通过复杂的信息网络交换信息，把整个政治结构结合为控制社会的机构，通过这个机构来控制和管理全部社会生活。</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b="1">
                <a:sym typeface="+mn-ea"/>
              </a:rPr>
              <a:t>第三节  人类社会的基本结构</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sz="2000">
                <a:sym typeface="+mn-ea"/>
              </a:rPr>
              <a:t>三、	社会文化结构</a:t>
            </a:r>
            <a:endParaRPr sz="2000">
              <a:sym typeface="+mn-ea"/>
            </a:endParaRPr>
          </a:p>
          <a:p>
            <a:pPr marL="0" indent="0" algn="l">
              <a:lnSpc>
                <a:spcPct val="150000"/>
              </a:lnSpc>
              <a:spcBef>
                <a:spcPts val="0"/>
              </a:spcBef>
              <a:buNone/>
            </a:pPr>
            <a:r>
              <a:rPr sz="2000">
                <a:sym typeface="+mn-ea"/>
              </a:rPr>
              <a:t>(一）文化的含义</a:t>
            </a:r>
            <a:endParaRPr sz="2000">
              <a:sym typeface="+mn-ea"/>
            </a:endParaRPr>
          </a:p>
          <a:p>
            <a:pPr marL="0" indent="0" algn="l">
              <a:lnSpc>
                <a:spcPct val="150000"/>
              </a:lnSpc>
              <a:spcBef>
                <a:spcPts val="0"/>
              </a:spcBef>
              <a:buNone/>
            </a:pPr>
            <a:r>
              <a:rPr sz="2000">
                <a:sym typeface="+mn-ea"/>
              </a:rPr>
              <a:t>(1)广义的文化，是指人类社会历史实践过程中所创造的物质财富和精神财富的总和，包括物质文化和精神文化。</a:t>
            </a:r>
            <a:endParaRPr sz="2000">
              <a:sym typeface="+mn-ea"/>
            </a:endParaRPr>
          </a:p>
          <a:p>
            <a:pPr marL="0" indent="0" algn="l">
              <a:lnSpc>
                <a:spcPct val="150000"/>
              </a:lnSpc>
              <a:spcBef>
                <a:spcPts val="0"/>
              </a:spcBef>
              <a:buNone/>
            </a:pPr>
            <a:r>
              <a:rPr sz="2000">
                <a:sym typeface="+mn-ea"/>
              </a:rPr>
              <a:t>(2)狭义的文化，是指以社会意识形态为主要内容的观念体系，是由政治思想、道德、艺术、宗教、哲学等意识形态所构成的领域。</a:t>
            </a:r>
            <a:endParaRPr sz="2000">
              <a:sym typeface="+mn-ea"/>
            </a:endParaRPr>
          </a:p>
          <a:p>
            <a:pPr marL="0" indent="0" algn="l">
              <a:lnSpc>
                <a:spcPct val="150000"/>
              </a:lnSpc>
              <a:spcBef>
                <a:spcPts val="0"/>
              </a:spcBef>
              <a:buNone/>
            </a:pPr>
            <a:r>
              <a:rPr sz="2000">
                <a:sym typeface="+mn-ea"/>
              </a:rPr>
              <a:t>四、	社会文化结构的理解</a:t>
            </a:r>
            <a:endParaRPr sz="2000">
              <a:sym typeface="+mn-ea"/>
            </a:endParaRPr>
          </a:p>
          <a:p>
            <a:pPr marL="0" indent="0" algn="l">
              <a:lnSpc>
                <a:spcPct val="150000"/>
              </a:lnSpc>
              <a:spcBef>
                <a:spcPts val="0"/>
              </a:spcBef>
              <a:buNone/>
            </a:pPr>
            <a:r>
              <a:rPr sz="2000">
                <a:sym typeface="+mn-ea"/>
              </a:rPr>
              <a:t>(1)社会文化结构的含义。</a:t>
            </a:r>
            <a:endParaRPr sz="2000">
              <a:sym typeface="+mn-ea"/>
            </a:endParaRPr>
          </a:p>
          <a:p>
            <a:pPr marL="0" indent="0" algn="l">
              <a:lnSpc>
                <a:spcPct val="150000"/>
              </a:lnSpc>
              <a:spcBef>
                <a:spcPts val="0"/>
              </a:spcBef>
              <a:buNone/>
            </a:pPr>
            <a:r>
              <a:rPr sz="2000">
                <a:sym typeface="+mn-ea"/>
              </a:rPr>
              <a:t>社会文化结构是由多种意识要素和观念形态按一定关系和方式组成的有机系统。</a:t>
            </a:r>
            <a:endParaRPr sz="2000">
              <a:sym typeface="+mn-ea"/>
            </a:endParaRPr>
          </a:p>
          <a:p>
            <a:pPr marL="0" indent="0" algn="l">
              <a:lnSpc>
                <a:spcPct val="150000"/>
              </a:lnSpc>
              <a:spcBef>
                <a:spcPts val="0"/>
              </a:spcBef>
              <a:buNone/>
            </a:pPr>
            <a:r>
              <a:rPr sz="2000">
                <a:sym typeface="+mn-ea"/>
              </a:rPr>
              <a:t>(2)社会文化结构的构成。</a:t>
            </a:r>
            <a:endParaRPr sz="2000">
              <a:sym typeface="+mn-ea"/>
            </a:endParaRPr>
          </a:p>
          <a:p>
            <a:pPr marL="0" indent="0" algn="l">
              <a:lnSpc>
                <a:spcPct val="150000"/>
              </a:lnSpc>
              <a:spcBef>
                <a:spcPts val="0"/>
              </a:spcBef>
              <a:buNone/>
            </a:pPr>
            <a:r>
              <a:rPr sz="2000">
                <a:sym typeface="+mn-ea"/>
              </a:rPr>
              <a:t>我们学习的哲学和各门自然科学都是社会文化结构的重要组成部分。此外，社会文化结构还包括政治法律思想、艺术、道德和宗教等。</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noFill/>
          <a:ln w="0">
            <a:noFill/>
          </a:ln>
        </p:spPr>
        <p:txBody>
          <a:bodyPr anchor="ctr"/>
          <a:p>
            <a:pPr algn="l"/>
            <a:r>
              <a:rPr lang="en-US" altLang="zh-CN" sz="3600">
                <a:sym typeface="+mn-ea"/>
              </a:rPr>
              <a:t>第六章  社会发展的动力系统和历史进程</a:t>
            </a:r>
            <a:endParaRPr lang="en-US" altLang="zh-CN" sz="3600">
              <a:sym typeface="+mn-ea"/>
            </a:endParaRPr>
          </a:p>
        </p:txBody>
      </p:sp>
      <p:sp>
        <p:nvSpPr>
          <p:cNvPr id="6146" name="文本占位符 7170"/>
          <p:cNvSpPr/>
          <p:nvPr>
            <p:ph idx="1"/>
          </p:nvPr>
        </p:nvSpPr>
        <p:spPr>
          <a:xfrm>
            <a:off x="457200" y="1245235"/>
            <a:ext cx="8229600" cy="5429885"/>
          </a:xfrm>
          <a:noFill/>
          <a:ln w="0">
            <a:noFill/>
          </a:ln>
        </p:spPr>
        <p:txBody>
          <a:bodyPr anchor="t"/>
          <a:p>
            <a:pPr marL="0" indent="0" algn="ctr">
              <a:lnSpc>
                <a:spcPct val="200000"/>
              </a:lnSpc>
              <a:spcBef>
                <a:spcPts val="0"/>
              </a:spcBef>
              <a:buNone/>
            </a:pPr>
            <a:r>
              <a:rPr lang="en-US" altLang="zh-CN" sz="2000">
                <a:sym typeface="+mn-ea"/>
              </a:rPr>
              <a:t>第一节   社会基本矛盾是社会发展的根本动力</a:t>
            </a:r>
            <a:endParaRPr lang="en-US" altLang="zh-CN" sz="2000">
              <a:sym typeface="+mn-ea"/>
            </a:endParaRPr>
          </a:p>
          <a:p>
            <a:pPr marL="0" indent="0" algn="l">
              <a:lnSpc>
                <a:spcPct val="150000"/>
              </a:lnSpc>
              <a:spcBef>
                <a:spcPts val="0"/>
              </a:spcBef>
              <a:buNone/>
            </a:pPr>
            <a:r>
              <a:rPr lang="en-US" altLang="zh-CN" sz="2000">
                <a:sym typeface="+mn-ea"/>
              </a:rPr>
              <a:t>一、推动社会发展的根本动力</a:t>
            </a:r>
            <a:endParaRPr lang="en-US" altLang="zh-CN" sz="2000">
              <a:sym typeface="+mn-ea"/>
            </a:endParaRPr>
          </a:p>
          <a:p>
            <a:pPr marL="0" indent="0" algn="l">
              <a:lnSpc>
                <a:spcPct val="150000"/>
              </a:lnSpc>
              <a:spcBef>
                <a:spcPts val="0"/>
              </a:spcBef>
              <a:buNone/>
            </a:pPr>
            <a:r>
              <a:rPr lang="en-US" altLang="zh-CN" sz="2000">
                <a:sym typeface="+mn-ea"/>
              </a:rPr>
              <a:t>(―)生产力和生产关系的矛盾运动</a:t>
            </a:r>
            <a:endParaRPr lang="en-US" altLang="zh-CN" sz="2000">
              <a:sym typeface="+mn-ea"/>
            </a:endParaRPr>
          </a:p>
          <a:p>
            <a:pPr marL="0" indent="0" algn="l">
              <a:lnSpc>
                <a:spcPct val="150000"/>
              </a:lnSpc>
              <a:spcBef>
                <a:spcPts val="0"/>
              </a:spcBef>
              <a:buNone/>
            </a:pPr>
            <a:r>
              <a:rPr lang="en-US" altLang="zh-CN" sz="2000">
                <a:sym typeface="+mn-ea"/>
              </a:rPr>
              <a:t>1.生产力决定生产关系。</a:t>
            </a:r>
            <a:endParaRPr lang="en-US" altLang="zh-CN" sz="2000">
              <a:sym typeface="+mn-ea"/>
            </a:endParaRPr>
          </a:p>
          <a:p>
            <a:pPr marL="0" indent="0" algn="l">
              <a:lnSpc>
                <a:spcPct val="150000"/>
              </a:lnSpc>
              <a:spcBef>
                <a:spcPts val="0"/>
              </a:spcBef>
              <a:buNone/>
            </a:pPr>
            <a:r>
              <a:rPr lang="en-US" altLang="zh-CN" sz="2000">
                <a:sym typeface="+mn-ea"/>
              </a:rPr>
              <a:t>(1)生产力的性质和水平决定生产关系的性质和形式。</a:t>
            </a:r>
            <a:endParaRPr lang="en-US" altLang="zh-CN" sz="2000">
              <a:sym typeface="+mn-ea"/>
            </a:endParaRPr>
          </a:p>
          <a:p>
            <a:pPr marL="0" indent="0" algn="l">
              <a:lnSpc>
                <a:spcPct val="150000"/>
              </a:lnSpc>
              <a:spcBef>
                <a:spcPts val="0"/>
              </a:spcBef>
              <a:buNone/>
            </a:pPr>
            <a:r>
              <a:rPr lang="en-US" altLang="zh-CN" sz="2000">
                <a:sym typeface="+mn-ea"/>
              </a:rPr>
              <a:t>(2)生产力的发展变化决定生产关系的变革。</a:t>
            </a:r>
            <a:endParaRPr lang="en-US" altLang="zh-CN" sz="2000">
              <a:sym typeface="+mn-ea"/>
            </a:endParaRPr>
          </a:p>
          <a:p>
            <a:pPr marL="0" indent="0" algn="l">
              <a:lnSpc>
                <a:spcPct val="150000"/>
              </a:lnSpc>
              <a:spcBef>
                <a:spcPts val="0"/>
              </a:spcBef>
              <a:buNone/>
            </a:pPr>
            <a:r>
              <a:rPr lang="en-US" altLang="zh-CN" sz="2000">
                <a:sym typeface="+mn-ea"/>
              </a:rPr>
              <a:t>2.生产关系反作用于生产力。</a:t>
            </a:r>
            <a:endParaRPr lang="en-US" altLang="zh-CN" sz="2000">
              <a:sym typeface="+mn-ea"/>
            </a:endParaRPr>
          </a:p>
          <a:p>
            <a:pPr marL="0" indent="0" algn="l">
              <a:lnSpc>
                <a:spcPct val="150000"/>
              </a:lnSpc>
              <a:spcBef>
                <a:spcPts val="0"/>
              </a:spcBef>
              <a:buNone/>
            </a:pPr>
            <a:r>
              <a:rPr lang="en-US" altLang="zh-CN" sz="2000">
                <a:sym typeface="+mn-ea"/>
              </a:rPr>
              <a:t>(1)当生产关系同生产力的发展要求相适应时，它就有力地推动生产力的发展，因为：</a:t>
            </a:r>
            <a:endParaRPr lang="en-US" altLang="zh-CN" sz="2000">
              <a:sym typeface="+mn-ea"/>
            </a:endParaRPr>
          </a:p>
          <a:p>
            <a:pPr marL="0" indent="0" algn="l">
              <a:lnSpc>
                <a:spcPct val="150000"/>
              </a:lnSpc>
              <a:spcBef>
                <a:spcPts val="0"/>
              </a:spcBef>
              <a:buNone/>
            </a:pPr>
            <a:r>
              <a:rPr lang="en-US" altLang="zh-CN" sz="2000">
                <a:sym typeface="+mn-ea"/>
              </a:rPr>
              <a:t>♦当生产关系适应生产力的状况时，它为生产力的迅速发展提供广阔的场所，从而促进生产力的发展。</a:t>
            </a:r>
            <a:endParaRPr lang="en-US" altLang="zh-CN" sz="2000">
              <a:sym typeface="+mn-ea"/>
            </a:endParaRPr>
          </a:p>
          <a:p>
            <a:pPr marL="0" indent="0" algn="l">
              <a:lnSpc>
                <a:spcPct val="150000"/>
              </a:lnSpc>
              <a:spcBef>
                <a:spcPts val="0"/>
              </a:spcBef>
              <a:buNone/>
            </a:pPr>
            <a:endParaRPr lang="en-US" altLang="zh-CN" sz="2000">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♦生产关系能够为生产力诸要素的结合，特别是人和物的结合提供较好的形式，进而充分调动劳动者的生产积极性和创造性。</a:t>
            </a:r>
            <a:endParaRPr lang="en-US" altLang="zh-CN" sz="2000">
              <a:sym typeface="+mn-ea"/>
            </a:endParaRPr>
          </a:p>
          <a:p>
            <a:pPr marL="0" indent="0" algn="l">
              <a:lnSpc>
                <a:spcPct val="150000"/>
              </a:lnSpc>
              <a:spcBef>
                <a:spcPts val="0"/>
              </a:spcBef>
              <a:buNone/>
            </a:pPr>
            <a:r>
              <a:rPr sz="2000">
                <a:sym typeface="+mn-ea"/>
              </a:rPr>
              <a:t>♦同时，能充分发挥劳动资料和劳动对象的作用，做到能够使技术设备和自然资源得到较好的利用，更大程度地发挥生产力的潜力。</a:t>
            </a:r>
            <a:endParaRPr sz="2000">
              <a:sym typeface="+mn-ea"/>
            </a:endParaRPr>
          </a:p>
          <a:p>
            <a:pPr marL="0" indent="0" algn="l">
              <a:lnSpc>
                <a:spcPct val="150000"/>
              </a:lnSpc>
              <a:spcBef>
                <a:spcPts val="0"/>
              </a:spcBef>
              <a:buNone/>
            </a:pPr>
            <a:r>
              <a:rPr sz="2000">
                <a:sym typeface="+mn-ea"/>
              </a:rPr>
              <a:t>(2)当生产关系不适应生产力状况时，对生产力的发展则起阻碍作用。</a:t>
            </a:r>
            <a:endParaRPr sz="2000">
              <a:sym typeface="+mn-ea"/>
            </a:endParaRPr>
          </a:p>
          <a:p>
            <a:pPr marL="0" indent="0" algn="l">
              <a:lnSpc>
                <a:spcPct val="150000"/>
              </a:lnSpc>
              <a:spcBef>
                <a:spcPts val="0"/>
              </a:spcBef>
              <a:buNone/>
            </a:pPr>
            <a:r>
              <a:rPr sz="2000">
                <a:sym typeface="+mn-ea"/>
              </a:rPr>
              <a:t>♦原因：旧的生产关系不能把生产力的诸因素较好地结合起来，同时也无力使生产力中的积极因素充分调动起来，相反，却使它们遭到严重地压抑、破坏。</a:t>
            </a:r>
            <a:endParaRPr sz="2000">
              <a:sym typeface="+mn-ea"/>
            </a:endParaRPr>
          </a:p>
          <a:p>
            <a:pPr marL="0" indent="0" algn="l">
              <a:lnSpc>
                <a:spcPct val="150000"/>
              </a:lnSpc>
              <a:spcBef>
                <a:spcPts val="0"/>
              </a:spcBef>
              <a:buNone/>
            </a:pPr>
            <a:r>
              <a:rPr sz="2000">
                <a:sym typeface="+mn-ea"/>
              </a:rPr>
              <a:t>♦表现:有时表现为生产力的发展遭到严重的破坏或生产停滞，或者生产力虽有发展但潜力不能得到应有的发挥。</a:t>
            </a:r>
            <a:endParaRPr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(二）经济基础和上层建筑的矛盾运动</a:t>
            </a:r>
            <a:endParaRPr lang="en-US" altLang="zh-CN" sz="2000">
              <a:sym typeface="+mn-ea"/>
            </a:endParaRPr>
          </a:p>
          <a:p>
            <a:pPr marL="0" indent="0" algn="l">
              <a:lnSpc>
                <a:spcPct val="150000"/>
              </a:lnSpc>
              <a:spcBef>
                <a:spcPts val="0"/>
              </a:spcBef>
              <a:buNone/>
            </a:pPr>
            <a:r>
              <a:rPr lang="en-US" altLang="zh-CN" sz="2000">
                <a:sym typeface="+mn-ea"/>
              </a:rPr>
              <a:t>1.经济基础决定上层建筑。</a:t>
            </a:r>
            <a:endParaRPr lang="en-US" altLang="zh-CN" sz="2000">
              <a:sym typeface="+mn-ea"/>
            </a:endParaRPr>
          </a:p>
          <a:p>
            <a:pPr marL="0" indent="0" algn="l">
              <a:lnSpc>
                <a:spcPct val="150000"/>
              </a:lnSpc>
              <a:spcBef>
                <a:spcPts val="0"/>
              </a:spcBef>
              <a:buNone/>
            </a:pPr>
            <a:r>
              <a:rPr lang="en-US" altLang="zh-CN" sz="2000">
                <a:sym typeface="+mn-ea"/>
              </a:rPr>
              <a:t>(1)经济基础决定上层建筑的产生。</a:t>
            </a:r>
            <a:endParaRPr lang="en-US" altLang="zh-CN" sz="2000">
              <a:sym typeface="+mn-ea"/>
            </a:endParaRPr>
          </a:p>
          <a:p>
            <a:pPr marL="0" indent="0" algn="l">
              <a:lnSpc>
                <a:spcPct val="150000"/>
              </a:lnSpc>
              <a:spcBef>
                <a:spcPts val="0"/>
              </a:spcBef>
              <a:buNone/>
            </a:pPr>
            <a:r>
              <a:rPr lang="en-US" altLang="zh-CN" sz="2000">
                <a:sym typeface="+mn-ea"/>
              </a:rPr>
              <a:t>(2)经济基础决定上层建筑的性质。</a:t>
            </a:r>
            <a:endParaRPr lang="en-US" altLang="zh-CN" sz="2000">
              <a:sym typeface="+mn-ea"/>
            </a:endParaRPr>
          </a:p>
          <a:p>
            <a:pPr marL="0" indent="0" algn="l">
              <a:lnSpc>
                <a:spcPct val="150000"/>
              </a:lnSpc>
              <a:spcBef>
                <a:spcPts val="0"/>
              </a:spcBef>
              <a:buNone/>
            </a:pPr>
            <a:r>
              <a:rPr lang="en-US" altLang="zh-CN" sz="2000">
                <a:sym typeface="+mn-ea"/>
              </a:rPr>
              <a:t>(3)经济基础的变化决定上层建筑的变化。</a:t>
            </a:r>
            <a:endParaRPr lang="en-US" altLang="zh-CN" sz="2000">
              <a:sym typeface="+mn-ea"/>
            </a:endParaRPr>
          </a:p>
          <a:p>
            <a:pPr marL="0" indent="0" algn="l">
              <a:lnSpc>
                <a:spcPct val="150000"/>
              </a:lnSpc>
              <a:spcBef>
                <a:spcPts val="0"/>
              </a:spcBef>
              <a:buNone/>
            </a:pPr>
            <a:r>
              <a:rPr lang="en-US" altLang="zh-CN" sz="2000">
                <a:sym typeface="+mn-ea"/>
              </a:rPr>
              <a:t>2.上层建筑反作用于经济基础。</a:t>
            </a:r>
            <a:endParaRPr lang="en-US" altLang="zh-CN" sz="2000">
              <a:sym typeface="+mn-ea"/>
            </a:endParaRPr>
          </a:p>
          <a:p>
            <a:pPr marL="0" indent="0" algn="l">
              <a:lnSpc>
                <a:spcPct val="150000"/>
              </a:lnSpc>
              <a:spcBef>
                <a:spcPts val="0"/>
              </a:spcBef>
              <a:buNone/>
            </a:pPr>
            <a:r>
              <a:rPr lang="en-US" altLang="zh-CN" sz="2000">
                <a:sym typeface="+mn-ea"/>
              </a:rPr>
              <a:t>♦上层建筑要利用政权的力量和意识形态的影响来促进自己经济基础的形成、巩固和发展，保证经济基础发展的方向。</a:t>
            </a:r>
            <a:endParaRPr lang="en-US" altLang="zh-CN" sz="2000">
              <a:sym typeface="+mn-ea"/>
            </a:endParaRPr>
          </a:p>
          <a:p>
            <a:pPr marL="0" indent="0" algn="l">
              <a:lnSpc>
                <a:spcPct val="150000"/>
              </a:lnSpc>
              <a:spcBef>
                <a:spcPts val="0"/>
              </a:spcBef>
              <a:buNone/>
            </a:pPr>
            <a:r>
              <a:rPr lang="en-US" altLang="zh-CN" sz="2000">
                <a:sym typeface="+mn-ea"/>
              </a:rPr>
              <a:t>♦还要不断同有害于自己经济基础的生产关系和上层建筑作斗争，要排除与自己及其经济基础的对立物。在斗争中发展自己，使经济基础朝着有利于自己的方向发展。</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其次，从服务的方式看，主要体现在：</a:t>
            </a:r>
            <a:endParaRPr lang="en-US" altLang="zh-CN" sz="2000">
              <a:sym typeface="+mn-ea"/>
            </a:endParaRPr>
          </a:p>
          <a:p>
            <a:pPr marL="0" indent="0" algn="l">
              <a:lnSpc>
                <a:spcPct val="150000"/>
              </a:lnSpc>
              <a:spcBef>
                <a:spcPts val="0"/>
              </a:spcBef>
              <a:buNone/>
            </a:pPr>
            <a:r>
              <a:rPr lang="en-US" altLang="zh-CN" sz="2000">
                <a:sym typeface="+mn-ea"/>
              </a:rPr>
              <a:t>♦上层建筑通过对社会生活和经济生活的控制来为经济基础服务。</a:t>
            </a:r>
            <a:endParaRPr lang="en-US" altLang="zh-CN" sz="2000">
              <a:sym typeface="+mn-ea"/>
            </a:endParaRPr>
          </a:p>
          <a:p>
            <a:pPr marL="0" indent="0" algn="l">
              <a:lnSpc>
                <a:spcPct val="150000"/>
              </a:lnSpc>
              <a:spcBef>
                <a:spcPts val="0"/>
              </a:spcBef>
              <a:buNone/>
            </a:pPr>
            <a:r>
              <a:rPr lang="en-US" altLang="zh-CN" sz="2000">
                <a:sym typeface="+mn-ea"/>
              </a:rPr>
              <a:t>♦政治上层建筑通过政治法律制度和设施力图把人们的行为控制在一定的秩序之内。</a:t>
            </a:r>
            <a:endParaRPr lang="en-US" altLang="zh-CN" sz="2000">
              <a:sym typeface="+mn-ea"/>
            </a:endParaRPr>
          </a:p>
          <a:p>
            <a:pPr marL="0" indent="0" algn="l">
              <a:lnSpc>
                <a:spcPct val="150000"/>
              </a:lnSpc>
              <a:spcBef>
                <a:spcPts val="0"/>
              </a:spcBef>
              <a:buNone/>
            </a:pPr>
            <a:r>
              <a:rPr lang="en-US" altLang="zh-CN" sz="2000">
                <a:sym typeface="+mn-ea"/>
              </a:rPr>
              <a:t>♦观念上层建筑通过影响人们的思想来支配人们的行动，保证社会经济生活的正常进行，巩固社会的经济基础。</a:t>
            </a:r>
            <a:endParaRPr lang="en-US" altLang="zh-CN" sz="2000">
              <a:sym typeface="+mn-ea"/>
            </a:endParaRPr>
          </a:p>
          <a:p>
            <a:pPr marL="0" indent="0" algn="l">
              <a:lnSpc>
                <a:spcPct val="150000"/>
              </a:lnSpc>
              <a:spcBef>
                <a:spcPts val="0"/>
              </a:spcBef>
              <a:buNone/>
            </a:pPr>
            <a:r>
              <a:rPr lang="en-US" altLang="zh-CN" sz="2000">
                <a:sym typeface="+mn-ea"/>
              </a:rPr>
              <a:t>最后，从服务的效果看，主要体现在：</a:t>
            </a:r>
            <a:endParaRPr lang="en-US" altLang="zh-CN" sz="2000">
              <a:sym typeface="+mn-ea"/>
            </a:endParaRPr>
          </a:p>
          <a:p>
            <a:pPr marL="0" indent="0" algn="l">
              <a:lnSpc>
                <a:spcPct val="150000"/>
              </a:lnSpc>
              <a:spcBef>
                <a:spcPts val="0"/>
              </a:spcBef>
              <a:buNone/>
            </a:pPr>
            <a:r>
              <a:rPr lang="en-US" altLang="zh-CN" sz="2000">
                <a:sym typeface="+mn-ea"/>
              </a:rPr>
              <a:t>♦当上层建筑与经济基础相适应时，就能巩固自己的经济基础，促进生产力的发展。</a:t>
            </a:r>
            <a:endParaRPr lang="en-US" altLang="zh-CN" sz="2000">
              <a:sym typeface="+mn-ea"/>
            </a:endParaRPr>
          </a:p>
          <a:p>
            <a:pPr marL="0" indent="0" algn="l">
              <a:lnSpc>
                <a:spcPct val="150000"/>
              </a:lnSpc>
              <a:spcBef>
                <a:spcPts val="0"/>
              </a:spcBef>
              <a:buNone/>
            </a:pPr>
            <a:r>
              <a:rPr lang="en-US" altLang="zh-CN" sz="2000">
                <a:sym typeface="+mn-ea"/>
              </a:rPr>
              <a:t>♦当上层建筑不能适应经济基础发展要求时，它就阻碍生产力的发展和社会的前进。</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en-US" altLang="zh-CN" sz="2000">
                <a:sym typeface="+mn-ea"/>
              </a:rPr>
              <a:t>二、阶级斗争、社会革命和改革在社会发展中的作用</a:t>
            </a:r>
            <a:endParaRPr lang="en-US" altLang="zh-CN" sz="2000">
              <a:sym typeface="+mn-ea"/>
            </a:endParaRPr>
          </a:p>
          <a:p>
            <a:pPr marL="0" indent="0" algn="l">
              <a:lnSpc>
                <a:spcPct val="150000"/>
              </a:lnSpc>
              <a:spcBef>
                <a:spcPts val="0"/>
              </a:spcBef>
              <a:buNone/>
            </a:pPr>
            <a:r>
              <a:rPr lang="en-US" altLang="zh-CN" sz="2000">
                <a:sym typeface="+mn-ea"/>
              </a:rPr>
              <a:t>(一）阶级斗争是阶级社会发展的直接动力</a:t>
            </a:r>
            <a:endParaRPr lang="en-US" altLang="zh-CN" sz="2000">
              <a:sym typeface="+mn-ea"/>
            </a:endParaRPr>
          </a:p>
          <a:p>
            <a:pPr marL="0" indent="0" algn="l">
              <a:lnSpc>
                <a:spcPct val="150000"/>
              </a:lnSpc>
              <a:spcBef>
                <a:spcPts val="0"/>
              </a:spcBef>
              <a:buNone/>
            </a:pPr>
            <a:r>
              <a:rPr lang="en-US" altLang="zh-CN" sz="2000">
                <a:sym typeface="+mn-ea"/>
              </a:rPr>
              <a:t>1.阶级的产生。</a:t>
            </a:r>
            <a:endParaRPr lang="en-US" altLang="zh-CN" sz="2000">
              <a:sym typeface="+mn-ea"/>
            </a:endParaRPr>
          </a:p>
          <a:p>
            <a:pPr marL="0" indent="0" algn="l">
              <a:lnSpc>
                <a:spcPct val="150000"/>
              </a:lnSpc>
              <a:spcBef>
                <a:spcPts val="0"/>
              </a:spcBef>
              <a:buNone/>
            </a:pPr>
            <a:r>
              <a:rPr lang="en-US" altLang="zh-CN" sz="2000">
                <a:sym typeface="+mn-ea"/>
              </a:rPr>
              <a:t>2.阶级的实质。</a:t>
            </a:r>
            <a:endParaRPr lang="en-US" altLang="zh-CN" sz="2000">
              <a:sym typeface="+mn-ea"/>
            </a:endParaRPr>
          </a:p>
          <a:p>
            <a:pPr marL="0" indent="0" algn="l">
              <a:lnSpc>
                <a:spcPct val="150000"/>
              </a:lnSpc>
              <a:spcBef>
                <a:spcPts val="0"/>
              </a:spcBef>
              <a:buNone/>
            </a:pPr>
            <a:r>
              <a:rPr lang="en-US" altLang="zh-CN" sz="2000">
                <a:sym typeface="+mn-ea"/>
              </a:rPr>
              <a:t>♦阶级是一个经济范畴，是指在特定的社会经济结构中所处地位不同的社会集团。</a:t>
            </a:r>
            <a:endParaRPr lang="en-US" altLang="zh-CN" sz="2000">
              <a:sym typeface="+mn-ea"/>
            </a:endParaRPr>
          </a:p>
          <a:p>
            <a:pPr marL="0" indent="0" algn="l">
              <a:lnSpc>
                <a:spcPct val="150000"/>
              </a:lnSpc>
              <a:spcBef>
                <a:spcPts val="0"/>
              </a:spcBef>
              <a:buNone/>
            </a:pPr>
            <a:r>
              <a:rPr lang="en-US" altLang="zh-CN" sz="2000">
                <a:sym typeface="+mn-ea"/>
              </a:rPr>
              <a:t>♦剥削阶级处于统治地位，垄断了生产资料，在生产中充当指挥的角色；或者脱离生产劳动，从事其他活动。</a:t>
            </a:r>
            <a:endParaRPr lang="en-US" altLang="zh-CN" sz="2000">
              <a:sym typeface="+mn-ea"/>
            </a:endParaRPr>
          </a:p>
          <a:p>
            <a:pPr marL="0" indent="0" algn="l">
              <a:lnSpc>
                <a:spcPct val="150000"/>
              </a:lnSpc>
              <a:spcBef>
                <a:spcPts val="0"/>
              </a:spcBef>
              <a:buNone/>
            </a:pPr>
            <a:r>
              <a:rPr lang="en-US" altLang="zh-CN" sz="2000">
                <a:sym typeface="+mn-ea"/>
              </a:rPr>
              <a:t>♦被剥削阶级则处于被统治地位，被剥夺了生产资料，只能从事体力劳动。</a:t>
            </a:r>
            <a:endParaRPr lang="en-US" altLang="zh-CN" sz="2000">
              <a:sym typeface="+mn-ea"/>
            </a:endParaRPr>
          </a:p>
          <a:p>
            <a:pPr marL="0" indent="0" algn="l">
              <a:lnSpc>
                <a:spcPct val="150000"/>
              </a:lnSpc>
              <a:spcBef>
                <a:spcPts val="0"/>
              </a:spcBef>
              <a:buNone/>
            </a:pPr>
            <a:r>
              <a:rPr lang="en-US" altLang="zh-CN" sz="2000">
                <a:sym typeface="+mn-ea"/>
              </a:rPr>
              <a:t>♦列宁正是从这些“不同”中，概括了阶级的本质特征，即阶级的实质是一个集团剥削另一个集团的劳动。</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7169"/>
          <p:cNvSpPr/>
          <p:nvPr>
            <p:ph type="title"/>
          </p:nvPr>
        </p:nvSpPr>
        <p:spPr>
          <a:xfrm>
            <a:off x="457200" y="66675"/>
            <a:ext cx="8229600" cy="1130935"/>
          </a:xfrm>
          <a:noFill/>
          <a:ln w="0">
            <a:noFill/>
          </a:ln>
        </p:spPr>
        <p:txBody>
          <a:bodyPr anchor="ctr"/>
          <a:p>
            <a:pPr algn="l"/>
            <a:r>
              <a:rPr lang="en-US" altLang="zh-CN" sz="2400">
                <a:sym typeface="+mn-ea"/>
              </a:rPr>
              <a:t>第一节   社会基本矛盾是社会发展的根本动力</a:t>
            </a:r>
            <a:endParaRPr lang="en-US" altLang="zh-CN" sz="2400" b="1">
              <a:sym typeface="+mn-ea"/>
            </a:endParaRPr>
          </a:p>
        </p:txBody>
      </p:sp>
      <p:sp>
        <p:nvSpPr>
          <p:cNvPr id="6146" name="文本占位符 7170"/>
          <p:cNvSpPr/>
          <p:nvPr>
            <p:ph idx="1"/>
          </p:nvPr>
        </p:nvSpPr>
        <p:spPr>
          <a:xfrm>
            <a:off x="457200" y="894080"/>
            <a:ext cx="8229600" cy="5926455"/>
          </a:xfrm>
          <a:noFill/>
          <a:ln w="0">
            <a:noFill/>
          </a:ln>
        </p:spPr>
        <p:txBody>
          <a:bodyPr anchor="t"/>
          <a:p>
            <a:pPr marL="0" indent="0" algn="l">
              <a:lnSpc>
                <a:spcPct val="150000"/>
              </a:lnSpc>
              <a:spcBef>
                <a:spcPts val="0"/>
              </a:spcBef>
              <a:buNone/>
            </a:pPr>
            <a:r>
              <a:rPr lang="zh-CN" altLang="en-US" sz="2000">
                <a:sym typeface="+mn-ea"/>
              </a:rPr>
              <a:t>三、</a:t>
            </a:r>
            <a:r>
              <a:rPr lang="en-US" altLang="zh-CN" sz="2000">
                <a:sym typeface="+mn-ea"/>
              </a:rPr>
              <a:t>阶级斗争在阶级社会发展中的作用。</a:t>
            </a:r>
            <a:endParaRPr lang="en-US" altLang="zh-CN" sz="2000">
              <a:sym typeface="+mn-ea"/>
            </a:endParaRPr>
          </a:p>
          <a:p>
            <a:pPr marL="0" indent="0" algn="l">
              <a:lnSpc>
                <a:spcPct val="150000"/>
              </a:lnSpc>
              <a:spcBef>
                <a:spcPts val="0"/>
              </a:spcBef>
              <a:buNone/>
            </a:pPr>
            <a:r>
              <a:rPr lang="en-US" altLang="zh-CN" sz="2000">
                <a:sym typeface="+mn-ea"/>
              </a:rPr>
              <a:t>(1)阶级斗争的概念。</a:t>
            </a:r>
            <a:endParaRPr lang="en-US" altLang="zh-CN" sz="2000">
              <a:sym typeface="+mn-ea"/>
            </a:endParaRPr>
          </a:p>
          <a:p>
            <a:pPr marL="0" indent="0" algn="l">
              <a:lnSpc>
                <a:spcPct val="150000"/>
              </a:lnSpc>
              <a:spcBef>
                <a:spcPts val="0"/>
              </a:spcBef>
              <a:buNone/>
            </a:pPr>
            <a:r>
              <a:rPr lang="en-US" altLang="zh-CN" sz="2000">
                <a:sym typeface="+mn-ea"/>
              </a:rPr>
              <a:t>所谓阶级斗争，就是指经济利益根本对立的阶级之间的对立和斗争，是指每一个阶级社会中两大基本阶级之间的斗争，是指革命阶级反对反革命阶级的斗争，是指被压迫的阶级和劳动群众反对压迫阶级的斗争。</a:t>
            </a:r>
            <a:endParaRPr lang="en-US" altLang="zh-CN" sz="2000">
              <a:sym typeface="+mn-ea"/>
            </a:endParaRPr>
          </a:p>
          <a:p>
            <a:pPr marL="0" indent="0" algn="l">
              <a:lnSpc>
                <a:spcPct val="150000"/>
              </a:lnSpc>
              <a:spcBef>
                <a:spcPts val="0"/>
              </a:spcBef>
              <a:buNone/>
            </a:pPr>
            <a:r>
              <a:rPr lang="en-US" altLang="zh-CN" sz="2000">
                <a:sym typeface="+mn-ea"/>
              </a:rPr>
              <a:t>(2)阶级斗争在阶级社会发展中的作用。</a:t>
            </a:r>
            <a:endParaRPr lang="en-US" altLang="zh-CN" sz="2000">
              <a:sym typeface="+mn-ea"/>
            </a:endParaRPr>
          </a:p>
          <a:p>
            <a:pPr marL="0" indent="0" algn="l">
              <a:lnSpc>
                <a:spcPct val="150000"/>
              </a:lnSpc>
              <a:spcBef>
                <a:spcPts val="0"/>
              </a:spcBef>
              <a:buNone/>
            </a:pPr>
            <a:r>
              <a:rPr lang="en-US" altLang="zh-CN" sz="2000">
                <a:sym typeface="+mn-ea"/>
              </a:rPr>
              <a:t>①阶级斗争是阶级社会发生质变的动力，它推动着一种社会形态向更高的社会形态发展。</a:t>
            </a:r>
            <a:endParaRPr lang="en-US" altLang="zh-CN" sz="2000">
              <a:sym typeface="+mn-ea"/>
            </a:endParaRPr>
          </a:p>
          <a:p>
            <a:pPr marL="0" indent="0" algn="l">
              <a:lnSpc>
                <a:spcPct val="150000"/>
              </a:lnSpc>
              <a:spcBef>
                <a:spcPts val="0"/>
              </a:spcBef>
              <a:buNone/>
            </a:pPr>
            <a:r>
              <a:rPr lang="en-US" altLang="zh-CN" sz="2000">
                <a:sym typeface="+mn-ea"/>
              </a:rPr>
              <a:t>②阶级斗争的作用还表现在同一社会形态的量变过程中。</a:t>
            </a:r>
            <a:endParaRPr lang="en-US" altLang="zh-CN" sz="2000">
              <a:sym typeface="+mn-ea"/>
            </a:endParaRPr>
          </a:p>
          <a:p>
            <a:pPr marL="0" indent="0" algn="l">
              <a:lnSpc>
                <a:spcPct val="200000"/>
              </a:lnSpc>
              <a:spcBef>
                <a:spcPts val="0"/>
              </a:spcBef>
              <a:buNone/>
            </a:pPr>
            <a:endParaRPr sz="2000">
              <a:sym typeface="+mn-ea"/>
            </a:endParaRPr>
          </a:p>
          <a:p>
            <a:pPr marL="0" indent="0" algn="l">
              <a:lnSpc>
                <a:spcPct val="200000"/>
              </a:lnSpc>
              <a:spcBef>
                <a:spcPts val="0"/>
              </a:spcBef>
              <a:buNone/>
            </a:pPr>
            <a:endParaRPr sz="2000">
              <a:sym typeface="+mn-ea"/>
            </a:endParaRPr>
          </a:p>
          <a:p>
            <a:pPr marL="0" indent="0" algn="ctr">
              <a:lnSpc>
                <a:spcPct val="200000"/>
              </a:lnSpc>
              <a:spcBef>
                <a:spcPts val="0"/>
              </a:spcBef>
              <a:buNone/>
            </a:pPr>
            <a:r>
              <a:rPr lang="en-US" altLang="zh-CN" sz="2000">
                <a:sym typeface="+mn-ea"/>
              </a:rPr>
              <a:t>  </a:t>
            </a:r>
            <a:endParaRPr lang="en-US" altLang="zh-CN" sz="2000">
              <a:solidFill>
                <a:schemeClr val="tx1"/>
              </a:solidFill>
            </a:endParaRPr>
          </a:p>
          <a:p>
            <a:pPr marL="0" indent="0">
              <a:lnSpc>
                <a:spcPct val="150000"/>
              </a:lnSpc>
              <a:spcBef>
                <a:spcPts val="0"/>
              </a:spcBef>
              <a:buNone/>
            </a:pPr>
            <a:endParaRPr lang="zh-CN" sz="2000">
              <a:sym typeface="+mn-ea"/>
            </a:endParaRPr>
          </a:p>
          <a:p>
            <a:pPr marL="0" indent="0">
              <a:lnSpc>
                <a:spcPct val="150000"/>
              </a:lnSpc>
              <a:spcBef>
                <a:spcPts val="0"/>
              </a:spcBef>
              <a:buNone/>
            </a:pPr>
            <a:endParaRPr lang="zh-CN" sz="2000">
              <a:sym typeface="+mn-ea"/>
            </a:endParaRPr>
          </a:p>
          <a:p>
            <a:pPr marL="0" indent="0" algn="l">
              <a:lnSpc>
                <a:spcPct val="200000"/>
              </a:lnSpc>
              <a:spcBef>
                <a:spcPts val="0"/>
              </a:spcBef>
              <a:buNone/>
            </a:pPr>
            <a:endParaRPr lang="en-US" altLang="zh-CN" sz="2000">
              <a:sym typeface="+mn-ea"/>
            </a:endParaRPr>
          </a:p>
          <a:p>
            <a:pPr marL="0" indent="0">
              <a:lnSpc>
                <a:spcPct val="150000"/>
              </a:lnSpc>
              <a:spcBef>
                <a:spcPts val="0"/>
              </a:spcBef>
              <a:buNone/>
            </a:pPr>
            <a:endParaRPr lang="zh-CN" sz="2000">
              <a:sym typeface="+mn-ea"/>
            </a:endParaRPr>
          </a:p>
          <a:p>
            <a:pPr marL="0" indent="0" algn="l">
              <a:lnSpc>
                <a:spcPct val="150000"/>
              </a:lnSpc>
              <a:spcBef>
                <a:spcPts val="0"/>
              </a:spcBef>
              <a:buNone/>
            </a:pPr>
            <a:endParaRPr sz="2000">
              <a:sym typeface="+mn-ea"/>
            </a:endParaRPr>
          </a:p>
          <a:p>
            <a:pPr marL="0" indent="0">
              <a:lnSpc>
                <a:spcPct val="150000"/>
              </a:lnSpc>
              <a:spcBef>
                <a:spcPts val="0"/>
              </a:spcBef>
              <a:buNone/>
            </a:pPr>
            <a:endParaRPr lang="zh-CN" sz="2000">
              <a:sym typeface="+mn-ea"/>
            </a:endParaRPr>
          </a:p>
        </p:txBody>
      </p:sp>
    </p:spTree>
  </p:cSld>
  <p:clrMapOvr>
    <a:masterClrMapping/>
  </p:clrMapOvr>
</p:sld>
</file>

<file path=ppt/theme/theme1.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45922</Words>
  <Application>WPS 演示</Application>
  <PresentationFormat>全屏显示(4:3)</PresentationFormat>
  <Paragraphs>3001</Paragraphs>
  <Slides>202</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202</vt:i4>
      </vt:variant>
    </vt:vector>
  </HeadingPairs>
  <TitlesOfParts>
    <vt:vector size="215" baseType="lpstr">
      <vt:lpstr>Arial</vt:lpstr>
      <vt:lpstr>宋体</vt:lpstr>
      <vt:lpstr>Wingdings</vt:lpstr>
      <vt:lpstr>Calibri</vt:lpstr>
      <vt:lpstr>微软雅黑</vt:lpstr>
      <vt:lpstr>Arial Unicode MS</vt:lpstr>
      <vt:lpstr>MingLiU</vt:lpstr>
      <vt:lpstr>Segoe Print</vt:lpstr>
      <vt:lpstr>hakuyoxingshu7000</vt:lpstr>
      <vt:lpstr>Garamond</vt:lpstr>
      <vt:lpstr>1_Office 主题</vt:lpstr>
      <vt:lpstr>7_Office 主题</vt:lpstr>
      <vt:lpstr>2_Office 主题</vt:lpstr>
      <vt:lpstr>PowerPoint 演示文稿</vt:lpstr>
      <vt:lpstr>PowerPoint 演示文稿</vt:lpstr>
      <vt:lpstr>目   录</vt:lpstr>
      <vt:lpstr>第一章　 马克思主义哲学是科学的世界观和方法论</vt:lpstr>
      <vt:lpstr>第一节   马克思主义哲学是关于自然、社会和思维发展普遍规律的科学</vt:lpstr>
      <vt:lpstr>第一节   马克思主义哲学是关于自然、社会和思维发展普遍规律的科学</vt:lpstr>
      <vt:lpstr>第一节   马克思主义哲学是关于自然、社会和思维发展普遍规律的科学</vt:lpstr>
      <vt:lpstr>第一节   马克思主义哲学是关于自然、社会和思维发展普遍规律的科学</vt:lpstr>
      <vt:lpstr>第二节   哲学基本问题——唯物主义和唯心主义</vt:lpstr>
      <vt:lpstr>第二节   哲学基本问题——唯物主义和唯心主义</vt:lpstr>
      <vt:lpstr>第二节   哲学基本问题——唯物主义和唯心主义</vt:lpstr>
      <vt:lpstr>第二节   哲学基本问题——唯物主义和唯心主义</vt:lpstr>
      <vt:lpstr>第三节   哲学的特性及其地位</vt:lpstr>
      <vt:lpstr>第三节   哲学的特性及其地位</vt:lpstr>
      <vt:lpstr>第三节   哲学的特性及其地位</vt:lpstr>
      <vt:lpstr>第二章   物质和意识</vt:lpstr>
      <vt:lpstr>第一节    马克思主义哲学关于物质的基本观点</vt:lpstr>
      <vt:lpstr>第一节    马克思主义哲学关于物质的基本观点</vt:lpstr>
      <vt:lpstr>第一节    马克思主义哲学关于物质的基本观点</vt:lpstr>
      <vt:lpstr>第一节    马克思主义哲学关于物质的基本观点</vt:lpstr>
      <vt:lpstr>第一节    马克思主义哲学关于物质的基本观点</vt:lpstr>
      <vt:lpstr>第一节    马克思主义哲学关于物质的基本观点</vt:lpstr>
      <vt:lpstr>第一节    马克思主义哲学关于物质的基本观点</vt:lpstr>
      <vt:lpstr>第一节    马克思主义哲学关于物质的基本观点</vt:lpstr>
      <vt:lpstr>第一节    马克思主义哲学关于物质的基本观点</vt:lpstr>
      <vt:lpstr>第一节    马克思主义哲学关于物质的基本观点</vt:lpstr>
      <vt:lpstr>第二节   马克思主义关于意识的基本观点</vt:lpstr>
      <vt:lpstr>第二节   马克思主义关于意识的基本观点</vt:lpstr>
      <vt:lpstr>第二节   马克思主义关于意识的基本观点</vt:lpstr>
      <vt:lpstr>第二节   马克思主义关于意识的基本观点</vt:lpstr>
      <vt:lpstr>第二节   马克思主义关于意识的基本观点</vt:lpstr>
      <vt:lpstr>第三节   世界的物质统一性</vt:lpstr>
      <vt:lpstr>第三节   世界的物质统一性</vt:lpstr>
      <vt:lpstr>第三节   世界的物质统一性</vt:lpstr>
      <vt:lpstr>第三章   事物的联系、发展及其规律</vt:lpstr>
      <vt:lpstr>第一节   唯物辩证法的总特征  </vt:lpstr>
      <vt:lpstr>第一节   唯物辩证法的总特征  </vt:lpstr>
      <vt:lpstr>第一节   唯物辩证法的总特征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第二节   唯物辩证法的基本规律 </vt:lpstr>
      <vt:lpstr>第三节   唯物辩证法的基本范畴</vt:lpstr>
      <vt:lpstr>第三节   唯物辩证法的基本范畴</vt:lpstr>
      <vt:lpstr>第三节   唯物辩证法的基本范畴</vt:lpstr>
      <vt:lpstr>第三节   唯物辩证法的基本范畴</vt:lpstr>
      <vt:lpstr>第三节   唯物辩证法的基本范畴</vt:lpstr>
      <vt:lpstr>第三节   唯物辩证法的基本范畴</vt:lpstr>
      <vt:lpstr>第三节   唯物辩证法的基本范畴</vt:lpstr>
      <vt:lpstr>第三节   唯物辩证法的基本范畴</vt:lpstr>
      <vt:lpstr>第三节   唯物辩证法的基本范畴</vt:lpstr>
      <vt:lpstr>第四章   实践和认识</vt:lpstr>
      <vt:lpstr>第一节   认识的本质</vt:lpstr>
      <vt:lpstr>第一节   认识的本质</vt:lpstr>
      <vt:lpstr>第一节   认识的本质</vt:lpstr>
      <vt:lpstr>第一节   认识的本质</vt:lpstr>
      <vt:lpstr>第一节   认识的本质</vt:lpstr>
      <vt:lpstr>第二节  认识的辩证发展过程</vt:lpstr>
      <vt:lpstr>第二节  认识的辩证发展过程</vt:lpstr>
      <vt:lpstr>第二节  认识的辩证发展过程</vt:lpstr>
      <vt:lpstr>第二节  认识的辩证发展过程</vt:lpstr>
      <vt:lpstr>第二节  认识的辩证发展过程</vt:lpstr>
      <vt:lpstr>第二节  认识的辩证发展过程</vt:lpstr>
      <vt:lpstr>第三节   真理及检验标准</vt:lpstr>
      <vt:lpstr>第三节   真理及检验标准</vt:lpstr>
      <vt:lpstr>第三节   真理及检验标准</vt:lpstr>
      <vt:lpstr>第三节   真理及检验标准</vt:lpstr>
      <vt:lpstr>第三节   真理及检验标准</vt:lpstr>
      <vt:lpstr>第三节   真理及检验标准</vt:lpstr>
      <vt:lpstr>第五章  社会存在发展的基础和基本结构</vt:lpstr>
      <vt:lpstr>第一节   唯物史观的创立及其意义</vt:lpstr>
      <vt:lpstr>第一节   唯物史观的创立及其意义</vt:lpstr>
      <vt:lpstr>第二节  社会存在发展的基础</vt:lpstr>
      <vt:lpstr>第二节  社会存在发展的基础</vt:lpstr>
      <vt:lpstr>第二节  社会存在发展的基础</vt:lpstr>
      <vt:lpstr>第三节  人类社会的基本结构</vt:lpstr>
      <vt:lpstr>第三节  人类社会的基本结构</vt:lpstr>
      <vt:lpstr>第三节  人类社会的基本结构</vt:lpstr>
      <vt:lpstr>第三节  人类社会的基本结构</vt:lpstr>
      <vt:lpstr>第三节  人类社会的基本结构</vt:lpstr>
      <vt:lpstr>第三节  人类社会的基本结构</vt:lpstr>
      <vt:lpstr>第六章  社会发展的动力系统和历史进程</vt:lpstr>
      <vt:lpstr>第一节   社会基本矛盾是社会发展的根本动力</vt:lpstr>
      <vt:lpstr>第一节   社会基本矛盾是社会发展的根本动力</vt:lpstr>
      <vt:lpstr>第一节   社会基本矛盾是社会发展的根本动力</vt:lpstr>
      <vt:lpstr>第一节   社会基本矛盾是社会发展的根本动力</vt:lpstr>
      <vt:lpstr>第一节   社会基本矛盾是社会发展的根本动力</vt:lpstr>
      <vt:lpstr>第一节   社会基本矛盾是社会发展的根本动力</vt:lpstr>
      <vt:lpstr>第一节   社会基本矛盾是社会发展的根本动力</vt:lpstr>
      <vt:lpstr>第一节   社会基本矛盾是社会发展的根本动力</vt:lpstr>
      <vt:lpstr>第一节   社会基本矛盾是社会发展的根本动力</vt:lpstr>
      <vt:lpstr>第二节  人民群众和历史人物在社会发展中的作用</vt:lpstr>
      <vt:lpstr>PowerPoint 演示文稿</vt:lpstr>
      <vt:lpstr>目   录</vt:lpstr>
      <vt:lpstr>第一章    第一章马克思主义中国化的历史进程和理论成果</vt:lpstr>
      <vt:lpstr>第一节   马克思主义中国化的科学内涵及其历史进程</vt:lpstr>
      <vt:lpstr>第一节   马克思主义中国化的科学内涵及其历史进程</vt:lpstr>
      <vt:lpstr>第一节   马克思主义中国化的科学内涵及其历史进程</vt:lpstr>
      <vt:lpstr>第一节   马克思主义中国化的科学内涵及其历史进程</vt:lpstr>
      <vt:lpstr>第二节  毛泽东思想</vt:lpstr>
      <vt:lpstr>第二节  毛泽东思想</vt:lpstr>
      <vt:lpstr>第三节  邓小平理论</vt:lpstr>
      <vt:lpstr>第三节  邓小平理论</vt:lpstr>
      <vt:lpstr>第四节   “三个代表”重要思想</vt:lpstr>
      <vt:lpstr>第四节   “三个代表”重要思想</vt:lpstr>
      <vt:lpstr>第四节   “三个代表”重要思想</vt:lpstr>
      <vt:lpstr>第四节   “三个代表”重要思想</vt:lpstr>
      <vt:lpstr>第四节   “三个代表”重要思想</vt:lpstr>
      <vt:lpstr>第四节   “三个代表”重要思想</vt:lpstr>
      <vt:lpstr>第四节   “三个代表”重要思想</vt:lpstr>
      <vt:lpstr>第五节   科学发展观</vt:lpstr>
      <vt:lpstr>第五节   科学发展观</vt:lpstr>
      <vt:lpstr>第五节   科学发展观</vt:lpstr>
      <vt:lpstr>第二章   新民主主义革命理论和社会主义改造理论</vt:lpstr>
      <vt:lpstr>第一节   新民主主义革命理论的形成</vt:lpstr>
      <vt:lpstr>第二节   新民主主义革命的总路线和基本纲领</vt:lpstr>
      <vt:lpstr>第二节   新民主主义革命的总路线和基本纲领</vt:lpstr>
      <vt:lpstr>第二节   新民主主义革命的总路线和基本纲领</vt:lpstr>
      <vt:lpstr>第三节   从新民主主义到社会主义的转变</vt:lpstr>
      <vt:lpstr>第三节   从新民主主义到社会主义的转变</vt:lpstr>
      <vt:lpstr>第三节   从新民主主义到社会主义的转变</vt:lpstr>
      <vt:lpstr>第三节   从新民主主义到社会主义的转变</vt:lpstr>
      <vt:lpstr>第三节   从新民主主义到社会主义的转变</vt:lpstr>
      <vt:lpstr>第四节   社会主义基本制度在中国的确立</vt:lpstr>
      <vt:lpstr>第三章   社会主义本质和初级阶段理论</vt:lpstr>
      <vt:lpstr>第一节   中国特色社会主义建设道路的初步探索</vt:lpstr>
      <vt:lpstr>第二节   对社会主义本质的新认识</vt:lpstr>
      <vt:lpstr>第三节   社会主义的根本任务</vt:lpstr>
      <vt:lpstr>第三节   社会主义的根本任务</vt:lpstr>
      <vt:lpstr>第三节   社会主义的根本任务</vt:lpstr>
      <vt:lpstr>第四节   社会主义初级阶段的基本路线和基本纲领</vt:lpstr>
      <vt:lpstr>第四节   社会主义初级阶段的基本路线和基本纲领</vt:lpstr>
      <vt:lpstr>第四节   社会主义初级阶段的基本路线和基本纲领</vt:lpstr>
      <vt:lpstr>第四章   社会主义改革和对外开放</vt:lpstr>
      <vt:lpstr>第一节   改革是实现社会主义现代化的必由之路</vt:lpstr>
      <vt:lpstr>第一节   改革是实现社会主义现代化的必由之路</vt:lpstr>
      <vt:lpstr>第四章   社会主义改革和对外开放</vt:lpstr>
      <vt:lpstr>第二节   对外开放是一项长期的基本国策</vt:lpstr>
      <vt:lpstr>第一节   中国社会主义经济体制的探索</vt:lpstr>
      <vt:lpstr>第一节   中国社会主义经济体制的探索</vt:lpstr>
      <vt:lpstr>第一节   中国社会主义经济体制的探索</vt:lpstr>
      <vt:lpstr>第二节   社会主义初级阶段的基本经济制度</vt:lpstr>
      <vt:lpstr>第二节   社会主义初级阶段的基本经济制度</vt:lpstr>
      <vt:lpstr>第二节   社会主义初级阶段的基本经济制度</vt:lpstr>
      <vt:lpstr>第三节   社会主义初级阶段的分配制度</vt:lpstr>
      <vt:lpstr>第五章   建设中国特色社会主义经济</vt:lpstr>
      <vt:lpstr>第三节   社会主义初级阶段的分配制度</vt:lpstr>
      <vt:lpstr>第一节   中国特色社会主义的民主政治制度</vt:lpstr>
      <vt:lpstr>第一节   中国特色社会主义的民主政治制度</vt:lpstr>
      <vt:lpstr>第一节   中国特色社会主义的民主政治制度</vt:lpstr>
      <vt:lpstr>第一节   中国特色社会主义的民主政治制度</vt:lpstr>
      <vt:lpstr>第二节   依法治国，建设社会主义法治国家</vt:lpstr>
      <vt:lpstr>第三节   推进政治体制改革，发展民主政治</vt:lpstr>
      <vt:lpstr>第三节   推进政治体制改革，发展民主政治</vt:lpstr>
      <vt:lpstr>第六章   建设中国特色社会主义政治</vt:lpstr>
      <vt:lpstr>第三节   推进政治体制改革，发展民主政治</vt:lpstr>
      <vt:lpstr>第一节   发展社会主义先进文化</vt:lpstr>
      <vt:lpstr>第二节   建设社会主义核心价值体系</vt:lpstr>
      <vt:lpstr>第二节   建设社会主义核心价值体系</vt:lpstr>
      <vt:lpstr>第二节   建设社会主义核心价值体系</vt:lpstr>
      <vt:lpstr>第七章   建设中国特色社会主义文化</vt:lpstr>
      <vt:lpstr>第三节   加强思想道德建设和教育科学文化建设</vt:lpstr>
      <vt:lpstr>第一节   构建社会主义和谐社会的重要性和紧迫性</vt:lpstr>
      <vt:lpstr>第一节   构建社会主义和谐社会的重要性和紧迫性</vt:lpstr>
      <vt:lpstr>第二节   构建社会主义和谐社会的总体思路</vt:lpstr>
      <vt:lpstr>第二节   构建社会主义和谐社会的总体思路</vt:lpstr>
      <vt:lpstr>第二节   构建社会主义和谐社会的总体思路</vt:lpstr>
      <vt:lpstr>第八章    构建社会主义和谐社会</vt:lpstr>
      <vt:lpstr>第二节   构建社会主义和谐社会的总体思路</vt:lpstr>
      <vt:lpstr>第一节   和平与发展是当今时代的主题</vt:lpstr>
      <vt:lpstr>第一节   和平与发展是当今时代的主题</vt:lpstr>
      <vt:lpstr>第一节   和平与发展是当今时代的主题</vt:lpstr>
      <vt:lpstr>第一节   和平与发展是当今时代的主题</vt:lpstr>
      <vt:lpstr>第二节   世界多极化和经济全球化趋势在曲折中发展</vt:lpstr>
      <vt:lpstr>第二节   世界多极化和经济全球化趋势在曲折中发展</vt:lpstr>
      <vt:lpstr>第九章    国际战略和外交政策</vt:lpstr>
      <vt:lpstr>第三节   中国坚持走和平发展的道路</vt:lpstr>
      <vt:lpstr>第二节   从武力解放台湾到和平解放台湾</vt:lpstr>
      <vt:lpstr>第二节   从武力解放台湾到和平解放台湾</vt:lpstr>
      <vt:lpstr>第三节   “和平统一、一国两制”的科学构想</vt:lpstr>
      <vt:lpstr>第三节   “和平统一、一国两制”的科学构想</vt:lpstr>
      <vt:lpstr>第四节   新形势下“和平统一、一国两制”构想的重要发展</vt:lpstr>
      <vt:lpstr>第四节   新形势下“和平统一、一国两制”构想的重要发展</vt:lpstr>
      <vt:lpstr>第十章    “和平统一、一国两制”实现祖国的完全统一</vt:lpstr>
      <vt:lpstr>第四节   新形势下“和平统一、一国两制”构想的重要发展</vt:lpstr>
      <vt:lpstr>第一节   建设中国特色社会主义是各族人民的共同事业</vt:lpstr>
      <vt:lpstr>第一节   建设中国特色社会主义是各族人民的共同事业</vt:lpstr>
      <vt:lpstr>第二节   巩固和发展爱国统一战线</vt:lpstr>
      <vt:lpstr>第三节    加强国防和军队现代化建设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绿色商务PPT模板</dc:title>
  <dc:creator>PPT STORE</dc:creator>
  <cp:keywords>绿色 商务 PPT模板</cp:keywords>
  <dc:description>
  ☆ 感谢您使用PPT STORE网站平台上发布的免费原创作品，作品仅供个人或公司使用，为了您和PPT STORE以及原创作者的利益，请勿复制、传播、销售，否则将承担法律责任！
  ☆ 其他网站或个人若进行转载发布PPT STORE平台的免费原创作品，请保留此文件和注释的完整性，并注明来源于 PPT STORE 官方网站：http://www.pptstore.net和PPT STORE 官方微博：http://weibo.com/pptstore
     未按照要求转发或发布，PPT STORE平台将和原创作者共同维权，索取赔偿！
  ☆ 感谢您支持原创设计事业，支持设计版权产品 ！
  ☆ 本模板由PPT STORE官方网站 原创设计
  ☆ PPT STORE 官方网站：http://www.pptstore.net
  ☆ PPT STORE 官方微博：http://weibo.com/pptstore</dc:description>
  <dc:subject>商务PPT模板</dc:subject>
  <cp:category>原创免费PPT模板</cp:category>
  <cp:lastModifiedBy>小多多多多多多~</cp:lastModifiedBy>
  <cp:revision>160</cp:revision>
  <dcterms:created xsi:type="dcterms:W3CDTF">2012-01-31T14:03:00Z</dcterms:created>
  <dcterms:modified xsi:type="dcterms:W3CDTF">2019-06-13T13:23:20Z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