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handoutMasterIdLst>
    <p:handoutMasterId r:id="rId9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C4319-D46D-4E65-A29E-387DEBD3AA3E}" type="datetimeFigureOut">
              <a:rPr lang="zh-TW" altLang="en-US" smtClean="0"/>
              <a:t>2014/3/19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711C-F1F5-4E0C-BFCF-1C91CF911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398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E6BE-C939-468B-93B2-0FB092867320}" type="datetimeFigureOut">
              <a:rPr lang="zh-TW" altLang="en-US" smtClean="0"/>
              <a:t>2014/3/19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2ADA-CB74-4649-9FBD-ECB0EEA33DA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E6BE-C939-468B-93B2-0FB092867320}" type="datetimeFigureOut">
              <a:rPr lang="zh-TW" altLang="en-US" smtClean="0"/>
              <a:t>2014/3/19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2ADA-CB74-4649-9FBD-ECB0EEA33D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E6BE-C939-468B-93B2-0FB092867320}" type="datetimeFigureOut">
              <a:rPr lang="zh-TW" altLang="en-US" smtClean="0"/>
              <a:t>2014/3/19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2ADA-CB74-4649-9FBD-ECB0EEA33D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E6BE-C939-468B-93B2-0FB092867320}" type="datetimeFigureOut">
              <a:rPr lang="zh-TW" altLang="en-US" smtClean="0"/>
              <a:t>2014/3/19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2ADA-CB74-4649-9FBD-ECB0EEA33DA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E6BE-C939-468B-93B2-0FB092867320}" type="datetimeFigureOut">
              <a:rPr lang="zh-TW" altLang="en-US" smtClean="0"/>
              <a:t>2014/3/19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2ADA-CB74-4649-9FBD-ECB0EEA33D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E6BE-C939-468B-93B2-0FB092867320}" type="datetimeFigureOut">
              <a:rPr lang="zh-TW" altLang="en-US" smtClean="0"/>
              <a:t>2014/3/19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2ADA-CB74-4649-9FBD-ECB0EEA33DA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E6BE-C939-468B-93B2-0FB092867320}" type="datetimeFigureOut">
              <a:rPr lang="zh-TW" altLang="en-US" smtClean="0"/>
              <a:t>2014/3/19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2ADA-CB74-4649-9FBD-ECB0EEA33DA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E6BE-C939-468B-93B2-0FB092867320}" type="datetimeFigureOut">
              <a:rPr lang="zh-TW" altLang="en-US" smtClean="0"/>
              <a:t>2014/3/19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2ADA-CB74-4649-9FBD-ECB0EEA33D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E6BE-C939-468B-93B2-0FB092867320}" type="datetimeFigureOut">
              <a:rPr lang="zh-TW" altLang="en-US" smtClean="0"/>
              <a:t>2014/3/19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2ADA-CB74-4649-9FBD-ECB0EEA33D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E6BE-C939-468B-93B2-0FB092867320}" type="datetimeFigureOut">
              <a:rPr lang="zh-TW" altLang="en-US" smtClean="0"/>
              <a:t>2014/3/19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2ADA-CB74-4649-9FBD-ECB0EEA33D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E6BE-C939-468B-93B2-0FB092867320}" type="datetimeFigureOut">
              <a:rPr lang="zh-TW" altLang="en-US" smtClean="0"/>
              <a:t>2014/3/19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2ADA-CB74-4649-9FBD-ECB0EEA33DA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8CE6BE-C939-468B-93B2-0FB092867320}" type="datetimeFigureOut">
              <a:rPr lang="zh-TW" altLang="en-US" smtClean="0"/>
              <a:t>2014/3/19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84E2ADA-CB74-4649-9FBD-ECB0EEA33D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75656" y="3789040"/>
            <a:ext cx="7406640" cy="1752600"/>
          </a:xfrm>
        </p:spPr>
        <p:txBody>
          <a:bodyPr>
            <a:normAutofit/>
          </a:bodyPr>
          <a:lstStyle/>
          <a:p>
            <a:pPr algn="just"/>
            <a:r>
              <a:rPr lang="zh-TW" altLang="en-US" sz="3600" i="1" dirty="0" smtClean="0">
                <a:solidFill>
                  <a:srgbClr val="00B05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讓</a:t>
            </a:r>
            <a:r>
              <a:rPr lang="zh-TW" altLang="en-US" sz="3600" i="1" dirty="0">
                <a:solidFill>
                  <a:srgbClr val="00B05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我們一</a:t>
            </a:r>
            <a:r>
              <a:rPr lang="zh-TW" altLang="en-US" sz="3600" i="1" dirty="0" smtClean="0">
                <a:solidFill>
                  <a:srgbClr val="00B05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起來</a:t>
            </a:r>
            <a:endParaRPr lang="en-US" altLang="zh-TW" sz="3600" i="1" dirty="0" smtClean="0">
              <a:solidFill>
                <a:srgbClr val="00B05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just"/>
            <a:r>
              <a:rPr lang="zh-TW" altLang="en-US" sz="3600" i="1" dirty="0" smtClean="0">
                <a:solidFill>
                  <a:srgbClr val="00B05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               編織</a:t>
            </a:r>
            <a:r>
              <a:rPr lang="zh-TW" altLang="en-US" sz="3600" i="1" dirty="0">
                <a:solidFill>
                  <a:srgbClr val="00B05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校園輔導網</a:t>
            </a:r>
            <a:r>
              <a:rPr lang="zh-TW" altLang="en-US" sz="3600" i="1" dirty="0" smtClean="0">
                <a:solidFill>
                  <a:srgbClr val="00B05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絡 </a:t>
            </a:r>
            <a:r>
              <a:rPr lang="en-US" altLang="zh-TW" sz="3600" i="1" dirty="0" smtClean="0">
                <a:solidFill>
                  <a:srgbClr val="00B05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!!</a:t>
            </a:r>
            <a:endParaRPr lang="zh-TW" altLang="en-US" sz="3600" i="1" dirty="0">
              <a:solidFill>
                <a:srgbClr val="00B05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43608" y="1124744"/>
            <a:ext cx="7406640" cy="1328168"/>
          </a:xfrm>
        </p:spPr>
        <p:txBody>
          <a:bodyPr>
            <a:normAutofit/>
          </a:bodyPr>
          <a:lstStyle/>
          <a:p>
            <a:pPr marL="182880" indent="0" algn="ctr">
              <a:buNone/>
            </a:pPr>
            <a:r>
              <a:rPr lang="zh-TW" altLang="en-US" sz="4800" dirty="0" smtClean="0">
                <a:latin typeface="華康古印體" panose="03010509000000000000" pitchFamily="65" charset="-120"/>
                <a:ea typeface="華康古印體" panose="03010509000000000000" pitchFamily="65" charset="-120"/>
              </a:rPr>
              <a:t>學生輔導資源介紹與分享</a:t>
            </a:r>
            <a:endParaRPr lang="zh-TW" altLang="en-US" sz="4800" dirty="0">
              <a:latin typeface="華康古印體" panose="03010509000000000000" pitchFamily="65" charset="-120"/>
              <a:ea typeface="華康古印體" panose="03010509000000000000" pitchFamily="65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869160"/>
            <a:ext cx="2619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03298"/>
            <a:ext cx="1835150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244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63748"/>
            <a:ext cx="9217024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4139951" y="173567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華康儷楷書" panose="03000509000000000000" pitchFamily="65" charset="-120"/>
                <a:ea typeface="華康儷楷書" panose="03000509000000000000" pitchFamily="65" charset="-120"/>
              </a:rPr>
              <a:t>導師</a:t>
            </a:r>
            <a:endParaRPr lang="zh-TW" altLang="en-US" sz="2800" dirty="0">
              <a:latin typeface="華康儷楷書" panose="03000509000000000000" pitchFamily="65" charset="-120"/>
              <a:ea typeface="華康儷楷書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63688" y="339459"/>
            <a:ext cx="5929828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zh-TW" sz="2800" i="1" kern="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/>
                <a:cs typeface="Times New Roman"/>
              </a:rPr>
              <a:t>導師在學生輔導工作中的角色關係圖</a:t>
            </a:r>
            <a:endParaRPr lang="zh-TW" altLang="en-US" sz="2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50579"/>
            <a:ext cx="22288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765" y="2730001"/>
            <a:ext cx="2524125" cy="180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459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48680"/>
            <a:ext cx="7056784" cy="6235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2627784" y="188640"/>
            <a:ext cx="4134465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lvl="0">
              <a:spcAft>
                <a:spcPts val="0"/>
              </a:spcAft>
            </a:pPr>
            <a:r>
              <a:rPr lang="zh-TW" altLang="zh-TW" sz="2800" i="1" kern="100" dirty="0" smtClean="0">
                <a:effectLst/>
                <a:latin typeface="華康儷楷書" panose="03000509000000000000" pitchFamily="65" charset="-120"/>
                <a:ea typeface="華康儷楷書" panose="03000509000000000000" pitchFamily="65" charset="-120"/>
                <a:cs typeface="Times New Roman"/>
              </a:rPr>
              <a:t>勒退危機生的認識與協助</a:t>
            </a:r>
            <a:endParaRPr lang="zh-TW" altLang="zh-TW" sz="2800" i="1" kern="100" dirty="0">
              <a:effectLst/>
              <a:latin typeface="華康儷楷書" panose="03000509000000000000" pitchFamily="65" charset="-120"/>
              <a:ea typeface="華康儷楷書" panose="03000509000000000000" pitchFamily="65" charset="-120"/>
              <a:cs typeface="Times New Roman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91997"/>
            <a:ext cx="1835696" cy="84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914" y="908720"/>
            <a:ext cx="1835150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276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79557"/>
            <a:ext cx="6912768" cy="5874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2483768" y="430956"/>
            <a:ext cx="4134465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zh-TW" sz="2800" i="1" dirty="0" smtClean="0">
                <a:effectLst/>
                <a:latin typeface="華康儷楷書" panose="03000509000000000000" pitchFamily="65" charset="-120"/>
                <a:ea typeface="華康儷楷書" panose="03000509000000000000" pitchFamily="65" charset="-120"/>
                <a:cs typeface="Times New Roman"/>
              </a:rPr>
              <a:t>嚴重違反校規學生的協助</a:t>
            </a:r>
            <a:endParaRPr lang="zh-TW" altLang="en-US" sz="2800" i="1" dirty="0">
              <a:latin typeface="華康儷楷書" panose="03000509000000000000" pitchFamily="65" charset="-120"/>
              <a:ea typeface="華康儷楷書" panose="03000509000000000000" pitchFamily="65" charset="-12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6625"/>
            <a:ext cx="1835150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211" y="1179557"/>
            <a:ext cx="1835150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866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359" y="1268760"/>
            <a:ext cx="7200800" cy="5805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2320650" y="359169"/>
            <a:ext cx="5211683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zh-TW" sz="2800" i="1" dirty="0">
                <a:latin typeface="華康儷楷書" panose="03000509000000000000" pitchFamily="65" charset="-120"/>
                <a:ea typeface="華康儷楷書" panose="03000509000000000000" pitchFamily="65" charset="-120"/>
                <a:cs typeface="Times New Roman"/>
              </a:rPr>
              <a:t>復學生與轉學</a:t>
            </a:r>
            <a:r>
              <a:rPr lang="en-US" altLang="zh-TW" sz="2800" i="1" dirty="0">
                <a:latin typeface="華康儷楷書" panose="03000509000000000000" pitchFamily="65" charset="-120"/>
                <a:ea typeface="華康儷楷書" panose="03000509000000000000" pitchFamily="65" charset="-120"/>
                <a:cs typeface="Times New Roman"/>
              </a:rPr>
              <a:t>(</a:t>
            </a:r>
            <a:r>
              <a:rPr lang="zh-TW" altLang="zh-TW" sz="2800" i="1" dirty="0">
                <a:latin typeface="華康儷楷書" panose="03000509000000000000" pitchFamily="65" charset="-120"/>
                <a:ea typeface="華康儷楷書" panose="03000509000000000000" pitchFamily="65" charset="-120"/>
                <a:cs typeface="Times New Roman"/>
              </a:rPr>
              <a:t>系</a:t>
            </a:r>
            <a:r>
              <a:rPr lang="en-US" altLang="zh-TW" sz="2800" i="1" dirty="0">
                <a:latin typeface="華康儷楷書" panose="03000509000000000000" pitchFamily="65" charset="-120"/>
                <a:ea typeface="華康儷楷書" panose="03000509000000000000" pitchFamily="65" charset="-120"/>
                <a:cs typeface="Times New Roman"/>
              </a:rPr>
              <a:t>)</a:t>
            </a:r>
            <a:r>
              <a:rPr lang="zh-TW" altLang="zh-TW" sz="2800" i="1" dirty="0">
                <a:latin typeface="華康儷楷書" panose="03000509000000000000" pitchFamily="65" charset="-120"/>
                <a:ea typeface="華康儷楷書" panose="03000509000000000000" pitchFamily="65" charset="-120"/>
                <a:cs typeface="Times New Roman"/>
              </a:rPr>
              <a:t>生的資源整合</a:t>
            </a:r>
            <a:endParaRPr lang="zh-TW" altLang="en-US" sz="2800" i="1" dirty="0">
              <a:latin typeface="華康儷楷書" panose="03000509000000000000" pitchFamily="65" charset="-120"/>
              <a:ea typeface="華康儷楷書" panose="03000509000000000000" pitchFamily="65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3813984" y="2703149"/>
            <a:ext cx="1344064" cy="1252220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/>
              </a:rPr>
              <a:t>   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新細明體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068565" y="3144593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導    師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77272"/>
            <a:ext cx="1835150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052736"/>
            <a:ext cx="1835150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336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47664" y="414908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dirty="0" smtClean="0"/>
              <a:t>參考書籍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r>
              <a:rPr lang="zh-TW" altLang="en-US" dirty="0" smtClean="0"/>
              <a:t>大學導師輔導工作實務   黃正昌 主編</a:t>
            </a:r>
            <a:endParaRPr lang="en-US" altLang="zh-TW" dirty="0" smtClean="0"/>
          </a:p>
          <a:p>
            <a:pPr marL="82296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                            </a:t>
            </a:r>
            <a:r>
              <a:rPr lang="en-US" altLang="zh-TW" dirty="0" smtClean="0"/>
              <a:t>2007</a:t>
            </a:r>
            <a:r>
              <a:rPr lang="zh-TW" altLang="en-US" dirty="0" smtClean="0"/>
              <a:t> 心理出版社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2620963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975889"/>
            <a:ext cx="252412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678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TW" altLang="en-US" i="1" dirty="0" smtClean="0"/>
              <a:t>歡迎 與談人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96646" indent="-51435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zh-TW" sz="2800" kern="100" dirty="0">
                <a:latin typeface="華康古印體" panose="03010509000000000000" pitchFamily="65" charset="-120"/>
                <a:ea typeface="華康古印體" panose="03010509000000000000" pitchFamily="65" charset="-120"/>
              </a:rPr>
              <a:t>資源教室</a:t>
            </a:r>
            <a:r>
              <a:rPr lang="en-US" altLang="zh-TW" sz="2800" kern="100" dirty="0">
                <a:latin typeface="華康古印體" panose="03010509000000000000" pitchFamily="65" charset="-120"/>
                <a:ea typeface="華康古印體" panose="03010509000000000000" pitchFamily="65" charset="-120"/>
              </a:rPr>
              <a:t> </a:t>
            </a:r>
            <a:r>
              <a:rPr lang="zh-TW" altLang="zh-TW" sz="2800" kern="100" dirty="0" smtClean="0">
                <a:latin typeface="華康古印體" panose="03010509000000000000" pitchFamily="65" charset="-120"/>
                <a:ea typeface="華康古印體" panose="03010509000000000000" pitchFamily="65" charset="-120"/>
              </a:rPr>
              <a:t>－</a:t>
            </a:r>
            <a:r>
              <a:rPr lang="zh-TW" altLang="zh-TW" sz="2800" kern="100" dirty="0">
                <a:latin typeface="華康古印體" panose="03010509000000000000" pitchFamily="65" charset="-120"/>
                <a:ea typeface="華康古印體" panose="03010509000000000000" pitchFamily="65" charset="-120"/>
              </a:rPr>
              <a:t>郭冠伶老師</a:t>
            </a:r>
          </a:p>
          <a:p>
            <a:pPr marL="596646" indent="-51435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zh-TW" sz="2800" kern="100" dirty="0" smtClean="0">
                <a:latin typeface="華康古印體" panose="03010509000000000000" pitchFamily="65" charset="-120"/>
                <a:ea typeface="華康古印體" panose="03010509000000000000" pitchFamily="65" charset="-120"/>
              </a:rPr>
              <a:t>生活</a:t>
            </a:r>
            <a:r>
              <a:rPr lang="zh-TW" altLang="zh-TW" sz="2800" kern="100" dirty="0">
                <a:latin typeface="華康古印體" panose="03010509000000000000" pitchFamily="65" charset="-120"/>
                <a:ea typeface="華康古印體" panose="03010509000000000000" pitchFamily="65" charset="-120"/>
              </a:rPr>
              <a:t>輔導組 －周立中組長</a:t>
            </a:r>
          </a:p>
          <a:p>
            <a:pPr marL="596646" indent="-51435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zh-TW" sz="2800" kern="100" dirty="0" smtClean="0">
                <a:latin typeface="華康古印體" panose="03010509000000000000" pitchFamily="65" charset="-120"/>
                <a:ea typeface="華康古印體" panose="03010509000000000000" pitchFamily="65" charset="-120"/>
              </a:rPr>
              <a:t>課</a:t>
            </a:r>
            <a:r>
              <a:rPr lang="zh-TW" altLang="zh-TW" sz="2800" kern="100" dirty="0">
                <a:latin typeface="華康古印體" panose="03010509000000000000" pitchFamily="65" charset="-120"/>
                <a:ea typeface="華康古印體" panose="03010509000000000000" pitchFamily="65" charset="-120"/>
              </a:rPr>
              <a:t>務組</a:t>
            </a:r>
            <a:r>
              <a:rPr lang="en-US" altLang="zh-TW" sz="2800" kern="100" dirty="0">
                <a:latin typeface="華康古印體" panose="03010509000000000000" pitchFamily="65" charset="-120"/>
                <a:ea typeface="華康古印體" panose="03010509000000000000" pitchFamily="65" charset="-120"/>
              </a:rPr>
              <a:t>  </a:t>
            </a:r>
            <a:r>
              <a:rPr lang="zh-TW" altLang="zh-TW" sz="2800" kern="100" dirty="0" smtClean="0">
                <a:latin typeface="華康古印體" panose="03010509000000000000" pitchFamily="65" charset="-120"/>
                <a:ea typeface="華康古印體" panose="03010509000000000000" pitchFamily="65" charset="-120"/>
              </a:rPr>
              <a:t>－</a:t>
            </a:r>
            <a:r>
              <a:rPr lang="zh-TW" altLang="zh-TW" sz="2800" kern="100" dirty="0">
                <a:latin typeface="華康古印體" panose="03010509000000000000" pitchFamily="65" charset="-120"/>
                <a:ea typeface="華康古印體" panose="03010509000000000000" pitchFamily="65" charset="-120"/>
              </a:rPr>
              <a:t>蔣作民老師</a:t>
            </a:r>
          </a:p>
          <a:p>
            <a:pPr marL="596646" indent="-51435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zh-TW" sz="2800" kern="100" dirty="0" smtClean="0">
                <a:latin typeface="華康古印體" panose="03010509000000000000" pitchFamily="65" charset="-120"/>
                <a:ea typeface="華康古印體" panose="03010509000000000000" pitchFamily="65" charset="-120"/>
              </a:rPr>
              <a:t>註冊</a:t>
            </a:r>
            <a:r>
              <a:rPr lang="zh-TW" altLang="zh-TW" sz="2800" kern="100" dirty="0">
                <a:latin typeface="華康古印體" panose="03010509000000000000" pitchFamily="65" charset="-120"/>
                <a:ea typeface="華康古印體" panose="03010509000000000000" pitchFamily="65" charset="-120"/>
              </a:rPr>
              <a:t>組</a:t>
            </a:r>
            <a:r>
              <a:rPr lang="en-US" altLang="zh-TW" sz="2800" kern="100" dirty="0">
                <a:latin typeface="華康古印體" panose="03010509000000000000" pitchFamily="65" charset="-120"/>
                <a:ea typeface="華康古印體" panose="03010509000000000000" pitchFamily="65" charset="-120"/>
              </a:rPr>
              <a:t>  </a:t>
            </a:r>
            <a:r>
              <a:rPr lang="zh-TW" altLang="zh-TW" sz="2800" kern="100" dirty="0" smtClean="0">
                <a:latin typeface="華康古印體" panose="03010509000000000000" pitchFamily="65" charset="-120"/>
                <a:ea typeface="華康古印體" panose="03010509000000000000" pitchFamily="65" charset="-120"/>
              </a:rPr>
              <a:t>－</a:t>
            </a:r>
            <a:r>
              <a:rPr lang="zh-TW" altLang="zh-TW" sz="2800" kern="100" dirty="0">
                <a:latin typeface="華康古印體" panose="03010509000000000000" pitchFamily="65" charset="-120"/>
                <a:ea typeface="華康古印體" panose="03010509000000000000" pitchFamily="65" charset="-120"/>
              </a:rPr>
              <a:t>賀立德老師</a:t>
            </a:r>
            <a:endParaRPr lang="zh-TW" altLang="zh-TW" sz="2800" kern="100" dirty="0">
              <a:effectLst/>
              <a:latin typeface="華康古印體" panose="03010509000000000000" pitchFamily="65" charset="-120"/>
              <a:ea typeface="華康古印體" panose="03010509000000000000" pitchFamily="65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869160"/>
            <a:ext cx="2620963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173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氣流">
  <a:themeElements>
    <a:clrScheme name="氣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氣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氣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72</TotalTime>
  <Words>94</Words>
  <Application>Microsoft Office PowerPoint</Application>
  <PresentationFormat>如螢幕大小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氣流</vt:lpstr>
      <vt:lpstr>學生輔導資源介紹與分享</vt:lpstr>
      <vt:lpstr>PowerPoint 簡報</vt:lpstr>
      <vt:lpstr>PowerPoint 簡報</vt:lpstr>
      <vt:lpstr>PowerPoint 簡報</vt:lpstr>
      <vt:lpstr>PowerPoint 簡報</vt:lpstr>
      <vt:lpstr>參考書籍</vt:lpstr>
      <vt:lpstr>歡迎 與談人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tharesa</dc:creator>
  <cp:lastModifiedBy>tharesa</cp:lastModifiedBy>
  <cp:revision>8</cp:revision>
  <cp:lastPrinted>2014-03-19T03:37:01Z</cp:lastPrinted>
  <dcterms:created xsi:type="dcterms:W3CDTF">2014-03-19T02:42:29Z</dcterms:created>
  <dcterms:modified xsi:type="dcterms:W3CDTF">2014-03-19T04:15:23Z</dcterms:modified>
</cp:coreProperties>
</file>