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7" r:id="rId4"/>
    <p:sldId id="263" r:id="rId5"/>
    <p:sldId id="270" r:id="rId6"/>
    <p:sldId id="271" r:id="rId7"/>
    <p:sldId id="288" r:id="rId8"/>
    <p:sldId id="289" r:id="rId9"/>
    <p:sldId id="283" r:id="rId10"/>
    <p:sldId id="277" r:id="rId11"/>
    <p:sldId id="280" r:id="rId12"/>
    <p:sldId id="259" r:id="rId13"/>
    <p:sldId id="260" r:id="rId14"/>
    <p:sldId id="266" r:id="rId15"/>
    <p:sldId id="281" r:id="rId16"/>
    <p:sldId id="291" r:id="rId17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12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m/d/yyyy</c:formatCode>
                <c:ptCount val="31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5.0297587532124224</c:v>
                </c:pt>
                <c:pt idx="1">
                  <c:v>1.232219130570757</c:v>
                </c:pt>
                <c:pt idx="2">
                  <c:v>2.6273242971759663</c:v>
                </c:pt>
                <c:pt idx="3">
                  <c:v>5.0931483885977986</c:v>
                </c:pt>
                <c:pt idx="4">
                  <c:v>3.585477464211865</c:v>
                </c:pt>
                <c:pt idx="5">
                  <c:v>6.9597100653724473</c:v>
                </c:pt>
                <c:pt idx="6">
                  <c:v>8.0547765816886887</c:v>
                </c:pt>
                <c:pt idx="7">
                  <c:v>8.8315663956604595</c:v>
                </c:pt>
                <c:pt idx="8">
                  <c:v>8.9243933275629992</c:v>
                </c:pt>
                <c:pt idx="9">
                  <c:v>2.0238756581638975</c:v>
                </c:pt>
                <c:pt idx="10">
                  <c:v>7.9517222713859281</c:v>
                </c:pt>
                <c:pt idx="11">
                  <c:v>6.1315839846224112</c:v>
                </c:pt>
                <c:pt idx="12">
                  <c:v>8.5585148058958893</c:v>
                </c:pt>
                <c:pt idx="13">
                  <c:v>7.9797949636111127</c:v>
                </c:pt>
                <c:pt idx="14">
                  <c:v>9.4986740110336001</c:v>
                </c:pt>
                <c:pt idx="15">
                  <c:v>4.584756179510423</c:v>
                </c:pt>
                <c:pt idx="16">
                  <c:v>2.7614475387812161</c:v>
                </c:pt>
                <c:pt idx="17">
                  <c:v>9.8082740914849822</c:v>
                </c:pt>
                <c:pt idx="18">
                  <c:v>8.5203688029145983</c:v>
                </c:pt>
                <c:pt idx="19">
                  <c:v>1.5754370944908525</c:v>
                </c:pt>
                <c:pt idx="20">
                  <c:v>1.5072772277418438</c:v>
                </c:pt>
                <c:pt idx="21">
                  <c:v>8.0780518555289618</c:v>
                </c:pt>
                <c:pt idx="22">
                  <c:v>4.1275647392974957</c:v>
                </c:pt>
                <c:pt idx="23">
                  <c:v>5.593932277669813</c:v>
                </c:pt>
                <c:pt idx="24">
                  <c:v>7.832416087789535</c:v>
                </c:pt>
                <c:pt idx="25">
                  <c:v>6.6890217427027121</c:v>
                </c:pt>
                <c:pt idx="26">
                  <c:v>1.8692374405007315</c:v>
                </c:pt>
                <c:pt idx="27">
                  <c:v>5.281578462443008</c:v>
                </c:pt>
                <c:pt idx="28">
                  <c:v>1.3645818946222765</c:v>
                </c:pt>
                <c:pt idx="29">
                  <c:v>4.6432471014336603</c:v>
                </c:pt>
                <c:pt idx="30">
                  <c:v>4.5496508633409505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9-4F07-B9DC-CB8B6F92A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324112"/>
        <c:axId val="681318512"/>
      </c:barChart>
      <c:dateAx>
        <c:axId val="681324112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1318512"/>
        <c:crosses val="autoZero"/>
        <c:auto val="0"/>
        <c:lblOffset val="100"/>
        <c:baseTimeUnit val="days"/>
        <c:majorUnit val="7"/>
        <c:majorTimeUnit val="days"/>
      </c:dateAx>
      <c:valAx>
        <c:axId val="681318512"/>
        <c:scaling>
          <c:orientation val="minMax"/>
          <c:max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681324112"/>
        <c:crossesAt val="41275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4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20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5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5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7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308854" y="2986142"/>
            <a:ext cx="3100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Hadoop</a:t>
            </a: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Remi 11/20</a:t>
            </a:r>
            <a:endParaRPr lang="zh-CN" altLang="en-US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7CFA86-C7F1-4EA8-BFA9-B322A177D5C0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AEC2DA8-8886-474A-AAF3-860C3EDD3613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96007ED-2AAD-450F-9D80-0836C7C78446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B0630F5-6E77-4360-9E7E-A1F91209EDCC}"/>
              </a:ext>
            </a:extLst>
          </p:cNvPr>
          <p:cNvSpPr/>
          <p:nvPr/>
        </p:nvSpPr>
        <p:spPr>
          <a:xfrm>
            <a:off x="9523149" y="570330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FIFO</a:t>
            </a:r>
            <a:r>
              <a:rPr lang="zh-CN" altLang="en-US" sz="3200" b="1" dirty="0"/>
              <a:t>  </a:t>
            </a:r>
            <a:r>
              <a:rPr lang="en-US" altLang="zh-CN" sz="3200" b="1" dirty="0">
                <a:solidFill>
                  <a:srgbClr val="C00000"/>
                </a:solidFill>
              </a:rPr>
              <a:t>4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08D745BD-7DC3-46AA-BE7A-C043283783E1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040480-DEB6-4F6F-9E05-C3104EB20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6361327" cy="32338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867821-58B3-4D75-AF7A-653F1F4CF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8" y="229516"/>
            <a:ext cx="5518463" cy="121032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72713-487B-4C29-B943-2132EDC48CC7}"/>
              </a:ext>
            </a:extLst>
          </p:cNvPr>
          <p:cNvSpPr txBox="1"/>
          <p:nvPr/>
        </p:nvSpPr>
        <p:spPr>
          <a:xfrm>
            <a:off x="6095206" y="1533498"/>
            <a:ext cx="6221002" cy="129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舉例來說，依序提交兩個任務，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與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所有在任務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中的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map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工作，將會比任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任一任務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工作還要早被執行。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3FCBE6-9BB8-4D87-9F0C-4A2CA6B97F73}"/>
              </a:ext>
            </a:extLst>
          </p:cNvPr>
          <p:cNvSpPr txBox="1"/>
          <p:nvPr/>
        </p:nvSpPr>
        <p:spPr>
          <a:xfrm>
            <a:off x="8255446" y="3767928"/>
            <a:ext cx="6221002" cy="253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有五個等級：</a:t>
            </a:r>
            <a:endParaRPr lang="en-US" altLang="zh-TW" b="1" spc="3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u="sng" spc="3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ＶＥＲＹ　ＬＯＷ</a:t>
            </a:r>
            <a:endParaRPr lang="en-US" altLang="zh-TW" b="1" u="sng" spc="3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u="sng" spc="3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ＬＯＷ</a:t>
            </a:r>
            <a:endParaRPr lang="en-US" altLang="zh-TW" b="1" u="sng" spc="3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u="sng" spc="3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ＮＡＲＭＡＬ</a:t>
            </a:r>
            <a:endParaRPr lang="en-US" altLang="zh-TW" b="1" u="sng" spc="3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u="sng" spc="3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ＨＩＧＨ</a:t>
            </a:r>
            <a:endParaRPr lang="en-US" altLang="zh-TW" b="1" u="sng" spc="3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u="sng" spc="3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ＶＥＲＹ　ＨＩＧＨ</a:t>
            </a:r>
            <a:endParaRPr lang="en-US" altLang="zh-TW" b="1" u="sng" spc="3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0219D5-BCDD-464C-8F33-2AF35D8DACC4}"/>
              </a:ext>
            </a:extLst>
          </p:cNvPr>
          <p:cNvGrpSpPr/>
          <p:nvPr/>
        </p:nvGrpSpPr>
        <p:grpSpPr>
          <a:xfrm flipH="1">
            <a:off x="11606200" y="337022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F30DDB9-D587-41B3-8026-E3427A4F5046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80A267-27E0-4796-9DB5-3B46168428BE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48ED90B-5737-44B9-A95C-6142115C613B}"/>
              </a:ext>
            </a:extLst>
          </p:cNvPr>
          <p:cNvSpPr/>
          <p:nvPr/>
        </p:nvSpPr>
        <p:spPr>
          <a:xfrm>
            <a:off x="8174713" y="200050"/>
            <a:ext cx="307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Fair Scheduler</a:t>
            </a:r>
            <a:r>
              <a:rPr lang="zh-CN" altLang="en-US" sz="2800" b="1" dirty="0"/>
              <a:t>  </a:t>
            </a:r>
            <a:r>
              <a:rPr lang="en-US" altLang="zh-CN" sz="2800" b="1" dirty="0">
                <a:solidFill>
                  <a:srgbClr val="C00000"/>
                </a:solidFill>
              </a:rPr>
              <a:t>4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3EDD9304-CC82-4D67-94AA-54958789D40C}"/>
              </a:ext>
            </a:extLst>
          </p:cNvPr>
          <p:cNvSpPr/>
          <p:nvPr/>
        </p:nvSpPr>
        <p:spPr>
          <a:xfrm flipH="1">
            <a:off x="11358293" y="281976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80">
            <a:extLst>
              <a:ext uri="{FF2B5EF4-FFF2-40B4-BE49-F238E27FC236}">
                <a16:creationId xmlns:a16="http://schemas.microsoft.com/office/drawing/2014/main" id="{23761B5B-6AE0-4C55-A44C-6EAB5C498639}"/>
              </a:ext>
            </a:extLst>
          </p:cNvPr>
          <p:cNvSpPr/>
          <p:nvPr/>
        </p:nvSpPr>
        <p:spPr>
          <a:xfrm>
            <a:off x="0" y="2644818"/>
            <a:ext cx="3677984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２．總容量為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80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個插槽。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最小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)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B900027-07D4-4FBD-BC6F-2347FCB85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47433"/>
              </p:ext>
            </p:extLst>
          </p:nvPr>
        </p:nvGraphicFramePr>
        <p:xfrm>
          <a:off x="334566" y="1176738"/>
          <a:ext cx="37338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907004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015496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53502026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36971095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資源池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需求量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最小分享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實際分享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99525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970652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40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40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64866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Jane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120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492881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9A42D0A-FC83-464A-848E-FD6E0689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25961"/>
              </p:ext>
            </p:extLst>
          </p:nvPr>
        </p:nvGraphicFramePr>
        <p:xfrm>
          <a:off x="334566" y="3265750"/>
          <a:ext cx="37338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711279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062208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77260309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5425550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資源池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需求量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最小分享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實際分享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000249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40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382929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30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877191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Jane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50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9719287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99AFA08A-0647-4BE4-968A-1BF77653910E}"/>
              </a:ext>
            </a:extLst>
          </p:cNvPr>
          <p:cNvSpPr txBox="1"/>
          <p:nvPr/>
        </p:nvSpPr>
        <p:spPr>
          <a:xfrm>
            <a:off x="-2768229" y="569123"/>
            <a:ext cx="6205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１．總容量為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80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個插槽。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普通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)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890C1A6-2296-4736-B378-E4FFBE1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59023"/>
              </p:ext>
            </p:extLst>
          </p:nvPr>
        </p:nvGraphicFramePr>
        <p:xfrm>
          <a:off x="5663158" y="1208331"/>
          <a:ext cx="3733800" cy="1282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35179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85123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32228243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88667654"/>
                    </a:ext>
                  </a:extLst>
                </a:gridCol>
              </a:tblGrid>
              <a:tr h="32983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資源池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需求量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最小分享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實際分享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811382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40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63666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392138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Jane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4789664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0A19DDBB-954C-41DD-A3E8-2E2C92C1D124}"/>
              </a:ext>
            </a:extLst>
          </p:cNvPr>
          <p:cNvSpPr txBox="1"/>
          <p:nvPr/>
        </p:nvSpPr>
        <p:spPr>
          <a:xfrm>
            <a:off x="774173" y="560270"/>
            <a:ext cx="791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３．總容量為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80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個插槽。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最小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95DE029-2801-42F1-A794-7D7650C8FDE6}"/>
              </a:ext>
            </a:extLst>
          </p:cNvPr>
          <p:cNvSpPr txBox="1"/>
          <p:nvPr/>
        </p:nvSpPr>
        <p:spPr>
          <a:xfrm>
            <a:off x="622598" y="2770618"/>
            <a:ext cx="7952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４．總容量為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80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個插槽。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權重</a:t>
            </a:r>
            <a:r>
              <a:rPr lang="en-US" altLang="zh-TW" b="1" dirty="0">
                <a:solidFill>
                  <a:srgbClr val="FF0000"/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)</a:t>
            </a: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75A9306-A8F0-45B2-8E92-542203A9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2340"/>
              </p:ext>
            </p:extLst>
          </p:nvPr>
        </p:nvGraphicFramePr>
        <p:xfrm>
          <a:off x="5519142" y="3414834"/>
          <a:ext cx="3733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71928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017844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9065277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6464044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資源池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需求量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權重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實際分享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760982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531858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655498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90D68-EFC6-4604-9C2C-0876885D4BB7}"/>
              </a:ext>
            </a:extLst>
          </p:cNvPr>
          <p:cNvSpPr txBox="1"/>
          <p:nvPr/>
        </p:nvSpPr>
        <p:spPr>
          <a:xfrm>
            <a:off x="5173848" y="4868825"/>
            <a:ext cx="7022849" cy="170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彙整以下重點</a:t>
            </a:r>
          </a:p>
          <a:p>
            <a:pPr>
              <a:lnSpc>
                <a:spcPct val="150000"/>
              </a:lnSpc>
            </a:pPr>
            <a:r>
              <a:rPr lang="zh-TW" altLang="en-US" sz="18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在公平分享之前必須先滿足最小分享。</a:t>
            </a:r>
          </a:p>
          <a:p>
            <a:pPr>
              <a:lnSpc>
                <a:spcPct val="150000"/>
              </a:lnSpc>
            </a:pPr>
            <a:r>
              <a:rPr lang="zh-TW" altLang="en-US" sz="18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資源池永遠部會收到超過需求量的插槽即使有設最小分享。</a:t>
            </a:r>
          </a:p>
          <a:p>
            <a:pPr>
              <a:lnSpc>
                <a:spcPct val="150000"/>
              </a:lnSpc>
            </a:pPr>
            <a:r>
              <a:rPr lang="zh-TW" altLang="en-US" sz="18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資源可設權重，而只有公平分享階段才有效。</a:t>
            </a:r>
            <a:endParaRPr lang="en-US" altLang="zh-CN" sz="1800" b="1" spc="300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 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6694" y="2697887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050" y="2697887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5406" y="2697887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79382" y="2739408"/>
            <a:ext cx="0" cy="204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39022" y="2739408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49733" y="347670"/>
            <a:ext cx="5862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/>
            </a:pPr>
            <a:r>
              <a:rPr lang="zh-TW" altLang="en-US" sz="2800" b="1" dirty="0">
                <a:solidFill>
                  <a:schemeClr val="accent2"/>
                </a:solidFill>
              </a:rPr>
              <a:t>容量排程器  </a:t>
            </a:r>
            <a:r>
              <a:rPr lang="en-US" altLang="zh-CN" sz="2800" b="1" dirty="0">
                <a:solidFill>
                  <a:schemeClr val="accent2"/>
                </a:solidFill>
              </a:rPr>
              <a:t>Capacity Scheduler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547070" y="28162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5" y="347670"/>
            <a:ext cx="3590544" cy="2395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3732" y="2276872"/>
            <a:ext cx="4680520" cy="393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  每一個都有一個容量，但如果沒有需求量就不會發送出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(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像是剛剛的資源池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)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，</a:t>
            </a: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  在</a:t>
            </a:r>
            <a:r>
              <a:rPr lang="en-US" altLang="zh-TW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tasktracker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傳送心跳期間，插槽會分配給佇列，最需要需求量的會先取得插槽，需要程度取決於執行中的使用率。</a:t>
            </a:r>
            <a:endParaRPr lang="en-US" altLang="zh-TW" sz="1400" spc="3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(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佇列執行中工作數量除以佇列總額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如果超出所有柱列總數，由排程器自由分配給任意佇列。</a:t>
            </a: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在同一個佇列中，同一使用者提交的任務，是以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FIFO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問序排列，但在同一個佇列當中如果使用者提交兩個任務會排擠對方。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83074" y="61132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917D0C5A-5424-43CA-B8E8-3F4FCA672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142" y="3068960"/>
            <a:ext cx="6967085" cy="36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191051" y="2779861"/>
            <a:ext cx="3456384" cy="3456384"/>
            <a:chOff x="4078982" y="1916832"/>
            <a:chExt cx="3456384" cy="3456384"/>
          </a:xfrm>
        </p:grpSpPr>
        <p:sp>
          <p:nvSpPr>
            <p:cNvPr id="7" name="矩形 6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solidFill>
              <a:srgbClr val="262626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414686" y="1340768"/>
            <a:ext cx="4680520" cy="46805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9892759">
            <a:off x="6308322" y="3235613"/>
            <a:ext cx="1121202" cy="1333094"/>
          </a:xfrm>
          <a:custGeom>
            <a:avLst/>
            <a:gdLst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3" fmla="*/ 1022930 w 2045860"/>
              <a:gd name="connsiteY3" fmla="*/ 997750 h 1995500"/>
              <a:gd name="connsiteX4" fmla="*/ 1022930 w 2045860"/>
              <a:gd name="connsiteY4" fmla="*/ 0 h 1995500"/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0" fmla="*/ 0 w 1022940"/>
              <a:gd name="connsiteY0" fmla="*/ 0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  <a:gd name="connsiteX3" fmla="*/ 0 w 1022940"/>
              <a:gd name="connsiteY3" fmla="*/ 997750 h 1188853"/>
              <a:gd name="connsiteX4" fmla="*/ 0 w 1022940"/>
              <a:gd name="connsiteY4" fmla="*/ 0 h 1188853"/>
              <a:gd name="connsiteX0" fmla="*/ 19295 w 1022940"/>
              <a:gd name="connsiteY0" fmla="*/ 10457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940" h="1188853" stroke="0" extrusionOk="0">
                <a:moveTo>
                  <a:pt x="0" y="0"/>
                </a:moveTo>
                <a:cubicBezTo>
                  <a:pt x="300408" y="0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  <a:lnTo>
                  <a:pt x="0" y="997750"/>
                </a:lnTo>
                <a:lnTo>
                  <a:pt x="0" y="0"/>
                </a:lnTo>
                <a:close/>
              </a:path>
              <a:path w="1022940" h="1188853" fill="none">
                <a:moveTo>
                  <a:pt x="19295" y="10457"/>
                </a:moveTo>
                <a:cubicBezTo>
                  <a:pt x="319703" y="10457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5046" y="3068960"/>
            <a:ext cx="58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254" y="2361654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011" y="4077072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1FA7FAA-C874-4CC8-9D73-EC11AA248075}"/>
              </a:ext>
            </a:extLst>
          </p:cNvPr>
          <p:cNvSpPr txBox="1"/>
          <p:nvPr/>
        </p:nvSpPr>
        <p:spPr>
          <a:xfrm>
            <a:off x="613541" y="1303014"/>
            <a:ext cx="6221002" cy="295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何時選擇容量排程器 而非公平 </a:t>
            </a:r>
            <a:r>
              <a:rPr lang="en-US" altLang="zh-TW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1.</a:t>
            </a:r>
            <a:r>
              <a:rPr lang="zh-TW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對叢集工作附載的利用率很清楚的時候且只是想強制分配資源時。</a:t>
            </a:r>
            <a:endParaRPr lang="en-US" altLang="zh-TW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2.</a:t>
            </a:r>
            <a:r>
              <a:rPr lang="zh-TW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使用率很少波動</a:t>
            </a:r>
            <a:endParaRPr lang="en-US" altLang="zh-TW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3.</a:t>
            </a:r>
            <a:r>
              <a:rPr lang="zh-TW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你要求排成決定</a:t>
            </a:r>
            <a:endParaRPr lang="en-US" altLang="zh-TW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4.</a:t>
            </a:r>
            <a:r>
              <a:rPr lang="zh-TW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任務對記憶體需求有著非常高的變異性，因此你會需要容量排程基於記憶體支援。</a:t>
            </a:r>
            <a:endParaRPr lang="en-US" altLang="zh-TW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ADA109-6EB1-4CB3-BDBE-4C211DA7B146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F9F1E3F-04CF-4134-A285-861FD86AA884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9401E94-848A-4BEF-A658-2E5E41BCB5B2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D5C4259-E58A-4F67-AB9E-6C567BAD33E3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14393079-CDBF-4343-B77B-C3871F0BC8F5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8A1A91A-A151-4248-8EE5-17E5ED516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30398"/>
              </p:ext>
            </p:extLst>
          </p:nvPr>
        </p:nvGraphicFramePr>
        <p:xfrm>
          <a:off x="3364715" y="2276872"/>
          <a:ext cx="7962529" cy="4328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80">
            <a:extLst>
              <a:ext uri="{FF2B5EF4-FFF2-40B4-BE49-F238E27FC236}">
                <a16:creationId xmlns:a16="http://schemas.microsoft.com/office/drawing/2014/main" id="{F499262A-3549-4445-9A28-7E23FF8D5191}"/>
              </a:ext>
            </a:extLst>
          </p:cNvPr>
          <p:cNvSpPr/>
          <p:nvPr/>
        </p:nvSpPr>
        <p:spPr>
          <a:xfrm>
            <a:off x="766614" y="2058369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91B9269-8CE9-4DE2-8701-A694F2432E51}"/>
              </a:ext>
            </a:extLst>
          </p:cNvPr>
          <p:cNvSpPr txBox="1"/>
          <p:nvPr/>
        </p:nvSpPr>
        <p:spPr>
          <a:xfrm>
            <a:off x="780382" y="2327768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429397"/>
            <a:chOff x="3862958" y="1655787"/>
            <a:chExt cx="3816424" cy="3429397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6"/>
              <a:ext cx="1944216" cy="4320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7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360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dirty="0"/>
              <a:t>目</a:t>
            </a:r>
            <a:endParaRPr lang="en-US" altLang="zh-TW" dirty="0"/>
          </a:p>
          <a:p>
            <a:pPr>
              <a:lnSpc>
                <a:spcPct val="250000"/>
              </a:lnSpc>
            </a:pPr>
            <a:r>
              <a:rPr lang="zh-TW" altLang="en-US" dirty="0"/>
              <a:t>錄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CONTENTS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495593" y="1633820"/>
            <a:ext cx="4131718" cy="488790"/>
            <a:chOff x="4727054" y="1768670"/>
            <a:chExt cx="4131718" cy="488790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3483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MapReduce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/</a:t>
              </a:r>
              <a:r>
                <a:rPr lang="zh-TW" altLang="en-US" sz="2400" b="1" dirty="0"/>
                <a:t> 背景程序 </a:t>
              </a:r>
              <a:endParaRPr lang="zh-CN" altLang="en-US" sz="24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90322" y="3237987"/>
            <a:ext cx="832803" cy="488790"/>
            <a:chOff x="4727054" y="3140968"/>
            <a:chExt cx="832803" cy="488790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9183242" y="1032866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A499952-B462-4542-B3CF-C01DF1F48BA2}"/>
              </a:ext>
            </a:extLst>
          </p:cNvPr>
          <p:cNvSpPr txBox="1"/>
          <p:nvPr/>
        </p:nvSpPr>
        <p:spPr>
          <a:xfrm>
            <a:off x="5223125" y="3248281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排程器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09773" y="447925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rgbClr val="C00000"/>
                </a:solidFill>
              </a:rPr>
              <a:t>Q&amp;A</a:t>
            </a:r>
            <a:endParaRPr lang="zh-CN" altLang="en-US" sz="4000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1178274" y="5733256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75FE5E31-8C6B-4ABF-88F4-74811059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73" y="1983154"/>
            <a:ext cx="4123083" cy="243179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911C64-7E62-469E-B1C5-507689E92FC0}"/>
              </a:ext>
            </a:extLst>
          </p:cNvPr>
          <p:cNvSpPr txBox="1"/>
          <p:nvPr/>
        </p:nvSpPr>
        <p:spPr>
          <a:xfrm>
            <a:off x="5519142" y="447925"/>
            <a:ext cx="6205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666666"/>
                </a:solidFill>
                <a:latin typeface="Josefin Sans"/>
              </a:rPr>
              <a:t>Ｂｌｏｃｋ為何不能被切分為太大或太小　？</a:t>
            </a:r>
            <a:endParaRPr lang="en-US" altLang="zh-TW" b="1" dirty="0">
              <a:solidFill>
                <a:srgbClr val="666666"/>
              </a:solidFill>
              <a:latin typeface="Josefin Sans"/>
            </a:endParaRPr>
          </a:p>
          <a:p>
            <a:endParaRPr lang="en-US" altLang="zh-TW" b="1" dirty="0">
              <a:solidFill>
                <a:srgbClr val="666666"/>
              </a:solidFill>
              <a:latin typeface="Josefin Sans"/>
            </a:endParaRPr>
          </a:p>
          <a:p>
            <a:r>
              <a:rPr lang="zh-TW" altLang="en-US" b="1" dirty="0">
                <a:solidFill>
                  <a:srgbClr val="666666"/>
                </a:solidFill>
                <a:latin typeface="Josefin Sans"/>
              </a:rPr>
              <a:t>         </a:t>
            </a:r>
            <a:r>
              <a:rPr lang="zh-TW" altLang="en-US" b="1" dirty="0">
                <a:solidFill>
                  <a:srgbClr val="666666"/>
                </a:solidFill>
                <a:effectLst/>
                <a:latin typeface="Josefin Sans"/>
              </a:rPr>
              <a:t> 如果切分的文件太小，那一份數據可能分散到多台的機器上（定址時間就很慢）。</a:t>
            </a:r>
            <a:endParaRPr lang="en-US" altLang="zh-TW" b="1" dirty="0">
              <a:solidFill>
                <a:srgbClr val="666666"/>
              </a:solidFill>
              <a:effectLst/>
              <a:latin typeface="Josefin Sans"/>
            </a:endParaRPr>
          </a:p>
          <a:p>
            <a:r>
              <a:rPr lang="zh-TW" altLang="en-US" b="1" dirty="0">
                <a:solidFill>
                  <a:srgbClr val="666666"/>
                </a:solidFill>
                <a:effectLst/>
                <a:latin typeface="Josefin Sans"/>
              </a:rPr>
              <a:t>           如果切分的文件太大，那數據傳輸時間的時間就很慢。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3FCECE7-BDB2-4713-9547-436D6081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084" y="2531355"/>
            <a:ext cx="4572235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9570" y="2710524"/>
            <a:ext cx="2623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spc="300" dirty="0">
                <a:latin typeface="+mn-ea"/>
              </a:rPr>
              <a:t>HDFS</a:t>
            </a:r>
            <a:endParaRPr lang="zh-CN" altLang="en-US" sz="7200" b="1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TW" altLang="en-US" b="1" dirty="0"/>
              <a:t>每個階段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0"/>
          <p:cNvSpPr/>
          <p:nvPr/>
        </p:nvSpPr>
        <p:spPr>
          <a:xfrm>
            <a:off x="7744748" y="1844246"/>
            <a:ext cx="1731938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用戶提交任務</a:t>
            </a:r>
            <a:r>
              <a:rPr lang="zh-TW" altLang="en-US" sz="1600" dirty="0"/>
              <a:t>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22622" y="1483531"/>
            <a:ext cx="4183603" cy="4330210"/>
            <a:chOff x="7683929" y="2978422"/>
            <a:chExt cx="8677039" cy="8670987"/>
          </a:xfrm>
        </p:grpSpPr>
        <p:cxnSp>
          <p:nvCxnSpPr>
            <p:cNvPr id="19" name="Straight Connector 3"/>
            <p:cNvCxnSpPr/>
            <p:nvPr/>
          </p:nvCxnSpPr>
          <p:spPr>
            <a:xfrm rot="21316916" flipV="1">
              <a:off x="8016485" y="4034182"/>
              <a:ext cx="7978030" cy="6692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051014" y="175365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5909" y="290578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0774" y="398590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7157" y="5066020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5" name="Rectangle 80"/>
          <p:cNvSpPr/>
          <p:nvPr/>
        </p:nvSpPr>
        <p:spPr>
          <a:xfrm>
            <a:off x="6599262" y="2924944"/>
            <a:ext cx="1824912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執行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MAP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工作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7" name="Rectangle 80"/>
          <p:cNvSpPr/>
          <p:nvPr/>
        </p:nvSpPr>
        <p:spPr>
          <a:xfrm>
            <a:off x="4528550" y="5378902"/>
            <a:ext cx="2222906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執行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reduce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工作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9" name="Rectangle 80"/>
          <p:cNvSpPr/>
          <p:nvPr/>
        </p:nvSpPr>
        <p:spPr>
          <a:xfrm>
            <a:off x="5812587" y="4259520"/>
            <a:ext cx="1597286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洗牌與排序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8349" y="31257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</a:rPr>
              <a:t>洗牌與排序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5229" y="1101335"/>
            <a:ext cx="5196042" cy="179930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在</a:t>
            </a:r>
            <a:r>
              <a:rPr lang="en-US" altLang="zh-TW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reduce</a:t>
            </a:r>
            <a:r>
              <a:rPr lang="zh-TW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函數前，</a:t>
            </a:r>
            <a:endParaRPr lang="en-US" altLang="zh-TW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map</a:t>
            </a:r>
            <a:r>
              <a:rPr lang="zh-TW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工作可能會執行在不同主機上，每台都會輸出鍵對質，舉例來說 </a:t>
            </a:r>
            <a:r>
              <a:rPr lang="en-US" altLang="zh-TW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reducer</a:t>
            </a:r>
            <a:r>
              <a:rPr lang="zh-TW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負責</a:t>
            </a:r>
            <a:r>
              <a:rPr lang="en-US" altLang="zh-TW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partiion1 </a:t>
            </a:r>
            <a:r>
              <a:rPr lang="zh-TW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那它就會去叢集裡擷取分割</a:t>
            </a:r>
            <a:r>
              <a:rPr lang="en-US" altLang="zh-TW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1</a:t>
            </a:r>
            <a:r>
              <a:rPr lang="zh-TW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的片段</a:t>
            </a:r>
            <a:endParaRPr lang="en-US" altLang="zh-CN" sz="14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38349" y="1088487"/>
            <a:ext cx="40906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104C1B-5666-44EA-AE74-ED4DB3C14332}"/>
              </a:ext>
            </a:extLst>
          </p:cNvPr>
          <p:cNvSpPr txBox="1"/>
          <p:nvPr/>
        </p:nvSpPr>
        <p:spPr>
          <a:xfrm>
            <a:off x="731084" y="2765859"/>
            <a:ext cx="6205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partition2, DEBUG ,1</a:t>
            </a:r>
          </a:p>
          <a:p>
            <a:r>
              <a:rPr lang="zh-TW" altLang="en-US" dirty="0"/>
              <a:t>partition1, INFO ,1</a:t>
            </a:r>
          </a:p>
          <a:p>
            <a:r>
              <a:rPr lang="zh-TW" altLang="en-US" dirty="0"/>
              <a:t>partition1, INFO ,1</a:t>
            </a:r>
          </a:p>
          <a:p>
            <a:r>
              <a:rPr lang="zh-TW" altLang="en-US" dirty="0"/>
              <a:t>partition1, INFO ,1</a:t>
            </a:r>
          </a:p>
          <a:p>
            <a:r>
              <a:rPr lang="zh-TW" altLang="en-US" dirty="0"/>
              <a:t>partition2, WARN ,1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3F092EA-71B8-45EF-A3C1-0954F8323DFC}"/>
              </a:ext>
            </a:extLst>
          </p:cNvPr>
          <p:cNvSpPr txBox="1"/>
          <p:nvPr/>
        </p:nvSpPr>
        <p:spPr>
          <a:xfrm>
            <a:off x="328489" y="4456289"/>
            <a:ext cx="62055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#Logical data input to the reducer assigned partition1:</a:t>
            </a:r>
          </a:p>
          <a:p>
            <a:r>
              <a:rPr lang="en-US" altLang="zh-TW" b="1" dirty="0"/>
              <a:t>partition</a:t>
            </a:r>
            <a:r>
              <a:rPr lang="zh-TW" altLang="en-US" b="1" dirty="0"/>
              <a:t>1</a:t>
            </a:r>
          </a:p>
          <a:p>
            <a:r>
              <a:rPr lang="zh-TW" altLang="en-US" b="1" dirty="0"/>
              <a:t>INFO,[1,1,1]</a:t>
            </a:r>
            <a:endParaRPr lang="en-US" altLang="zh-TW" b="1" dirty="0"/>
          </a:p>
          <a:p>
            <a:r>
              <a:rPr lang="en-US" altLang="zh-TW" dirty="0"/>
              <a:t>#Logical data input to the reducer assigned partition2:</a:t>
            </a:r>
            <a:endParaRPr lang="zh-TW" altLang="en-US" dirty="0"/>
          </a:p>
          <a:p>
            <a:r>
              <a:rPr lang="en-US" altLang="zh-TW" b="1" dirty="0"/>
              <a:t>Partition</a:t>
            </a:r>
            <a:r>
              <a:rPr lang="zh-TW" altLang="en-US" b="1" dirty="0"/>
              <a:t> 2</a:t>
            </a:r>
          </a:p>
          <a:p>
            <a:r>
              <a:rPr lang="zh-TW" altLang="en-US" b="1" dirty="0"/>
              <a:t>DEBUG[1]</a:t>
            </a:r>
          </a:p>
          <a:p>
            <a:r>
              <a:rPr lang="zh-TW" altLang="en-US" b="1" dirty="0"/>
              <a:t>WARN,[1]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625B77-FABF-47A5-BF14-E39A78EA43BC}"/>
              </a:ext>
            </a:extLst>
          </p:cNvPr>
          <p:cNvSpPr txBox="1"/>
          <p:nvPr/>
        </p:nvSpPr>
        <p:spPr>
          <a:xfrm>
            <a:off x="6970111" y="4713530"/>
            <a:ext cx="6205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例如: </a:t>
            </a:r>
            <a:r>
              <a:rPr lang="en-US" altLang="zh-TW" dirty="0"/>
              <a:t>(</a:t>
            </a:r>
            <a:r>
              <a:rPr lang="zh-TW" altLang="en-US" dirty="0"/>
              <a:t>輸出檔的格式決於</a:t>
            </a:r>
            <a:r>
              <a:rPr lang="en-US" altLang="zh-TW" dirty="0"/>
              <a:t>MapReduce</a:t>
            </a:r>
            <a:r>
              <a:rPr lang="zh-TW" altLang="en-US" dirty="0"/>
              <a:t>任務的作者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>
                <a:highlight>
                  <a:srgbClr val="FFFF00"/>
                </a:highlight>
              </a:rPr>
              <a:t>P1</a:t>
            </a:r>
          </a:p>
          <a:p>
            <a:r>
              <a:rPr lang="zh-TW" altLang="en-US" dirty="0"/>
              <a:t>INFO,3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P2</a:t>
            </a:r>
          </a:p>
          <a:p>
            <a:r>
              <a:rPr lang="zh-TW" altLang="en-US" dirty="0"/>
              <a:t>DEBUG,1</a:t>
            </a:r>
          </a:p>
          <a:p>
            <a:r>
              <a:rPr lang="zh-TW" altLang="en-US" dirty="0"/>
              <a:t>WARN,1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ECFA2C4-0EDC-4921-9F34-D65258E39436}"/>
              </a:ext>
            </a:extLst>
          </p:cNvPr>
          <p:cNvSpPr txBox="1"/>
          <p:nvPr/>
        </p:nvSpPr>
        <p:spPr>
          <a:xfrm>
            <a:off x="6227389" y="149731"/>
            <a:ext cx="7428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Reduce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D6E9F2-64C0-43FA-9B47-A62C1509B1CF}"/>
              </a:ext>
            </a:extLst>
          </p:cNvPr>
          <p:cNvSpPr txBox="1"/>
          <p:nvPr/>
        </p:nvSpPr>
        <p:spPr>
          <a:xfrm>
            <a:off x="6282664" y="728110"/>
            <a:ext cx="62055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觀眾要求 :</a:t>
            </a:r>
          </a:p>
          <a:p>
            <a:r>
              <a:rPr lang="en-US" altLang="zh-TW" dirty="0" err="1"/>
              <a:t>fuction</a:t>
            </a:r>
            <a:r>
              <a:rPr lang="en-US" altLang="zh-TW" dirty="0"/>
              <a:t> reduce (key, </a:t>
            </a:r>
            <a:r>
              <a:rPr lang="en-US" altLang="zh-TW" dirty="0" err="1"/>
              <a:t>interator</a:t>
            </a:r>
            <a:r>
              <a:rPr lang="en-US" altLang="zh-TW" dirty="0"/>
              <a:t>&lt;values)&gt;{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//Initialize a total </a:t>
            </a:r>
            <a:r>
              <a:rPr lang="en-US" altLang="zh-TW" dirty="0" err="1">
                <a:solidFill>
                  <a:srgbClr val="FFC000"/>
                </a:solidFill>
              </a:rPr>
              <a:t>evnt</a:t>
            </a:r>
            <a:r>
              <a:rPr lang="en-US" altLang="zh-TW" dirty="0">
                <a:solidFill>
                  <a:srgbClr val="FFC000"/>
                </a:solidFill>
              </a:rPr>
              <a:t> count.</a:t>
            </a:r>
          </a:p>
          <a:p>
            <a:r>
              <a:rPr lang="en-US" altLang="zh-TW" dirty="0" err="1"/>
              <a:t>totalEvent</a:t>
            </a:r>
            <a:r>
              <a:rPr lang="en-US" altLang="zh-TW" dirty="0"/>
              <a:t> = 0;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//For each value (a number one)</a:t>
            </a:r>
          </a:p>
          <a:p>
            <a:r>
              <a:rPr lang="en-US" altLang="zh-TW" dirty="0"/>
              <a:t>foreach(value in values){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//add the number one to the total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totalEvents</a:t>
            </a:r>
            <a:r>
              <a:rPr lang="en-US" altLang="zh-TW" dirty="0"/>
              <a:t> +=value;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//Emit the severity(the key)and the total events we saw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//Example key : INFO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//Example value : 3.</a:t>
            </a:r>
          </a:p>
          <a:p>
            <a:r>
              <a:rPr lang="en-US" altLang="zh-TW" dirty="0"/>
              <a:t>emit(key , </a:t>
            </a:r>
            <a:r>
              <a:rPr lang="en-US" altLang="zh-TW" dirty="0" err="1"/>
              <a:t>totalEvents</a:t>
            </a:r>
            <a:r>
              <a:rPr lang="en-US" altLang="zh-TW" dirty="0"/>
              <a:t>);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425492" y="3623678"/>
            <a:ext cx="286620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第二個背景程式 接收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jobtracker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的工作指派。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294" y="2780928"/>
            <a:ext cx="2916711" cy="296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是一個主控程序</a:t>
            </a: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擔任工頭的任務</a:t>
            </a: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(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追蹤工作節點健康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&gt; 1.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接受用戶端發起的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job </a:t>
            </a:r>
          </a:p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&gt; 2.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決定在哪一台工作節點上執行 </a:t>
            </a: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job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排程 </a:t>
            </a:r>
          </a:p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&gt;3.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分配到工作節點上執行 </a:t>
            </a: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&gt;4.</a:t>
            </a: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追蹤工作節點健康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517" y="180901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err="1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Jobtracker</a:t>
            </a:r>
            <a:endParaRPr lang="en-US" altLang="zh-CN" sz="2400" b="1" spc="300" dirty="0">
              <a:solidFill>
                <a:schemeClr val="accent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60861" y="4606400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err="1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tasktracker</a:t>
            </a:r>
            <a:endParaRPr lang="en-US" altLang="zh-CN" sz="2400" b="1" spc="300" dirty="0">
              <a:solidFill>
                <a:schemeClr val="accent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4566" y="2286263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425492" y="4581128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458F42-61AC-4B23-BEDA-985EB1C34DEB}"/>
              </a:ext>
            </a:extLst>
          </p:cNvPr>
          <p:cNvSpPr txBox="1"/>
          <p:nvPr/>
        </p:nvSpPr>
        <p:spPr>
          <a:xfrm>
            <a:off x="190550" y="196973"/>
            <a:ext cx="6221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MapReduce</a:t>
            </a:r>
            <a:r>
              <a:rPr lang="zh-TW" altLang="en-US" sz="2800" b="1" dirty="0"/>
              <a:t>背景程式</a:t>
            </a:r>
            <a:endParaRPr lang="zh-CN" altLang="en-US" sz="28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6C766D6-558F-41D8-AFBD-3BFCDB97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72" y="1568406"/>
            <a:ext cx="5305210" cy="3536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6263373" y="1433116"/>
            <a:ext cx="2383646" cy="3634949"/>
          </a:xfrm>
          <a:prstGeom prst="rect">
            <a:avLst/>
          </a:prstGeom>
          <a:solidFill>
            <a:srgbClr val="26262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25124" y="1433117"/>
            <a:ext cx="2738249" cy="3634948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3343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</a:rPr>
              <a:t>工作嘗試</a:t>
            </a:r>
            <a:endParaRPr lang="zh-CN" altLang="en-US" sz="3200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-282192"/>
            <a:ext cx="3593592" cy="2434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2251282"/>
            <a:ext cx="3590544" cy="23957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4745290"/>
            <a:ext cx="3590544" cy="2395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3735" y="2564904"/>
            <a:ext cx="5184576" cy="142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	</a:t>
            </a:r>
            <a:r>
              <a:rPr lang="zh-TW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當</a:t>
            </a:r>
            <a:r>
              <a:rPr lang="en-US" altLang="zh-TW" sz="20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jobtracker</a:t>
            </a:r>
            <a:r>
              <a:rPr lang="zh-TW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收到工作指派 可能工作會失敗，因此會有至少一次的工作嘗試，嘗試到工作完成。</a:t>
            </a:r>
            <a:endParaRPr lang="en-US" altLang="zh-CN" sz="20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48814" y="50131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0706" y="2924357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300" dirty="0">
                <a:latin typeface="+mn-ea"/>
              </a:rPr>
              <a:t>MapReduce</a:t>
            </a:r>
            <a:endParaRPr lang="zh-CN" altLang="en-US" sz="40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1135</Words>
  <Application>Microsoft Office PowerPoint</Application>
  <PresentationFormat>自訂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Josefin Sans</vt:lpstr>
      <vt:lpstr>微软雅黑</vt:lpstr>
      <vt:lpstr>汉仪大圣体简</vt:lpstr>
      <vt:lpstr>造字工房尚雅体演示版常规体</vt:lpstr>
      <vt:lpstr>微软雅黑 Light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徐芬如</cp:lastModifiedBy>
  <cp:revision>84</cp:revision>
  <dcterms:modified xsi:type="dcterms:W3CDTF">2020-11-26T17:38:56Z</dcterms:modified>
</cp:coreProperties>
</file>