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2" r:id="rId6"/>
    <p:sldId id="265" r:id="rId7"/>
    <p:sldId id="266" r:id="rId8"/>
    <p:sldId id="267" r:id="rId9"/>
    <p:sldId id="269" r:id="rId10"/>
    <p:sldId id="261" r:id="rId11"/>
    <p:sldId id="263" r:id="rId12"/>
    <p:sldId id="268" r:id="rId13"/>
    <p:sldId id="259" r:id="rId14"/>
    <p:sldId id="26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29137-9C7C-4474-B52C-F84AE897A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198EAC-1C11-4AEB-842B-21E52B097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DD0C6-F6A2-4F3F-A3A3-2E28B623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68B5BB-61F7-4FAF-A1F9-A1988366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55B65-0BAD-4694-9A4C-4D356EC2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93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0EA55-2201-4A0A-A939-F58A9403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AF3CC9-AD4E-498D-8F33-3A8A23ED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832A8-DD83-4960-BDCA-0D7E23BA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950CFE-8A70-475C-A2D6-D6DEB36F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2DE21A-4A7A-4EC6-AC84-15183657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8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E1F65E-BAE7-43D2-9459-5A12DBA3C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FF7639-BACD-42F0-B487-59DB7570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F2EA65-A71B-45E6-90FA-E2FAF3B4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10B3F-7B0B-4848-9E4C-39EC97A6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B4C883-47B3-47E6-885A-3730A4E9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25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ED796-2D35-43E0-AC7B-1BB3554F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63007-8ADA-45CC-A908-613B9E8B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E1E57-C539-4AD8-8A82-5B6D2044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33B17-80A5-43BE-9D08-45820A7F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266EF-EAE3-4414-8063-6C85673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1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27080-882B-4B87-9AEE-94E7F7DE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614F3B-EC51-452D-93F1-0C5EF576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FEA172-BA7F-4D14-8693-15747BEE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3379EC-6438-4753-BC5D-5C7B917D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82330-37E2-4712-B8BF-6CDBD185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58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31FBE-46C0-4AEF-ACC5-C935A577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FD00C-525F-4F4A-A78C-AE2A8DF03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CD68A8-CA4E-4B4F-8773-7645AC141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BCB86E-AB1E-4DE3-AAA0-035CC7D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36EBE8-4BA1-41A4-B059-611EC06B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FC33E9-5CE2-4BCC-8290-84585C52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86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4E72F-6C2D-4563-A68C-453C75C4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A4C64-9AFE-4748-B470-E50B30344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47E238-4043-4782-B5B7-DBCAEE9D7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9BA369-B2EA-4CD7-94CA-C98C6A52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A95139-D34A-4AAA-B3BF-83D145C4B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946A1A-C6C7-41AF-9449-C510714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0976BB-718F-4ACE-80C1-E8F1FBEA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957ECD-A4C1-4665-81A5-17373150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26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8C3DD-3DDA-4B75-B5A0-381077DA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D724B2-BF39-4A0E-8251-BF5C4B6D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81F810-A3B4-4198-B621-E34B1D75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D3F468-5C36-45AF-BB6E-98931AB3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6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41403A-1B7A-4308-AD9F-719F4CF0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0D24A4-2474-4ABE-81D3-6B51FED1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F30F76-B049-4EC4-9713-247A151E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99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10752-5CAE-42D4-ADC6-0761F6C9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F118A-22C9-417F-938D-6914D250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FCFC0E-EFDB-4CCF-AAB3-9C05F2765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7F7A5C-25B7-4CCC-A408-2D1613E5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D9E0A-61C1-4014-A774-887519D1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F4BB83-EFC3-4C15-ABF0-3A454A25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5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F77-ACD1-40B7-B385-B7F776A8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7AAC6C-B6E4-4D74-8ABA-A6135735C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93DFC2-2276-41E6-B649-7DEC9E94D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E10DB7-B685-412D-9553-BA7B3B30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39F022-02E5-4A67-B1E3-8E899A1F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3C471-C7AF-4B53-9480-69084831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2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1109EB-8206-49BF-8EAD-97297A87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522F06-85A8-4225-B262-64235B5C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9C217-C4E5-4B93-98D7-D60A05E24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729B-5873-41FB-A7A2-B3D3E957F8DE}" type="datetimeFigureOut">
              <a:rPr lang="zh-TW" altLang="en-US" smtClean="0"/>
              <a:t>2021/4/25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B441E4-F216-4309-9B12-5733430D1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E75DBD-A6F9-4A3E-8D39-A1142B37A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2CAD4-C79C-431C-AE68-575EE82FC8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55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9863E-3762-4C26-89AC-CB78FA1AC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Fetal Ultrasound Image Segmentation for Measuring Biometric Parameters Using Multi-Task Deep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921BB4-9C3C-4B81-A862-22DEAFA9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1356" y="5128621"/>
            <a:ext cx="9144000" cy="1655762"/>
          </a:xfrm>
        </p:spPr>
        <p:txBody>
          <a:bodyPr/>
          <a:lstStyle/>
          <a:p>
            <a:r>
              <a:rPr lang="en-US" altLang="zh-TW" dirty="0"/>
              <a:t>111032003</a:t>
            </a:r>
            <a:r>
              <a:rPr lang="zh-TW" altLang="en-US" dirty="0"/>
              <a:t> 黃建傑</a:t>
            </a:r>
          </a:p>
        </p:txBody>
      </p:sp>
    </p:spTree>
    <p:extLst>
      <p:ext uri="{BB962C8B-B14F-4D97-AF65-F5344CB8AC3E}">
        <p14:creationId xmlns:p14="http://schemas.microsoft.com/office/powerpoint/2010/main" val="122243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324F6C-27B4-44FC-B1C0-2153DE70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A.Dataset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360CF-8345-467B-9BC0-DAB4A16C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999 two-dimensional ultrasound images of HC</a:t>
            </a:r>
          </a:p>
          <a:p>
            <a:r>
              <a:rPr lang="en-US" altLang="zh-TW" dirty="0"/>
              <a:t>The size of ultrasound images is (800,540)</a:t>
            </a:r>
          </a:p>
          <a:p>
            <a:r>
              <a:rPr lang="en-US" altLang="zh-TW" dirty="0"/>
              <a:t>Scale of pixel sizes is in the range 0.052 mm to 0.326 mm.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36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FB9A3-3CBC-4D28-ADBF-D764CEC8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B.Augmentation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CE157-ADC7-47FD-BB45-2A94F9B5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image by horizontal and vertical flipping, as well as using fixed rotations from -60 to 60 in steps of 20 degrees.</a:t>
            </a:r>
          </a:p>
          <a:p>
            <a:r>
              <a:rPr lang="en-US" altLang="zh-TW" dirty="0"/>
              <a:t>Remove the corrupted images from the training set and keep images with a complete fetal head. </a:t>
            </a:r>
          </a:p>
          <a:p>
            <a:r>
              <a:rPr lang="en-US" altLang="zh-TW" dirty="0"/>
              <a:t>Generated </a:t>
            </a:r>
            <a:r>
              <a:rPr lang="en-US" altLang="zh-TW" dirty="0">
                <a:solidFill>
                  <a:srgbClr val="FF0000"/>
                </a:solidFill>
              </a:rPr>
              <a:t>8823</a:t>
            </a:r>
            <a:r>
              <a:rPr lang="en-US" altLang="zh-TW" dirty="0"/>
              <a:t> augmented US images in total.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(75%, 25%) </a:t>
            </a:r>
            <a:r>
              <a:rPr lang="en-US" altLang="zh-TW" dirty="0"/>
              <a:t>for training and test. </a:t>
            </a:r>
          </a:p>
          <a:p>
            <a:r>
              <a:rPr lang="en-US" altLang="zh-TW" dirty="0"/>
              <a:t>10% of the training set as validation data.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78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9A855-741B-4AC9-8682-E4204BF0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28A4428-5AA0-41FE-BC19-B36D4335B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84"/>
          <a:stretch/>
        </p:blipFill>
        <p:spPr>
          <a:xfrm>
            <a:off x="211666" y="1524795"/>
            <a:ext cx="4546314" cy="2474912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04A60F9-238E-48A3-A7A8-01FE2507344D}"/>
              </a:ext>
            </a:extLst>
          </p:cNvPr>
          <p:cNvSpPr txBox="1"/>
          <p:nvPr/>
        </p:nvSpPr>
        <p:spPr>
          <a:xfrm>
            <a:off x="5549040" y="1767979"/>
            <a:ext cx="60985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Dice Similarity Coefficient</a:t>
            </a:r>
            <a:br>
              <a:rPr lang="en-US" altLang="zh-TW" sz="3200" dirty="0">
                <a:solidFill>
                  <a:srgbClr val="FF0000"/>
                </a:solidFill>
              </a:rPr>
            </a:b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FC9C75-7D77-4E04-851D-F8CD967E956C}"/>
              </a:ext>
            </a:extLst>
          </p:cNvPr>
          <p:cNvSpPr txBox="1"/>
          <p:nvPr/>
        </p:nvSpPr>
        <p:spPr>
          <a:xfrm>
            <a:off x="5549040" y="2540311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Difference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BADA2E-861D-44AF-B32C-ECA53CBF7784}"/>
              </a:ext>
            </a:extLst>
          </p:cNvPr>
          <p:cNvSpPr txBox="1"/>
          <p:nvPr/>
        </p:nvSpPr>
        <p:spPr>
          <a:xfrm>
            <a:off x="5549040" y="3228460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Absolute Difference 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9BBBB501-CF47-4B34-9C90-220396AAC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7" y="3916609"/>
            <a:ext cx="7371283" cy="160727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28FF58-04FD-456F-8DF4-B365DB967573}"/>
              </a:ext>
            </a:extLst>
          </p:cNvPr>
          <p:cNvSpPr txBox="1"/>
          <p:nvPr/>
        </p:nvSpPr>
        <p:spPr>
          <a:xfrm>
            <a:off x="5549040" y="4427857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>
                <a:solidFill>
                  <a:srgbClr val="FF0000"/>
                </a:solidFill>
              </a:rPr>
              <a:t>Hausdorff</a:t>
            </a:r>
            <a:r>
              <a:rPr lang="en-US" altLang="zh-TW" sz="3200" dirty="0">
                <a:solidFill>
                  <a:srgbClr val="FF0000"/>
                </a:solidFill>
              </a:rPr>
              <a:t> Distance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1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48E083-FE88-4998-9255-95FBEBE59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658" y="569404"/>
            <a:ext cx="5560247" cy="5368100"/>
          </a:xfrm>
        </p:spPr>
      </p:pic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E5DF0D6B-B9A1-4664-BFF1-52B746BAF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10"/>
            <a:ext cx="6600317" cy="14219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B03F975-ACE0-4563-BCE7-AF0D3F26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5" y="4550206"/>
            <a:ext cx="5985645" cy="138729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501DFEA-6E9D-44F6-A31A-07C2C6514085}"/>
              </a:ext>
            </a:extLst>
          </p:cNvPr>
          <p:cNvSpPr txBox="1"/>
          <p:nvPr/>
        </p:nvSpPr>
        <p:spPr>
          <a:xfrm>
            <a:off x="1376030" y="5937504"/>
            <a:ext cx="443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Figure 1. Comparison of segmentation results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712C09-CB4B-47C5-AA2B-CB4B14F81209}"/>
              </a:ext>
            </a:extLst>
          </p:cNvPr>
          <p:cNvSpPr txBox="1"/>
          <p:nvPr/>
        </p:nvSpPr>
        <p:spPr>
          <a:xfrm>
            <a:off x="1280160" y="1631482"/>
            <a:ext cx="356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Table 1. Segmentation of fetal head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D35B01-7C79-43E6-9DF6-80660FBA167B}"/>
              </a:ext>
            </a:extLst>
          </p:cNvPr>
          <p:cNvSpPr txBox="1"/>
          <p:nvPr/>
        </p:nvSpPr>
        <p:spPr>
          <a:xfrm>
            <a:off x="6916615" y="5955389"/>
            <a:ext cx="4610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Figure 2. Comparison of segmentation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598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F303B-FA16-4129-905D-FE56BC97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7B0F2-9D4C-4533-BA9F-18BAD35A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proposed system incorporated an Ellipse Tuner based on fully connected networks. We demonstrated that the performance of a multitask network is better than the single-task network with no Ellipse Tuner and leads to </a:t>
            </a:r>
            <a:r>
              <a:rPr lang="en-US" altLang="zh-TW" dirty="0">
                <a:solidFill>
                  <a:srgbClr val="FF0000"/>
                </a:solidFill>
              </a:rPr>
              <a:t>smoother and cleaner elliptical segmentation results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42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F6354-6EB4-4BF7-9180-91C384BB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201786"/>
            <a:ext cx="10515600" cy="1325563"/>
          </a:xfrm>
        </p:spPr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C5725-73F5-4660-89A9-30267023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在胎兒診斷中，超音波是很普遍的檢查方式，有五種方式來觀察胎兒參數 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腹圍</a:t>
            </a:r>
            <a:r>
              <a:rPr lang="en-US" altLang="zh-TW" dirty="0"/>
              <a:t>(abdominal circumference)</a:t>
            </a:r>
          </a:p>
          <a:p>
            <a:r>
              <a:rPr lang="zh-TW" altLang="en-US" dirty="0"/>
              <a:t>雙頂徑</a:t>
            </a:r>
            <a:r>
              <a:rPr lang="en-US" altLang="zh-TW" dirty="0"/>
              <a:t>(biparietal diameter)</a:t>
            </a:r>
          </a:p>
          <a:p>
            <a:r>
              <a:rPr lang="zh-TW" altLang="en-US" dirty="0"/>
              <a:t>肱股長</a:t>
            </a:r>
            <a:r>
              <a:rPr lang="en-US" altLang="zh-TW" dirty="0"/>
              <a:t>(humerus length)</a:t>
            </a:r>
          </a:p>
          <a:p>
            <a:r>
              <a:rPr lang="zh-TW" altLang="en-US" dirty="0"/>
              <a:t>頭臀長</a:t>
            </a:r>
            <a:r>
              <a:rPr lang="en-US" altLang="zh-TW" dirty="0"/>
              <a:t>(crown-rump length)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頭圍</a:t>
            </a:r>
            <a:r>
              <a:rPr lang="en-US" altLang="zh-TW" dirty="0">
                <a:solidFill>
                  <a:srgbClr val="FF0000"/>
                </a:solidFill>
              </a:rPr>
              <a:t>(Head </a:t>
            </a:r>
            <a:r>
              <a:rPr lang="en-US" altLang="zh-TW" dirty="0" err="1">
                <a:solidFill>
                  <a:srgbClr val="FF0000"/>
                </a:solidFill>
              </a:rPr>
              <a:t>circumference,HC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這篇主要估計</a:t>
            </a:r>
            <a:r>
              <a:rPr lang="en-US" altLang="zh-TW" dirty="0">
                <a:solidFill>
                  <a:srgbClr val="FF0000"/>
                </a:solidFill>
              </a:rPr>
              <a:t>HC</a:t>
            </a:r>
            <a:r>
              <a:rPr lang="zh-TW" altLang="en-US" dirty="0"/>
              <a:t>，來判斷胎兒大小、有無異常及計算孕齡。</a:t>
            </a:r>
          </a:p>
        </p:txBody>
      </p:sp>
    </p:spTree>
    <p:extLst>
      <p:ext uri="{BB962C8B-B14F-4D97-AF65-F5344CB8AC3E}">
        <p14:creationId xmlns:p14="http://schemas.microsoft.com/office/powerpoint/2010/main" val="174349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918B8-AD34-4D4B-A35F-0F8A406C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39" y="455561"/>
            <a:ext cx="10515600" cy="1325563"/>
          </a:xfrm>
        </p:spPr>
        <p:txBody>
          <a:bodyPr/>
          <a:lstStyle/>
          <a:p>
            <a:r>
              <a:rPr lang="zh-TW" altLang="en-US" dirty="0"/>
              <a:t>超音波的優缺點：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比起電腦斷層掃描</a:t>
            </a:r>
            <a:r>
              <a:rPr lang="en-US" altLang="zh-TW" dirty="0"/>
              <a:t>CT</a:t>
            </a:r>
            <a:r>
              <a:rPr lang="zh-TW" altLang="en-US" dirty="0"/>
              <a:t>和核磁共振成像</a:t>
            </a:r>
            <a:r>
              <a:rPr lang="en-US" altLang="zh-TW" dirty="0"/>
              <a:t>MRI)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D711A-2DC6-42EE-9456-4A5AE1A1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74" y="21449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dirty="0"/>
              <a:t>超音波的優點：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 </a:t>
            </a:r>
            <a:r>
              <a:rPr lang="en-US" altLang="zh-TW" sz="3600" dirty="0"/>
              <a:t>1.</a:t>
            </a:r>
            <a:r>
              <a:rPr lang="zh-TW" altLang="en-US" sz="3600" dirty="0"/>
              <a:t>非入侵性、便宜、可攜帶、廣佈</a:t>
            </a:r>
            <a:endParaRPr lang="en-US" altLang="zh-TW" sz="3600" dirty="0"/>
          </a:p>
          <a:p>
            <a:pPr marL="0" indent="0">
              <a:buNone/>
            </a:pPr>
            <a:r>
              <a:rPr lang="zh-TW" altLang="en-US" sz="3600" dirty="0"/>
              <a:t> </a:t>
            </a:r>
            <a:r>
              <a:rPr lang="en-US" altLang="zh-TW" sz="3600" dirty="0"/>
              <a:t>2.</a:t>
            </a:r>
            <a:r>
              <a:rPr lang="zh-TW" altLang="en-US" sz="3600" dirty="0"/>
              <a:t>它能幫助分析身體內部器官的疼痛、腫瘤、感染。 </a:t>
            </a:r>
            <a:endParaRPr lang="en-US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0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0FF6C-B9A5-421C-AEB6-B65B7413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28" y="375399"/>
            <a:ext cx="10781872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超音波的優缺點：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比起電腦斷層掃描</a:t>
            </a:r>
            <a:r>
              <a:rPr lang="en-US" altLang="zh-TW" dirty="0"/>
              <a:t>CT</a:t>
            </a:r>
            <a:r>
              <a:rPr lang="zh-TW" altLang="en-US" dirty="0"/>
              <a:t>和核磁共振成像</a:t>
            </a:r>
            <a:r>
              <a:rPr lang="en-US" altLang="zh-TW" dirty="0"/>
              <a:t>MRI)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BFEC13-D58E-4C7E-B3A6-C6D3504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64" y="1926993"/>
            <a:ext cx="10515600" cy="4461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超音波缺點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 motion blurring (</a:t>
            </a:r>
            <a:r>
              <a:rPr lang="zh-TW" altLang="en-US" dirty="0"/>
              <a:t>模糊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遺失輪廓邊界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有些組織聲音無法穿過的</a:t>
            </a:r>
            <a:r>
              <a:rPr lang="en-US" altLang="zh-TW" dirty="0"/>
              <a:t>acoustic shadows (</a:t>
            </a:r>
            <a:r>
              <a:rPr lang="zh-TW" altLang="en-US" dirty="0"/>
              <a:t>聲影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4. </a:t>
            </a:r>
            <a:r>
              <a:rPr lang="zh-TW" altLang="en-US" dirty="0"/>
              <a:t>雜點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 </a:t>
            </a:r>
            <a:r>
              <a:rPr lang="zh-TW" altLang="en-US" dirty="0"/>
              <a:t>低的</a:t>
            </a:r>
            <a:r>
              <a:rPr lang="en-US" altLang="zh-TW" dirty="0"/>
              <a:t>signal-to-noise ratio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醫學上主要以有經驗豐富的超音波師來判斷及操作</a:t>
            </a:r>
          </a:p>
        </p:txBody>
      </p:sp>
    </p:spTree>
    <p:extLst>
      <p:ext uri="{BB962C8B-B14F-4D97-AF65-F5344CB8AC3E}">
        <p14:creationId xmlns:p14="http://schemas.microsoft.com/office/powerpoint/2010/main" val="351172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FFAC0-2629-4CA7-8D90-856DD03F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57"/>
            <a:ext cx="10515600" cy="1325563"/>
          </a:xfrm>
        </p:spPr>
        <p:txBody>
          <a:bodyPr/>
          <a:lstStyle/>
          <a:p>
            <a:r>
              <a:rPr lang="en-US" altLang="zh-TW" dirty="0"/>
              <a:t>Multi-Task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529392A-D483-4250-8E82-91D0F7A96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1" y="877824"/>
            <a:ext cx="11040459" cy="5876544"/>
          </a:xfrm>
        </p:spPr>
      </p:pic>
    </p:spTree>
    <p:extLst>
      <p:ext uri="{BB962C8B-B14F-4D97-AF65-F5344CB8AC3E}">
        <p14:creationId xmlns:p14="http://schemas.microsoft.com/office/powerpoint/2010/main" val="404524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C7824-53EA-41A7-A086-9DDF5B0E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F5887-ADF0-4CFB-BA21-CDB438C4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Fig. 2 illustrates a block diagram of the proposed system, including two main modules: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A segmentation network and an Ellipse Tuner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8C01E37-3CB3-4DE5-AC4F-25ECEC07E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24"/>
          <a:stretch/>
        </p:blipFill>
        <p:spPr>
          <a:xfrm>
            <a:off x="1079360" y="3267127"/>
            <a:ext cx="7130143" cy="7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5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3DAF2-7602-4113-8A6E-389E1CA4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Segmentation network</a:t>
            </a:r>
            <a:endParaRPr lang="zh-TW" altLang="en-US" dirty="0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C0FFBD17-24A7-4FBA-A9F6-487BBECB8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87" r="40582" b="1687"/>
          <a:stretch/>
        </p:blipFill>
        <p:spPr>
          <a:xfrm>
            <a:off x="838200" y="2438445"/>
            <a:ext cx="4968834" cy="22648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B9EEF11-C881-48D6-8005-938CA579C272}"/>
              </a:ext>
            </a:extLst>
          </p:cNvPr>
          <p:cNvSpPr txBox="1"/>
          <p:nvPr/>
        </p:nvSpPr>
        <p:spPr>
          <a:xfrm>
            <a:off x="5925507" y="3167390"/>
            <a:ext cx="235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Cross-entropy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3AEA42A-A827-4A42-9B03-BECDC8BFD0E0}"/>
              </a:ext>
            </a:extLst>
          </p:cNvPr>
          <p:cNvSpPr txBox="1"/>
          <p:nvPr/>
        </p:nvSpPr>
        <p:spPr>
          <a:xfrm>
            <a:off x="5925507" y="4118523"/>
            <a:ext cx="2080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Dice metric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982D9B6D-2973-4FC1-B861-1064E8A9A7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2"/>
          <a:stretch/>
        </p:blipFill>
        <p:spPr>
          <a:xfrm>
            <a:off x="616822" y="4924528"/>
            <a:ext cx="8583908" cy="114376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B431C2-7E8B-491B-BA6A-B815802563D7}"/>
              </a:ext>
            </a:extLst>
          </p:cNvPr>
          <p:cNvSpPr txBox="1"/>
          <p:nvPr/>
        </p:nvSpPr>
        <p:spPr>
          <a:xfrm>
            <a:off x="5925507" y="5366988"/>
            <a:ext cx="2717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Weighting map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5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3E9E5-745D-4FD8-B0D9-87D5B71D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Ellipse Tuner</a:t>
            </a: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EAD7F3AB-961D-4464-A01E-1DBB2B0EA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7"/>
          <a:stretch/>
        </p:blipFill>
        <p:spPr>
          <a:xfrm>
            <a:off x="838201" y="2006164"/>
            <a:ext cx="6405748" cy="12970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56235C-8D8A-43B4-BD87-244F29B10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9"/>
          <a:stretch/>
        </p:blipFill>
        <p:spPr>
          <a:xfrm>
            <a:off x="838200" y="3554827"/>
            <a:ext cx="6709203" cy="86644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CDDC064-4F16-464D-B443-27893CD390C9}"/>
              </a:ext>
            </a:extLst>
          </p:cNvPr>
          <p:cNvSpPr txBox="1"/>
          <p:nvPr/>
        </p:nvSpPr>
        <p:spPr>
          <a:xfrm>
            <a:off x="6441214" y="3554827"/>
            <a:ext cx="235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Locus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2429CE5-E786-4F9E-9D19-6810B70817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7"/>
          <a:stretch/>
        </p:blipFill>
        <p:spPr>
          <a:xfrm>
            <a:off x="836986" y="4739812"/>
            <a:ext cx="7886945" cy="60024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90C94E-C790-4F47-BC00-3D8A2073EC93}"/>
              </a:ext>
            </a:extLst>
          </p:cNvPr>
          <p:cNvSpPr txBox="1"/>
          <p:nvPr/>
        </p:nvSpPr>
        <p:spPr>
          <a:xfrm>
            <a:off x="7547403" y="4778326"/>
            <a:ext cx="299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Tangential Circle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07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6006704-2E27-4BA5-A270-ECF11F1E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01" y="671447"/>
            <a:ext cx="8096646" cy="5515106"/>
          </a:xfrm>
        </p:spPr>
      </p:pic>
    </p:spTree>
    <p:extLst>
      <p:ext uri="{BB962C8B-B14F-4D97-AF65-F5344CB8AC3E}">
        <p14:creationId xmlns:p14="http://schemas.microsoft.com/office/powerpoint/2010/main" val="157058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431</Words>
  <Application>Microsoft Office PowerPoint</Application>
  <PresentationFormat>寬螢幕</PresentationFormat>
  <Paragraphs>55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Fetal Ultrasound Image Segmentation for Measuring Biometric Parameters Using Multi-Task Deep Learning</vt:lpstr>
      <vt:lpstr>Introduction</vt:lpstr>
      <vt:lpstr>超音波的優缺點： (比起電腦斷層掃描CT和核磁共振成像MRI)</vt:lpstr>
      <vt:lpstr>超音波的優缺點： (比起電腦斷層掃描CT和核磁共振成像MRI)</vt:lpstr>
      <vt:lpstr>Multi-Task</vt:lpstr>
      <vt:lpstr>Proposed method</vt:lpstr>
      <vt:lpstr>Segmentation network</vt:lpstr>
      <vt:lpstr>Ellipse Tuner</vt:lpstr>
      <vt:lpstr>PowerPoint 簡報</vt:lpstr>
      <vt:lpstr>A.Dataset</vt:lpstr>
      <vt:lpstr>B.Augmentation</vt:lpstr>
      <vt:lpstr>Evaluation</vt:lpstr>
      <vt:lpstr>PowerPoint 簡報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建傑 黃</dc:creator>
  <cp:lastModifiedBy>建傑 黃</cp:lastModifiedBy>
  <cp:revision>19</cp:revision>
  <dcterms:created xsi:type="dcterms:W3CDTF">2021-04-20T13:58:29Z</dcterms:created>
  <dcterms:modified xsi:type="dcterms:W3CDTF">2021-04-25T15:23:44Z</dcterms:modified>
</cp:coreProperties>
</file>