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E477F-3848-4465-84AF-9A107A508F43}" v="54" dt="2021-05-24T09:13:37.068"/>
    <p1510:client id="{21F73D6B-1994-4B17-A24F-CE94179A7803}" v="70" dt="2021-05-24T06:16:38.004"/>
    <p1510:client id="{3286EA5C-C712-4946-87B6-003DC7881727}" v="455" dt="2021-05-24T07:55:19.918"/>
    <p1510:client id="{5678DEC5-6528-427F-9035-BD62E48DE537}" v="432" dt="2021-05-24T06:54:22.864"/>
    <p1510:client id="{9792CFA9-9021-477F-8761-BF7802D151F5}" v="10" dt="2021-05-24T06:20:21.772"/>
    <p1510:client id="{FB8790B2-C0D1-4330-8E39-798A5D4B9846}" v="93" dt="2021-05-24T09:31:29.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02" y="53"/>
      </p:cViewPr>
      <p:guideLst/>
    </p:cSldViewPr>
  </p:slideViewPr>
  <p:notesTextViewPr>
    <p:cViewPr>
      <p:scale>
        <a:sx n="1" d="1"/>
        <a:sy n="1" d="1"/>
      </p:scale>
      <p:origin x="0" y="0"/>
    </p:cViewPr>
  </p:notesText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26"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F64AFA-A1FE-481B-9DFC-E54222509226}" type="datetimeFigureOut">
              <a:rPr lang="zh-TW" altLang="en-US" smtClean="0"/>
              <a:t>2021/7/10</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8B47E3-696A-43E1-AAB1-602D092A6BEF}" type="slidenum">
              <a:rPr lang="zh-TW" altLang="en-US" smtClean="0"/>
              <a:t>‹#›</a:t>
            </a:fld>
            <a:endParaRPr lang="zh-TW" altLang="en-US"/>
          </a:p>
        </p:txBody>
      </p:sp>
    </p:spTree>
    <p:extLst>
      <p:ext uri="{BB962C8B-B14F-4D97-AF65-F5344CB8AC3E}">
        <p14:creationId xmlns:p14="http://schemas.microsoft.com/office/powerpoint/2010/main" val="28500441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85C70-0418-4859-9376-7FB70EF51C2B}" type="datetimeFigureOut">
              <a:rPr lang="zh-TW" altLang="en-US" smtClean="0"/>
              <a:t>2021/7/10</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6EC77-112E-421A-9DFB-353801508D28}" type="slidenum">
              <a:rPr lang="zh-TW" altLang="en-US" smtClean="0"/>
              <a:t>‹#›</a:t>
            </a:fld>
            <a:endParaRPr lang="zh-TW" altLang="en-US"/>
          </a:p>
        </p:txBody>
      </p:sp>
    </p:spTree>
    <p:extLst>
      <p:ext uri="{BB962C8B-B14F-4D97-AF65-F5344CB8AC3E}">
        <p14:creationId xmlns:p14="http://schemas.microsoft.com/office/powerpoint/2010/main" val="1972142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5646EC77-112E-421A-9DFB-353801508D28}" type="slidenum">
              <a:rPr lang="zh-TW" altLang="en-US" smtClean="0"/>
              <a:t>0</a:t>
            </a:fld>
            <a:endParaRPr lang="zh-TW" altLang="en-US"/>
          </a:p>
        </p:txBody>
      </p:sp>
    </p:spTree>
    <p:extLst>
      <p:ext uri="{BB962C8B-B14F-4D97-AF65-F5344CB8AC3E}">
        <p14:creationId xmlns:p14="http://schemas.microsoft.com/office/powerpoint/2010/main" val="3997697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5646EC77-112E-421A-9DFB-353801508D28}" type="slidenum">
              <a:rPr lang="zh-TW" altLang="en-US" smtClean="0"/>
              <a:t>1</a:t>
            </a:fld>
            <a:endParaRPr lang="zh-TW" altLang="en-US"/>
          </a:p>
        </p:txBody>
      </p:sp>
    </p:spTree>
    <p:extLst>
      <p:ext uri="{BB962C8B-B14F-4D97-AF65-F5344CB8AC3E}">
        <p14:creationId xmlns:p14="http://schemas.microsoft.com/office/powerpoint/2010/main" val="42496174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569918"/>
            <a:ext cx="7772400" cy="920587"/>
          </a:xfrm>
        </p:spPr>
        <p:txBody>
          <a:bodyPr anchor="b"/>
          <a:lstStyle>
            <a:lvl1pPr algn="ctr">
              <a:defRPr sz="6000" b="1">
                <a:latin typeface="Times New Roman" panose="02020603050405020304" pitchFamily="18" charset="0"/>
                <a:cs typeface="Times New Roman" panose="02020603050405020304" pitchFamily="18" charset="0"/>
              </a:defRPr>
            </a:lvl1pPr>
          </a:lstStyle>
          <a:p>
            <a:endParaRPr lang="en-US" dirty="0"/>
          </a:p>
        </p:txBody>
      </p:sp>
      <p:sp>
        <p:nvSpPr>
          <p:cNvPr id="3" name="Subtitle 2"/>
          <p:cNvSpPr>
            <a:spLocks noGrp="1"/>
          </p:cNvSpPr>
          <p:nvPr>
            <p:ph type="subTitle" idx="1"/>
          </p:nvPr>
        </p:nvSpPr>
        <p:spPr>
          <a:xfrm>
            <a:off x="2503916" y="2827839"/>
            <a:ext cx="4898877" cy="1655762"/>
          </a:xfrm>
        </p:spPr>
        <p:txBody>
          <a:bodyPr/>
          <a:lstStyle>
            <a:lvl1pPr marL="0" indent="0" algn="l">
              <a:buNone/>
              <a:defRPr sz="2400" baseline="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3AC74439-0D21-4A02-82D3-0B7D79BD853E}" type="datetime1">
              <a:rPr lang="zh-TW" altLang="en-US" smtClean="0"/>
              <a:t>2021/7/10</a:t>
            </a:fld>
            <a:endParaRPr lang="zh-TW" altLang="en-US"/>
          </a:p>
        </p:txBody>
      </p:sp>
      <p:sp>
        <p:nvSpPr>
          <p:cNvPr id="5" name="Footer Placeholder 4"/>
          <p:cNvSpPr>
            <a:spLocks noGrp="1"/>
          </p:cNvSpPr>
          <p:nvPr>
            <p:ph type="ftr" sz="quarter" idx="11"/>
          </p:nvPr>
        </p:nvSpPr>
        <p:spPr/>
        <p:txBody>
          <a:bodyPr/>
          <a:lstStyle/>
          <a:p>
            <a:endParaRPr lang="zh-TW" altLang="en-US" dirty="0"/>
          </a:p>
        </p:txBody>
      </p:sp>
      <p:sp>
        <p:nvSpPr>
          <p:cNvPr id="6" name="Slide Number Placeholder 5"/>
          <p:cNvSpPr>
            <a:spLocks noGrp="1"/>
          </p:cNvSpPr>
          <p:nvPr>
            <p:ph type="sldNum" sz="quarter" idx="12"/>
          </p:nvPr>
        </p:nvSpPr>
        <p:spPr/>
        <p:txBody>
          <a:bodyPr/>
          <a:lstStyle/>
          <a:p>
            <a:endParaRPr lang="zh-TW" altLang="en-US" dirty="0"/>
          </a:p>
        </p:txBody>
      </p:sp>
      <p:pic>
        <p:nvPicPr>
          <p:cNvPr id="7" name="圖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777" y="0"/>
            <a:ext cx="2444273" cy="1311999"/>
          </a:xfrm>
          <a:prstGeom prst="rect">
            <a:avLst/>
          </a:prstGeom>
        </p:spPr>
      </p:pic>
      <p:pic>
        <p:nvPicPr>
          <p:cNvPr id="9" name="圖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93323" y="4576099"/>
            <a:ext cx="3063550" cy="1635170"/>
          </a:xfrm>
          <a:prstGeom prst="rect">
            <a:avLst/>
          </a:prstGeom>
        </p:spPr>
      </p:pic>
      <p:pic>
        <p:nvPicPr>
          <p:cNvPr id="10" name="圖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10698" y="4576099"/>
            <a:ext cx="1816604" cy="1511567"/>
          </a:xfrm>
          <a:prstGeom prst="rect">
            <a:avLst/>
          </a:prstGeom>
        </p:spPr>
      </p:pic>
    </p:spTree>
    <p:extLst>
      <p:ext uri="{BB962C8B-B14F-4D97-AF65-F5344CB8AC3E}">
        <p14:creationId xmlns:p14="http://schemas.microsoft.com/office/powerpoint/2010/main" val="27411707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B995235E-D60B-4074-AB45-EA7FC8274F63}" type="datetime1">
              <a:rPr lang="zh-TW" altLang="en-US" smtClean="0"/>
              <a:t>2021/7/10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3683440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8BC4D27D-A3C6-46E6-8A18-CD15DE6CC331}" type="datetime1">
              <a:rPr lang="zh-TW" altLang="en-US" smtClean="0"/>
              <a:t>2021/7/10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8079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zh-TW" altLang="en-US"/>
              <a:t>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F0253B98-C2C9-42F0-8F79-C4F9BB190640}" type="datetime1">
              <a:rPr lang="zh-TW" altLang="en-US" smtClean="0"/>
              <a:t>2021/7/10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endParaRPr lang="zh-TW" altLang="en-US" dirty="0"/>
          </a:p>
        </p:txBody>
      </p:sp>
      <p:pic>
        <p:nvPicPr>
          <p:cNvPr id="7" name="圖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290" y="0"/>
            <a:ext cx="1245906" cy="1245906"/>
          </a:xfrm>
          <a:prstGeom prst="rect">
            <a:avLst/>
          </a:prstGeom>
        </p:spPr>
      </p:pic>
    </p:spTree>
    <p:extLst>
      <p:ext uri="{BB962C8B-B14F-4D97-AF65-F5344CB8AC3E}">
        <p14:creationId xmlns:p14="http://schemas.microsoft.com/office/powerpoint/2010/main" val="4058787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06A2412-48AA-4CD0-8E7B-2EF86A0694A6}" type="datetime1">
              <a:rPr lang="zh-TW" altLang="en-US" smtClean="0"/>
              <a:t>2021/7/10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37092209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AB849143-B7BD-4ECC-82EF-C2561204D86A}" type="datetime1">
              <a:rPr lang="zh-TW" altLang="en-US" smtClean="0"/>
              <a:t>2021/7/10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26371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650CCA9B-974B-459A-B048-BC699ABAA969}" type="datetime1">
              <a:rPr lang="zh-TW" altLang="en-US" smtClean="0"/>
              <a:t>2021/7/10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245900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D4330811-99ED-4D4D-ACCD-1F9B99C2B9E0}" type="datetime1">
              <a:rPr lang="zh-TW" altLang="en-US" smtClean="0"/>
              <a:t>2021/7/10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1315965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4430B8-2558-45B5-8B9B-B839CBB3581D}" type="datetime1">
              <a:rPr lang="zh-TW" altLang="en-US" smtClean="0"/>
              <a:t>2021/7/10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171379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2FE49FF-D8E7-470E-BA09-565A8B726037}" type="datetime1">
              <a:rPr lang="zh-TW" altLang="en-US" smtClean="0"/>
              <a:t>2021/7/10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138448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231C8AB-244D-4DD8-B582-1DBFEF561B1A}" type="datetime1">
              <a:rPr lang="zh-TW" altLang="en-US" smtClean="0"/>
              <a:t>2021/7/10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9645389-3E92-4666-9520-98FE6F8B4834}" type="slidenum">
              <a:rPr lang="zh-TW" altLang="en-US" smtClean="0"/>
              <a:t>‹#›</a:t>
            </a:fld>
            <a:endParaRPr lang="zh-TW" altLang="en-US"/>
          </a:p>
        </p:txBody>
      </p:sp>
    </p:spTree>
    <p:extLst>
      <p:ext uri="{BB962C8B-B14F-4D97-AF65-F5344CB8AC3E}">
        <p14:creationId xmlns:p14="http://schemas.microsoft.com/office/powerpoint/2010/main" val="378872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a:t>
            </a:r>
            <a:r>
              <a:rPr lang="zh-TW" altLang="en-US" dirty="0" smtClean="0"/>
              <a:t>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8CA7C-7B41-499E-BC8B-64DE45511A98}" type="datetime1">
              <a:rPr lang="zh-TW" altLang="en-US" smtClean="0"/>
              <a:t>2021/7/10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TW" dirty="0" smtClean="0"/>
              <a:t>1</a:t>
            </a:r>
            <a:endParaRPr lang="zh-TW" altLang="en-US" dirty="0"/>
          </a:p>
        </p:txBody>
      </p:sp>
    </p:spTree>
    <p:extLst>
      <p:ext uri="{BB962C8B-B14F-4D97-AF65-F5344CB8AC3E}">
        <p14:creationId xmlns:p14="http://schemas.microsoft.com/office/powerpoint/2010/main" val="816569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425513" y="1201884"/>
            <a:ext cx="8578724" cy="1625955"/>
          </a:xfrm>
        </p:spPr>
        <p:txBody>
          <a:bodyPr>
            <a:normAutofit fontScale="90000"/>
          </a:bodyPr>
          <a:lstStyle/>
          <a:p>
            <a:r>
              <a:rPr lang="en-US" altLang="zh-TW" dirty="0"/>
              <a:t>Using Fast DDS Discovery Server as discovery protocol</a:t>
            </a:r>
          </a:p>
        </p:txBody>
      </p:sp>
      <p:sp>
        <p:nvSpPr>
          <p:cNvPr id="5" name="副標題 4"/>
          <p:cNvSpPr>
            <a:spLocks noGrp="1"/>
          </p:cNvSpPr>
          <p:nvPr>
            <p:ph type="subTitle" idx="1"/>
          </p:nvPr>
        </p:nvSpPr>
        <p:spPr>
          <a:xfrm>
            <a:off x="2449596" y="3208084"/>
            <a:ext cx="4898877" cy="1655762"/>
          </a:xfrm>
        </p:spPr>
        <p:txBody>
          <a:bodyPr>
            <a:normAutofit lnSpcReduction="10000"/>
          </a:bodyPr>
          <a:lstStyle/>
          <a:p>
            <a:r>
              <a:rPr lang="en-US" altLang="zh-TW" dirty="0"/>
              <a:t>Date</a:t>
            </a:r>
            <a:r>
              <a:rPr lang="zh-TW" altLang="en-US" dirty="0"/>
              <a:t>：</a:t>
            </a:r>
            <a:r>
              <a:rPr lang="en-US" altLang="zh-TW" dirty="0" smtClean="0"/>
              <a:t>2021.07.10</a:t>
            </a:r>
            <a:endParaRPr lang="en-US" altLang="zh-TW" dirty="0"/>
          </a:p>
          <a:p>
            <a:r>
              <a:rPr lang="en-US" altLang="zh-TW" dirty="0"/>
              <a:t>OS: Ubuntu 20.04 L.T.S</a:t>
            </a:r>
          </a:p>
          <a:p>
            <a:r>
              <a:rPr lang="en-US" altLang="zh-TW" dirty="0"/>
              <a:t>Version: Foxy</a:t>
            </a:r>
          </a:p>
          <a:p>
            <a:r>
              <a:rPr lang="en-US" altLang="zh-TW" dirty="0"/>
              <a:t>Author: </a:t>
            </a:r>
            <a:r>
              <a:rPr lang="en-US" altLang="zh-TW" dirty="0" smtClean="0"/>
              <a:t>Z.M. </a:t>
            </a:r>
            <a:r>
              <a:rPr lang="en-US" altLang="zh-TW" dirty="0"/>
              <a:t>Zhang</a:t>
            </a:r>
          </a:p>
          <a:p>
            <a:endParaRPr lang="zh-TW" altLang="en-US" dirty="0"/>
          </a:p>
        </p:txBody>
      </p:sp>
    </p:spTree>
    <p:extLst>
      <p:ext uri="{BB962C8B-B14F-4D97-AF65-F5344CB8AC3E}">
        <p14:creationId xmlns:p14="http://schemas.microsoft.com/office/powerpoint/2010/main" val="490716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55680"/>
            <a:ext cx="7886700" cy="1325563"/>
          </a:xfrm>
        </p:spPr>
        <p:txBody>
          <a:bodyPr/>
          <a:lstStyle/>
          <a:p>
            <a:pPr algn="ctr"/>
            <a:r>
              <a:rPr lang="en-US" altLang="zh-TW" b="1" dirty="0">
                <a:latin typeface="Times New Roman" panose="02020603050405020304" pitchFamily="18" charset="0"/>
                <a:cs typeface="Times New Roman" panose="02020603050405020304" pitchFamily="18" charset="0"/>
              </a:rPr>
              <a:t>Background</a:t>
            </a:r>
            <a:endParaRPr lang="zh-TW" altLang="en-US" b="1"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190123" y="1056503"/>
            <a:ext cx="8655113" cy="5609217"/>
          </a:xfrm>
        </p:spPr>
        <p:txBody>
          <a:bodyPr>
            <a:normAutofit/>
          </a:bodyPr>
          <a:lstStyle/>
          <a:p>
            <a:pPr marL="0" indent="0" algn="just">
              <a:lnSpc>
                <a:spcPct val="150000"/>
              </a:lnSpc>
              <a:buNone/>
            </a:pPr>
            <a:r>
              <a:rPr lang="en-US" altLang="zh-TW" sz="2000" dirty="0" smtClean="0">
                <a:latin typeface="Times New Roman" panose="02020603050405020304" pitchFamily="18" charset="0"/>
                <a:cs typeface="Times New Roman" panose="02020603050405020304" pitchFamily="18" charset="0"/>
              </a:rPr>
              <a:t>        Starting </a:t>
            </a:r>
            <a:r>
              <a:rPr lang="en-US" altLang="zh-TW" sz="2000" dirty="0">
                <a:latin typeface="Times New Roman" panose="02020603050405020304" pitchFamily="18" charset="0"/>
                <a:cs typeface="Times New Roman" panose="02020603050405020304" pitchFamily="18" charset="0"/>
              </a:rPr>
              <a:t>from ROS 2 Eloquent </a:t>
            </a:r>
            <a:r>
              <a:rPr lang="en-US" altLang="zh-TW" sz="2000" dirty="0" err="1">
                <a:latin typeface="Times New Roman" panose="02020603050405020304" pitchFamily="18" charset="0"/>
                <a:cs typeface="Times New Roman" panose="02020603050405020304" pitchFamily="18" charset="0"/>
              </a:rPr>
              <a:t>Elusor</a:t>
            </a:r>
            <a:r>
              <a:rPr lang="en-US" altLang="zh-TW" sz="2000" dirty="0">
                <a:latin typeface="Times New Roman" panose="02020603050405020304" pitchFamily="18" charset="0"/>
                <a:cs typeface="Times New Roman" panose="02020603050405020304" pitchFamily="18" charset="0"/>
              </a:rPr>
              <a:t>, the Fast DDS Discovery Server protocol is a feature that offers a centralized dynamic discovery mechanism, as opposed to the distributed mechanism used in DDS by default. This tutorial explains how to run some ROS 2 examples using the Fast DDS Discovery Server feature as discovery communication.</a:t>
            </a:r>
            <a:endParaRPr lang="zh-TW" altLang="en-US" dirty="0"/>
          </a:p>
        </p:txBody>
      </p:sp>
      <p:sp>
        <p:nvSpPr>
          <p:cNvPr id="4" name="投影片編號版面配置區 3"/>
          <p:cNvSpPr>
            <a:spLocks noGrp="1"/>
          </p:cNvSpPr>
          <p:nvPr>
            <p:ph type="sldNum" sz="quarter" idx="12"/>
          </p:nvPr>
        </p:nvSpPr>
        <p:spPr/>
        <p:txBody>
          <a:bodyPr/>
          <a:lstStyle/>
          <a:p>
            <a:fld id="{19645389-3E92-4666-9520-98FE6F8B4834}" type="slidenum">
              <a:rPr lang="zh-TW" altLang="en-US" smtClean="0"/>
              <a:t>1</a:t>
            </a:fld>
            <a:endParaRPr lang="zh-TW" altLang="en-US" dirty="0"/>
          </a:p>
        </p:txBody>
      </p:sp>
      <p:pic>
        <p:nvPicPr>
          <p:cNvPr id="5" name="圖片 4"/>
          <p:cNvPicPr>
            <a:picLocks noChangeAspect="1"/>
          </p:cNvPicPr>
          <p:nvPr/>
        </p:nvPicPr>
        <p:blipFill rotWithShape="1">
          <a:blip r:embed="rId3"/>
          <a:srcRect l="29219" t="38306" r="29464" b="27914"/>
          <a:stretch/>
        </p:blipFill>
        <p:spPr>
          <a:xfrm>
            <a:off x="1329143" y="3419437"/>
            <a:ext cx="6377072" cy="2932707"/>
          </a:xfrm>
          <a:prstGeom prst="rect">
            <a:avLst/>
          </a:prstGeom>
        </p:spPr>
      </p:pic>
      <p:sp>
        <p:nvSpPr>
          <p:cNvPr id="6" name="矩形 5"/>
          <p:cNvSpPr/>
          <p:nvPr/>
        </p:nvSpPr>
        <p:spPr>
          <a:xfrm>
            <a:off x="2816860" y="6352144"/>
            <a:ext cx="3512565" cy="369332"/>
          </a:xfrm>
          <a:prstGeom prst="rect">
            <a:avLst/>
          </a:prstGeom>
        </p:spPr>
        <p:txBody>
          <a:bodyPr wrap="none">
            <a:spAutoFit/>
          </a:bodyPr>
          <a:lstStyle/>
          <a:p>
            <a:r>
              <a:rPr lang="en-US" altLang="zh-TW" dirty="0">
                <a:latin typeface="Times New Roman" panose="02020603050405020304" pitchFamily="18" charset="0"/>
                <a:cs typeface="Times New Roman" panose="02020603050405020304" pitchFamily="18" charset="0"/>
              </a:rPr>
              <a:t>DDS Discovery Server Architecture</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355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47730" y="99588"/>
            <a:ext cx="7405735" cy="1032095"/>
          </a:xfrm>
        </p:spPr>
        <p:txBody>
          <a:bodyPr/>
          <a:lstStyle/>
          <a:p>
            <a:pPr algn="ctr"/>
            <a:r>
              <a:rPr lang="en-US" altLang="zh-TW" b="1" dirty="0">
                <a:latin typeface="Times New Roman" panose="02020603050405020304" pitchFamily="18" charset="0"/>
                <a:cs typeface="Times New Roman" panose="02020603050405020304" pitchFamily="18" charset="0"/>
              </a:rPr>
              <a:t>Fast DDS Discovery Server v2</a:t>
            </a:r>
            <a:endParaRPr lang="zh-TW" altLang="en-US" b="1"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30297" y="1131683"/>
            <a:ext cx="8723580" cy="5589793"/>
          </a:xfrm>
        </p:spPr>
        <p:txBody>
          <a:bodyPr>
            <a:normAutofit/>
          </a:bodyPr>
          <a:lstStyle/>
          <a:p>
            <a:pPr marL="0" indent="0" algn="just">
              <a:lnSpc>
                <a:spcPct val="150000"/>
              </a:lnSpc>
              <a:buNone/>
            </a:pPr>
            <a:r>
              <a:rPr lang="en-US" altLang="zh-TW" sz="2000" dirty="0">
                <a:latin typeface="Times New Roman" panose="02020603050405020304" pitchFamily="18" charset="0"/>
                <a:cs typeface="Times New Roman" panose="02020603050405020304" pitchFamily="18" charset="0"/>
              </a:rPr>
              <a:t>The latest ROS 2 Foxy Fitzroy release (December 2020) included a new version, version 2 of the Fast DDS Discovery Server. This version includes a new filter feature that further reduces the number of discovery messages sent. This version uses the topic of the different nodes to decide if two nodes wish to communicate, or if they can be left unmatched (i.e. not discovering each other). The following figure shows the decrease in discovery messages:</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2</a:t>
            </a:r>
            <a:endParaRPr lang="zh-TW" altLang="en-US" dirty="0"/>
          </a:p>
        </p:txBody>
      </p:sp>
      <p:pic>
        <p:nvPicPr>
          <p:cNvPr id="5" name="圖片 4"/>
          <p:cNvPicPr>
            <a:picLocks noChangeAspect="1"/>
          </p:cNvPicPr>
          <p:nvPr/>
        </p:nvPicPr>
        <p:blipFill rotWithShape="1">
          <a:blip r:embed="rId2"/>
          <a:srcRect l="24354" t="27394" r="24536" b="43964"/>
          <a:stretch/>
        </p:blipFill>
        <p:spPr>
          <a:xfrm>
            <a:off x="443617" y="3926578"/>
            <a:ext cx="7935410" cy="2501381"/>
          </a:xfrm>
          <a:prstGeom prst="rect">
            <a:avLst/>
          </a:prstGeom>
        </p:spPr>
      </p:pic>
      <p:sp>
        <p:nvSpPr>
          <p:cNvPr id="6" name="矩形 5"/>
          <p:cNvSpPr/>
          <p:nvPr/>
        </p:nvSpPr>
        <p:spPr>
          <a:xfrm>
            <a:off x="2506858" y="6427959"/>
            <a:ext cx="3954993" cy="369332"/>
          </a:xfrm>
          <a:prstGeom prst="rect">
            <a:avLst/>
          </a:prstGeom>
        </p:spPr>
        <p:txBody>
          <a:bodyPr wrap="none">
            <a:spAutoFit/>
          </a:bodyPr>
          <a:lstStyle/>
          <a:p>
            <a:r>
              <a:rPr lang="en-US" altLang="zh-TW" dirty="0" smtClean="0">
                <a:latin typeface="Times New Roman" panose="02020603050405020304" pitchFamily="18" charset="0"/>
                <a:cs typeface="Times New Roman" panose="02020603050405020304" pitchFamily="18" charset="0"/>
              </a:rPr>
              <a:t>Fast DDS </a:t>
            </a:r>
            <a:r>
              <a:rPr lang="en-US" altLang="zh-TW" dirty="0">
                <a:latin typeface="Times New Roman" panose="02020603050405020304" pitchFamily="18" charset="0"/>
                <a:cs typeface="Times New Roman" panose="02020603050405020304" pitchFamily="18" charset="0"/>
              </a:rPr>
              <a:t>Discovery Server Architecture</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24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92998" y="138790"/>
            <a:ext cx="6822352" cy="992893"/>
          </a:xfrm>
        </p:spPr>
        <p:txBody>
          <a:bodyPr>
            <a:normAutofit/>
          </a:bodyPr>
          <a:lstStyle/>
          <a:p>
            <a:pPr algn="ctr"/>
            <a:r>
              <a:rPr lang="en-US" altLang="zh-TW" b="1" dirty="0" smtClean="0">
                <a:latin typeface="Times New Roman" panose="02020603050405020304" pitchFamily="18" charset="0"/>
                <a:cs typeface="Times New Roman" panose="02020603050405020304" pitchFamily="18" charset="0"/>
              </a:rPr>
              <a:t>Launch node</a:t>
            </a:r>
            <a:endParaRPr lang="zh-TW" altLang="en-US" b="1"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62550" y="1050203"/>
            <a:ext cx="8790915" cy="5558827"/>
          </a:xfrm>
        </p:spPr>
        <p:txBody>
          <a:bodyPr>
            <a:normAutofit fontScale="92500" lnSpcReduction="20000"/>
          </a:bodyPr>
          <a:lstStyle/>
          <a:p>
            <a:pPr marL="0" indent="0">
              <a:lnSpc>
                <a:spcPct val="150000"/>
              </a:lnSpc>
              <a:buNone/>
            </a:pPr>
            <a:r>
              <a:rPr lang="en-US" altLang="zh-TW" sz="2000" dirty="0">
                <a:latin typeface="Times New Roman" panose="02020603050405020304" pitchFamily="18" charset="0"/>
                <a:cs typeface="Times New Roman" panose="02020603050405020304" pitchFamily="18" charset="0"/>
              </a:rPr>
              <a:t>Setup Discovery </a:t>
            </a:r>
            <a:r>
              <a:rPr lang="en-US" altLang="zh-TW" sz="2000" dirty="0" smtClean="0">
                <a:latin typeface="Times New Roman" panose="02020603050405020304" pitchFamily="18" charset="0"/>
                <a:cs typeface="Times New Roman" panose="02020603050405020304" pitchFamily="18" charset="0"/>
              </a:rPr>
              <a:t>Server</a:t>
            </a:r>
          </a:p>
          <a:p>
            <a:pPr marL="0" indent="0">
              <a:lnSpc>
                <a:spcPct val="150000"/>
              </a:lnSpc>
              <a:buNone/>
            </a:pPr>
            <a:r>
              <a:rPr lang="en-US" altLang="zh-TW" sz="2000" dirty="0" smtClean="0">
                <a:latin typeface="Times New Roman" panose="02020603050405020304" pitchFamily="18" charset="0"/>
                <a:cs typeface="Times New Roman" panose="02020603050405020304" pitchFamily="18" charset="0"/>
              </a:rPr>
              <a:t>Command:</a:t>
            </a:r>
          </a:p>
          <a:p>
            <a:pPr marL="288000" indent="0">
              <a:lnSpc>
                <a:spcPct val="150000"/>
              </a:lnSpc>
              <a:buNone/>
            </a:pPr>
            <a:r>
              <a:rPr lang="en-US" altLang="zh-TW" sz="2000" dirty="0">
                <a:latin typeface="Times New Roman" panose="02020603050405020304" pitchFamily="18" charset="0"/>
                <a:cs typeface="Times New Roman" panose="02020603050405020304" pitchFamily="18" charset="0"/>
              </a:rPr>
              <a:t>   fastdds discovery --server-id </a:t>
            </a:r>
            <a:r>
              <a:rPr lang="en-US" altLang="zh-TW" sz="2000" dirty="0" smtClean="0">
                <a:latin typeface="Times New Roman" panose="02020603050405020304" pitchFamily="18" charset="0"/>
                <a:cs typeface="Times New Roman" panose="02020603050405020304" pitchFamily="18" charset="0"/>
              </a:rPr>
              <a:t>0</a:t>
            </a:r>
          </a:p>
          <a:p>
            <a:pPr marL="288000" indent="0">
              <a:lnSpc>
                <a:spcPct val="150000"/>
              </a:lnSpc>
              <a:buNone/>
            </a:pPr>
            <a:r>
              <a:rPr lang="en-US" altLang="zh-TW" sz="2000" dirty="0">
                <a:solidFill>
                  <a:srgbClr val="00B050"/>
                </a:solidFill>
                <a:latin typeface="Times New Roman" panose="02020603050405020304" pitchFamily="18" charset="0"/>
                <a:cs typeface="Times New Roman" panose="02020603050405020304" pitchFamily="18" charset="0"/>
              </a:rPr>
              <a:t> </a:t>
            </a:r>
            <a:r>
              <a:rPr lang="en-US" altLang="zh-TW" sz="2000" dirty="0" smtClean="0">
                <a:solidFill>
                  <a:srgbClr val="00B050"/>
                </a:solidFill>
                <a:latin typeface="Times New Roman" panose="02020603050405020304" pitchFamily="18" charset="0"/>
                <a:cs typeface="Times New Roman" panose="02020603050405020304" pitchFamily="18" charset="0"/>
              </a:rPr>
              <a:t>  ## Launch Listener node.</a:t>
            </a:r>
          </a:p>
          <a:p>
            <a:pPr marL="288000" indent="0">
              <a:lnSpc>
                <a:spcPct val="150000"/>
              </a:lnSpc>
              <a:buNone/>
            </a:pPr>
            <a:r>
              <a:rPr lang="en-US" altLang="zh-TW" sz="2000" dirty="0">
                <a:latin typeface="Times New Roman" panose="02020603050405020304" pitchFamily="18" charset="0"/>
                <a:cs typeface="Times New Roman" panose="02020603050405020304" pitchFamily="18" charset="0"/>
              </a:rPr>
              <a:t>   export </a:t>
            </a:r>
            <a:r>
              <a:rPr lang="en-US" altLang="zh-TW" sz="2000" dirty="0" smtClean="0">
                <a:latin typeface="Times New Roman" panose="02020603050405020304" pitchFamily="18" charset="0"/>
                <a:cs typeface="Times New Roman" panose="02020603050405020304" pitchFamily="18" charset="0"/>
              </a:rPr>
              <a:t>ROS_DISCOVERY_SERVER=127.0.0.1:11811</a:t>
            </a:r>
          </a:p>
          <a:p>
            <a:pPr marL="288000" indent="0">
              <a:lnSpc>
                <a:spcPct val="150000"/>
              </a:lnSpc>
              <a:buNone/>
            </a:pPr>
            <a:r>
              <a:rPr lang="en-US" altLang="zh-TW" sz="2000" dirty="0">
                <a:latin typeface="Times New Roman" panose="02020603050405020304" pitchFamily="18" charset="0"/>
                <a:cs typeface="Times New Roman" panose="02020603050405020304" pitchFamily="18" charset="0"/>
              </a:rPr>
              <a:t>   ros2 run </a:t>
            </a:r>
            <a:r>
              <a:rPr lang="en-US" altLang="zh-TW" sz="2000" dirty="0" err="1">
                <a:latin typeface="Times New Roman" panose="02020603050405020304" pitchFamily="18" charset="0"/>
                <a:cs typeface="Times New Roman" panose="02020603050405020304" pitchFamily="18" charset="0"/>
              </a:rPr>
              <a:t>demo_nodes_cpp</a:t>
            </a:r>
            <a:r>
              <a:rPr lang="en-US" altLang="zh-TW" sz="2000" dirty="0">
                <a:latin typeface="Times New Roman" panose="02020603050405020304" pitchFamily="18" charset="0"/>
                <a:cs typeface="Times New Roman" panose="02020603050405020304" pitchFamily="18" charset="0"/>
              </a:rPr>
              <a:t> listener --</a:t>
            </a:r>
            <a:r>
              <a:rPr lang="en-US" altLang="zh-TW" sz="2000" dirty="0" err="1">
                <a:latin typeface="Times New Roman" panose="02020603050405020304" pitchFamily="18" charset="0"/>
                <a:cs typeface="Times New Roman" panose="02020603050405020304" pitchFamily="18" charset="0"/>
              </a:rPr>
              <a:t>ros-args</a:t>
            </a:r>
            <a:r>
              <a:rPr lang="en-US" altLang="zh-TW" sz="2000" dirty="0">
                <a:latin typeface="Times New Roman" panose="02020603050405020304" pitchFamily="18" charset="0"/>
                <a:cs typeface="Times New Roman" panose="02020603050405020304" pitchFamily="18" charset="0"/>
              </a:rPr>
              <a:t> --remap </a:t>
            </a:r>
            <a:r>
              <a:rPr lang="en-US" altLang="zh-TW" sz="2000" dirty="0" smtClean="0">
                <a:latin typeface="Times New Roman" panose="02020603050405020304" pitchFamily="18" charset="0"/>
                <a:cs typeface="Times New Roman" panose="02020603050405020304" pitchFamily="18" charset="0"/>
              </a:rPr>
              <a:t> </a:t>
            </a:r>
          </a:p>
          <a:p>
            <a:pPr marL="288000" indent="0">
              <a:lnSpc>
                <a:spcPct val="150000"/>
              </a:lnSpc>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__</a:t>
            </a:r>
            <a:r>
              <a:rPr lang="en-US" altLang="zh-TW" sz="2000" dirty="0">
                <a:latin typeface="Times New Roman" panose="02020603050405020304" pitchFamily="18" charset="0"/>
                <a:cs typeface="Times New Roman" panose="02020603050405020304" pitchFamily="18" charset="0"/>
              </a:rPr>
              <a:t>node:=</a:t>
            </a:r>
            <a:r>
              <a:rPr lang="en-US" altLang="zh-TW" sz="2000" dirty="0" err="1" smtClean="0">
                <a:latin typeface="Times New Roman" panose="02020603050405020304" pitchFamily="18" charset="0"/>
                <a:cs typeface="Times New Roman" panose="02020603050405020304" pitchFamily="18" charset="0"/>
              </a:rPr>
              <a:t>listener_discovery_server</a:t>
            </a:r>
            <a:endParaRPr lang="en-US" altLang="zh-TW" sz="2000" dirty="0" smtClean="0">
              <a:latin typeface="Times New Roman" panose="02020603050405020304" pitchFamily="18" charset="0"/>
              <a:cs typeface="Times New Roman" panose="02020603050405020304" pitchFamily="18" charset="0"/>
            </a:endParaRPr>
          </a:p>
          <a:p>
            <a:pPr marL="288000" indent="0">
              <a:lnSpc>
                <a:spcPct val="150000"/>
              </a:lnSpc>
              <a:buNone/>
            </a:pPr>
            <a:r>
              <a:rPr lang="en-US" altLang="zh-TW" sz="2000" dirty="0">
                <a:solidFill>
                  <a:srgbClr val="00B050"/>
                </a:solidFill>
                <a:latin typeface="Times New Roman" panose="02020603050405020304" pitchFamily="18" charset="0"/>
                <a:cs typeface="Times New Roman" panose="02020603050405020304" pitchFamily="18" charset="0"/>
              </a:rPr>
              <a:t>## Launch </a:t>
            </a:r>
            <a:r>
              <a:rPr lang="en-US" altLang="zh-TW" sz="2000" dirty="0" smtClean="0">
                <a:solidFill>
                  <a:srgbClr val="00B050"/>
                </a:solidFill>
                <a:latin typeface="Times New Roman" panose="02020603050405020304" pitchFamily="18" charset="0"/>
                <a:cs typeface="Times New Roman" panose="02020603050405020304" pitchFamily="18" charset="0"/>
              </a:rPr>
              <a:t>talker </a:t>
            </a:r>
            <a:r>
              <a:rPr lang="en-US" altLang="zh-TW" sz="2000" dirty="0">
                <a:solidFill>
                  <a:srgbClr val="00B050"/>
                </a:solidFill>
                <a:latin typeface="Times New Roman" panose="02020603050405020304" pitchFamily="18" charset="0"/>
                <a:cs typeface="Times New Roman" panose="02020603050405020304" pitchFamily="18" charset="0"/>
              </a:rPr>
              <a:t>node</a:t>
            </a:r>
            <a:r>
              <a:rPr lang="en-US" altLang="zh-TW" sz="2000" dirty="0" smtClean="0">
                <a:solidFill>
                  <a:srgbClr val="00B050"/>
                </a:solidFill>
                <a:latin typeface="Times New Roman" panose="02020603050405020304" pitchFamily="18" charset="0"/>
                <a:cs typeface="Times New Roman" panose="02020603050405020304" pitchFamily="18" charset="0"/>
              </a:rPr>
              <a:t>.</a:t>
            </a:r>
          </a:p>
          <a:p>
            <a:pPr marL="288000" indent="0">
              <a:lnSpc>
                <a:spcPct val="150000"/>
              </a:lnSpc>
              <a:buNone/>
            </a:pPr>
            <a:r>
              <a:rPr lang="en-US" altLang="zh-TW" sz="2000" dirty="0" smtClean="0">
                <a:latin typeface="Times New Roman" panose="02020603050405020304" pitchFamily="18" charset="0"/>
                <a:cs typeface="Times New Roman" panose="02020603050405020304" pitchFamily="18" charset="0"/>
              </a:rPr>
              <a:t>   export </a:t>
            </a:r>
            <a:r>
              <a:rPr lang="en-US" altLang="zh-TW" sz="2000" dirty="0">
                <a:latin typeface="Times New Roman" panose="02020603050405020304" pitchFamily="18" charset="0"/>
                <a:cs typeface="Times New Roman" panose="02020603050405020304" pitchFamily="18" charset="0"/>
              </a:rPr>
              <a:t>ROS_DISCOVERY_SERVER=127.0.0.1:11811</a:t>
            </a:r>
          </a:p>
          <a:p>
            <a:pPr marL="288000" indent="0">
              <a:lnSpc>
                <a:spcPct val="150000"/>
              </a:lnSpc>
              <a:buNone/>
            </a:pPr>
            <a:r>
              <a:rPr lang="en-US" altLang="zh-TW" sz="2000" dirty="0">
                <a:latin typeface="Times New Roman" panose="02020603050405020304" pitchFamily="18" charset="0"/>
                <a:cs typeface="Times New Roman" panose="02020603050405020304" pitchFamily="18" charset="0"/>
              </a:rPr>
              <a:t>   ros2 run </a:t>
            </a:r>
            <a:r>
              <a:rPr lang="en-US" altLang="zh-TW" sz="2000" dirty="0" err="1">
                <a:latin typeface="Times New Roman" panose="02020603050405020304" pitchFamily="18" charset="0"/>
                <a:cs typeface="Times New Roman" panose="02020603050405020304" pitchFamily="18" charset="0"/>
              </a:rPr>
              <a:t>demo_nodes_cpp</a:t>
            </a: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talker </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ros-args</a:t>
            </a:r>
            <a:r>
              <a:rPr lang="en-US" altLang="zh-TW" sz="2000" dirty="0">
                <a:latin typeface="Times New Roman" panose="02020603050405020304" pitchFamily="18" charset="0"/>
                <a:cs typeface="Times New Roman" panose="02020603050405020304" pitchFamily="18" charset="0"/>
              </a:rPr>
              <a:t> --remap  </a:t>
            </a:r>
          </a:p>
          <a:p>
            <a:pPr marL="288000" indent="0">
              <a:lnSpc>
                <a:spcPct val="150000"/>
              </a:lnSpc>
              <a:buNone/>
            </a:pPr>
            <a:r>
              <a:rPr lang="en-US" altLang="zh-TW" sz="2000" dirty="0">
                <a:latin typeface="Times New Roman" panose="02020603050405020304" pitchFamily="18" charset="0"/>
                <a:cs typeface="Times New Roman" panose="02020603050405020304" pitchFamily="18" charset="0"/>
              </a:rPr>
              <a:t>                  __node</a:t>
            </a:r>
            <a:r>
              <a:rPr lang="en-US" altLang="zh-TW" sz="2000" dirty="0" smtClean="0">
                <a:latin typeface="Times New Roman" panose="02020603050405020304" pitchFamily="18" charset="0"/>
                <a:cs typeface="Times New Roman" panose="02020603050405020304" pitchFamily="18" charset="0"/>
              </a:rPr>
              <a:t>:=</a:t>
            </a:r>
            <a:r>
              <a:rPr lang="en-US" altLang="zh-TW" sz="2000" dirty="0" err="1" smtClean="0">
                <a:latin typeface="Times New Roman" panose="02020603050405020304" pitchFamily="18" charset="0"/>
                <a:cs typeface="Times New Roman" panose="02020603050405020304" pitchFamily="18" charset="0"/>
              </a:rPr>
              <a:t>talker_discovery_server</a:t>
            </a:r>
            <a:endParaRPr lang="en-US" altLang="zh-TW" sz="2000" dirty="0">
              <a:latin typeface="Times New Roman" panose="02020603050405020304" pitchFamily="18" charset="0"/>
              <a:cs typeface="Times New Roman" panose="02020603050405020304" pitchFamily="18" charset="0"/>
            </a:endParaRPr>
          </a:p>
          <a:p>
            <a:pPr marL="288000" indent="0">
              <a:lnSpc>
                <a:spcPct val="150000"/>
              </a:lnSpc>
              <a:buNone/>
            </a:pPr>
            <a:endParaRPr lang="en-US" altLang="zh-TW" sz="2000" dirty="0">
              <a:solidFill>
                <a:srgbClr val="00B050"/>
              </a:solidFill>
              <a:latin typeface="Times New Roman" panose="02020603050405020304" pitchFamily="18" charset="0"/>
              <a:cs typeface="Times New Roman" panose="02020603050405020304" pitchFamily="18" charset="0"/>
            </a:endParaRPr>
          </a:p>
          <a:p>
            <a:pPr marL="288000" indent="0">
              <a:lnSpc>
                <a:spcPct val="150000"/>
              </a:lnSpc>
              <a:buNone/>
            </a:pPr>
            <a:endParaRPr lang="en-US" altLang="zh-TW" sz="2000" dirty="0" smtClean="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3</a:t>
            </a:r>
            <a:endParaRPr lang="zh-TW" altLang="en-US" dirty="0"/>
          </a:p>
        </p:txBody>
      </p:sp>
    </p:spTree>
    <p:extLst>
      <p:ext uri="{BB962C8B-B14F-4D97-AF65-F5344CB8AC3E}">
        <p14:creationId xmlns:p14="http://schemas.microsoft.com/office/powerpoint/2010/main" val="268490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29736"/>
            <a:ext cx="7886700" cy="666969"/>
          </a:xfrm>
        </p:spPr>
        <p:txBody>
          <a:bodyPr>
            <a:normAutofit fontScale="90000"/>
          </a:bodyPr>
          <a:lstStyle/>
          <a:p>
            <a:pPr algn="ctr"/>
            <a:r>
              <a:rPr lang="en-US" altLang="zh-TW" b="1" dirty="0">
                <a:latin typeface="Times New Roman" panose="02020603050405020304" pitchFamily="18" charset="0"/>
                <a:cs typeface="Times New Roman" panose="02020603050405020304" pitchFamily="18" charset="0"/>
              </a:rPr>
              <a:t>Server Redundancy</a:t>
            </a:r>
            <a:endParaRPr lang="zh-TW" altLang="en-US" b="1"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57458" y="1191882"/>
            <a:ext cx="8678312" cy="5529593"/>
          </a:xfrm>
        </p:spPr>
        <p:txBody>
          <a:bodyPr>
            <a:normAutofit/>
          </a:bodyPr>
          <a:lstStyle/>
          <a:p>
            <a:pPr marL="0" indent="457200" algn="just">
              <a:lnSpc>
                <a:spcPct val="150000"/>
              </a:lnSpc>
              <a:buNone/>
            </a:pPr>
            <a:r>
              <a:rPr lang="en-US" altLang="zh-TW" sz="2000" dirty="0">
                <a:latin typeface="Times New Roman" panose="02020603050405020304" pitchFamily="18" charset="0"/>
                <a:cs typeface="Times New Roman" panose="02020603050405020304" pitchFamily="18" charset="0"/>
              </a:rPr>
              <a:t>By using fastdds tool, multiple discovery servers can be created. Discovery clients (ROS nodes) can connect to as many servers as desired. This allows to have a redundant network that will work even if some servers or nodes shut down unexpectedly. The figure below shows a simple architecture that provides server redundancy.</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4</a:t>
            </a:r>
            <a:endParaRPr lang="zh-TW" altLang="en-US" dirty="0"/>
          </a:p>
        </p:txBody>
      </p:sp>
      <p:pic>
        <p:nvPicPr>
          <p:cNvPr id="5" name="圖片 4"/>
          <p:cNvPicPr>
            <a:picLocks noChangeAspect="1"/>
          </p:cNvPicPr>
          <p:nvPr/>
        </p:nvPicPr>
        <p:blipFill rotWithShape="1">
          <a:blip r:embed="rId2"/>
          <a:srcRect l="42172" t="27158" r="41867" b="39925"/>
          <a:stretch/>
        </p:blipFill>
        <p:spPr>
          <a:xfrm>
            <a:off x="3182293" y="3132232"/>
            <a:ext cx="2779414" cy="3224119"/>
          </a:xfrm>
          <a:prstGeom prst="rect">
            <a:avLst/>
          </a:prstGeom>
        </p:spPr>
      </p:pic>
      <p:sp>
        <p:nvSpPr>
          <p:cNvPr id="6" name="矩形 5"/>
          <p:cNvSpPr/>
          <p:nvPr/>
        </p:nvSpPr>
        <p:spPr>
          <a:xfrm>
            <a:off x="2972812" y="6350039"/>
            <a:ext cx="3198376" cy="369332"/>
          </a:xfrm>
          <a:prstGeom prst="rect">
            <a:avLst/>
          </a:prstGeom>
        </p:spPr>
        <p:txBody>
          <a:bodyPr wrap="none">
            <a:spAutoFit/>
          </a:bodyPr>
          <a:lstStyle/>
          <a:p>
            <a:r>
              <a:rPr lang="en-US" altLang="zh-TW" dirty="0">
                <a:latin typeface="Times New Roman" panose="02020603050405020304" pitchFamily="18" charset="0"/>
                <a:cs typeface="Times New Roman" panose="02020603050405020304" pitchFamily="18" charset="0"/>
              </a:rPr>
              <a:t>Server </a:t>
            </a:r>
            <a:r>
              <a:rPr lang="en-US" altLang="zh-TW" dirty="0" smtClean="0">
                <a:latin typeface="Times New Roman" panose="02020603050405020304" pitchFamily="18" charset="0"/>
                <a:cs typeface="Times New Roman" panose="02020603050405020304" pitchFamily="18" charset="0"/>
              </a:rPr>
              <a:t>Redundancy Architecture</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34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47731" y="120684"/>
            <a:ext cx="6867619" cy="875198"/>
          </a:xfrm>
        </p:spPr>
        <p:txBody>
          <a:bodyPr/>
          <a:lstStyle/>
          <a:p>
            <a:r>
              <a:rPr lang="en-US" altLang="zh-TW" b="1" dirty="0" smtClean="0">
                <a:latin typeface="Times New Roman" panose="02020603050405020304" pitchFamily="18" charset="0"/>
                <a:cs typeface="Times New Roman" panose="02020603050405020304" pitchFamily="18" charset="0"/>
              </a:rPr>
              <a:t>Run Server </a:t>
            </a:r>
            <a:r>
              <a:rPr lang="en-US" altLang="zh-TW" b="1" dirty="0">
                <a:latin typeface="Times New Roman" panose="02020603050405020304" pitchFamily="18" charset="0"/>
                <a:cs typeface="Times New Roman" panose="02020603050405020304" pitchFamily="18" charset="0"/>
              </a:rPr>
              <a:t>Redundancy</a:t>
            </a:r>
            <a:endParaRPr lang="zh-TW" altLang="en-US" dirty="0"/>
          </a:p>
        </p:txBody>
      </p:sp>
      <p:sp>
        <p:nvSpPr>
          <p:cNvPr id="3" name="內容版面配置區 2"/>
          <p:cNvSpPr>
            <a:spLocks noGrp="1"/>
          </p:cNvSpPr>
          <p:nvPr>
            <p:ph idx="1"/>
          </p:nvPr>
        </p:nvSpPr>
        <p:spPr>
          <a:xfrm>
            <a:off x="257458" y="1158845"/>
            <a:ext cx="8714526" cy="3675706"/>
          </a:xfrm>
        </p:spPr>
        <p:txBody>
          <a:bodyPr>
            <a:normAutofit/>
          </a:bodyPr>
          <a:lstStyle/>
          <a:p>
            <a:pPr marL="0" indent="0">
              <a:buNone/>
            </a:pPr>
            <a:r>
              <a:rPr lang="en-US" altLang="zh-TW" sz="2000" dirty="0" smtClean="0">
                <a:latin typeface="Times New Roman" panose="02020603050405020304" pitchFamily="18" charset="0"/>
                <a:cs typeface="Times New Roman" panose="02020603050405020304" pitchFamily="18" charset="0"/>
              </a:rPr>
              <a:t>Command:</a:t>
            </a:r>
          </a:p>
          <a:p>
            <a:pPr marL="0" indent="0">
              <a:buNone/>
            </a:pPr>
            <a:r>
              <a:rPr lang="en-US" altLang="zh-TW" sz="2000" dirty="0" smtClean="0">
                <a:latin typeface="Times New Roman" panose="02020603050405020304" pitchFamily="18" charset="0"/>
                <a:cs typeface="Times New Roman" panose="02020603050405020304" pitchFamily="18" charset="0"/>
              </a:rPr>
              <a:t>    fastdds </a:t>
            </a:r>
            <a:r>
              <a:rPr lang="en-US" altLang="zh-TW" sz="2000" dirty="0">
                <a:latin typeface="Times New Roman" panose="02020603050405020304" pitchFamily="18" charset="0"/>
                <a:cs typeface="Times New Roman" panose="02020603050405020304" pitchFamily="18" charset="0"/>
              </a:rPr>
              <a:t>discovery --server-id 0 --</a:t>
            </a:r>
            <a:r>
              <a:rPr lang="en-US" altLang="zh-TW" sz="2000" dirty="0" err="1">
                <a:latin typeface="Times New Roman" panose="02020603050405020304" pitchFamily="18" charset="0"/>
                <a:cs typeface="Times New Roman" panose="02020603050405020304" pitchFamily="18" charset="0"/>
              </a:rPr>
              <a:t>ip</a:t>
            </a:r>
            <a:r>
              <a:rPr lang="en-US" altLang="zh-TW" sz="2000" dirty="0">
                <a:latin typeface="Times New Roman" panose="02020603050405020304" pitchFamily="18" charset="0"/>
                <a:cs typeface="Times New Roman" panose="02020603050405020304" pitchFamily="18" charset="0"/>
              </a:rPr>
              <a:t>-address 127.0.0.1 --port 11811</a:t>
            </a:r>
          </a:p>
          <a:p>
            <a:pPr marL="0" indent="0">
              <a:buNone/>
            </a:pPr>
            <a:r>
              <a:rPr lang="en-US" altLang="zh-TW" sz="2000" dirty="0" smtClean="0">
                <a:latin typeface="Times New Roman" panose="02020603050405020304" pitchFamily="18" charset="0"/>
                <a:cs typeface="Times New Roman" panose="02020603050405020304" pitchFamily="18" charset="0"/>
              </a:rPr>
              <a:t>    fastdds </a:t>
            </a:r>
            <a:r>
              <a:rPr lang="en-US" altLang="zh-TW" sz="2000" dirty="0">
                <a:latin typeface="Times New Roman" panose="02020603050405020304" pitchFamily="18" charset="0"/>
                <a:cs typeface="Times New Roman" panose="02020603050405020304" pitchFamily="18" charset="0"/>
              </a:rPr>
              <a:t>discovery --server-id 1 --</a:t>
            </a:r>
            <a:r>
              <a:rPr lang="en-US" altLang="zh-TW" sz="2000" dirty="0" err="1">
                <a:latin typeface="Times New Roman" panose="02020603050405020304" pitchFamily="18" charset="0"/>
                <a:cs typeface="Times New Roman" panose="02020603050405020304" pitchFamily="18" charset="0"/>
              </a:rPr>
              <a:t>ip</a:t>
            </a:r>
            <a:r>
              <a:rPr lang="en-US" altLang="zh-TW" sz="2000" dirty="0">
                <a:latin typeface="Times New Roman" panose="02020603050405020304" pitchFamily="18" charset="0"/>
                <a:cs typeface="Times New Roman" panose="02020603050405020304" pitchFamily="18" charset="0"/>
              </a:rPr>
              <a:t>-address 127.0.0.1 --port 11888</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smtClean="0">
                <a:latin typeface="Times New Roman" panose="02020603050405020304" pitchFamily="18" charset="0"/>
                <a:cs typeface="Times New Roman" panose="02020603050405020304" pitchFamily="18" charset="0"/>
              </a:rPr>
              <a:t>    export </a:t>
            </a:r>
            <a:r>
              <a:rPr lang="en-US" altLang="zh-TW" sz="2000" dirty="0">
                <a:latin typeface="Times New Roman" panose="02020603050405020304" pitchFamily="18" charset="0"/>
                <a:cs typeface="Times New Roman" panose="02020603050405020304" pitchFamily="18" charset="0"/>
              </a:rPr>
              <a:t>ROS_DISCOVERY_SERVER="127.0.0.1:11811;127.0.0.1:11888"</a:t>
            </a:r>
          </a:p>
          <a:p>
            <a:pPr marL="0" indent="0">
              <a:buNone/>
            </a:pPr>
            <a:r>
              <a:rPr lang="en-US" altLang="zh-TW" sz="2000" dirty="0" smtClean="0">
                <a:latin typeface="Times New Roman" panose="02020603050405020304" pitchFamily="18" charset="0"/>
                <a:cs typeface="Times New Roman" panose="02020603050405020304" pitchFamily="18" charset="0"/>
              </a:rPr>
              <a:t>    ros2 </a:t>
            </a:r>
            <a:r>
              <a:rPr lang="en-US" altLang="zh-TW" sz="2000" dirty="0">
                <a:latin typeface="Times New Roman" panose="02020603050405020304" pitchFamily="18" charset="0"/>
                <a:cs typeface="Times New Roman" panose="02020603050405020304" pitchFamily="18" charset="0"/>
              </a:rPr>
              <a:t>run </a:t>
            </a:r>
            <a:r>
              <a:rPr lang="en-US" altLang="zh-TW" sz="2000" dirty="0" err="1">
                <a:latin typeface="Times New Roman" panose="02020603050405020304" pitchFamily="18" charset="0"/>
                <a:cs typeface="Times New Roman" panose="02020603050405020304" pitchFamily="18" charset="0"/>
              </a:rPr>
              <a:t>demo_nodes_cpp</a:t>
            </a:r>
            <a:r>
              <a:rPr lang="en-US" altLang="zh-TW" sz="2000" dirty="0">
                <a:latin typeface="Times New Roman" panose="02020603050405020304" pitchFamily="18" charset="0"/>
                <a:cs typeface="Times New Roman" panose="02020603050405020304" pitchFamily="18" charset="0"/>
              </a:rPr>
              <a:t> talker --</a:t>
            </a:r>
            <a:r>
              <a:rPr lang="en-US" altLang="zh-TW" sz="2000" dirty="0" err="1">
                <a:latin typeface="Times New Roman" panose="02020603050405020304" pitchFamily="18" charset="0"/>
                <a:cs typeface="Times New Roman" panose="02020603050405020304" pitchFamily="18" charset="0"/>
              </a:rPr>
              <a:t>ros-args</a:t>
            </a:r>
            <a:r>
              <a:rPr lang="en-US" altLang="zh-TW" sz="2000" dirty="0">
                <a:latin typeface="Times New Roman" panose="02020603050405020304" pitchFamily="18" charset="0"/>
                <a:cs typeface="Times New Roman" panose="02020603050405020304" pitchFamily="18" charset="0"/>
              </a:rPr>
              <a:t> --remap __node:=talker</a:t>
            </a: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r>
              <a:rPr lang="en-US" altLang="zh-TW" sz="2000" dirty="0" smtClean="0">
                <a:latin typeface="Times New Roman" panose="02020603050405020304" pitchFamily="18" charset="0"/>
                <a:cs typeface="Times New Roman" panose="02020603050405020304" pitchFamily="18" charset="0"/>
              </a:rPr>
              <a:t>    export </a:t>
            </a:r>
            <a:r>
              <a:rPr lang="en-US" altLang="zh-TW" sz="2000" dirty="0">
                <a:latin typeface="Times New Roman" panose="02020603050405020304" pitchFamily="18" charset="0"/>
                <a:cs typeface="Times New Roman" panose="02020603050405020304" pitchFamily="18" charset="0"/>
              </a:rPr>
              <a:t>ROS_DISCOVERY_SERVER="127.0.0.1:11811;127.0.0.1:11888"</a:t>
            </a:r>
          </a:p>
          <a:p>
            <a:pPr marL="0" indent="0">
              <a:buNone/>
            </a:pPr>
            <a:r>
              <a:rPr lang="en-US" altLang="zh-TW" sz="2000" dirty="0" smtClean="0">
                <a:latin typeface="Times New Roman" panose="02020603050405020304" pitchFamily="18" charset="0"/>
                <a:cs typeface="Times New Roman" panose="02020603050405020304" pitchFamily="18" charset="0"/>
              </a:rPr>
              <a:t>    ros2 </a:t>
            </a:r>
            <a:r>
              <a:rPr lang="en-US" altLang="zh-TW" sz="2000" dirty="0">
                <a:latin typeface="Times New Roman" panose="02020603050405020304" pitchFamily="18" charset="0"/>
                <a:cs typeface="Times New Roman" panose="02020603050405020304" pitchFamily="18" charset="0"/>
              </a:rPr>
              <a:t>run </a:t>
            </a:r>
            <a:r>
              <a:rPr lang="en-US" altLang="zh-TW" sz="2000" dirty="0" err="1">
                <a:latin typeface="Times New Roman" panose="02020603050405020304" pitchFamily="18" charset="0"/>
                <a:cs typeface="Times New Roman" panose="02020603050405020304" pitchFamily="18" charset="0"/>
              </a:rPr>
              <a:t>demo_nodes_cpp</a:t>
            </a:r>
            <a:r>
              <a:rPr lang="en-US" altLang="zh-TW" sz="2000" dirty="0">
                <a:latin typeface="Times New Roman" panose="02020603050405020304" pitchFamily="18" charset="0"/>
                <a:cs typeface="Times New Roman" panose="02020603050405020304" pitchFamily="18" charset="0"/>
              </a:rPr>
              <a:t> listener --</a:t>
            </a:r>
            <a:r>
              <a:rPr lang="en-US" altLang="zh-TW" sz="2000" dirty="0" err="1">
                <a:latin typeface="Times New Roman" panose="02020603050405020304" pitchFamily="18" charset="0"/>
                <a:cs typeface="Times New Roman" panose="02020603050405020304" pitchFamily="18" charset="0"/>
              </a:rPr>
              <a:t>ros-args</a:t>
            </a:r>
            <a:r>
              <a:rPr lang="en-US" altLang="zh-TW" sz="2000" dirty="0">
                <a:latin typeface="Times New Roman" panose="02020603050405020304" pitchFamily="18" charset="0"/>
                <a:cs typeface="Times New Roman" panose="02020603050405020304" pitchFamily="18" charset="0"/>
              </a:rPr>
              <a:t> --remap __node:=listener</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5</a:t>
            </a:r>
            <a:endParaRPr lang="zh-TW" altLang="en-US" dirty="0"/>
          </a:p>
        </p:txBody>
      </p:sp>
    </p:spTree>
    <p:extLst>
      <p:ext uri="{BB962C8B-B14F-4D97-AF65-F5344CB8AC3E}">
        <p14:creationId xmlns:p14="http://schemas.microsoft.com/office/powerpoint/2010/main" val="301030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11517" y="193643"/>
            <a:ext cx="6903833" cy="838985"/>
          </a:xfrm>
        </p:spPr>
        <p:txBody>
          <a:bodyPr/>
          <a:lstStyle/>
          <a:p>
            <a:pPr algn="ctr"/>
            <a:r>
              <a:rPr lang="en-US" altLang="zh-TW" b="1" dirty="0">
                <a:latin typeface="Times New Roman" panose="02020603050405020304" pitchFamily="18" charset="0"/>
                <a:cs typeface="Times New Roman" panose="02020603050405020304" pitchFamily="18" charset="0"/>
              </a:rPr>
              <a:t>Backup </a:t>
            </a:r>
            <a:r>
              <a:rPr lang="en-US" altLang="zh-TW" b="1" dirty="0" smtClean="0">
                <a:latin typeface="Times New Roman" panose="02020603050405020304" pitchFamily="18" charset="0"/>
                <a:cs typeface="Times New Roman" panose="02020603050405020304" pitchFamily="18" charset="0"/>
              </a:rPr>
              <a:t>Server</a:t>
            </a:r>
            <a:endParaRPr lang="zh-TW" altLang="en-US" b="1"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81481" y="1171849"/>
            <a:ext cx="8243746" cy="5045280"/>
          </a:xfrm>
        </p:spPr>
        <p:txBody>
          <a:bodyPr>
            <a:normAutofit/>
          </a:bodyPr>
          <a:lstStyle/>
          <a:p>
            <a:pPr marL="0" indent="0" algn="just">
              <a:lnSpc>
                <a:spcPct val="150000"/>
              </a:lnSpc>
              <a:buNone/>
            </a:pPr>
            <a:r>
              <a:rPr lang="en-US" altLang="zh-TW" sz="2000" dirty="0">
                <a:latin typeface="Times New Roman" panose="02020603050405020304" pitchFamily="18" charset="0"/>
                <a:cs typeface="Times New Roman" panose="02020603050405020304" pitchFamily="18" charset="0"/>
              </a:rPr>
              <a:t>The Fast DDS Discovery Server allows creating a server with backup functionality. This allows the server to restore the last state it saved in case of a shutdown</a:t>
            </a:r>
            <a:r>
              <a:rPr lang="en-US" altLang="zh-TW"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Command:</a:t>
            </a:r>
          </a:p>
          <a:p>
            <a:pPr marL="0" indent="0" algn="just">
              <a:lnSpc>
                <a:spcPct val="150000"/>
              </a:lnSpc>
              <a:buNone/>
            </a:pPr>
            <a:r>
              <a:rPr lang="en-US" altLang="zh-TW" sz="2000" dirty="0">
                <a:latin typeface="Times New Roman" panose="02020603050405020304" pitchFamily="18" charset="0"/>
                <a:cs typeface="Times New Roman" panose="02020603050405020304" pitchFamily="18" charset="0"/>
              </a:rPr>
              <a:t>      fastdds discovery --server-id 0 --</a:t>
            </a:r>
            <a:r>
              <a:rPr lang="en-US" altLang="zh-TW" sz="2000" dirty="0" err="1">
                <a:latin typeface="Times New Roman" panose="02020603050405020304" pitchFamily="18" charset="0"/>
                <a:cs typeface="Times New Roman" panose="02020603050405020304" pitchFamily="18" charset="0"/>
              </a:rPr>
              <a:t>ip</a:t>
            </a:r>
            <a:r>
              <a:rPr lang="en-US" altLang="zh-TW" sz="2000" dirty="0">
                <a:latin typeface="Times New Roman" panose="02020603050405020304" pitchFamily="18" charset="0"/>
                <a:cs typeface="Times New Roman" panose="02020603050405020304" pitchFamily="18" charset="0"/>
              </a:rPr>
              <a:t>-address 127.0.0.1 --port 11811 </a:t>
            </a:r>
            <a:r>
              <a:rPr lang="en-US" altLang="zh-TW" sz="2000" dirty="0" smtClean="0">
                <a:latin typeface="Times New Roman" panose="02020603050405020304" pitchFamily="18" charset="0"/>
                <a:cs typeface="Times New Roman" panose="02020603050405020304" pitchFamily="18" charset="0"/>
              </a:rPr>
              <a:t>–backup</a:t>
            </a:r>
            <a:endParaRPr lang="en-US" altLang="zh-TW" sz="2000"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zh-TW" sz="2000" dirty="0" smtClean="0">
                <a:latin typeface="Times New Roman" panose="02020603050405020304" pitchFamily="18" charset="0"/>
                <a:cs typeface="Times New Roman" panose="02020603050405020304" pitchFamily="18" charset="0"/>
              </a:rPr>
              <a:t>      export </a:t>
            </a:r>
            <a:r>
              <a:rPr lang="en-US" altLang="zh-TW" sz="2000" dirty="0">
                <a:latin typeface="Times New Roman" panose="02020603050405020304" pitchFamily="18" charset="0"/>
                <a:cs typeface="Times New Roman" panose="02020603050405020304" pitchFamily="18" charset="0"/>
              </a:rPr>
              <a:t>ROS_DISCOVERY_SERVER="127.0.0.1:11811"</a:t>
            </a:r>
          </a:p>
          <a:p>
            <a:pPr marL="0" indent="0" algn="just">
              <a:lnSpc>
                <a:spcPct val="150000"/>
              </a:lnSpc>
              <a:buNone/>
            </a:pPr>
            <a:r>
              <a:rPr lang="en-US" altLang="zh-TW" sz="2000" dirty="0" smtClean="0">
                <a:latin typeface="Times New Roman" panose="02020603050405020304" pitchFamily="18" charset="0"/>
                <a:cs typeface="Times New Roman" panose="02020603050405020304" pitchFamily="18" charset="0"/>
              </a:rPr>
              <a:t>      ros2 </a:t>
            </a:r>
            <a:r>
              <a:rPr lang="en-US" altLang="zh-TW" sz="2000" dirty="0">
                <a:latin typeface="Times New Roman" panose="02020603050405020304" pitchFamily="18" charset="0"/>
                <a:cs typeface="Times New Roman" panose="02020603050405020304" pitchFamily="18" charset="0"/>
              </a:rPr>
              <a:t>run </a:t>
            </a:r>
            <a:r>
              <a:rPr lang="en-US" altLang="zh-TW" sz="2000" dirty="0" err="1">
                <a:latin typeface="Times New Roman" panose="02020603050405020304" pitchFamily="18" charset="0"/>
                <a:cs typeface="Times New Roman" panose="02020603050405020304" pitchFamily="18" charset="0"/>
              </a:rPr>
              <a:t>demo_nodes_cpp</a:t>
            </a:r>
            <a:r>
              <a:rPr lang="en-US" altLang="zh-TW" sz="2000" dirty="0">
                <a:latin typeface="Times New Roman" panose="02020603050405020304" pitchFamily="18" charset="0"/>
                <a:cs typeface="Times New Roman" panose="02020603050405020304" pitchFamily="18" charset="0"/>
              </a:rPr>
              <a:t> talker --</a:t>
            </a:r>
            <a:r>
              <a:rPr lang="en-US" altLang="zh-TW" sz="2000" dirty="0" err="1">
                <a:latin typeface="Times New Roman" panose="02020603050405020304" pitchFamily="18" charset="0"/>
                <a:cs typeface="Times New Roman" panose="02020603050405020304" pitchFamily="18" charset="0"/>
              </a:rPr>
              <a:t>ros-args</a:t>
            </a:r>
            <a:r>
              <a:rPr lang="en-US" altLang="zh-TW" sz="2000" dirty="0">
                <a:latin typeface="Times New Roman" panose="02020603050405020304" pitchFamily="18" charset="0"/>
                <a:cs typeface="Times New Roman" panose="02020603050405020304" pitchFamily="18" charset="0"/>
              </a:rPr>
              <a:t> --remap __node:=talker</a:t>
            </a:r>
          </a:p>
          <a:p>
            <a:pPr marL="0" indent="0" algn="just">
              <a:lnSpc>
                <a:spcPct val="150000"/>
              </a:lnSpc>
              <a:buNone/>
            </a:pPr>
            <a:r>
              <a:rPr lang="en-US" altLang="zh-TW" sz="2000" dirty="0" smtClean="0">
                <a:latin typeface="Times New Roman" panose="02020603050405020304" pitchFamily="18" charset="0"/>
                <a:cs typeface="Times New Roman" panose="02020603050405020304" pitchFamily="18" charset="0"/>
              </a:rPr>
              <a:t>      export </a:t>
            </a:r>
            <a:r>
              <a:rPr lang="en-US" altLang="zh-TW" sz="2000" dirty="0">
                <a:latin typeface="Times New Roman" panose="02020603050405020304" pitchFamily="18" charset="0"/>
                <a:cs typeface="Times New Roman" panose="02020603050405020304" pitchFamily="18" charset="0"/>
              </a:rPr>
              <a:t>ROS_DISCOVERY_SERVER="127.0.0.1:11811"</a:t>
            </a:r>
          </a:p>
          <a:p>
            <a:pPr marL="0" indent="0" algn="just">
              <a:lnSpc>
                <a:spcPct val="150000"/>
              </a:lnSpc>
              <a:buNone/>
            </a:pPr>
            <a:r>
              <a:rPr lang="en-US" altLang="zh-TW" sz="2000" dirty="0" smtClean="0">
                <a:latin typeface="Times New Roman" panose="02020603050405020304" pitchFamily="18" charset="0"/>
                <a:cs typeface="Times New Roman" panose="02020603050405020304" pitchFamily="18" charset="0"/>
              </a:rPr>
              <a:t>      ros2 </a:t>
            </a:r>
            <a:r>
              <a:rPr lang="en-US" altLang="zh-TW" sz="2000" dirty="0">
                <a:latin typeface="Times New Roman" panose="02020603050405020304" pitchFamily="18" charset="0"/>
                <a:cs typeface="Times New Roman" panose="02020603050405020304" pitchFamily="18" charset="0"/>
              </a:rPr>
              <a:t>run </a:t>
            </a:r>
            <a:r>
              <a:rPr lang="en-US" altLang="zh-TW" sz="2000" dirty="0" err="1">
                <a:latin typeface="Times New Roman" panose="02020603050405020304" pitchFamily="18" charset="0"/>
                <a:cs typeface="Times New Roman" panose="02020603050405020304" pitchFamily="18" charset="0"/>
              </a:rPr>
              <a:t>demo_nodes_cpp</a:t>
            </a:r>
            <a:r>
              <a:rPr lang="en-US" altLang="zh-TW" sz="2000" dirty="0">
                <a:latin typeface="Times New Roman" panose="02020603050405020304" pitchFamily="18" charset="0"/>
                <a:cs typeface="Times New Roman" panose="02020603050405020304" pitchFamily="18" charset="0"/>
              </a:rPr>
              <a:t> listener --</a:t>
            </a:r>
            <a:r>
              <a:rPr lang="en-US" altLang="zh-TW" sz="2000" dirty="0" err="1">
                <a:latin typeface="Times New Roman" panose="02020603050405020304" pitchFamily="18" charset="0"/>
                <a:cs typeface="Times New Roman" panose="02020603050405020304" pitchFamily="18" charset="0"/>
              </a:rPr>
              <a:t>ros-args</a:t>
            </a:r>
            <a:r>
              <a:rPr lang="en-US" altLang="zh-TW" sz="2000" dirty="0">
                <a:latin typeface="Times New Roman" panose="02020603050405020304" pitchFamily="18" charset="0"/>
                <a:cs typeface="Times New Roman" panose="02020603050405020304" pitchFamily="18" charset="0"/>
              </a:rPr>
              <a:t> --remap __node:=listener</a:t>
            </a:r>
          </a:p>
        </p:txBody>
      </p:sp>
      <p:sp>
        <p:nvSpPr>
          <p:cNvPr id="4" name="投影片編號版面配置區 3"/>
          <p:cNvSpPr>
            <a:spLocks noGrp="1"/>
          </p:cNvSpPr>
          <p:nvPr>
            <p:ph type="sldNum" sz="quarter" idx="12"/>
          </p:nvPr>
        </p:nvSpPr>
        <p:spPr/>
        <p:txBody>
          <a:bodyPr/>
          <a:lstStyle/>
          <a:p>
            <a:r>
              <a:rPr lang="en-US" altLang="zh-TW" dirty="0" smtClean="0"/>
              <a:t>6</a:t>
            </a:r>
            <a:endParaRPr lang="zh-TW" altLang="en-US" dirty="0"/>
          </a:p>
        </p:txBody>
      </p:sp>
      <p:pic>
        <p:nvPicPr>
          <p:cNvPr id="5" name="圖片 4"/>
          <p:cNvPicPr>
            <a:picLocks noChangeAspect="1"/>
          </p:cNvPicPr>
          <p:nvPr/>
        </p:nvPicPr>
        <p:blipFill rotWithShape="1">
          <a:blip r:embed="rId2"/>
          <a:srcRect l="44686" t="26698" r="44938" b="39323"/>
          <a:stretch/>
        </p:blipFill>
        <p:spPr>
          <a:xfrm>
            <a:off x="7722605" y="3748867"/>
            <a:ext cx="1339914" cy="2468262"/>
          </a:xfrm>
          <a:prstGeom prst="rect">
            <a:avLst/>
          </a:prstGeom>
        </p:spPr>
      </p:pic>
    </p:spTree>
    <p:extLst>
      <p:ext uri="{BB962C8B-B14F-4D97-AF65-F5344CB8AC3E}">
        <p14:creationId xmlns:p14="http://schemas.microsoft.com/office/powerpoint/2010/main" val="1925297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20981" y="175003"/>
            <a:ext cx="7510415" cy="766557"/>
          </a:xfrm>
        </p:spPr>
        <p:txBody>
          <a:bodyPr/>
          <a:lstStyle/>
          <a:p>
            <a:pPr algn="ctr"/>
            <a:r>
              <a:rPr lang="en-US" altLang="zh-TW" b="1" dirty="0">
                <a:latin typeface="Times New Roman" panose="02020603050405020304" pitchFamily="18" charset="0"/>
                <a:cs typeface="Times New Roman" panose="02020603050405020304" pitchFamily="18" charset="0"/>
              </a:rPr>
              <a:t>Discovery partitions</a:t>
            </a:r>
            <a:endParaRPr lang="zh-TW" altLang="en-US" b="1"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190123" y="1050202"/>
            <a:ext cx="8655113" cy="5671274"/>
          </a:xfrm>
        </p:spPr>
        <p:txBody>
          <a:bodyPr>
            <a:normAutofit/>
          </a:bodyPr>
          <a:lstStyle/>
          <a:p>
            <a:pPr marL="0" indent="457200" algn="just">
              <a:lnSpc>
                <a:spcPct val="150000"/>
              </a:lnSpc>
              <a:buNone/>
            </a:pPr>
            <a:r>
              <a:rPr lang="en-US" altLang="zh-TW" sz="2000" dirty="0">
                <a:latin typeface="Times New Roman" panose="02020603050405020304" pitchFamily="18" charset="0"/>
                <a:cs typeface="Times New Roman" panose="02020603050405020304" pitchFamily="18" charset="0"/>
              </a:rPr>
              <a:t>Communication with discovery servers can be split to create virtual partitions in the discovery information. This means that two endpoints will only know about each other if there is a shared discovery server or a network of discovery servers between them. We are going to execute an example with two independent servers. The following figure shows the architecture.</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7</a:t>
            </a:r>
            <a:endParaRPr lang="zh-TW" altLang="en-US" dirty="0"/>
          </a:p>
        </p:txBody>
      </p:sp>
      <p:pic>
        <p:nvPicPr>
          <p:cNvPr id="5" name="圖片 4"/>
          <p:cNvPicPr>
            <a:picLocks noChangeAspect="1"/>
          </p:cNvPicPr>
          <p:nvPr/>
        </p:nvPicPr>
        <p:blipFill rotWithShape="1">
          <a:blip r:embed="rId2"/>
          <a:srcRect l="24249" t="29354" r="24625" b="32739"/>
          <a:stretch/>
        </p:blipFill>
        <p:spPr>
          <a:xfrm>
            <a:off x="407405" y="3404103"/>
            <a:ext cx="7727957" cy="3223034"/>
          </a:xfrm>
          <a:prstGeom prst="rect">
            <a:avLst/>
          </a:prstGeom>
        </p:spPr>
      </p:pic>
    </p:spTree>
    <p:extLst>
      <p:ext uri="{BB962C8B-B14F-4D97-AF65-F5344CB8AC3E}">
        <p14:creationId xmlns:p14="http://schemas.microsoft.com/office/powerpoint/2010/main" val="99634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38790"/>
            <a:ext cx="7886700" cy="911413"/>
          </a:xfrm>
        </p:spPr>
        <p:txBody>
          <a:bodyPr/>
          <a:lstStyle/>
          <a:p>
            <a:pPr algn="ctr"/>
            <a:r>
              <a:rPr lang="en-US" altLang="zh-TW" b="1" dirty="0">
                <a:latin typeface="Times New Roman" panose="02020603050405020304" pitchFamily="18" charset="0"/>
                <a:cs typeface="Times New Roman" panose="02020603050405020304" pitchFamily="18" charset="0"/>
              </a:rPr>
              <a:t>Discovery partitions</a:t>
            </a:r>
            <a:endParaRPr lang="zh-TW" altLang="en-US" dirty="0"/>
          </a:p>
        </p:txBody>
      </p:sp>
      <p:sp>
        <p:nvSpPr>
          <p:cNvPr id="3" name="內容版面配置區 2"/>
          <p:cNvSpPr>
            <a:spLocks noGrp="1"/>
          </p:cNvSpPr>
          <p:nvPr>
            <p:ph idx="1"/>
          </p:nvPr>
        </p:nvSpPr>
        <p:spPr>
          <a:xfrm>
            <a:off x="409386" y="1460500"/>
            <a:ext cx="8325227" cy="5067049"/>
          </a:xfrm>
        </p:spPr>
        <p:txBody>
          <a:bodyPr>
            <a:noAutofit/>
          </a:bodyPr>
          <a:lstStyle/>
          <a:p>
            <a:pPr marL="0" indent="0">
              <a:buNone/>
            </a:pPr>
            <a:r>
              <a:rPr lang="en-US" altLang="zh-TW" sz="2000" dirty="0" smtClean="0">
                <a:latin typeface="Times New Roman" panose="02020603050405020304" pitchFamily="18" charset="0"/>
                <a:cs typeface="Times New Roman" panose="02020603050405020304" pitchFamily="18" charset="0"/>
              </a:rPr>
              <a:t>Command:</a:t>
            </a:r>
          </a:p>
          <a:p>
            <a:pPr marL="0" indent="457200">
              <a:buNone/>
            </a:pPr>
            <a:r>
              <a:rPr lang="en-US" altLang="zh-TW" sz="2000" dirty="0" smtClean="0">
                <a:latin typeface="Times New Roman" panose="02020603050405020304" pitchFamily="18" charset="0"/>
                <a:cs typeface="Times New Roman" panose="02020603050405020304" pitchFamily="18" charset="0"/>
              </a:rPr>
              <a:t>fastdds </a:t>
            </a:r>
            <a:r>
              <a:rPr lang="en-US" altLang="zh-TW" sz="2000" dirty="0">
                <a:latin typeface="Times New Roman" panose="02020603050405020304" pitchFamily="18" charset="0"/>
                <a:cs typeface="Times New Roman" panose="02020603050405020304" pitchFamily="18" charset="0"/>
              </a:rPr>
              <a:t>discovery --server-id 0 --</a:t>
            </a:r>
            <a:r>
              <a:rPr lang="en-US" altLang="zh-TW" sz="2000" dirty="0" err="1">
                <a:latin typeface="Times New Roman" panose="02020603050405020304" pitchFamily="18" charset="0"/>
                <a:cs typeface="Times New Roman" panose="02020603050405020304" pitchFamily="18" charset="0"/>
              </a:rPr>
              <a:t>ip</a:t>
            </a:r>
            <a:r>
              <a:rPr lang="en-US" altLang="zh-TW" sz="2000" dirty="0">
                <a:latin typeface="Times New Roman" panose="02020603050405020304" pitchFamily="18" charset="0"/>
                <a:cs typeface="Times New Roman" panose="02020603050405020304" pitchFamily="18" charset="0"/>
              </a:rPr>
              <a:t>-address 127.0.0.1 --port </a:t>
            </a:r>
            <a:r>
              <a:rPr lang="en-US" altLang="zh-TW" sz="2000" dirty="0" smtClean="0">
                <a:latin typeface="Times New Roman" panose="02020603050405020304" pitchFamily="18" charset="0"/>
                <a:cs typeface="Times New Roman" panose="02020603050405020304" pitchFamily="18" charset="0"/>
              </a:rPr>
              <a:t>11811</a:t>
            </a:r>
            <a:endParaRPr lang="en-US" altLang="zh-TW" sz="2000" dirty="0">
              <a:latin typeface="Times New Roman" panose="02020603050405020304" pitchFamily="18" charset="0"/>
              <a:cs typeface="Times New Roman" panose="02020603050405020304" pitchFamily="18" charset="0"/>
            </a:endParaRPr>
          </a:p>
          <a:p>
            <a:pPr marL="0" indent="457200">
              <a:buNone/>
            </a:pPr>
            <a:r>
              <a:rPr lang="en-US" altLang="zh-TW" sz="2000" dirty="0">
                <a:latin typeface="Times New Roman" panose="02020603050405020304" pitchFamily="18" charset="0"/>
                <a:cs typeface="Times New Roman" panose="02020603050405020304" pitchFamily="18" charset="0"/>
              </a:rPr>
              <a:t>fastdds discovery --server-id 1 --</a:t>
            </a:r>
            <a:r>
              <a:rPr lang="en-US" altLang="zh-TW" sz="2000" dirty="0" err="1">
                <a:latin typeface="Times New Roman" panose="02020603050405020304" pitchFamily="18" charset="0"/>
                <a:cs typeface="Times New Roman" panose="02020603050405020304" pitchFamily="18" charset="0"/>
              </a:rPr>
              <a:t>ip</a:t>
            </a:r>
            <a:r>
              <a:rPr lang="en-US" altLang="zh-TW" sz="2000" dirty="0">
                <a:latin typeface="Times New Roman" panose="02020603050405020304" pitchFamily="18" charset="0"/>
                <a:cs typeface="Times New Roman" panose="02020603050405020304" pitchFamily="18" charset="0"/>
              </a:rPr>
              <a:t>-address 127.0.0.1 --port </a:t>
            </a:r>
            <a:r>
              <a:rPr lang="en-US" altLang="zh-TW" sz="2000" dirty="0" smtClean="0">
                <a:latin typeface="Times New Roman" panose="02020603050405020304" pitchFamily="18" charset="0"/>
                <a:cs typeface="Times New Roman" panose="02020603050405020304" pitchFamily="18" charset="0"/>
              </a:rPr>
              <a:t>11888</a:t>
            </a:r>
            <a:endParaRPr lang="en-US" altLang="zh-TW" sz="2000" dirty="0">
              <a:latin typeface="Times New Roman" panose="02020603050405020304" pitchFamily="18" charset="0"/>
              <a:cs typeface="Times New Roman" panose="02020603050405020304" pitchFamily="18" charset="0"/>
            </a:endParaRPr>
          </a:p>
          <a:p>
            <a:pPr marL="0" indent="457200">
              <a:buNone/>
            </a:pPr>
            <a:r>
              <a:rPr lang="en-US" altLang="zh-TW" sz="2000" dirty="0">
                <a:latin typeface="Times New Roman" panose="02020603050405020304" pitchFamily="18" charset="0"/>
                <a:cs typeface="Times New Roman" panose="02020603050405020304" pitchFamily="18" charset="0"/>
              </a:rPr>
              <a:t>export ROS_DISCOVERY_SERVER="127.0.0.1:11811;127.0.0.1:11888"</a:t>
            </a:r>
          </a:p>
          <a:p>
            <a:pPr marL="0" indent="457200">
              <a:buNone/>
            </a:pPr>
            <a:r>
              <a:rPr lang="en-US" altLang="zh-TW" sz="2000" dirty="0">
                <a:latin typeface="Times New Roman" panose="02020603050405020304" pitchFamily="18" charset="0"/>
                <a:cs typeface="Times New Roman" panose="02020603050405020304" pitchFamily="18" charset="0"/>
              </a:rPr>
              <a:t>ros2 run </a:t>
            </a:r>
            <a:r>
              <a:rPr lang="en-US" altLang="zh-TW" sz="2000" dirty="0" err="1">
                <a:latin typeface="Times New Roman" panose="02020603050405020304" pitchFamily="18" charset="0"/>
                <a:cs typeface="Times New Roman" panose="02020603050405020304" pitchFamily="18" charset="0"/>
              </a:rPr>
              <a:t>demo_nodes_cpp</a:t>
            </a:r>
            <a:r>
              <a:rPr lang="en-US" altLang="zh-TW" sz="2000" dirty="0">
                <a:latin typeface="Times New Roman" panose="02020603050405020304" pitchFamily="18" charset="0"/>
                <a:cs typeface="Times New Roman" panose="02020603050405020304" pitchFamily="18" charset="0"/>
              </a:rPr>
              <a:t> talker --</a:t>
            </a:r>
            <a:r>
              <a:rPr lang="en-US" altLang="zh-TW" sz="2000" dirty="0" err="1">
                <a:latin typeface="Times New Roman" panose="02020603050405020304" pitchFamily="18" charset="0"/>
                <a:cs typeface="Times New Roman" panose="02020603050405020304" pitchFamily="18" charset="0"/>
              </a:rPr>
              <a:t>ros-args</a:t>
            </a:r>
            <a:r>
              <a:rPr lang="en-US" altLang="zh-TW" sz="2000" dirty="0">
                <a:latin typeface="Times New Roman" panose="02020603050405020304" pitchFamily="18" charset="0"/>
                <a:cs typeface="Times New Roman" panose="02020603050405020304" pitchFamily="18" charset="0"/>
              </a:rPr>
              <a:t> --remap __node:=</a:t>
            </a:r>
            <a:r>
              <a:rPr lang="en-US" altLang="zh-TW" sz="2000" dirty="0" smtClean="0">
                <a:latin typeface="Times New Roman" panose="02020603050405020304" pitchFamily="18" charset="0"/>
                <a:cs typeface="Times New Roman" panose="02020603050405020304" pitchFamily="18" charset="0"/>
              </a:rPr>
              <a:t>talker_1</a:t>
            </a:r>
            <a:endParaRPr lang="en-US" altLang="zh-TW" sz="2000" dirty="0">
              <a:latin typeface="Times New Roman" panose="02020603050405020304" pitchFamily="18" charset="0"/>
              <a:cs typeface="Times New Roman" panose="02020603050405020304" pitchFamily="18" charset="0"/>
            </a:endParaRPr>
          </a:p>
          <a:p>
            <a:pPr marL="0" indent="457200">
              <a:buNone/>
            </a:pPr>
            <a:r>
              <a:rPr lang="en-US" altLang="zh-TW" sz="2000" dirty="0">
                <a:latin typeface="Times New Roman" panose="02020603050405020304" pitchFamily="18" charset="0"/>
                <a:cs typeface="Times New Roman" panose="02020603050405020304" pitchFamily="18" charset="0"/>
              </a:rPr>
              <a:t>export ROS_DISCOVERY_SERVER="127.0.0.1:11811;127.0.0.1:11888"</a:t>
            </a:r>
          </a:p>
          <a:p>
            <a:pPr marL="0" indent="457200">
              <a:buNone/>
            </a:pPr>
            <a:r>
              <a:rPr lang="en-US" altLang="zh-TW" sz="2000" dirty="0">
                <a:latin typeface="Times New Roman" panose="02020603050405020304" pitchFamily="18" charset="0"/>
                <a:cs typeface="Times New Roman" panose="02020603050405020304" pitchFamily="18" charset="0"/>
              </a:rPr>
              <a:t>ros2 run </a:t>
            </a:r>
            <a:r>
              <a:rPr lang="en-US" altLang="zh-TW" sz="2000" dirty="0" err="1">
                <a:latin typeface="Times New Roman" panose="02020603050405020304" pitchFamily="18" charset="0"/>
                <a:cs typeface="Times New Roman" panose="02020603050405020304" pitchFamily="18" charset="0"/>
              </a:rPr>
              <a:t>demo_nodes_cpp</a:t>
            </a:r>
            <a:r>
              <a:rPr lang="en-US" altLang="zh-TW" sz="2000" dirty="0">
                <a:latin typeface="Times New Roman" panose="02020603050405020304" pitchFamily="18" charset="0"/>
                <a:cs typeface="Times New Roman" panose="02020603050405020304" pitchFamily="18" charset="0"/>
              </a:rPr>
              <a:t> listener --</a:t>
            </a:r>
            <a:r>
              <a:rPr lang="en-US" altLang="zh-TW" sz="2000" dirty="0" err="1">
                <a:latin typeface="Times New Roman" panose="02020603050405020304" pitchFamily="18" charset="0"/>
                <a:cs typeface="Times New Roman" panose="02020603050405020304" pitchFamily="18" charset="0"/>
              </a:rPr>
              <a:t>ros-args</a:t>
            </a:r>
            <a:r>
              <a:rPr lang="en-US" altLang="zh-TW" sz="2000" dirty="0">
                <a:latin typeface="Times New Roman" panose="02020603050405020304" pitchFamily="18" charset="0"/>
                <a:cs typeface="Times New Roman" panose="02020603050405020304" pitchFamily="18" charset="0"/>
              </a:rPr>
              <a:t> --remap __node:=</a:t>
            </a:r>
            <a:r>
              <a:rPr lang="en-US" altLang="zh-TW" sz="2000" dirty="0" smtClean="0">
                <a:latin typeface="Times New Roman" panose="02020603050405020304" pitchFamily="18" charset="0"/>
                <a:cs typeface="Times New Roman" panose="02020603050405020304" pitchFamily="18" charset="0"/>
              </a:rPr>
              <a:t>listener_1</a:t>
            </a:r>
            <a:endParaRPr lang="en-US" altLang="zh-TW" sz="2000" dirty="0">
              <a:latin typeface="Times New Roman" panose="02020603050405020304" pitchFamily="18" charset="0"/>
              <a:cs typeface="Times New Roman" panose="02020603050405020304" pitchFamily="18" charset="0"/>
            </a:endParaRPr>
          </a:p>
          <a:p>
            <a:pPr marL="0" indent="457200">
              <a:buNone/>
            </a:pPr>
            <a:r>
              <a:rPr lang="en-US" altLang="zh-TW" sz="2000" dirty="0">
                <a:latin typeface="Times New Roman" panose="02020603050405020304" pitchFamily="18" charset="0"/>
                <a:cs typeface="Times New Roman" panose="02020603050405020304" pitchFamily="18" charset="0"/>
              </a:rPr>
              <a:t>export ROS_DISCOVERY_SERVER="127.0.0.1:11811"</a:t>
            </a:r>
          </a:p>
          <a:p>
            <a:pPr marL="0" indent="457200">
              <a:buNone/>
            </a:pPr>
            <a:r>
              <a:rPr lang="en-US" altLang="zh-TW" sz="2000" dirty="0">
                <a:latin typeface="Times New Roman" panose="02020603050405020304" pitchFamily="18" charset="0"/>
                <a:cs typeface="Times New Roman" panose="02020603050405020304" pitchFamily="18" charset="0"/>
              </a:rPr>
              <a:t>ros2 run </a:t>
            </a:r>
            <a:r>
              <a:rPr lang="en-US" altLang="zh-TW" sz="2000" dirty="0" err="1">
                <a:latin typeface="Times New Roman" panose="02020603050405020304" pitchFamily="18" charset="0"/>
                <a:cs typeface="Times New Roman" panose="02020603050405020304" pitchFamily="18" charset="0"/>
              </a:rPr>
              <a:t>demo_nodes_cpp</a:t>
            </a:r>
            <a:r>
              <a:rPr lang="en-US" altLang="zh-TW" sz="2000" dirty="0">
                <a:latin typeface="Times New Roman" panose="02020603050405020304" pitchFamily="18" charset="0"/>
                <a:cs typeface="Times New Roman" panose="02020603050405020304" pitchFamily="18" charset="0"/>
              </a:rPr>
              <a:t> talker --</a:t>
            </a:r>
            <a:r>
              <a:rPr lang="en-US" altLang="zh-TW" sz="2000" dirty="0" err="1">
                <a:latin typeface="Times New Roman" panose="02020603050405020304" pitchFamily="18" charset="0"/>
                <a:cs typeface="Times New Roman" panose="02020603050405020304" pitchFamily="18" charset="0"/>
              </a:rPr>
              <a:t>ros-args</a:t>
            </a:r>
            <a:r>
              <a:rPr lang="en-US" altLang="zh-TW" sz="2000" dirty="0">
                <a:latin typeface="Times New Roman" panose="02020603050405020304" pitchFamily="18" charset="0"/>
                <a:cs typeface="Times New Roman" panose="02020603050405020304" pitchFamily="18" charset="0"/>
              </a:rPr>
              <a:t> --remap __node:=</a:t>
            </a:r>
            <a:r>
              <a:rPr lang="en-US" altLang="zh-TW" sz="2000" dirty="0" smtClean="0">
                <a:latin typeface="Times New Roman" panose="02020603050405020304" pitchFamily="18" charset="0"/>
                <a:cs typeface="Times New Roman" panose="02020603050405020304" pitchFamily="18" charset="0"/>
              </a:rPr>
              <a:t>talker_2</a:t>
            </a:r>
            <a:endParaRPr lang="en-US" altLang="zh-TW" sz="2000" dirty="0">
              <a:latin typeface="Times New Roman" panose="02020603050405020304" pitchFamily="18" charset="0"/>
              <a:cs typeface="Times New Roman" panose="02020603050405020304" pitchFamily="18" charset="0"/>
            </a:endParaRPr>
          </a:p>
          <a:p>
            <a:pPr marL="0" indent="457200">
              <a:buNone/>
            </a:pPr>
            <a:r>
              <a:rPr lang="en-US" altLang="zh-TW" sz="2000" dirty="0">
                <a:latin typeface="Times New Roman" panose="02020603050405020304" pitchFamily="18" charset="0"/>
                <a:cs typeface="Times New Roman" panose="02020603050405020304" pitchFamily="18" charset="0"/>
              </a:rPr>
              <a:t>export ROS_DISCOVERY_SERVER=";127.0.0.1:11888"</a:t>
            </a:r>
          </a:p>
          <a:p>
            <a:pPr marL="0" indent="457200">
              <a:buNone/>
            </a:pPr>
            <a:r>
              <a:rPr lang="en-US" altLang="zh-TW" sz="2000" dirty="0">
                <a:latin typeface="Times New Roman" panose="02020603050405020304" pitchFamily="18" charset="0"/>
                <a:cs typeface="Times New Roman" panose="02020603050405020304" pitchFamily="18" charset="0"/>
              </a:rPr>
              <a:t>ros2 run </a:t>
            </a:r>
            <a:r>
              <a:rPr lang="en-US" altLang="zh-TW" sz="2000" dirty="0" err="1">
                <a:latin typeface="Times New Roman" panose="02020603050405020304" pitchFamily="18" charset="0"/>
                <a:cs typeface="Times New Roman" panose="02020603050405020304" pitchFamily="18" charset="0"/>
              </a:rPr>
              <a:t>demo_nodes_cpp</a:t>
            </a:r>
            <a:r>
              <a:rPr lang="en-US" altLang="zh-TW" sz="2000" dirty="0">
                <a:latin typeface="Times New Roman" panose="02020603050405020304" pitchFamily="18" charset="0"/>
                <a:cs typeface="Times New Roman" panose="02020603050405020304" pitchFamily="18" charset="0"/>
              </a:rPr>
              <a:t> listener --</a:t>
            </a:r>
            <a:r>
              <a:rPr lang="en-US" altLang="zh-TW" sz="2000" dirty="0" err="1">
                <a:latin typeface="Times New Roman" panose="02020603050405020304" pitchFamily="18" charset="0"/>
                <a:cs typeface="Times New Roman" panose="02020603050405020304" pitchFamily="18" charset="0"/>
              </a:rPr>
              <a:t>ros-args</a:t>
            </a:r>
            <a:r>
              <a:rPr lang="en-US" altLang="zh-TW" sz="2000" dirty="0">
                <a:latin typeface="Times New Roman" panose="02020603050405020304" pitchFamily="18" charset="0"/>
                <a:cs typeface="Times New Roman" panose="02020603050405020304" pitchFamily="18" charset="0"/>
              </a:rPr>
              <a:t> --remap __node:=listener_2</a:t>
            </a:r>
            <a:endParaRPr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r>
              <a:rPr lang="en-US" altLang="zh-TW" dirty="0" smtClean="0"/>
              <a:t>8</a:t>
            </a:r>
            <a:endParaRPr lang="zh-TW" altLang="en-US" dirty="0"/>
          </a:p>
        </p:txBody>
      </p:sp>
    </p:spTree>
    <p:extLst>
      <p:ext uri="{BB962C8B-B14F-4D97-AF65-F5344CB8AC3E}">
        <p14:creationId xmlns:p14="http://schemas.microsoft.com/office/powerpoint/2010/main" val="209029674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TotalTime>
  <Words>626</Words>
  <Application>Microsoft Office PowerPoint</Application>
  <PresentationFormat>如螢幕大小 (4:3)</PresentationFormat>
  <Paragraphs>68</Paragraphs>
  <Slides>9</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vt:i4>
      </vt:variant>
    </vt:vector>
  </HeadingPairs>
  <TitlesOfParts>
    <vt:vector size="15" baseType="lpstr">
      <vt:lpstr>新細明體</vt:lpstr>
      <vt:lpstr>Arial</vt:lpstr>
      <vt:lpstr>Calibri</vt:lpstr>
      <vt:lpstr>Calibri Light</vt:lpstr>
      <vt:lpstr>Times New Roman</vt:lpstr>
      <vt:lpstr>Office 佈景主題</vt:lpstr>
      <vt:lpstr>Using Fast DDS Discovery Server as discovery protocol</vt:lpstr>
      <vt:lpstr>Background</vt:lpstr>
      <vt:lpstr>Fast DDS Discovery Server v2</vt:lpstr>
      <vt:lpstr>Launch node</vt:lpstr>
      <vt:lpstr>Server Redundancy</vt:lpstr>
      <vt:lpstr>Run Server Redundancy</vt:lpstr>
      <vt:lpstr>Backup Server</vt:lpstr>
      <vt:lpstr>Discovery partitions</vt:lpstr>
      <vt:lpstr>Discovery partitions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ROS2 Tutorial</dc:title>
  <dc:creator>zhe-ming</dc:creator>
  <cp:lastModifiedBy>zhe-ming</cp:lastModifiedBy>
  <cp:revision>200</cp:revision>
  <dcterms:created xsi:type="dcterms:W3CDTF">2021-05-16T01:43:31Z</dcterms:created>
  <dcterms:modified xsi:type="dcterms:W3CDTF">2021-07-10T05:55:19Z</dcterms:modified>
</cp:coreProperties>
</file>